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84" r:id="rId2"/>
    <p:sldMasterId id="2147483672" r:id="rId3"/>
  </p:sldMasterIdLst>
  <p:notesMasterIdLst>
    <p:notesMasterId r:id="rId24"/>
  </p:notesMasterIdLst>
  <p:handoutMasterIdLst>
    <p:handoutMasterId r:id="rId25"/>
  </p:handoutMasterIdLst>
  <p:sldIdLst>
    <p:sldId id="256" r:id="rId4"/>
    <p:sldId id="353" r:id="rId5"/>
    <p:sldId id="259" r:id="rId6"/>
    <p:sldId id="258" r:id="rId7"/>
    <p:sldId id="378" r:id="rId8"/>
    <p:sldId id="355" r:id="rId9"/>
    <p:sldId id="364" r:id="rId10"/>
    <p:sldId id="260" r:id="rId11"/>
    <p:sldId id="354" r:id="rId12"/>
    <p:sldId id="375" r:id="rId13"/>
    <p:sldId id="357" r:id="rId14"/>
    <p:sldId id="262" r:id="rId15"/>
    <p:sldId id="374" r:id="rId16"/>
    <p:sldId id="376" r:id="rId17"/>
    <p:sldId id="373" r:id="rId18"/>
    <p:sldId id="377" r:id="rId19"/>
    <p:sldId id="351" r:id="rId20"/>
    <p:sldId id="356" r:id="rId21"/>
    <p:sldId id="379" r:id="rId22"/>
    <p:sldId id="352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493"/>
    <a:srgbClr val="FF0000"/>
    <a:srgbClr val="FFF2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276"/>
    <p:restoredTop sz="95206"/>
  </p:normalViewPr>
  <p:slideViewPr>
    <p:cSldViewPr snapToGrid="0" snapToObjects="1">
      <p:cViewPr varScale="1">
        <p:scale>
          <a:sx n="112" d="100"/>
          <a:sy n="112" d="100"/>
        </p:scale>
        <p:origin x="21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3648" y="21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8CC78-8ED3-1446-9D84-F1995CF8E38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39F753-B087-3C49-9F43-DC9A93A93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9329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248EEF-13A5-874A-8E75-AAAB52AD519D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4F1D55-09D2-2B4A-B9F0-57EDE5B67D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257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difference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across AT service type.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order of commonly injured body part was the same across FULL, PART, and NONE: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lower extremity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upper extremity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head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unspecified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trunk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and </a:t>
            </a:r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general body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from the highest to the lowest.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F1D55-09D2-2B4A-B9F0-57EDE5B67D1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0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 difference in average claim rate of </a:t>
            </a:r>
            <a:r>
              <a:rPr lang="en-US" i="1" dirty="0"/>
              <a:t>acute care</a:t>
            </a:r>
            <a:r>
              <a:rPr lang="en-US" dirty="0"/>
              <a:t> and </a:t>
            </a:r>
            <a:r>
              <a:rPr lang="en-US" i="1" dirty="0"/>
              <a:t>surgical procedure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F1D55-09D2-2B4A-B9F0-57EDE5B67D1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376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No difference in average claim rate of </a:t>
            </a:r>
            <a:r>
              <a:rPr lang="en-US" i="1" dirty="0"/>
              <a:t>acute care</a:t>
            </a:r>
            <a:r>
              <a:rPr lang="en-US" dirty="0"/>
              <a:t> and </a:t>
            </a:r>
            <a:r>
              <a:rPr lang="en-US" i="1" dirty="0"/>
              <a:t>surgical procedure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F1D55-09D2-2B4A-B9F0-57EDE5B67D1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2539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difference in median claim cost of </a:t>
            </a:r>
            <a:r>
              <a:rPr lang="en-US" i="1" dirty="0"/>
              <a:t>diagnosis and management</a:t>
            </a:r>
            <a:r>
              <a:rPr lang="en-US" dirty="0"/>
              <a:t> and </a:t>
            </a:r>
            <a:r>
              <a:rPr lang="en-US" i="1" dirty="0"/>
              <a:t>physician and specialist visit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F1D55-09D2-2B4A-B9F0-57EDE5B67D18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6179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 difference in median claim cost of </a:t>
            </a:r>
            <a:r>
              <a:rPr lang="en-US" i="1" dirty="0"/>
              <a:t>diagnosis and management</a:t>
            </a:r>
            <a:r>
              <a:rPr lang="en-US" dirty="0"/>
              <a:t> and </a:t>
            </a:r>
            <a:r>
              <a:rPr lang="en-US" i="1" dirty="0"/>
              <a:t>physician and specialist visit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74F1D55-09D2-2B4A-B9F0-57EDE5B67D1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62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20692" y="365125"/>
            <a:ext cx="8534696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05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3755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9468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4445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4660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3974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7129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3031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7922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32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544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pn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58698" y="500062"/>
            <a:ext cx="85951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3110" y="96983"/>
            <a:ext cx="2514600" cy="139506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1821" y="6327548"/>
            <a:ext cx="448206" cy="4785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30673" y="6343941"/>
            <a:ext cx="1479083" cy="4754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30742" y="6343941"/>
            <a:ext cx="374043" cy="47542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80150" y="6343941"/>
            <a:ext cx="1087649" cy="4934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46435" y="6332719"/>
            <a:ext cx="1587062" cy="4754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 rotWithShape="1"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406" y="6312954"/>
            <a:ext cx="1433910" cy="47370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9546787" y="6305842"/>
            <a:ext cx="455239" cy="5220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7216" y="6411033"/>
            <a:ext cx="1997595" cy="255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17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042EEF-5626-114E-AC78-54F22150A384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595F2-FA6A-2646-AF29-7A69280830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6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89694" y="500062"/>
            <a:ext cx="856410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DC1BD-45BE-F847-B1D1-51E1A6CFD0E1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17A311-7394-B74B-91EB-E017733F7B0D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3110" y="96983"/>
            <a:ext cx="2514600" cy="1395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25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976393" y="1122363"/>
            <a:ext cx="10399363" cy="2387600"/>
          </a:xfrm>
        </p:spPr>
        <p:txBody>
          <a:bodyPr>
            <a:normAutofit/>
          </a:bodyPr>
          <a:lstStyle/>
          <a:p>
            <a:r>
              <a:rPr lang="en-US" sz="4800" dirty="0"/>
              <a:t>Optimizing the Direction of Care:</a:t>
            </a:r>
            <a:br>
              <a:rPr lang="en-US" sz="4800" dirty="0"/>
            </a:br>
            <a:r>
              <a:rPr lang="en-US" sz="4800" dirty="0"/>
              <a:t>A Secondary Insurance Claims Analysis 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867109"/>
          </a:xfrm>
        </p:spPr>
        <p:txBody>
          <a:bodyPr>
            <a:normAutofit/>
          </a:bodyPr>
          <a:lstStyle/>
          <a:p>
            <a:r>
              <a:rPr lang="en-US" dirty="0"/>
              <a:t>Yuri Hosokawa PhD, ATC</a:t>
            </a:r>
          </a:p>
          <a:p>
            <a:r>
              <a:rPr lang="en-US" sz="1800" dirty="0"/>
              <a:t>Vice President of Education</a:t>
            </a:r>
          </a:p>
          <a:p>
            <a:r>
              <a:rPr lang="en-US" sz="1800" dirty="0"/>
              <a:t>Vice President of Communication</a:t>
            </a:r>
          </a:p>
          <a:p>
            <a:r>
              <a:rPr lang="en-US" sz="1800" dirty="0"/>
              <a:t>Korey Stringer Institute</a:t>
            </a:r>
          </a:p>
        </p:txBody>
      </p:sp>
    </p:spTree>
    <p:extLst>
      <p:ext uri="{BB962C8B-B14F-4D97-AF65-F5344CB8AC3E}">
        <p14:creationId xmlns:p14="http://schemas.microsoft.com/office/powerpoint/2010/main" val="275822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Conflict of Interest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This project is funded by the National Football League (NFL) and the National Athletic Trainers’ Association (NATA)</a:t>
            </a:r>
          </a:p>
          <a:p>
            <a:r>
              <a:rPr lang="en-US" dirty="0"/>
              <a:t>Korey Stringer Institute has the following entities as corporate sponsors:</a:t>
            </a:r>
          </a:p>
          <a:p>
            <a:pPr lvl="1"/>
            <a:r>
              <a:rPr lang="en-US" dirty="0"/>
              <a:t>University of Connecticut Foundation</a:t>
            </a:r>
          </a:p>
          <a:p>
            <a:pPr lvl="1"/>
            <a:r>
              <a:rPr lang="en-US" dirty="0"/>
              <a:t>NFL</a:t>
            </a:r>
          </a:p>
          <a:p>
            <a:pPr lvl="1"/>
            <a:r>
              <a:rPr lang="en-US" dirty="0" err="1"/>
              <a:t>Gatoarde</a:t>
            </a:r>
            <a:endParaRPr lang="en-US" dirty="0"/>
          </a:p>
          <a:p>
            <a:pPr lvl="1"/>
            <a:r>
              <a:rPr lang="en-US" dirty="0" err="1"/>
              <a:t>Camelbak</a:t>
            </a:r>
            <a:endParaRPr lang="en-US" dirty="0"/>
          </a:p>
          <a:p>
            <a:pPr lvl="1"/>
            <a:r>
              <a:rPr lang="en-US" dirty="0"/>
              <a:t>Kestrel</a:t>
            </a:r>
          </a:p>
          <a:p>
            <a:pPr lvl="1"/>
            <a:r>
              <a:rPr lang="en-US" dirty="0"/>
              <a:t>MISSION</a:t>
            </a:r>
          </a:p>
          <a:p>
            <a:pPr lvl="1"/>
            <a:r>
              <a:rPr lang="en-US" dirty="0"/>
              <a:t>NATA</a:t>
            </a:r>
          </a:p>
          <a:p>
            <a:pPr lvl="1"/>
            <a:r>
              <a:rPr lang="en-US" dirty="0" err="1"/>
              <a:t>heartsmart.com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7284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Question/ Hypotheses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Preventable (unnecessary) number of secondary insurance claims are observed in schools with no athletic training service.</a:t>
            </a:r>
          </a:p>
          <a:p>
            <a:pPr lvl="1"/>
            <a:r>
              <a:rPr lang="en-US" dirty="0"/>
              <a:t>Any difference between full time vs. part time vs. no service?</a:t>
            </a:r>
          </a:p>
          <a:p>
            <a:pPr lvl="1"/>
            <a:endParaRPr lang="en-US" dirty="0"/>
          </a:p>
          <a:p>
            <a:r>
              <a:rPr lang="en-US" dirty="0"/>
              <a:t>There are differences in:</a:t>
            </a:r>
          </a:p>
          <a:p>
            <a:pPr lvl="1"/>
            <a:r>
              <a:rPr lang="en-US" dirty="0"/>
              <a:t>Types of medical services rendered </a:t>
            </a:r>
          </a:p>
          <a:p>
            <a:pPr lvl="1"/>
            <a:r>
              <a:rPr lang="en-US" dirty="0"/>
              <a:t>Injured body part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915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Data from two secondary athletics insurance companies</a:t>
            </a:r>
          </a:p>
          <a:p>
            <a:pPr lvl="1"/>
            <a:r>
              <a:rPr lang="en-US" dirty="0"/>
              <a:t>Claims data with details on the medical service provided</a:t>
            </a:r>
          </a:p>
          <a:p>
            <a:pPr lvl="1"/>
            <a:r>
              <a:rPr lang="en-US" dirty="0"/>
              <a:t>Company A: August, 2010- July, 2015 (i.e., 5 academic years)</a:t>
            </a:r>
          </a:p>
          <a:p>
            <a:pPr lvl="1"/>
            <a:r>
              <a:rPr lang="en-US" dirty="0"/>
              <a:t>Company B: August, 2012- July, 2014 (i.e., 2 academic years)</a:t>
            </a:r>
          </a:p>
          <a:p>
            <a:pPr lvl="1"/>
            <a:endParaRPr lang="en-US" dirty="0"/>
          </a:p>
          <a:p>
            <a:r>
              <a:rPr lang="en-US" dirty="0"/>
              <a:t>Athletic training service data from ATLAS</a:t>
            </a:r>
          </a:p>
          <a:p>
            <a:pPr lvl="1"/>
            <a:r>
              <a:rPr lang="en-US" dirty="0"/>
              <a:t>Data from what was reported by May 15</a:t>
            </a:r>
            <a:r>
              <a:rPr lang="en-US" baseline="30000" dirty="0"/>
              <a:t>th</a:t>
            </a:r>
            <a:r>
              <a:rPr lang="en-US" dirty="0"/>
              <a:t>, 2017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6465" y="3813034"/>
            <a:ext cx="3107335" cy="93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38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Athletic related insurance claims</a:t>
            </a:r>
          </a:p>
          <a:p>
            <a:pPr lvl="1"/>
            <a:r>
              <a:rPr lang="en-US" sz="2800" dirty="0"/>
              <a:t>Injuries that are due to secondary school organized athletic events in grades 9 through 12</a:t>
            </a:r>
          </a:p>
          <a:p>
            <a:pPr lvl="1"/>
            <a:r>
              <a:rPr lang="en-US" sz="2800" dirty="0"/>
              <a:t>Removed if:</a:t>
            </a:r>
          </a:p>
          <a:p>
            <a:pPr lvl="2"/>
            <a:r>
              <a:rPr lang="en-US" sz="2400" dirty="0"/>
              <a:t>Physical education</a:t>
            </a:r>
          </a:p>
          <a:p>
            <a:pPr lvl="2"/>
            <a:r>
              <a:rPr lang="en-US" sz="2400" dirty="0"/>
              <a:t>Recreational activity</a:t>
            </a:r>
          </a:p>
          <a:p>
            <a:pPr lvl="2"/>
            <a:r>
              <a:rPr lang="en-US" sz="2400" dirty="0"/>
              <a:t>Recess</a:t>
            </a:r>
          </a:p>
          <a:p>
            <a:pPr lvl="2"/>
            <a:r>
              <a:rPr lang="en-US" sz="2400" dirty="0"/>
              <a:t>Other non-athletic injuries</a:t>
            </a:r>
          </a:p>
        </p:txBody>
      </p:sp>
    </p:spTree>
    <p:extLst>
      <p:ext uri="{BB962C8B-B14F-4D97-AF65-F5344CB8AC3E}">
        <p14:creationId xmlns:p14="http://schemas.microsoft.com/office/powerpoint/2010/main" val="804646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Content Placeholder 3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Athletic Training Service Score (AT Score)</a:t>
                </a:r>
              </a:p>
              <a:p>
                <a:pPr lvl="1"/>
                <a:r>
                  <a:rPr lang="en-US" dirty="0"/>
                  <a:t>Full Time :	1</a:t>
                </a:r>
              </a:p>
              <a:p>
                <a:pPr lvl="1"/>
                <a:r>
                  <a:rPr lang="en-US" dirty="0"/>
                  <a:t>Part Time : 	0.5</a:t>
                </a:r>
              </a:p>
              <a:p>
                <a:pPr lvl="1"/>
                <a:r>
                  <a:rPr lang="en-US" dirty="0"/>
                  <a:t>None: 		0</a:t>
                </a:r>
              </a:p>
              <a:p>
                <a:r>
                  <a:rPr lang="en-US" dirty="0"/>
                  <a:t>Coverage score for </a:t>
                </a:r>
                <a:r>
                  <a:rPr lang="en-US" i="1" u="sng" dirty="0"/>
                  <a:t>school district </a:t>
                </a:r>
                <a:r>
                  <a:rPr lang="en-US" dirty="0"/>
                  <a:t>with multiple high schools:</a:t>
                </a:r>
              </a:p>
              <a:p>
                <a:pPr lvl="1"/>
                <a:r>
                  <a:rPr lang="en-US" dirty="0"/>
                  <a:t>Sum of their coverage score ÷ number of schools</a:t>
                </a:r>
              </a:p>
              <a:p>
                <a:pPr lvl="1"/>
                <a:r>
                  <a:rPr lang="en-US" i="1" dirty="0"/>
                  <a:t>Example</a:t>
                </a:r>
                <a:r>
                  <a:rPr lang="en-US" dirty="0"/>
                  <a:t>: School district A has 1 school with 1 full time and 1 school with 1 part time AT. </a:t>
                </a:r>
              </a:p>
              <a:p>
                <a:pPr lvl="2"/>
                <a:r>
                  <a:rPr lang="en-US" dirty="0"/>
                  <a:t>(1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+</m:t>
                    </m:r>
                  </m:oMath>
                </a14:m>
                <a:r>
                  <a:rPr lang="en-US" dirty="0"/>
                  <a:t>0.5)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US" dirty="0"/>
                  <a:t>2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charset="0"/>
                        <a:ea typeface="Cambria Math" charset="0"/>
                        <a:cs typeface="Cambria Math" charset="0"/>
                      </a:rPr>
                      <m:t>=</m:t>
                    </m:r>
                  </m:oMath>
                </a14:m>
                <a:r>
                  <a:rPr lang="en-US" dirty="0"/>
                  <a:t>0.75 </a:t>
                </a:r>
              </a:p>
              <a:p>
                <a:pPr lvl="2"/>
                <a:r>
                  <a:rPr lang="en-US" dirty="0"/>
                  <a:t>School district A </a:t>
                </a:r>
                <a:r>
                  <a:rPr lang="en-US"/>
                  <a:t>is classified under “Part Time”</a:t>
                </a:r>
                <a:endParaRPr lang="en-US" dirty="0"/>
              </a:p>
            </p:txBody>
          </p:sp>
        </mc:Choice>
        <mc:Fallback xmlns="">
          <p:sp>
            <p:nvSpPr>
              <p:cNvPr id="4" name="Content Placeholder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791086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two-way ANOVA was used to compare the five-year average data by athletic training service (FULL, PART, NONE). </a:t>
            </a:r>
          </a:p>
          <a:p>
            <a:r>
              <a:rPr lang="en-US" dirty="0"/>
              <a:t>Post-hoc analyses using Tukey correction were conducted for comparisons</a:t>
            </a:r>
          </a:p>
          <a:p>
            <a:pPr lvl="1"/>
            <a:r>
              <a:rPr lang="en-US" dirty="0"/>
              <a:t>Statistical significance was set </a:t>
            </a:r>
            <a:r>
              <a:rPr lang="en-US" i="1" dirty="0"/>
              <a:t>a priori</a:t>
            </a:r>
            <a:r>
              <a:rPr lang="en-US" dirty="0"/>
              <a:t> (p&lt;0.05)</a:t>
            </a:r>
          </a:p>
          <a:p>
            <a:pPr lvl="1"/>
            <a:r>
              <a:rPr lang="en-US" dirty="0"/>
              <a:t>Mean differences (MD), 95% confidence intervals (CI) were also calculated (MD, [95%CI], </a:t>
            </a:r>
            <a:r>
              <a:rPr lang="en-US" i="1" dirty="0"/>
              <a:t>p</a:t>
            </a:r>
            <a:r>
              <a:rPr lang="en-US" dirty="0"/>
              <a:t> value)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005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8255" y="2845919"/>
            <a:ext cx="9475491" cy="242246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8255" y="2445809"/>
            <a:ext cx="51141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Table. Policy holder by athletic training service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57158" y="5480237"/>
            <a:ext cx="5830507" cy="10772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3200" b="1" dirty="0"/>
              <a:t>Secondary insurance service data</a:t>
            </a:r>
          </a:p>
          <a:p>
            <a:pPr algn="ctr"/>
            <a:r>
              <a:rPr lang="en-US" sz="3200" b="1" dirty="0"/>
              <a:t>n=217,856</a:t>
            </a:r>
          </a:p>
        </p:txBody>
      </p:sp>
    </p:spTree>
    <p:extLst>
      <p:ext uri="{BB962C8B-B14F-4D97-AF65-F5344CB8AC3E}">
        <p14:creationId xmlns:p14="http://schemas.microsoft.com/office/powerpoint/2010/main" val="906846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7181" y="1737972"/>
            <a:ext cx="32224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/>
              <a:t>Table. Policy holder by state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181" y="2138082"/>
            <a:ext cx="10857639" cy="4504765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Sampling: 22 states</a:t>
            </a:r>
          </a:p>
        </p:txBody>
      </p:sp>
      <p:sp>
        <p:nvSpPr>
          <p:cNvPr id="9" name="Rectangle 8"/>
          <p:cNvSpPr/>
          <p:nvPr/>
        </p:nvSpPr>
        <p:spPr>
          <a:xfrm>
            <a:off x="7557247" y="2407024"/>
            <a:ext cx="295836" cy="42223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583706" y="2407024"/>
            <a:ext cx="295836" cy="42223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897817" y="2407024"/>
            <a:ext cx="295836" cy="42223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3593830" y="2407024"/>
            <a:ext cx="295836" cy="422237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65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Body Part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32927" y="2392433"/>
            <a:ext cx="2724912" cy="1113502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Head</a:t>
            </a:r>
          </a:p>
          <a:p>
            <a:r>
              <a:rPr lang="en-US" sz="1800" dirty="0"/>
              <a:t>Face</a:t>
            </a:r>
          </a:p>
          <a:p>
            <a:r>
              <a:rPr lang="en-US" sz="1800" dirty="0"/>
              <a:t>Neck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228199" y="2392433"/>
            <a:ext cx="2830365" cy="2967522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Elbow</a:t>
            </a:r>
          </a:p>
          <a:p>
            <a:r>
              <a:rPr lang="en-US" sz="1800" dirty="0"/>
              <a:t>Finger</a:t>
            </a:r>
          </a:p>
          <a:p>
            <a:r>
              <a:rPr lang="en-US" sz="1800" dirty="0"/>
              <a:t>Forearm</a:t>
            </a:r>
          </a:p>
          <a:p>
            <a:r>
              <a:rPr lang="en-US" sz="1800" dirty="0"/>
              <a:t>Hand</a:t>
            </a:r>
          </a:p>
          <a:p>
            <a:r>
              <a:rPr lang="en-US" sz="1800" dirty="0"/>
              <a:t>Shoulder</a:t>
            </a:r>
          </a:p>
          <a:p>
            <a:r>
              <a:rPr lang="en-US" sz="1800" dirty="0"/>
              <a:t>Thumb</a:t>
            </a:r>
          </a:p>
          <a:p>
            <a:r>
              <a:rPr lang="en-US" sz="1800" dirty="0"/>
              <a:t>Upper arm </a:t>
            </a:r>
          </a:p>
          <a:p>
            <a:r>
              <a:rPr lang="en-US" sz="1800" dirty="0"/>
              <a:t>Wrist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32927" y="4238318"/>
            <a:ext cx="2724912" cy="2162482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Abdomen</a:t>
            </a:r>
          </a:p>
          <a:p>
            <a:r>
              <a:rPr lang="en-US" sz="1800" dirty="0"/>
              <a:t>Lumbar/ Lumbar spine</a:t>
            </a:r>
          </a:p>
          <a:p>
            <a:r>
              <a:rPr lang="en-US" sz="1800" dirty="0"/>
              <a:t>Pelvis</a:t>
            </a:r>
          </a:p>
          <a:p>
            <a:r>
              <a:rPr lang="en-US" sz="1800" dirty="0"/>
              <a:t>Sternum</a:t>
            </a:r>
          </a:p>
          <a:p>
            <a:r>
              <a:rPr lang="en-US" sz="1800" dirty="0"/>
              <a:t>Thoracic/ Thoracic spine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6330931" y="2425992"/>
            <a:ext cx="2720897" cy="2933963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Achilles tendon</a:t>
            </a:r>
          </a:p>
          <a:p>
            <a:r>
              <a:rPr lang="en-US" sz="1800" dirty="0"/>
              <a:t>Ankle </a:t>
            </a:r>
          </a:p>
          <a:p>
            <a:r>
              <a:rPr lang="en-US" sz="1800" dirty="0"/>
              <a:t>Foot</a:t>
            </a:r>
          </a:p>
          <a:p>
            <a:r>
              <a:rPr lang="en-US" sz="1800" dirty="0"/>
              <a:t>Groin</a:t>
            </a:r>
          </a:p>
          <a:p>
            <a:r>
              <a:rPr lang="en-US" sz="1800" dirty="0"/>
              <a:t>Hip</a:t>
            </a:r>
          </a:p>
          <a:p>
            <a:r>
              <a:rPr lang="en-US" sz="1800" dirty="0"/>
              <a:t>Knee</a:t>
            </a:r>
          </a:p>
          <a:p>
            <a:r>
              <a:rPr lang="en-US" sz="1800" dirty="0"/>
              <a:t>Lower Leg</a:t>
            </a:r>
          </a:p>
          <a:p>
            <a:r>
              <a:rPr lang="en-US" sz="1800" dirty="0"/>
              <a:t>Thigh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128" y="1960156"/>
            <a:ext cx="9055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HEAD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2927" y="3811324"/>
            <a:ext cx="10807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TRUNK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28200" y="1930767"/>
            <a:ext cx="25651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UPPER EXTREMITY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30930" y="1960156"/>
            <a:ext cx="272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LOWER EXTREMITY</a:t>
            </a: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9324195" y="2425993"/>
            <a:ext cx="2720897" cy="1581232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Cardiac</a:t>
            </a:r>
          </a:p>
          <a:p>
            <a:r>
              <a:rPr lang="en-US" sz="1800" dirty="0"/>
              <a:t>Dehydration</a:t>
            </a:r>
          </a:p>
          <a:p>
            <a:r>
              <a:rPr lang="en-US" sz="1800" dirty="0"/>
              <a:t>Exertional heat illness</a:t>
            </a:r>
          </a:p>
          <a:p>
            <a:r>
              <a:rPr lang="en-US" sz="1800" dirty="0"/>
              <a:t>Respiratory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24194" y="1960156"/>
            <a:ext cx="272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GENERAL BODY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9324195" y="4665095"/>
            <a:ext cx="2720897" cy="694860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/>
              <a:t>All other claims with no injured body part data</a:t>
            </a:r>
            <a:endParaRPr lang="en-US" sz="1800" dirty="0"/>
          </a:p>
        </p:txBody>
      </p:sp>
      <p:sp>
        <p:nvSpPr>
          <p:cNvPr id="17" name="TextBox 16"/>
          <p:cNvSpPr txBox="1"/>
          <p:nvPr/>
        </p:nvSpPr>
        <p:spPr>
          <a:xfrm>
            <a:off x="9324194" y="4199258"/>
            <a:ext cx="2720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UNSPECIFIED</a:t>
            </a:r>
          </a:p>
        </p:txBody>
      </p:sp>
    </p:spTree>
    <p:extLst>
      <p:ext uri="{BB962C8B-B14F-4D97-AF65-F5344CB8AC3E}">
        <p14:creationId xmlns:p14="http://schemas.microsoft.com/office/powerpoint/2010/main" val="2014973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Injured Body Part</a:t>
            </a:r>
            <a:br>
              <a:rPr lang="en-US" dirty="0"/>
            </a:br>
            <a:r>
              <a:rPr lang="en-US" sz="3600" b="0" dirty="0"/>
              <a:t>Relative average claim rate (%)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944" y="1825625"/>
            <a:ext cx="7782112" cy="493290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202706" y="4052493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202706" y="4348328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8202706" y="4644163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202706" y="3756658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8202706" y="3460823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8202705" y="3164635"/>
            <a:ext cx="1949823" cy="29583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01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Service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89922" y="1825625"/>
            <a:ext cx="3264902" cy="4894728"/>
          </a:xfrm>
          <a:solidFill>
            <a:srgbClr val="FFF2CC">
              <a:alpha val="50196"/>
            </a:srgbClr>
          </a:solidFill>
        </p:spPr>
        <p:txBody>
          <a:bodyPr>
            <a:noAutofit/>
          </a:bodyPr>
          <a:lstStyle/>
          <a:p>
            <a:r>
              <a:rPr lang="en-US" sz="1800" dirty="0"/>
              <a:t>Ambulance</a:t>
            </a:r>
          </a:p>
          <a:p>
            <a:r>
              <a:rPr lang="en-US" sz="1800" dirty="0"/>
              <a:t>Anesthesia</a:t>
            </a:r>
          </a:p>
          <a:p>
            <a:r>
              <a:rPr lang="en-US" sz="1800" dirty="0"/>
              <a:t>Dental injury</a:t>
            </a:r>
          </a:p>
          <a:p>
            <a:r>
              <a:rPr lang="en-US" sz="1800" dirty="0"/>
              <a:t>Diagnostic/image/lab tests</a:t>
            </a:r>
          </a:p>
          <a:p>
            <a:r>
              <a:rPr lang="en-US" sz="1800" dirty="0"/>
              <a:t>Emergency room</a:t>
            </a:r>
          </a:p>
          <a:p>
            <a:r>
              <a:rPr lang="en-US" sz="1800" dirty="0"/>
              <a:t>Equipment/supplies</a:t>
            </a:r>
          </a:p>
          <a:p>
            <a:r>
              <a:rPr lang="en-US" sz="1800" dirty="0"/>
              <a:t>Injection</a:t>
            </a:r>
          </a:p>
          <a:p>
            <a:r>
              <a:rPr lang="en-US" sz="1800" dirty="0"/>
              <a:t>Prescription</a:t>
            </a:r>
          </a:p>
          <a:p>
            <a:r>
              <a:rPr lang="en-US" sz="1800" dirty="0"/>
              <a:t>Outpatient</a:t>
            </a:r>
          </a:p>
          <a:p>
            <a:r>
              <a:rPr lang="en-US" sz="1800" dirty="0"/>
              <a:t>Physician</a:t>
            </a:r>
          </a:p>
          <a:p>
            <a:r>
              <a:rPr lang="en-US" sz="1800" dirty="0"/>
              <a:t>Rehabilitation/treatment</a:t>
            </a:r>
          </a:p>
          <a:p>
            <a:r>
              <a:rPr lang="en-US" sz="1800" dirty="0"/>
              <a:t>Specialist consultation</a:t>
            </a:r>
          </a:p>
          <a:p>
            <a:r>
              <a:rPr lang="en-US" sz="1800" dirty="0"/>
              <a:t>Surgery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058959" y="2392433"/>
            <a:ext cx="3264902" cy="793589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Ambulance</a:t>
            </a:r>
          </a:p>
          <a:p>
            <a:r>
              <a:rPr lang="en-US" sz="1800" dirty="0"/>
              <a:t>Emergency room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7527995" y="2392433"/>
            <a:ext cx="4301755" cy="786432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Diagnostic/image/lab tests</a:t>
            </a:r>
          </a:p>
          <a:p>
            <a:r>
              <a:rPr lang="en-US" sz="1800" dirty="0"/>
              <a:t>Rehabilitation/treatment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058959" y="4238318"/>
            <a:ext cx="3264902" cy="1121637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Anesthesia</a:t>
            </a:r>
          </a:p>
          <a:p>
            <a:r>
              <a:rPr lang="en-US" sz="1800" dirty="0"/>
              <a:t>Injection</a:t>
            </a:r>
          </a:p>
          <a:p>
            <a:r>
              <a:rPr lang="en-US" sz="1800" dirty="0"/>
              <a:t>Surgery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7527996" y="4242489"/>
            <a:ext cx="4301754" cy="2234931"/>
          </a:xfrm>
          <a:prstGeom prst="rect">
            <a:avLst/>
          </a:prstGeom>
          <a:solidFill>
            <a:srgbClr val="FFF2CC">
              <a:alpha val="50196"/>
            </a:srgbClr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Dental injury</a:t>
            </a:r>
          </a:p>
          <a:p>
            <a:r>
              <a:rPr lang="en-US" sz="1800" dirty="0"/>
              <a:t>Equipment/supplies</a:t>
            </a:r>
          </a:p>
          <a:p>
            <a:r>
              <a:rPr lang="en-US" sz="1800" dirty="0"/>
              <a:t>Prescription</a:t>
            </a:r>
          </a:p>
          <a:p>
            <a:r>
              <a:rPr lang="en-US" sz="1800" dirty="0"/>
              <a:t>Outpatient</a:t>
            </a:r>
          </a:p>
          <a:p>
            <a:r>
              <a:rPr lang="en-US" sz="1800" dirty="0"/>
              <a:t>Physician</a:t>
            </a:r>
          </a:p>
          <a:p>
            <a:r>
              <a:rPr lang="en-US" sz="1800" dirty="0"/>
              <a:t>Specialist consultation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58959" y="1930768"/>
            <a:ext cx="17762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ACUTE CARE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58959" y="3811324"/>
            <a:ext cx="31020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>
                <a:solidFill>
                  <a:srgbClr val="C00000"/>
                </a:solidFill>
              </a:rPr>
              <a:t>SURGICAL PROCEDURE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27996" y="1930767"/>
            <a:ext cx="4301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DIAGNOSIS AND MANAGEMENT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527994" y="3776653"/>
            <a:ext cx="43860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PHYSICIAN AND SPECIALIST VISIT</a:t>
            </a:r>
          </a:p>
        </p:txBody>
      </p:sp>
    </p:spTree>
    <p:extLst>
      <p:ext uri="{BB962C8B-B14F-4D97-AF65-F5344CB8AC3E}">
        <p14:creationId xmlns:p14="http://schemas.microsoft.com/office/powerpoint/2010/main" val="1154053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3" grpId="0"/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Service</a:t>
            </a:r>
            <a:br>
              <a:rPr lang="en-US" dirty="0"/>
            </a:br>
            <a:r>
              <a:rPr lang="en-US" sz="3600" b="0" dirty="0"/>
              <a:t>Average Claim Rate</a:t>
            </a:r>
            <a:endParaRPr lang="en-US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93" y="1554480"/>
            <a:ext cx="6350226" cy="5303520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911787" y="1825624"/>
            <a:ext cx="4706471" cy="48037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i="1" dirty="0"/>
              <a:t>Diagnosis and management</a:t>
            </a:r>
            <a:endParaRPr lang="en-US" sz="2000" b="1" dirty="0"/>
          </a:p>
          <a:p>
            <a:r>
              <a:rPr lang="en-US" sz="2000" b="1" dirty="0">
                <a:solidFill>
                  <a:srgbClr val="005493"/>
                </a:solidFill>
              </a:rPr>
              <a:t>PART</a:t>
            </a:r>
            <a:r>
              <a:rPr lang="en-US" sz="2000" dirty="0">
                <a:solidFill>
                  <a:srgbClr val="005493"/>
                </a:solidFill>
              </a:rPr>
              <a:t> </a:t>
            </a:r>
            <a:r>
              <a:rPr lang="en-US" sz="2000" dirty="0"/>
              <a:t>had the highest average claim rate</a:t>
            </a:r>
          </a:p>
          <a:p>
            <a:pPr lvl="1"/>
            <a:r>
              <a:rPr lang="en-US" sz="1800" dirty="0"/>
              <a:t>vs. 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FULL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dirty="0"/>
              <a:t>(45.9, [15.1, 76.7], </a:t>
            </a:r>
            <a:r>
              <a:rPr lang="en-US" sz="1800" i="1" dirty="0"/>
              <a:t>p</a:t>
            </a:r>
            <a:r>
              <a:rPr lang="en-US" sz="1800" dirty="0"/>
              <a:t>=0.002) </a:t>
            </a:r>
          </a:p>
          <a:p>
            <a:pPr lvl="1"/>
            <a:r>
              <a:rPr lang="en-US" sz="1800" dirty="0"/>
              <a:t>vs. </a:t>
            </a:r>
            <a:r>
              <a:rPr lang="en-US" sz="1800" b="1" dirty="0">
                <a:solidFill>
                  <a:srgbClr val="FF0000"/>
                </a:solidFill>
              </a:rPr>
              <a:t>NONE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  <a:r>
              <a:rPr lang="en-US" sz="1800" dirty="0"/>
              <a:t>(110.4, [79.6, 141.2], </a:t>
            </a:r>
            <a:r>
              <a:rPr lang="en-US" sz="1800" i="1" dirty="0"/>
              <a:t>p</a:t>
            </a:r>
            <a:r>
              <a:rPr lang="en-US" sz="1800" dirty="0"/>
              <a:t>&lt;0.001)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FULL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dirty="0"/>
              <a:t>had greater average claim rate than </a:t>
            </a:r>
            <a:r>
              <a:rPr lang="en-US" sz="2000" b="1" dirty="0">
                <a:solidFill>
                  <a:srgbClr val="FF0000"/>
                </a:solidFill>
              </a:rPr>
              <a:t>NONE</a:t>
            </a:r>
            <a:endParaRPr lang="en-US" sz="2000" dirty="0">
              <a:solidFill>
                <a:srgbClr val="FF0000"/>
              </a:solidFill>
            </a:endParaRPr>
          </a:p>
          <a:p>
            <a:pPr lvl="1"/>
            <a:r>
              <a:rPr lang="en-US" sz="1800" dirty="0"/>
              <a:t>(64.5, [33.7, 95.3], </a:t>
            </a:r>
            <a:r>
              <a:rPr lang="en-US" sz="1800" i="1" dirty="0"/>
              <a:t>p</a:t>
            </a:r>
            <a:r>
              <a:rPr lang="en-US" sz="1800" dirty="0"/>
              <a:t>&lt;0.001)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1452282" y="5109882"/>
            <a:ext cx="1337412" cy="1358153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529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Service</a:t>
            </a:r>
            <a:br>
              <a:rPr lang="en-US" dirty="0"/>
            </a:br>
            <a:r>
              <a:rPr lang="en-US" sz="3600" b="0" dirty="0"/>
              <a:t>Average Claim Rate</a:t>
            </a:r>
            <a:endParaRPr lang="en-US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93" y="1554480"/>
            <a:ext cx="6350226" cy="5303520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6911787" y="1825624"/>
            <a:ext cx="4706471" cy="4803775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i="1" dirty="0"/>
              <a:t>Physician and specialist visit</a:t>
            </a:r>
          </a:p>
          <a:p>
            <a:r>
              <a:rPr lang="en-US" sz="2000" b="1" dirty="0">
                <a:solidFill>
                  <a:srgbClr val="005493"/>
                </a:solidFill>
              </a:rPr>
              <a:t>PART</a:t>
            </a:r>
            <a:r>
              <a:rPr lang="en-US" sz="2000" dirty="0">
                <a:solidFill>
                  <a:srgbClr val="005493"/>
                </a:solidFill>
              </a:rPr>
              <a:t> </a:t>
            </a:r>
            <a:r>
              <a:rPr lang="en-US" sz="2000" dirty="0"/>
              <a:t>had the highest average claim </a:t>
            </a:r>
          </a:p>
          <a:p>
            <a:pPr lvl="1"/>
            <a:r>
              <a:rPr lang="en-US" sz="1800" dirty="0"/>
              <a:t>vs. </a:t>
            </a:r>
            <a:r>
              <a:rPr lang="en-US" sz="1800" b="1" dirty="0">
                <a:solidFill>
                  <a:srgbClr val="FF0000"/>
                </a:solidFill>
              </a:rPr>
              <a:t>NONE</a:t>
            </a:r>
            <a:r>
              <a:rPr lang="en-US" sz="1800" dirty="0">
                <a:solidFill>
                  <a:srgbClr val="FF0000"/>
                </a:solidFill>
              </a:rPr>
              <a:t> </a:t>
            </a:r>
            <a:r>
              <a:rPr lang="en-US" sz="1800" dirty="0"/>
              <a:t>(58.8, [28.0, 89.6], </a:t>
            </a:r>
            <a:r>
              <a:rPr lang="en-US" sz="1800" i="1" dirty="0"/>
              <a:t>p</a:t>
            </a:r>
            <a:r>
              <a:rPr lang="en-US" sz="1800" dirty="0"/>
              <a:t>&lt;0.001) 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FULL</a:t>
            </a:r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2000" dirty="0"/>
              <a:t>had a greater average claim rate than </a:t>
            </a:r>
            <a:r>
              <a:rPr lang="en-US" sz="2000" b="1" dirty="0">
                <a:solidFill>
                  <a:srgbClr val="FF0000"/>
                </a:solidFill>
              </a:rPr>
              <a:t>NONE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en-US" sz="1800" dirty="0"/>
              <a:t>(37.4, [6.6, 68.2], </a:t>
            </a:r>
            <a:r>
              <a:rPr lang="en-US" sz="1800" i="1" dirty="0"/>
              <a:t>p</a:t>
            </a:r>
            <a:r>
              <a:rPr lang="en-US" sz="1800" dirty="0"/>
              <a:t>=0.014)</a:t>
            </a: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3751729" y="5109883"/>
            <a:ext cx="1418095" cy="144008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3338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Service</a:t>
            </a:r>
            <a:br>
              <a:rPr lang="en-US" dirty="0"/>
            </a:br>
            <a:r>
              <a:rPr lang="en-US" sz="3600" b="0" dirty="0"/>
              <a:t>Median Claim Cost</a:t>
            </a:r>
            <a:endParaRPr lang="en-US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68" y="1554480"/>
            <a:ext cx="6494371" cy="5303520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911788" y="1825625"/>
            <a:ext cx="4666130" cy="4351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i="1" dirty="0"/>
              <a:t>Acute care</a:t>
            </a:r>
          </a:p>
          <a:p>
            <a:pPr>
              <a:buClr>
                <a:schemeClr val="tx1"/>
              </a:buClr>
            </a:pPr>
            <a:r>
              <a:rPr lang="en-US" sz="2000" b="1" dirty="0">
                <a:solidFill>
                  <a:srgbClr val="FF0000"/>
                </a:solidFill>
              </a:rPr>
              <a:t>NONE</a:t>
            </a:r>
            <a:r>
              <a:rPr lang="en-US" sz="2000" dirty="0"/>
              <a:t> had the highest median claim cost </a:t>
            </a:r>
          </a:p>
          <a:p>
            <a:pPr lvl="1">
              <a:buClr>
                <a:schemeClr val="tx1"/>
              </a:buClr>
            </a:pPr>
            <a:r>
              <a:rPr lang="en-US" sz="1800" dirty="0"/>
              <a:t>vs. 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PART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dirty="0"/>
              <a:t>(58.9, [14.9, 103], </a:t>
            </a:r>
            <a:r>
              <a:rPr lang="en-US" sz="1800" i="1" dirty="0"/>
              <a:t>p</a:t>
            </a:r>
            <a:r>
              <a:rPr lang="en-US" sz="1800" dirty="0"/>
              <a:t>=0.006)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965450" y="5056095"/>
            <a:ext cx="635603" cy="645458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98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 by Service</a:t>
            </a:r>
            <a:br>
              <a:rPr lang="en-US" dirty="0"/>
            </a:br>
            <a:r>
              <a:rPr lang="en-US" sz="3600" b="0" dirty="0"/>
              <a:t>Median Claim Cost</a:t>
            </a:r>
            <a:endParaRPr lang="en-US" b="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68" y="1554480"/>
            <a:ext cx="6494371" cy="5303520"/>
          </a:xfrm>
          <a:prstGeom prst="rect">
            <a:avLst/>
          </a:prstGeom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6911788" y="1825625"/>
            <a:ext cx="4666130" cy="4351338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chemeClr val="tx1"/>
              </a:buClr>
              <a:buNone/>
            </a:pPr>
            <a:r>
              <a:rPr lang="en-US" sz="2000" b="1" i="1" dirty="0"/>
              <a:t>Surgical procedure</a:t>
            </a:r>
            <a:endParaRPr lang="en-US" sz="2000" dirty="0"/>
          </a:p>
          <a:p>
            <a:pPr>
              <a:buClr>
                <a:schemeClr val="tx1"/>
              </a:buClr>
            </a:pPr>
            <a:r>
              <a:rPr lang="en-US" sz="2000" b="1" dirty="0">
                <a:solidFill>
                  <a:srgbClr val="FF0000"/>
                </a:solidFill>
              </a:rPr>
              <a:t>NONE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/>
              <a:t>had the highest median claim cost </a:t>
            </a:r>
          </a:p>
          <a:p>
            <a:pPr lvl="1">
              <a:buClr>
                <a:schemeClr val="tx1"/>
              </a:buClr>
            </a:pPr>
            <a:r>
              <a:rPr lang="en-US" sz="1800" dirty="0"/>
              <a:t>vs. </a:t>
            </a:r>
            <a:r>
              <a:rPr lang="en-US" sz="1800" b="1" dirty="0">
                <a:solidFill>
                  <a:schemeClr val="accent6">
                    <a:lumMod val="50000"/>
                  </a:schemeClr>
                </a:solidFill>
              </a:rPr>
              <a:t>PART</a:t>
            </a:r>
            <a:r>
              <a:rPr lang="en-US" sz="1800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sz="1800" dirty="0"/>
              <a:t>(66.2, [22.1, 110], </a:t>
            </a:r>
            <a:r>
              <a:rPr lang="en-US" sz="1800" i="1" dirty="0"/>
              <a:t>p</a:t>
            </a:r>
            <a:r>
              <a:rPr lang="en-US" sz="1800" dirty="0"/>
              <a:t>=0.002). </a:t>
            </a:r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3069181" y="5015753"/>
            <a:ext cx="1006372" cy="1021976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735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Limited representations of schools with part and no athletic trainers</a:t>
            </a:r>
          </a:p>
          <a:p>
            <a:r>
              <a:rPr lang="en-US" dirty="0"/>
              <a:t>Limited national representations</a:t>
            </a:r>
          </a:p>
          <a:p>
            <a:pPr lvl="1"/>
            <a:r>
              <a:rPr lang="en-US" dirty="0"/>
              <a:t>22 states represented but 81% of the data were from four states:</a:t>
            </a:r>
          </a:p>
          <a:p>
            <a:pPr lvl="2"/>
            <a:r>
              <a:rPr lang="en-US" dirty="0"/>
              <a:t>Pennsylvania (31%)</a:t>
            </a:r>
          </a:p>
          <a:p>
            <a:pPr lvl="2"/>
            <a:r>
              <a:rPr lang="en-US" dirty="0"/>
              <a:t>New Jersey (29%)</a:t>
            </a:r>
          </a:p>
          <a:p>
            <a:pPr lvl="2"/>
            <a:r>
              <a:rPr lang="en-US" dirty="0"/>
              <a:t>Connecticut (11%)</a:t>
            </a:r>
          </a:p>
          <a:p>
            <a:pPr lvl="2"/>
            <a:r>
              <a:rPr lang="en-US" dirty="0"/>
              <a:t>South Carolina (10%)</a:t>
            </a:r>
          </a:p>
        </p:txBody>
      </p:sp>
    </p:spTree>
    <p:extLst>
      <p:ext uri="{BB962C8B-B14F-4D97-AF65-F5344CB8AC3E}">
        <p14:creationId xmlns:p14="http://schemas.microsoft.com/office/powerpoint/2010/main" val="408610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Not all types of injuries happen at constant rate for all schools</a:t>
            </a:r>
          </a:p>
          <a:p>
            <a:pPr lvl="1"/>
            <a:r>
              <a:rPr lang="en-US" dirty="0"/>
              <a:t>Our analysis is the average of five academic years</a:t>
            </a:r>
          </a:p>
          <a:p>
            <a:r>
              <a:rPr lang="en-US" dirty="0"/>
              <a:t>No information on primary insurance claims</a:t>
            </a:r>
          </a:p>
          <a:p>
            <a:r>
              <a:rPr lang="en-US" dirty="0"/>
              <a:t>Analysis per policy holder (school district) not by individual school</a:t>
            </a:r>
          </a:p>
        </p:txBody>
      </p:sp>
    </p:spTree>
    <p:extLst>
      <p:ext uri="{BB962C8B-B14F-4D97-AF65-F5344CB8AC3E}">
        <p14:creationId xmlns:p14="http://schemas.microsoft.com/office/powerpoint/2010/main" val="1220903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Part time athletic training services resulted in a greater number of claims</a:t>
            </a:r>
          </a:p>
          <a:p>
            <a:pPr lvl="1"/>
            <a:r>
              <a:rPr lang="en-US" dirty="0"/>
              <a:t>Diagnosis and management</a:t>
            </a:r>
          </a:p>
          <a:p>
            <a:pPr lvl="1"/>
            <a:r>
              <a:rPr lang="en-US" dirty="0"/>
              <a:t>Physician and </a:t>
            </a:r>
            <a:r>
              <a:rPr lang="en-US"/>
              <a:t>specialist visits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5728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direction of care student athletes receive after injury may be influenced by their access to athletic training services. </a:t>
            </a:r>
          </a:p>
          <a:p>
            <a:endParaRPr lang="en-US" dirty="0"/>
          </a:p>
          <a:p>
            <a:r>
              <a:rPr lang="en-US" dirty="0"/>
              <a:t>Further investigation should obtain data on:</a:t>
            </a:r>
          </a:p>
          <a:p>
            <a:pPr lvl="1"/>
            <a:r>
              <a:rPr lang="en-US" dirty="0"/>
              <a:t>Severity of injury</a:t>
            </a:r>
          </a:p>
          <a:p>
            <a:pPr lvl="1"/>
            <a:r>
              <a:rPr lang="en-US" dirty="0"/>
              <a:t>Diagnosis</a:t>
            </a:r>
          </a:p>
          <a:p>
            <a:pPr lvl="1"/>
            <a:r>
              <a:rPr lang="en-US" dirty="0"/>
              <a:t>Improved geographical representation of FULL, PART, and NONE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157169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4511</TotalTime>
  <Words>876</Words>
  <Application>Microsoft Macintosh PowerPoint</Application>
  <PresentationFormat>Widescreen</PresentationFormat>
  <Paragraphs>183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1_Office Theme</vt:lpstr>
      <vt:lpstr>Custom Design</vt:lpstr>
      <vt:lpstr>2_Office Theme</vt:lpstr>
      <vt:lpstr>Optimizing the Direction of Care: A Secondary Insurance Claims Analysis </vt:lpstr>
      <vt:lpstr>Conflict of Interest</vt:lpstr>
      <vt:lpstr>Research Question/ Hypotheses</vt:lpstr>
      <vt:lpstr>Methods</vt:lpstr>
      <vt:lpstr>Methods</vt:lpstr>
      <vt:lpstr>Methods</vt:lpstr>
      <vt:lpstr>Methods</vt:lpstr>
      <vt:lpstr>Sampling</vt:lpstr>
      <vt:lpstr>Sampling: 22 states</vt:lpstr>
      <vt:lpstr>Analysis by Body Part</vt:lpstr>
      <vt:lpstr>Injured Body Part Relative average claim rate (%)</vt:lpstr>
      <vt:lpstr>Analysis by Service</vt:lpstr>
      <vt:lpstr>Analysis by Service Average Claim Rate</vt:lpstr>
      <vt:lpstr>Analysis by Service Average Claim Rate</vt:lpstr>
      <vt:lpstr>Analysis by Service Median Claim Cost</vt:lpstr>
      <vt:lpstr>Analysis by Service Median Claim Cost</vt:lpstr>
      <vt:lpstr>Limitations</vt:lpstr>
      <vt:lpstr>Limitations</vt:lpstr>
      <vt:lpstr>Conclusions</vt:lpstr>
      <vt:lpstr>Conclusions</vt:lpstr>
    </vt:vector>
  </TitlesOfParts>
  <Company/>
  <LinksUpToDate>false</LinksUpToDate>
  <SharedDoc>false</SharedDoc>
  <HyperlinksChanged>false</HyperlinksChanged>
  <AppVersion>16.0008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Impact of Athletic Training Services on Secondary Insurance Claims</dc:title>
  <dc:creator>Yuri Hosokawa</dc:creator>
  <cp:lastModifiedBy>Huggins, Robert</cp:lastModifiedBy>
  <cp:revision>143</cp:revision>
  <cp:lastPrinted>2017-11-16T17:23:00Z</cp:lastPrinted>
  <dcterms:created xsi:type="dcterms:W3CDTF">2017-03-03T20:04:45Z</dcterms:created>
  <dcterms:modified xsi:type="dcterms:W3CDTF">2017-11-16T17:23:32Z</dcterms:modified>
</cp:coreProperties>
</file>