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  <p:sldId id="261" r:id="rId5"/>
    <p:sldId id="257" r:id="rId6"/>
    <p:sldId id="258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1539"/>
    <a:srgbClr val="B41F24"/>
    <a:srgbClr val="D2D3D5"/>
    <a:srgbClr val="52955C"/>
    <a:srgbClr val="062E3C"/>
    <a:srgbClr val="17ABE2"/>
    <a:srgbClr val="3C7E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37" autoAdjust="0"/>
    <p:restoredTop sz="94660"/>
  </p:normalViewPr>
  <p:slideViewPr>
    <p:cSldViewPr snapToGrid="0">
      <p:cViewPr varScale="1">
        <p:scale>
          <a:sx n="73" d="100"/>
          <a:sy n="73" d="100"/>
        </p:scale>
        <p:origin x="8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F9669B-2885-4A4F-B078-06B28DB434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70FC79-0EF4-4785-BFD4-465F366981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14C5C1-9AC5-40A5-9C76-E1441A481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9E3E-CD9F-47DD-9157-729BE4AC61EF}" type="datetimeFigureOut">
              <a:rPr lang="en-US" smtClean="0"/>
              <a:t>7/17/2018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E8F9BF-0181-4F97-96B2-59B3E6E0D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1F8B14-FCF5-4128-AADB-2ABAAD3A0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C1FF-0015-4FD6-87AB-44423CE0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93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4791A8-0FDB-4868-AA1F-E6A9DB6AF2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27BA91-3B13-4B1F-B74A-041A97FD5B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57B9AE-EB4A-4557-B8CF-D42772A90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9E3E-CD9F-47DD-9157-729BE4AC61EF}" type="datetimeFigureOut">
              <a:rPr lang="en-US" smtClean="0"/>
              <a:t>7/17/2018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F2C309-8651-43EB-B135-72A3BFAB7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D84A09-A2C2-46CC-A385-A95918C85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C1FF-0015-4FD6-87AB-44423CE0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595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D8C3B-0277-4DAD-AE68-BE16E9DF54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F3AD56-DAFF-431D-9873-820E8B862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B6B6B2-8930-4E09-84F9-A11694B7E6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9E3E-CD9F-47DD-9157-729BE4AC61EF}" type="datetimeFigureOut">
              <a:rPr lang="en-US" smtClean="0"/>
              <a:t>7/17/2018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35720D-66B6-495C-86CD-5C9441E13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5BE83F-FF08-4C30-A159-0AECAFAA0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C1FF-0015-4FD6-87AB-44423CE0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48302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70C64D-A0E0-4C03-B5DF-2B1F903F8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59ABF1-68C2-411D-80A5-DDE1772727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9CF6A0-011F-4C12-990A-6FF06E3108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F852A5-C8AE-47FE-8ADA-965E80F0D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9E3E-CD9F-47DD-9157-729BE4AC61EF}" type="datetimeFigureOut">
              <a:rPr lang="en-US" smtClean="0"/>
              <a:t>7/17/2018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184110-C3FF-468E-8F36-6B6C066F5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79CEFF-2BD1-4D4F-9D93-C5CC4A796A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C1FF-0015-4FD6-87AB-44423CE0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893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2EBC9F-D56B-47AB-893A-421EEF7D9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28B2E-468E-4F32-964C-1B681AD95E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70C572-F98E-45BF-89E7-3F5736445F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D732D1-3A69-4952-B410-D55EB7EFAE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B4E562F-A0C6-4B06-9672-DCE4785B64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01CC7E-F1F2-444F-A6DF-A5E676769E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9E3E-CD9F-47DD-9157-729BE4AC61EF}" type="datetimeFigureOut">
              <a:rPr lang="en-US" smtClean="0"/>
              <a:t>7/17/2018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C4AD39-BED9-42AE-95C2-8BC994B17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EB096D-48FC-41E1-B7E9-D47CCBF286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C1FF-0015-4FD6-87AB-44423CE0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2840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F445D-87F2-4873-9ADF-5F188A2FA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44F8504-DD64-49BF-91E0-F2E61E1919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9E3E-CD9F-47DD-9157-729BE4AC61EF}" type="datetimeFigureOut">
              <a:rPr lang="en-US" smtClean="0"/>
              <a:t>7/17/2018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26D4A3-D91E-4902-9AB5-55FEDF09CC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E40851-CDDD-4D15-8F49-582EF5BB2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C1FF-0015-4FD6-87AB-44423CE0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053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4A2E9F-CD09-4909-902A-D8F834A0C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9E3E-CD9F-47DD-9157-729BE4AC61EF}" type="datetimeFigureOut">
              <a:rPr lang="en-US" smtClean="0"/>
              <a:t>7/17/2018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CEBE6A7-8488-4BAE-A76E-BB3064D0C3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DCF98A-1A37-404F-989B-8D076862C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C1FF-0015-4FD6-87AB-44423CE0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3536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AE5D49-2E10-4DD6-B037-F981CD1F2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BF4522-8AF4-44E1-B99B-2929C15E56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D3545D-5216-4061-889A-558721A38D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9D8A65D-C5CC-4F9F-AEB9-E87AA2EFB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9E3E-CD9F-47DD-9157-729BE4AC61EF}" type="datetimeFigureOut">
              <a:rPr lang="en-US" smtClean="0"/>
              <a:t>7/17/2018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0F49A3-3A2B-41CE-83A9-29B03A4DA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3FED67-6BC6-4832-AF81-8DF394BDC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C1FF-0015-4FD6-87AB-44423CE0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910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ED9DFF-83F3-4750-9F09-C87E40E1B0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48341DB-9A64-4864-A544-EF9D234BE4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B567C2-D27A-452B-BE85-4D578EA868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3562AA-ADB5-4925-88F9-4C06B4B66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9E3E-CD9F-47DD-9157-729BE4AC61EF}" type="datetimeFigureOut">
              <a:rPr lang="en-US" smtClean="0"/>
              <a:t>7/17/2018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D69CA8-4BCC-480A-AF70-BEE5E25AA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7133D3-8611-4C3C-BFDE-098D1D888F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C1FF-0015-4FD6-87AB-44423CE0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685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BE0740-1556-48E6-B9EC-4CDC601A7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8C1A0E-1590-464F-B892-43DA757B3A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A1A838-94D1-4CBC-B13F-D8B20BDD5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9E3E-CD9F-47DD-9157-729BE4AC61EF}" type="datetimeFigureOut">
              <a:rPr lang="en-US" smtClean="0"/>
              <a:t>7/17/2018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F23B3E9-B7D9-4591-987A-F4C12B52F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19DB75-EFE5-400F-B8EA-159ECA207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C1FF-0015-4FD6-87AB-44423CE0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0764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47E7734-5B1C-4A96-811B-034946B875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FF693A-91E9-483F-9723-AC69D76661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ABAFD5-6F45-4E4B-86F3-82FE90A64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8A9E3E-CD9F-47DD-9157-729BE4AC61EF}" type="datetimeFigureOut">
              <a:rPr lang="en-US" smtClean="0"/>
              <a:t>7/17/2018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5E060B-6402-4F38-B680-D8359B865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B56CC1-0C45-4401-9300-25861A1D5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5C1FF-0015-4FD6-87AB-44423CE0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7829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E5DA122-2B7B-46E7-AE29-04E0E6ED0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8C5CB1-2CCC-45AF-8A8B-28D935A0C5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41C24B-7B37-4A70-B908-9FA86E296C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8A9E3E-CD9F-47DD-9157-729BE4AC61EF}" type="datetimeFigureOut">
              <a:rPr lang="en-US" smtClean="0"/>
              <a:t>7/17/2018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8D8C1-4B88-4C7E-85A3-C9FE04421C2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CD196A-A746-4F32-B449-840ACD7BEE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5C1FF-0015-4FD6-87AB-44423CE05F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837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may contain: one or more people, people sitting and indoor">
            <a:extLst>
              <a:ext uri="{FF2B5EF4-FFF2-40B4-BE49-F238E27FC236}">
                <a16:creationId xmlns:a16="http://schemas.microsoft.com/office/drawing/2014/main" id="{BF35E673-7645-46E3-B7C7-672E22AD80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48" y="185737"/>
            <a:ext cx="8648703" cy="648652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9609EDA-D2B2-4D40-98D0-A8CF50C6CD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49" y="4895850"/>
            <a:ext cx="11720663" cy="177641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65FC629-6455-46A4-A9E5-7B78D6E665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108" t="19907" r="87344" b="53581"/>
          <a:stretch/>
        </p:blipFill>
        <p:spPr>
          <a:xfrm>
            <a:off x="8379464" y="532700"/>
            <a:ext cx="3174153" cy="4016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873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2A05120-D737-4CB8-B00E-C5952ABF9B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28" y="457200"/>
            <a:ext cx="11321143" cy="5943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ADCDD2-ADA8-435C-A1D9-4DB66E7117CB}"/>
              </a:ext>
            </a:extLst>
          </p:cNvPr>
          <p:cNvSpPr txBox="1"/>
          <p:nvPr/>
        </p:nvSpPr>
        <p:spPr>
          <a:xfrm rot="21220671">
            <a:off x="6830890" y="2096469"/>
            <a:ext cx="4649136" cy="3041858"/>
          </a:xfrm>
          <a:prstGeom prst="rect">
            <a:avLst/>
          </a:prstGeom>
          <a:solidFill>
            <a:srgbClr val="17ABE2"/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62E3C"/>
                </a:solidFill>
                <a:effectLst/>
                <a:uLnTx/>
                <a:uFillTx/>
                <a:latin typeface="Arial Narrow" panose="020B0606020202030204" pitchFamily="34" charset="0"/>
              </a:rPr>
              <a:t>Our facilities received the U.S. EPA’s ENERGY STAR signifying superior energy performance!</a:t>
            </a:r>
          </a:p>
        </p:txBody>
      </p:sp>
    </p:spTree>
    <p:extLst>
      <p:ext uri="{BB962C8B-B14F-4D97-AF65-F5344CB8AC3E}">
        <p14:creationId xmlns:p14="http://schemas.microsoft.com/office/powerpoint/2010/main" val="1256686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B4C55A-5186-4AD5-A9EB-0DCDAEBEF7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3" t="14000" r="58984" b="25250"/>
          <a:stretch/>
        </p:blipFill>
        <p:spPr>
          <a:xfrm>
            <a:off x="0" y="868680"/>
            <a:ext cx="12200467" cy="5989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271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AA61390-42E1-443F-80A4-A30FBB5859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78" t="16500" r="59297" b="8250"/>
          <a:stretch/>
        </p:blipFill>
        <p:spPr>
          <a:xfrm>
            <a:off x="942057" y="250031"/>
            <a:ext cx="10307886" cy="6357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95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475A3C5-1EAD-4221-928B-12BC5B218B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29" y="457200"/>
            <a:ext cx="11321141" cy="5943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AE36EC-C6A0-42C1-80E6-41C513DF68E2}"/>
              </a:ext>
            </a:extLst>
          </p:cNvPr>
          <p:cNvSpPr txBox="1"/>
          <p:nvPr/>
        </p:nvSpPr>
        <p:spPr>
          <a:xfrm rot="21220671">
            <a:off x="5934062" y="570526"/>
            <a:ext cx="5554705" cy="5170646"/>
          </a:xfrm>
          <a:prstGeom prst="rect">
            <a:avLst/>
          </a:prstGeom>
          <a:solidFill>
            <a:srgbClr val="17ABE2"/>
          </a:solidFill>
        </p:spPr>
        <p:txBody>
          <a:bodyPr wrap="square" rtlCol="0">
            <a:spAutoFit/>
          </a:bodyPr>
          <a:lstStyle/>
          <a:p>
            <a:pPr>
              <a:lnSpc>
                <a:spcPts val="3600"/>
              </a:lnSpc>
            </a:pPr>
            <a:r>
              <a:rPr lang="en-US" sz="3600" dirty="0">
                <a:solidFill>
                  <a:srgbClr val="062E3C"/>
                </a:solidFill>
                <a:latin typeface="Arial Narrow" panose="020B0606020202030204" pitchFamily="34" charset="0"/>
              </a:rPr>
              <a:t>Bloomfield Middle – Perfect 100</a:t>
            </a:r>
          </a:p>
          <a:p>
            <a:pPr>
              <a:lnSpc>
                <a:spcPts val="3600"/>
              </a:lnSpc>
            </a:pPr>
            <a:r>
              <a:rPr lang="en-US" sz="3600" dirty="0">
                <a:solidFill>
                  <a:srgbClr val="062E3C"/>
                </a:solidFill>
                <a:latin typeface="Arial Narrow" panose="020B0606020202030204" pitchFamily="34" charset="0"/>
              </a:rPr>
              <a:t>Cox’s Creek – Perfect 100</a:t>
            </a:r>
          </a:p>
          <a:p>
            <a:pPr>
              <a:lnSpc>
                <a:spcPts val="3600"/>
              </a:lnSpc>
            </a:pPr>
            <a:r>
              <a:rPr lang="en-US" sz="3600" dirty="0">
                <a:solidFill>
                  <a:srgbClr val="062E3C"/>
                </a:solidFill>
                <a:latin typeface="Arial Narrow" panose="020B0606020202030204" pitchFamily="34" charset="0"/>
              </a:rPr>
              <a:t>Foster Heights – Perfect 100</a:t>
            </a:r>
          </a:p>
          <a:p>
            <a:pPr>
              <a:lnSpc>
                <a:spcPts val="3600"/>
              </a:lnSpc>
            </a:pPr>
            <a:r>
              <a:rPr lang="en-US" sz="3600" dirty="0">
                <a:solidFill>
                  <a:srgbClr val="062E3C"/>
                </a:solidFill>
                <a:latin typeface="Arial Narrow" panose="020B0606020202030204" pitchFamily="34" charset="0"/>
              </a:rPr>
              <a:t>Thomas Nelson – Perfect 100</a:t>
            </a:r>
          </a:p>
          <a:p>
            <a:pPr>
              <a:lnSpc>
                <a:spcPts val="3600"/>
              </a:lnSpc>
            </a:pPr>
            <a:r>
              <a:rPr lang="en-US" sz="3600" dirty="0">
                <a:solidFill>
                  <a:srgbClr val="062E3C"/>
                </a:solidFill>
                <a:latin typeface="Arial Narrow" panose="020B0606020202030204" pitchFamily="34" charset="0"/>
              </a:rPr>
              <a:t>Bloomfield Elementary – 99</a:t>
            </a:r>
          </a:p>
          <a:p>
            <a:pPr>
              <a:lnSpc>
                <a:spcPts val="3600"/>
              </a:lnSpc>
            </a:pPr>
            <a:r>
              <a:rPr lang="en-US" sz="3600" dirty="0">
                <a:solidFill>
                  <a:srgbClr val="062E3C"/>
                </a:solidFill>
                <a:latin typeface="Arial Narrow" panose="020B0606020202030204" pitchFamily="34" charset="0"/>
              </a:rPr>
              <a:t>Old Kentucky Home – 99</a:t>
            </a:r>
          </a:p>
          <a:p>
            <a:pPr>
              <a:lnSpc>
                <a:spcPts val="3600"/>
              </a:lnSpc>
            </a:pPr>
            <a:r>
              <a:rPr lang="en-US" sz="3600" dirty="0">
                <a:solidFill>
                  <a:srgbClr val="062E3C"/>
                </a:solidFill>
                <a:latin typeface="Arial Narrow" panose="020B0606020202030204" pitchFamily="34" charset="0"/>
              </a:rPr>
              <a:t>Boston School – 97</a:t>
            </a:r>
          </a:p>
          <a:p>
            <a:pPr>
              <a:lnSpc>
                <a:spcPts val="3600"/>
              </a:lnSpc>
            </a:pPr>
            <a:r>
              <a:rPr lang="en-US" sz="3600" dirty="0">
                <a:solidFill>
                  <a:srgbClr val="062E3C"/>
                </a:solidFill>
                <a:latin typeface="Arial Narrow" panose="020B0606020202030204" pitchFamily="34" charset="0"/>
              </a:rPr>
              <a:t>Nelson County High – 95</a:t>
            </a:r>
          </a:p>
          <a:p>
            <a:pPr>
              <a:lnSpc>
                <a:spcPts val="3600"/>
              </a:lnSpc>
            </a:pPr>
            <a:r>
              <a:rPr lang="en-US" sz="3600" dirty="0">
                <a:solidFill>
                  <a:srgbClr val="062E3C"/>
                </a:solidFill>
                <a:latin typeface="Arial Narrow" panose="020B0606020202030204" pitchFamily="34" charset="0"/>
              </a:rPr>
              <a:t>New Haven School – 92</a:t>
            </a:r>
          </a:p>
          <a:p>
            <a:pPr>
              <a:lnSpc>
                <a:spcPts val="3600"/>
              </a:lnSpc>
            </a:pPr>
            <a:r>
              <a:rPr lang="en-US" sz="3600" dirty="0">
                <a:solidFill>
                  <a:srgbClr val="062E3C"/>
                </a:solidFill>
                <a:latin typeface="Arial Narrow" panose="020B0606020202030204" pitchFamily="34" charset="0"/>
              </a:rPr>
              <a:t>Central Office – 91</a:t>
            </a:r>
          </a:p>
          <a:p>
            <a:pPr>
              <a:lnSpc>
                <a:spcPts val="3600"/>
              </a:lnSpc>
            </a:pPr>
            <a:r>
              <a:rPr lang="en-US" sz="3600" dirty="0">
                <a:solidFill>
                  <a:srgbClr val="062E3C"/>
                </a:solidFill>
                <a:latin typeface="Arial Narrow" panose="020B0606020202030204" pitchFamily="34" charset="0"/>
              </a:rPr>
              <a:t>Horizons Academy – 80</a:t>
            </a:r>
          </a:p>
        </p:txBody>
      </p:sp>
    </p:spTree>
    <p:extLst>
      <p:ext uri="{BB962C8B-B14F-4D97-AF65-F5344CB8AC3E}">
        <p14:creationId xmlns:p14="http://schemas.microsoft.com/office/powerpoint/2010/main" val="4069907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DDC5E11-8697-473C-BC94-62EBAE6783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79" y="537608"/>
            <a:ext cx="11321141" cy="5943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E3584DA-83B1-4B39-9454-567C80DC8681}"/>
              </a:ext>
            </a:extLst>
          </p:cNvPr>
          <p:cNvSpPr/>
          <p:nvPr/>
        </p:nvSpPr>
        <p:spPr>
          <a:xfrm rot="21234638">
            <a:off x="461740" y="938516"/>
            <a:ext cx="5285375" cy="5745019"/>
          </a:xfrm>
          <a:prstGeom prst="rect">
            <a:avLst/>
          </a:prstGeom>
          <a:solidFill>
            <a:srgbClr val="5295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300" dirty="0">
              <a:latin typeface="Bahnschrift SemiLight Condensed" panose="020B0502040204020203" pitchFamily="34" charset="0"/>
            </a:endParaRPr>
          </a:p>
          <a:p>
            <a:r>
              <a:rPr lang="en-US" sz="4800" dirty="0">
                <a:latin typeface="Arial Narrow" panose="020B0606020202030204" pitchFamily="34" charset="0"/>
              </a:rPr>
              <a:t>Benefits</a:t>
            </a:r>
          </a:p>
          <a:p>
            <a:pPr marL="1143000" lvl="1" indent="-6858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rial Narrow" panose="020B0606020202030204" pitchFamily="34" charset="0"/>
              </a:rPr>
              <a:t>38% usage reduction</a:t>
            </a:r>
          </a:p>
          <a:p>
            <a:pPr marL="1143000" lvl="1" indent="-6858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rial Narrow" panose="020B0606020202030204" pitchFamily="34" charset="0"/>
              </a:rPr>
              <a:t>Savings $$$</a:t>
            </a:r>
          </a:p>
          <a:p>
            <a:pPr marL="1143000" lvl="1" indent="-6858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rial Narrow" panose="020B0606020202030204" pitchFamily="34" charset="0"/>
              </a:rPr>
              <a:t>Community</a:t>
            </a:r>
          </a:p>
          <a:p>
            <a:pPr marL="1143000" lvl="1" indent="-6858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rial Narrow" panose="020B0606020202030204" pitchFamily="34" charset="0"/>
              </a:rPr>
              <a:t>Property value</a:t>
            </a:r>
          </a:p>
          <a:p>
            <a:pPr marL="1143000" lvl="1" indent="-6858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rial Narrow" panose="020B0606020202030204" pitchFamily="34" charset="0"/>
              </a:rPr>
              <a:t>Federal leases</a:t>
            </a:r>
          </a:p>
          <a:p>
            <a:pPr marL="1143000" lvl="1" indent="-685800">
              <a:lnSpc>
                <a:spcPts val="4000"/>
              </a:lnSpc>
              <a:buFont typeface="Arial" panose="020B0604020202020204" pitchFamily="34" charset="0"/>
              <a:buChar char="•"/>
            </a:pPr>
            <a:r>
              <a:rPr lang="en-US" sz="3600" dirty="0">
                <a:latin typeface="Arial Narrow" panose="020B0606020202030204" pitchFamily="34" charset="0"/>
              </a:rPr>
              <a:t>Future mandates</a:t>
            </a:r>
            <a:br>
              <a:rPr lang="en-US" sz="3600" dirty="0">
                <a:latin typeface="Arial Narrow" panose="020B0606020202030204" pitchFamily="34" charset="0"/>
              </a:rPr>
            </a:br>
            <a:endParaRPr lang="en-US" sz="700" dirty="0">
              <a:latin typeface="Arial Narrow" panose="020B0606020202030204" pitchFamily="34" charset="0"/>
            </a:endParaRPr>
          </a:p>
          <a:p>
            <a:pPr>
              <a:lnSpc>
                <a:spcPts val="4000"/>
              </a:lnSpc>
            </a:pPr>
            <a:r>
              <a:rPr lang="en-US" sz="3600" dirty="0">
                <a:latin typeface="Arial Narrow" panose="020B0606020202030204" pitchFamily="34" charset="0"/>
              </a:rPr>
              <a:t>LESS money in the outlets</a:t>
            </a:r>
          </a:p>
          <a:p>
            <a:pPr>
              <a:lnSpc>
                <a:spcPts val="4000"/>
              </a:lnSpc>
            </a:pPr>
            <a:r>
              <a:rPr lang="en-US" sz="3600" dirty="0">
                <a:latin typeface="Arial Narrow" panose="020B0606020202030204" pitchFamily="34" charset="0"/>
              </a:rPr>
              <a:t>MORE money in the students</a:t>
            </a:r>
          </a:p>
        </p:txBody>
      </p:sp>
    </p:spTree>
    <p:extLst>
      <p:ext uri="{BB962C8B-B14F-4D97-AF65-F5344CB8AC3E}">
        <p14:creationId xmlns:p14="http://schemas.microsoft.com/office/powerpoint/2010/main" val="114584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E3584DA-83B1-4B39-9454-567C80DC8681}"/>
              </a:ext>
            </a:extLst>
          </p:cNvPr>
          <p:cNvSpPr/>
          <p:nvPr/>
        </p:nvSpPr>
        <p:spPr>
          <a:xfrm>
            <a:off x="209549" y="1053784"/>
            <a:ext cx="8346622" cy="3187339"/>
          </a:xfrm>
          <a:prstGeom prst="rect">
            <a:avLst/>
          </a:prstGeom>
          <a:solidFill>
            <a:srgbClr val="1415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Light Condensed" panose="020B0502040204020203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</a:rPr>
              <a:t>The Numbers</a:t>
            </a:r>
          </a:p>
          <a:p>
            <a:pPr marL="1143000" marR="0" lvl="1" indent="-685800" algn="l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Arial Narrow" panose="020B0606020202030204" pitchFamily="34" charset="0"/>
              </a:rPr>
              <a:t>’07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</a:rPr>
              <a:t>-’08 = 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</a:rPr>
              <a:t>$ 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</a:rPr>
              <a:t>210,460.00 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</a:rPr>
              <a:t>avoided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arrow" panose="020B0606020202030204" pitchFamily="34" charset="0"/>
            </a:endParaRPr>
          </a:p>
          <a:p>
            <a:pPr marL="1143000" marR="0" lvl="1" indent="-685800" algn="l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</a:rPr>
              <a:t>‘16-’17 = </a:t>
            </a:r>
            <a:r>
              <a:rPr kumimoji="0" 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</a:rPr>
              <a:t>$</a:t>
            </a: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</a:rPr>
              <a:t>768,889.00 avoided</a:t>
            </a:r>
          </a:p>
          <a:p>
            <a:pPr marL="1143000" marR="0" lvl="1" indent="-685800" algn="l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 Narrow" panose="020B0606020202030204" pitchFamily="34" charset="0"/>
              </a:rPr>
              <a:t>Total avoided usage = 38.7 %</a:t>
            </a:r>
          </a:p>
          <a:p>
            <a:pPr marL="1143000" marR="0" lvl="1" indent="-685800" algn="l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4000" dirty="0">
                <a:solidFill>
                  <a:prstClr val="white"/>
                </a:solidFill>
                <a:latin typeface="Arial Narrow" panose="020B0606020202030204" pitchFamily="34" charset="0"/>
              </a:rPr>
              <a:t>Total avoided costs = $6,082,253.00!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 Narrow" panose="020B0606020202030204" pitchFamily="34" charset="0"/>
            </a:endParaRPr>
          </a:p>
          <a:p>
            <a:pPr marR="0" lvl="1" algn="l" defTabSz="914400" rtl="0" eaLnBrk="1" fontAlgn="auto" latinLnBrk="0" hangingPunct="1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Light Condensed" panose="020B0502040204020203" pitchFamily="34" charset="0"/>
                <a:ea typeface="+mn-ea"/>
                <a:cs typeface="+mn-cs"/>
              </a:rPr>
              <a:t/>
            </a:r>
            <a:b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ahnschrift SemiLight Condensed" panose="020B0502040204020203" pitchFamily="34" charset="0"/>
                <a:ea typeface="+mn-ea"/>
                <a:cs typeface="+mn-cs"/>
              </a:rPr>
            </a:b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Bahnschrift SemiLight Condensed" panose="020B0502040204020203" pitchFamily="34" charset="0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34D91A9-81F3-4557-AD3F-8CF0A2BD20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49" y="4895850"/>
            <a:ext cx="11720663" cy="17764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87FEFD5-9CB5-4071-937D-62C34FB19E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108" t="19907" r="87344" b="53581"/>
          <a:stretch/>
        </p:blipFill>
        <p:spPr>
          <a:xfrm>
            <a:off x="8756059" y="639360"/>
            <a:ext cx="3174153" cy="4016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49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5786E95-8B55-431D-BEAD-7F9B8C82303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9" t="10152" r="10671"/>
          <a:stretch/>
        </p:blipFill>
        <p:spPr>
          <a:xfrm>
            <a:off x="3371850" y="428625"/>
            <a:ext cx="6381750" cy="94592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8E6269-E709-4200-B871-2E20E60043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549" y="4895850"/>
            <a:ext cx="11720663" cy="1776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06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105</Words>
  <Application>Microsoft Office PowerPoint</Application>
  <PresentationFormat>Widescreen</PresentationFormat>
  <Paragraphs>29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Arial Narrow</vt:lpstr>
      <vt:lpstr>Bahnschrift SemiLight Condensed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Josh Bunch</dc:creator>
  <cp:lastModifiedBy>McKay, Carla</cp:lastModifiedBy>
  <cp:revision>14</cp:revision>
  <dcterms:created xsi:type="dcterms:W3CDTF">2018-07-17T15:08:58Z</dcterms:created>
  <dcterms:modified xsi:type="dcterms:W3CDTF">2018-07-17T19:27:02Z</dcterms:modified>
</cp:coreProperties>
</file>