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87" r:id="rId1"/>
  </p:sldMasterIdLst>
  <p:notesMasterIdLst>
    <p:notesMasterId r:id="rId41"/>
  </p:notesMasterIdLst>
  <p:handoutMasterIdLst>
    <p:handoutMasterId r:id="rId42"/>
  </p:handoutMasterIdLst>
  <p:sldIdLst>
    <p:sldId id="514" r:id="rId2"/>
    <p:sldId id="492" r:id="rId3"/>
    <p:sldId id="553" r:id="rId4"/>
    <p:sldId id="555" r:id="rId5"/>
    <p:sldId id="494" r:id="rId6"/>
    <p:sldId id="682" r:id="rId7"/>
    <p:sldId id="478" r:id="rId8"/>
    <p:sldId id="498" r:id="rId9"/>
    <p:sldId id="629" r:id="rId10"/>
    <p:sldId id="690" r:id="rId11"/>
    <p:sldId id="700" r:id="rId12"/>
    <p:sldId id="708" r:id="rId13"/>
    <p:sldId id="710" r:id="rId14"/>
    <p:sldId id="709" r:id="rId15"/>
    <p:sldId id="707" r:id="rId16"/>
    <p:sldId id="687" r:id="rId17"/>
    <p:sldId id="711" r:id="rId18"/>
    <p:sldId id="716" r:id="rId19"/>
    <p:sldId id="715" r:id="rId20"/>
    <p:sldId id="714" r:id="rId21"/>
    <p:sldId id="701" r:id="rId22"/>
    <p:sldId id="502" r:id="rId23"/>
    <p:sldId id="634" r:id="rId24"/>
    <p:sldId id="504" r:id="rId25"/>
    <p:sldId id="515" r:id="rId26"/>
    <p:sldId id="717" r:id="rId27"/>
    <p:sldId id="516" r:id="rId28"/>
    <p:sldId id="506" r:id="rId29"/>
    <p:sldId id="693" r:id="rId30"/>
    <p:sldId id="558" r:id="rId31"/>
    <p:sldId id="557" r:id="rId32"/>
    <p:sldId id="603" r:id="rId33"/>
    <p:sldId id="507" r:id="rId34"/>
    <p:sldId id="674" r:id="rId35"/>
    <p:sldId id="676" r:id="rId36"/>
    <p:sldId id="673" r:id="rId37"/>
    <p:sldId id="679" r:id="rId38"/>
    <p:sldId id="646" r:id="rId39"/>
    <p:sldId id="680" r:id="rId40"/>
  </p:sldIdLst>
  <p:sldSz cx="9144000" cy="6858000" type="screen4x3"/>
  <p:notesSz cx="6985000" cy="9283700"/>
  <p:defaultTextStyle>
    <a:defPPr>
      <a:defRPr lang="en-US"/>
    </a:defPPr>
    <a:lvl1pPr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1pPr>
    <a:lvl2pPr marL="4572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2pPr>
    <a:lvl3pPr marL="9144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3pPr>
    <a:lvl4pPr marL="13716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4pPr>
    <a:lvl5pPr marL="18288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5pPr>
    <a:lvl6pPr marL="2286000" algn="l" defTabSz="914400" rtl="0" eaLnBrk="1" latinLnBrk="0" hangingPunct="1">
      <a:defRPr kern="1200">
        <a:solidFill>
          <a:schemeClr val="tx1"/>
        </a:solidFill>
        <a:latin typeface="Garamond" panose="02020404030301010803" pitchFamily="18" charset="0"/>
        <a:ea typeface="+mn-ea"/>
        <a:cs typeface="+mn-cs"/>
      </a:defRPr>
    </a:lvl6pPr>
    <a:lvl7pPr marL="2743200" algn="l" defTabSz="914400" rtl="0" eaLnBrk="1" latinLnBrk="0" hangingPunct="1">
      <a:defRPr kern="1200">
        <a:solidFill>
          <a:schemeClr val="tx1"/>
        </a:solidFill>
        <a:latin typeface="Garamond" panose="02020404030301010803" pitchFamily="18" charset="0"/>
        <a:ea typeface="+mn-ea"/>
        <a:cs typeface="+mn-cs"/>
      </a:defRPr>
    </a:lvl7pPr>
    <a:lvl8pPr marL="3200400" algn="l" defTabSz="914400" rtl="0" eaLnBrk="1" latinLnBrk="0" hangingPunct="1">
      <a:defRPr kern="1200">
        <a:solidFill>
          <a:schemeClr val="tx1"/>
        </a:solidFill>
        <a:latin typeface="Garamond" panose="02020404030301010803" pitchFamily="18" charset="0"/>
        <a:ea typeface="+mn-ea"/>
        <a:cs typeface="+mn-cs"/>
      </a:defRPr>
    </a:lvl8pPr>
    <a:lvl9pPr marL="3657600" algn="l" defTabSz="914400" rtl="0" eaLnBrk="1" latinLnBrk="0" hangingPunct="1">
      <a:defRPr kern="1200">
        <a:solidFill>
          <a:schemeClr val="tx1"/>
        </a:solidFill>
        <a:latin typeface="Garamond" panose="02020404030301010803"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0000"/>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642" autoAdjust="0"/>
    <p:restoredTop sz="94677" autoAdjust="0"/>
  </p:normalViewPr>
  <p:slideViewPr>
    <p:cSldViewPr>
      <p:cViewPr varScale="1">
        <p:scale>
          <a:sx n="104" d="100"/>
          <a:sy n="104" d="100"/>
        </p:scale>
        <p:origin x="126" y="288"/>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Lst>
  </p:outlineViewPr>
  <p:notesTextViewPr>
    <p:cViewPr>
      <p:scale>
        <a:sx n="100" d="100"/>
        <a:sy n="100" d="100"/>
      </p:scale>
      <p:origin x="0" y="0"/>
    </p:cViewPr>
  </p:notesTextViewPr>
  <p:sorterViewPr>
    <p:cViewPr>
      <p:scale>
        <a:sx n="100" d="100"/>
        <a:sy n="100" d="100"/>
      </p:scale>
      <p:origin x="0" y="316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_rels/viewProps.xml.rels><?xml version="1.0" encoding="UTF-8" standalone="yes"?>
<Relationships xmlns="http://schemas.openxmlformats.org/package/2006/relationships"><Relationship Id="rId8" Type="http://schemas.openxmlformats.org/officeDocument/2006/relationships/slide" Target="slides/slide22.xml"/><Relationship Id="rId3" Type="http://schemas.openxmlformats.org/officeDocument/2006/relationships/slide" Target="slides/slide3.xml"/><Relationship Id="rId7" Type="http://schemas.openxmlformats.org/officeDocument/2006/relationships/slide" Target="slides/slide9.xml"/><Relationship Id="rId2" Type="http://schemas.openxmlformats.org/officeDocument/2006/relationships/slide" Target="slides/slide2.xml"/><Relationship Id="rId1" Type="http://schemas.openxmlformats.org/officeDocument/2006/relationships/slide" Target="slides/slide1.xml"/><Relationship Id="rId6" Type="http://schemas.openxmlformats.org/officeDocument/2006/relationships/slide" Target="slides/slide8.xml"/><Relationship Id="rId5" Type="http://schemas.openxmlformats.org/officeDocument/2006/relationships/slide" Target="slides/slide5.xml"/><Relationship Id="rId4" Type="http://schemas.openxmlformats.org/officeDocument/2006/relationships/slide" Target="slides/slide4.xml"/><Relationship Id="rId9" Type="http://schemas.openxmlformats.org/officeDocument/2006/relationships/slide" Target="slides/slide2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4626" name="Rectangle 2"/>
          <p:cNvSpPr>
            <a:spLocks noGrp="1" noChangeArrowheads="1"/>
          </p:cNvSpPr>
          <p:nvPr>
            <p:ph type="hdr" sz="quarter"/>
          </p:nvPr>
        </p:nvSpPr>
        <p:spPr bwMode="auto">
          <a:xfrm>
            <a:off x="0" y="0"/>
            <a:ext cx="3027363" cy="463550"/>
          </a:xfrm>
          <a:prstGeom prst="rect">
            <a:avLst/>
          </a:prstGeom>
          <a:noFill/>
          <a:ln w="9525">
            <a:noFill/>
            <a:miter lim="800000"/>
            <a:headEnd/>
            <a:tailEnd/>
          </a:ln>
          <a:effectLst/>
        </p:spPr>
        <p:txBody>
          <a:bodyPr vert="horz" wrap="square" lIns="92958" tIns="46479" rIns="92958" bIns="46479" numCol="1" anchor="t" anchorCtr="0" compatLnSpc="1">
            <a:prstTxWarp prst="textNoShape">
              <a:avLst/>
            </a:prstTxWarp>
          </a:bodyPr>
          <a:lstStyle>
            <a:lvl1pPr defTabSz="930275" eaLnBrk="1" hangingPunct="1">
              <a:defRPr sz="1200">
                <a:latin typeface="Times New Roman" pitchFamily="18" charset="0"/>
              </a:defRPr>
            </a:lvl1pPr>
          </a:lstStyle>
          <a:p>
            <a:pPr>
              <a:defRPr/>
            </a:pPr>
            <a:endParaRPr lang="en-US" dirty="0"/>
          </a:p>
        </p:txBody>
      </p:sp>
      <p:sp>
        <p:nvSpPr>
          <p:cNvPr id="154627" name="Rectangle 3"/>
          <p:cNvSpPr>
            <a:spLocks noGrp="1" noChangeArrowheads="1"/>
          </p:cNvSpPr>
          <p:nvPr>
            <p:ph type="dt" sz="quarter" idx="1"/>
          </p:nvPr>
        </p:nvSpPr>
        <p:spPr bwMode="auto">
          <a:xfrm>
            <a:off x="3957638" y="0"/>
            <a:ext cx="3027362" cy="463550"/>
          </a:xfrm>
          <a:prstGeom prst="rect">
            <a:avLst/>
          </a:prstGeom>
          <a:noFill/>
          <a:ln w="9525">
            <a:noFill/>
            <a:miter lim="800000"/>
            <a:headEnd/>
            <a:tailEnd/>
          </a:ln>
          <a:effectLst/>
        </p:spPr>
        <p:txBody>
          <a:bodyPr vert="horz" wrap="square" lIns="92958" tIns="46479" rIns="92958" bIns="46479" numCol="1" anchor="t" anchorCtr="0" compatLnSpc="1">
            <a:prstTxWarp prst="textNoShape">
              <a:avLst/>
            </a:prstTxWarp>
          </a:bodyPr>
          <a:lstStyle>
            <a:lvl1pPr algn="r" defTabSz="930275" eaLnBrk="1" hangingPunct="1">
              <a:defRPr sz="1200">
                <a:latin typeface="Times New Roman" pitchFamily="18" charset="0"/>
              </a:defRPr>
            </a:lvl1pPr>
          </a:lstStyle>
          <a:p>
            <a:pPr>
              <a:defRPr/>
            </a:pPr>
            <a:endParaRPr lang="en-US" dirty="0"/>
          </a:p>
        </p:txBody>
      </p:sp>
      <p:sp>
        <p:nvSpPr>
          <p:cNvPr id="154628" name="Rectangle 4"/>
          <p:cNvSpPr>
            <a:spLocks noGrp="1" noChangeArrowheads="1"/>
          </p:cNvSpPr>
          <p:nvPr>
            <p:ph type="ftr" sz="quarter" idx="2"/>
          </p:nvPr>
        </p:nvSpPr>
        <p:spPr bwMode="auto">
          <a:xfrm>
            <a:off x="0" y="8820150"/>
            <a:ext cx="3027363" cy="463550"/>
          </a:xfrm>
          <a:prstGeom prst="rect">
            <a:avLst/>
          </a:prstGeom>
          <a:noFill/>
          <a:ln w="9525">
            <a:noFill/>
            <a:miter lim="800000"/>
            <a:headEnd/>
            <a:tailEnd/>
          </a:ln>
          <a:effectLst/>
        </p:spPr>
        <p:txBody>
          <a:bodyPr vert="horz" wrap="square" lIns="92958" tIns="46479" rIns="92958" bIns="46479" numCol="1" anchor="b" anchorCtr="0" compatLnSpc="1">
            <a:prstTxWarp prst="textNoShape">
              <a:avLst/>
            </a:prstTxWarp>
          </a:bodyPr>
          <a:lstStyle>
            <a:lvl1pPr defTabSz="930275" eaLnBrk="1" hangingPunct="1">
              <a:defRPr sz="1200">
                <a:latin typeface="Times New Roman" pitchFamily="18" charset="0"/>
              </a:defRPr>
            </a:lvl1pPr>
          </a:lstStyle>
          <a:p>
            <a:pPr>
              <a:defRPr/>
            </a:pPr>
            <a:endParaRPr lang="en-US" dirty="0"/>
          </a:p>
        </p:txBody>
      </p:sp>
      <p:sp>
        <p:nvSpPr>
          <p:cNvPr id="154629" name="Rectangle 5"/>
          <p:cNvSpPr>
            <a:spLocks noGrp="1" noChangeArrowheads="1"/>
          </p:cNvSpPr>
          <p:nvPr>
            <p:ph type="sldNum" sz="quarter" idx="3"/>
          </p:nvPr>
        </p:nvSpPr>
        <p:spPr bwMode="auto">
          <a:xfrm>
            <a:off x="3957638" y="8820150"/>
            <a:ext cx="3027362" cy="463550"/>
          </a:xfrm>
          <a:prstGeom prst="rect">
            <a:avLst/>
          </a:prstGeom>
          <a:noFill/>
          <a:ln w="9525">
            <a:noFill/>
            <a:miter lim="800000"/>
            <a:headEnd/>
            <a:tailEnd/>
          </a:ln>
          <a:effectLst/>
        </p:spPr>
        <p:txBody>
          <a:bodyPr vert="horz" wrap="square" lIns="92958" tIns="46479" rIns="92958" bIns="46479" numCol="1" anchor="b" anchorCtr="0" compatLnSpc="1">
            <a:prstTxWarp prst="textNoShape">
              <a:avLst/>
            </a:prstTxWarp>
          </a:bodyPr>
          <a:lstStyle>
            <a:lvl1pPr algn="r" defTabSz="930275" eaLnBrk="1" hangingPunct="1">
              <a:defRPr sz="1200">
                <a:latin typeface="Times New Roman" panose="02020603050405020304" pitchFamily="18" charset="0"/>
              </a:defRPr>
            </a:lvl1pPr>
          </a:lstStyle>
          <a:p>
            <a:pPr>
              <a:defRPr/>
            </a:pPr>
            <a:fld id="{87FA4DB5-8136-49DC-86DB-F805ACCE96D5}" type="slidenum">
              <a:rPr lang="en-US" altLang="en-US"/>
              <a:pPr>
                <a:defRPr/>
              </a:pPr>
              <a:t>‹#›</a:t>
            </a:fld>
            <a:endParaRPr lang="en-US" altLang="en-US" dirty="0"/>
          </a:p>
        </p:txBody>
      </p:sp>
    </p:spTree>
    <p:extLst>
      <p:ext uri="{BB962C8B-B14F-4D97-AF65-F5344CB8AC3E}">
        <p14:creationId xmlns:p14="http://schemas.microsoft.com/office/powerpoint/2010/main" val="36393103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62" name="Rectangle 2"/>
          <p:cNvSpPr>
            <a:spLocks noGrp="1" noChangeArrowheads="1"/>
          </p:cNvSpPr>
          <p:nvPr>
            <p:ph type="hdr" sz="quarter"/>
          </p:nvPr>
        </p:nvSpPr>
        <p:spPr bwMode="auto">
          <a:xfrm>
            <a:off x="0" y="0"/>
            <a:ext cx="3027363" cy="463550"/>
          </a:xfrm>
          <a:prstGeom prst="rect">
            <a:avLst/>
          </a:prstGeom>
          <a:noFill/>
          <a:ln w="9525">
            <a:noFill/>
            <a:miter lim="800000"/>
            <a:headEnd/>
            <a:tailEnd/>
          </a:ln>
          <a:effectLst/>
        </p:spPr>
        <p:txBody>
          <a:bodyPr vert="horz" wrap="square" lIns="92958" tIns="46479" rIns="92958" bIns="46479" numCol="1" anchor="t" anchorCtr="0" compatLnSpc="1">
            <a:prstTxWarp prst="textNoShape">
              <a:avLst/>
            </a:prstTxWarp>
          </a:bodyPr>
          <a:lstStyle>
            <a:lvl1pPr defTabSz="930275" eaLnBrk="1" hangingPunct="1">
              <a:defRPr sz="1200">
                <a:latin typeface="Times New Roman" pitchFamily="18" charset="0"/>
              </a:defRPr>
            </a:lvl1pPr>
          </a:lstStyle>
          <a:p>
            <a:pPr>
              <a:defRPr/>
            </a:pPr>
            <a:endParaRPr lang="en-US" dirty="0"/>
          </a:p>
        </p:txBody>
      </p:sp>
      <p:sp>
        <p:nvSpPr>
          <p:cNvPr id="245763" name="Rectangle 3"/>
          <p:cNvSpPr>
            <a:spLocks noGrp="1" noChangeArrowheads="1"/>
          </p:cNvSpPr>
          <p:nvPr>
            <p:ph type="dt" idx="1"/>
          </p:nvPr>
        </p:nvSpPr>
        <p:spPr bwMode="auto">
          <a:xfrm>
            <a:off x="3957638" y="0"/>
            <a:ext cx="3027362" cy="463550"/>
          </a:xfrm>
          <a:prstGeom prst="rect">
            <a:avLst/>
          </a:prstGeom>
          <a:noFill/>
          <a:ln w="9525">
            <a:noFill/>
            <a:miter lim="800000"/>
            <a:headEnd/>
            <a:tailEnd/>
          </a:ln>
          <a:effectLst/>
        </p:spPr>
        <p:txBody>
          <a:bodyPr vert="horz" wrap="square" lIns="92958" tIns="46479" rIns="92958" bIns="46479" numCol="1" anchor="t" anchorCtr="0" compatLnSpc="1">
            <a:prstTxWarp prst="textNoShape">
              <a:avLst/>
            </a:prstTxWarp>
          </a:bodyPr>
          <a:lstStyle>
            <a:lvl1pPr algn="r" defTabSz="930275" eaLnBrk="1" hangingPunct="1">
              <a:defRPr sz="1200">
                <a:latin typeface="Times New Roman" pitchFamily="18" charset="0"/>
              </a:defRPr>
            </a:lvl1pPr>
          </a:lstStyle>
          <a:p>
            <a:pPr>
              <a:defRPr/>
            </a:pPr>
            <a:endParaRPr lang="en-US" dirty="0"/>
          </a:p>
        </p:txBody>
      </p:sp>
      <p:sp>
        <p:nvSpPr>
          <p:cNvPr id="3076" name="Rectangle 4"/>
          <p:cNvSpPr>
            <a:spLocks noGrp="1" noRot="1" noChangeAspect="1" noChangeArrowheads="1" noTextEdit="1"/>
          </p:cNvSpPr>
          <p:nvPr>
            <p:ph type="sldImg" idx="2"/>
          </p:nvPr>
        </p:nvSpPr>
        <p:spPr bwMode="auto">
          <a:xfrm>
            <a:off x="1171575" y="696913"/>
            <a:ext cx="4641850" cy="34813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65" name="Rectangle 5"/>
          <p:cNvSpPr>
            <a:spLocks noGrp="1" noChangeArrowheads="1"/>
          </p:cNvSpPr>
          <p:nvPr>
            <p:ph type="body" sz="quarter" idx="3"/>
          </p:nvPr>
        </p:nvSpPr>
        <p:spPr bwMode="auto">
          <a:xfrm>
            <a:off x="931863" y="4410075"/>
            <a:ext cx="5121275" cy="4176713"/>
          </a:xfrm>
          <a:prstGeom prst="rect">
            <a:avLst/>
          </a:prstGeom>
          <a:noFill/>
          <a:ln w="9525">
            <a:noFill/>
            <a:miter lim="800000"/>
            <a:headEnd/>
            <a:tailEnd/>
          </a:ln>
          <a:effectLst/>
        </p:spPr>
        <p:txBody>
          <a:bodyPr vert="horz" wrap="square" lIns="92958" tIns="46479" rIns="92958" bIns="4647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45766" name="Rectangle 6"/>
          <p:cNvSpPr>
            <a:spLocks noGrp="1" noChangeArrowheads="1"/>
          </p:cNvSpPr>
          <p:nvPr>
            <p:ph type="ftr" sz="quarter" idx="4"/>
          </p:nvPr>
        </p:nvSpPr>
        <p:spPr bwMode="auto">
          <a:xfrm>
            <a:off x="0" y="8820150"/>
            <a:ext cx="3027363" cy="463550"/>
          </a:xfrm>
          <a:prstGeom prst="rect">
            <a:avLst/>
          </a:prstGeom>
          <a:noFill/>
          <a:ln w="9525">
            <a:noFill/>
            <a:miter lim="800000"/>
            <a:headEnd/>
            <a:tailEnd/>
          </a:ln>
          <a:effectLst/>
        </p:spPr>
        <p:txBody>
          <a:bodyPr vert="horz" wrap="square" lIns="92958" tIns="46479" rIns="92958" bIns="46479" numCol="1" anchor="b" anchorCtr="0" compatLnSpc="1">
            <a:prstTxWarp prst="textNoShape">
              <a:avLst/>
            </a:prstTxWarp>
          </a:bodyPr>
          <a:lstStyle>
            <a:lvl1pPr defTabSz="930275" eaLnBrk="1" hangingPunct="1">
              <a:defRPr sz="1200">
                <a:latin typeface="Times New Roman" pitchFamily="18" charset="0"/>
              </a:defRPr>
            </a:lvl1pPr>
          </a:lstStyle>
          <a:p>
            <a:pPr>
              <a:defRPr/>
            </a:pPr>
            <a:endParaRPr lang="en-US" dirty="0"/>
          </a:p>
        </p:txBody>
      </p:sp>
      <p:sp>
        <p:nvSpPr>
          <p:cNvPr id="245767" name="Rectangle 7"/>
          <p:cNvSpPr>
            <a:spLocks noGrp="1" noChangeArrowheads="1"/>
          </p:cNvSpPr>
          <p:nvPr>
            <p:ph type="sldNum" sz="quarter" idx="5"/>
          </p:nvPr>
        </p:nvSpPr>
        <p:spPr bwMode="auto">
          <a:xfrm>
            <a:off x="3957638" y="8820150"/>
            <a:ext cx="3027362" cy="463550"/>
          </a:xfrm>
          <a:prstGeom prst="rect">
            <a:avLst/>
          </a:prstGeom>
          <a:noFill/>
          <a:ln w="9525">
            <a:noFill/>
            <a:miter lim="800000"/>
            <a:headEnd/>
            <a:tailEnd/>
          </a:ln>
          <a:effectLst/>
        </p:spPr>
        <p:txBody>
          <a:bodyPr vert="horz" wrap="square" lIns="92958" tIns="46479" rIns="92958" bIns="46479" numCol="1" anchor="b" anchorCtr="0" compatLnSpc="1">
            <a:prstTxWarp prst="textNoShape">
              <a:avLst/>
            </a:prstTxWarp>
          </a:bodyPr>
          <a:lstStyle>
            <a:lvl1pPr algn="r" defTabSz="930275" eaLnBrk="1" hangingPunct="1">
              <a:defRPr sz="1200">
                <a:latin typeface="Times New Roman" panose="02020603050405020304" pitchFamily="18" charset="0"/>
              </a:defRPr>
            </a:lvl1pPr>
          </a:lstStyle>
          <a:p>
            <a:pPr>
              <a:defRPr/>
            </a:pPr>
            <a:fld id="{0D7417DE-A866-45C4-B31A-6B7F7C97D081}" type="slidenum">
              <a:rPr lang="en-US" altLang="en-US"/>
              <a:pPr>
                <a:defRPr/>
              </a:pPr>
              <a:t>‹#›</a:t>
            </a:fld>
            <a:endParaRPr lang="en-US" altLang="en-US" dirty="0"/>
          </a:p>
        </p:txBody>
      </p:sp>
    </p:spTree>
    <p:extLst>
      <p:ext uri="{BB962C8B-B14F-4D97-AF65-F5344CB8AC3E}">
        <p14:creationId xmlns:p14="http://schemas.microsoft.com/office/powerpoint/2010/main" val="32986300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a:ln/>
        </p:spPr>
      </p:sp>
      <p:sp>
        <p:nvSpPr>
          <p:cNvPr id="122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122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defRPr>
                <a:solidFill>
                  <a:schemeClr val="tx1"/>
                </a:solidFill>
                <a:latin typeface="Garamond" panose="02020404030301010803" pitchFamily="18" charset="0"/>
              </a:defRPr>
            </a:lvl1pPr>
            <a:lvl2pPr marL="742950" indent="-285750" defTabSz="930275">
              <a:defRPr>
                <a:solidFill>
                  <a:schemeClr val="tx1"/>
                </a:solidFill>
                <a:latin typeface="Garamond" panose="02020404030301010803" pitchFamily="18" charset="0"/>
              </a:defRPr>
            </a:lvl2pPr>
            <a:lvl3pPr marL="1143000" indent="-228600" defTabSz="930275">
              <a:defRPr>
                <a:solidFill>
                  <a:schemeClr val="tx1"/>
                </a:solidFill>
                <a:latin typeface="Garamond" panose="02020404030301010803" pitchFamily="18" charset="0"/>
              </a:defRPr>
            </a:lvl3pPr>
            <a:lvl4pPr marL="1600200" indent="-228600" defTabSz="930275">
              <a:defRPr>
                <a:solidFill>
                  <a:schemeClr val="tx1"/>
                </a:solidFill>
                <a:latin typeface="Garamond" panose="02020404030301010803" pitchFamily="18" charset="0"/>
              </a:defRPr>
            </a:lvl4pPr>
            <a:lvl5pPr marL="2057400" indent="-228600" defTabSz="930275">
              <a:defRPr>
                <a:solidFill>
                  <a:schemeClr val="tx1"/>
                </a:solidFill>
                <a:latin typeface="Garamond" panose="02020404030301010803" pitchFamily="18" charset="0"/>
              </a:defRPr>
            </a:lvl5pPr>
            <a:lvl6pPr marL="2514600" indent="-228600" defTabSz="930275" eaLnBrk="0" fontAlgn="base" hangingPunct="0">
              <a:spcBef>
                <a:spcPct val="0"/>
              </a:spcBef>
              <a:spcAft>
                <a:spcPct val="0"/>
              </a:spcAft>
              <a:defRPr>
                <a:solidFill>
                  <a:schemeClr val="tx1"/>
                </a:solidFill>
                <a:latin typeface="Garamond" panose="02020404030301010803" pitchFamily="18" charset="0"/>
              </a:defRPr>
            </a:lvl6pPr>
            <a:lvl7pPr marL="2971800" indent="-228600" defTabSz="930275" eaLnBrk="0" fontAlgn="base" hangingPunct="0">
              <a:spcBef>
                <a:spcPct val="0"/>
              </a:spcBef>
              <a:spcAft>
                <a:spcPct val="0"/>
              </a:spcAft>
              <a:defRPr>
                <a:solidFill>
                  <a:schemeClr val="tx1"/>
                </a:solidFill>
                <a:latin typeface="Garamond" panose="02020404030301010803" pitchFamily="18" charset="0"/>
              </a:defRPr>
            </a:lvl7pPr>
            <a:lvl8pPr marL="3429000" indent="-228600" defTabSz="930275" eaLnBrk="0" fontAlgn="base" hangingPunct="0">
              <a:spcBef>
                <a:spcPct val="0"/>
              </a:spcBef>
              <a:spcAft>
                <a:spcPct val="0"/>
              </a:spcAft>
              <a:defRPr>
                <a:solidFill>
                  <a:schemeClr val="tx1"/>
                </a:solidFill>
                <a:latin typeface="Garamond" panose="02020404030301010803" pitchFamily="18" charset="0"/>
              </a:defRPr>
            </a:lvl8pPr>
            <a:lvl9pPr marL="3886200" indent="-228600" defTabSz="930275" eaLnBrk="0" fontAlgn="base" hangingPunct="0">
              <a:spcBef>
                <a:spcPct val="0"/>
              </a:spcBef>
              <a:spcAft>
                <a:spcPct val="0"/>
              </a:spcAft>
              <a:defRPr>
                <a:solidFill>
                  <a:schemeClr val="tx1"/>
                </a:solidFill>
                <a:latin typeface="Garamond" panose="02020404030301010803" pitchFamily="18" charset="0"/>
              </a:defRPr>
            </a:lvl9pPr>
          </a:lstStyle>
          <a:p>
            <a:fld id="{C49FCE9C-AEF2-4569-99CE-E87CAF31DD3E}" type="slidenum">
              <a:rPr lang="en-US" altLang="en-US" smtClean="0">
                <a:latin typeface="Times New Roman" panose="02020603050405020304" pitchFamily="18" charset="0"/>
              </a:rPr>
              <a:pPr/>
              <a:t>7</a:t>
            </a:fld>
            <a:endParaRPr lang="en-US" altLang="en-US" dirty="0">
              <a:latin typeface="Times New Roman" panose="02020603050405020304" pitchFamily="18" charset="0"/>
            </a:endParaRPr>
          </a:p>
        </p:txBody>
      </p:sp>
    </p:spTree>
    <p:extLst>
      <p:ext uri="{BB962C8B-B14F-4D97-AF65-F5344CB8AC3E}">
        <p14:creationId xmlns:p14="http://schemas.microsoft.com/office/powerpoint/2010/main" val="3057600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dirty="0"/>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dirty="0"/>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dirty="0"/>
              </a:p>
            </p:txBody>
          </p:sp>
          <p:sp>
            <p:nvSpPr>
              <p:cNvPr id="11" name="Freeform 7"/>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dirty="0"/>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dirty="0"/>
            </a:p>
          </p:txBody>
        </p:sp>
        <p:sp>
          <p:nvSpPr>
            <p:cNvPr id="7" name="Freeform 10"/>
            <p:cNvSpPr>
              <a:spLocks/>
            </p:cNvSpPr>
            <p:nvPr/>
          </p:nvSpPr>
          <p:spPr bwMode="hidden">
            <a:xfrm>
              <a:off x="0" y="0"/>
              <a:ext cx="5758" cy="1776"/>
            </a:xfrm>
            <a:custGeom>
              <a:avLst/>
              <a:gdLst>
                <a:gd name="T0" fmla="*/ 0 w 5740"/>
                <a:gd name="T1" fmla="*/ 0 h 1906"/>
                <a:gd name="T2" fmla="*/ 0 w 5740"/>
                <a:gd name="T3" fmla="*/ 7 h 1906"/>
                <a:gd name="T4" fmla="*/ 7443 w 5740"/>
                <a:gd name="T5" fmla="*/ 7 h 1906"/>
                <a:gd name="T6" fmla="*/ 7443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grpSp>
      <p:sp>
        <p:nvSpPr>
          <p:cNvPr id="329739" name="Rectangle 11"/>
          <p:cNvSpPr>
            <a:spLocks noGrp="1" noChangeArrowheads="1"/>
          </p:cNvSpPr>
          <p:nvPr>
            <p:ph type="ctrTitle" sz="quarter"/>
          </p:nvPr>
        </p:nvSpPr>
        <p:spPr>
          <a:xfrm>
            <a:off x="685800" y="1736725"/>
            <a:ext cx="7772400" cy="1920875"/>
          </a:xfrm>
        </p:spPr>
        <p:txBody>
          <a:bodyPr/>
          <a:lstStyle>
            <a:lvl1pPr>
              <a:defRPr sz="6000"/>
            </a:lvl1pPr>
          </a:lstStyle>
          <a:p>
            <a:r>
              <a:rPr lang="en-US"/>
              <a:t>Click to edit Master title style</a:t>
            </a:r>
          </a:p>
        </p:txBody>
      </p:sp>
      <p:sp>
        <p:nvSpPr>
          <p:cNvPr id="329740"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13" name="Rectangle 13"/>
          <p:cNvSpPr>
            <a:spLocks noGrp="1" noChangeArrowheads="1"/>
          </p:cNvSpPr>
          <p:nvPr>
            <p:ph type="dt" sz="quarter" idx="10"/>
          </p:nvPr>
        </p:nvSpPr>
        <p:spPr>
          <a:xfrm>
            <a:off x="457200" y="6248400"/>
            <a:ext cx="2133600" cy="476250"/>
          </a:xfrm>
        </p:spPr>
        <p:txBody>
          <a:bodyPr/>
          <a:lstStyle>
            <a:lvl1pPr>
              <a:defRPr/>
            </a:lvl1pPr>
          </a:lstStyle>
          <a:p>
            <a:pPr>
              <a:defRPr/>
            </a:pPr>
            <a:endParaRPr lang="en-US" dirty="0"/>
          </a:p>
        </p:txBody>
      </p:sp>
      <p:sp>
        <p:nvSpPr>
          <p:cNvPr id="14" name="Rectangle 14"/>
          <p:cNvSpPr>
            <a:spLocks noGrp="1" noChangeArrowheads="1"/>
          </p:cNvSpPr>
          <p:nvPr>
            <p:ph type="ftr" sz="quarter" idx="11"/>
          </p:nvPr>
        </p:nvSpPr>
        <p:spPr>
          <a:xfrm>
            <a:off x="3124200" y="6251575"/>
            <a:ext cx="2895600" cy="476250"/>
          </a:xfrm>
        </p:spPr>
        <p:txBody>
          <a:bodyPr/>
          <a:lstStyle>
            <a:lvl1pPr>
              <a:defRPr/>
            </a:lvl1pPr>
          </a:lstStyle>
          <a:p>
            <a:pPr>
              <a:defRPr/>
            </a:pPr>
            <a:endParaRPr lang="en-US" dirty="0"/>
          </a:p>
        </p:txBody>
      </p:sp>
      <p:sp>
        <p:nvSpPr>
          <p:cNvPr id="15" name="Rectangle 15"/>
          <p:cNvSpPr>
            <a:spLocks noGrp="1" noChangeArrowheads="1"/>
          </p:cNvSpPr>
          <p:nvPr>
            <p:ph type="sldNum" sz="quarter" idx="12"/>
          </p:nvPr>
        </p:nvSpPr>
        <p:spPr>
          <a:xfrm>
            <a:off x="6553200" y="6254750"/>
            <a:ext cx="2133600" cy="476250"/>
          </a:xfrm>
        </p:spPr>
        <p:txBody>
          <a:bodyPr/>
          <a:lstStyle>
            <a:lvl1pPr>
              <a:defRPr/>
            </a:lvl1pPr>
          </a:lstStyle>
          <a:p>
            <a:pPr>
              <a:defRPr/>
            </a:pPr>
            <a:fld id="{7BA637FA-8C0E-4C54-B100-E758055B57E3}" type="slidenum">
              <a:rPr lang="en-US" altLang="en-US"/>
              <a:pPr>
                <a:defRPr/>
              </a:pPr>
              <a:t>‹#›</a:t>
            </a:fld>
            <a:endParaRPr lang="en-US" altLang="en-US" dirty="0"/>
          </a:p>
        </p:txBody>
      </p:sp>
    </p:spTree>
    <p:extLst>
      <p:ext uri="{BB962C8B-B14F-4D97-AF65-F5344CB8AC3E}">
        <p14:creationId xmlns:p14="http://schemas.microsoft.com/office/powerpoint/2010/main" val="4103268316"/>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dirty="0"/>
          </a:p>
        </p:txBody>
      </p:sp>
      <p:sp>
        <p:nvSpPr>
          <p:cNvPr id="5" name="Rectangle 3"/>
          <p:cNvSpPr>
            <a:spLocks noGrp="1" noChangeArrowheads="1"/>
          </p:cNvSpPr>
          <p:nvPr>
            <p:ph type="sldNum" sz="quarter" idx="11"/>
          </p:nvPr>
        </p:nvSpPr>
        <p:spPr>
          <a:ln/>
        </p:spPr>
        <p:txBody>
          <a:bodyPr/>
          <a:lstStyle>
            <a:lvl1pPr>
              <a:defRPr/>
            </a:lvl1pPr>
          </a:lstStyle>
          <a:p>
            <a:pPr>
              <a:defRPr/>
            </a:pPr>
            <a:fld id="{067EC3FF-3F20-49B6-9514-B9E0AA19DD89}" type="slidenum">
              <a:rPr lang="en-US" altLang="en-US"/>
              <a:pPr>
                <a:defRPr/>
              </a:pPr>
              <a:t>‹#›</a:t>
            </a:fld>
            <a:endParaRPr lang="en-US" altLang="en-US" dirty="0"/>
          </a:p>
        </p:txBody>
      </p:sp>
      <p:sp>
        <p:nvSpPr>
          <p:cNvPr id="6" name="Rectangle 14"/>
          <p:cNvSpPr>
            <a:spLocks noGrp="1" noChangeArrowheads="1"/>
          </p:cNvSpPr>
          <p:nvPr>
            <p:ph type="ftr" sz="quarter" idx="12"/>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341545579"/>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dirty="0"/>
          </a:p>
        </p:txBody>
      </p:sp>
      <p:sp>
        <p:nvSpPr>
          <p:cNvPr id="5" name="Rectangle 3"/>
          <p:cNvSpPr>
            <a:spLocks noGrp="1" noChangeArrowheads="1"/>
          </p:cNvSpPr>
          <p:nvPr>
            <p:ph type="sldNum" sz="quarter" idx="11"/>
          </p:nvPr>
        </p:nvSpPr>
        <p:spPr>
          <a:ln/>
        </p:spPr>
        <p:txBody>
          <a:bodyPr/>
          <a:lstStyle>
            <a:lvl1pPr>
              <a:defRPr/>
            </a:lvl1pPr>
          </a:lstStyle>
          <a:p>
            <a:pPr>
              <a:defRPr/>
            </a:pPr>
            <a:fld id="{03026F5D-059C-4B6C-89F1-5C1F6CF7D1EA}" type="slidenum">
              <a:rPr lang="en-US" altLang="en-US"/>
              <a:pPr>
                <a:defRPr/>
              </a:pPr>
              <a:t>‹#›</a:t>
            </a:fld>
            <a:endParaRPr lang="en-US" altLang="en-US" dirty="0"/>
          </a:p>
        </p:txBody>
      </p:sp>
      <p:sp>
        <p:nvSpPr>
          <p:cNvPr id="6" name="Rectangle 14"/>
          <p:cNvSpPr>
            <a:spLocks noGrp="1" noChangeArrowheads="1"/>
          </p:cNvSpPr>
          <p:nvPr>
            <p:ph type="ftr" sz="quarter" idx="12"/>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2880659"/>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ln/>
        </p:spPr>
        <p:txBody>
          <a:bodyPr/>
          <a:lstStyle>
            <a:lvl1pPr>
              <a:defRPr/>
            </a:lvl1pPr>
          </a:lstStyle>
          <a:p>
            <a:pPr>
              <a:defRPr/>
            </a:pPr>
            <a:endParaRPr lang="en-US" dirty="0"/>
          </a:p>
        </p:txBody>
      </p:sp>
      <p:sp>
        <p:nvSpPr>
          <p:cNvPr id="6" name="Rectangle 3"/>
          <p:cNvSpPr>
            <a:spLocks noGrp="1" noChangeArrowheads="1"/>
          </p:cNvSpPr>
          <p:nvPr>
            <p:ph type="sldNum" sz="quarter" idx="11"/>
          </p:nvPr>
        </p:nvSpPr>
        <p:spPr>
          <a:ln/>
        </p:spPr>
        <p:txBody>
          <a:bodyPr/>
          <a:lstStyle>
            <a:lvl1pPr>
              <a:defRPr/>
            </a:lvl1pPr>
          </a:lstStyle>
          <a:p>
            <a:pPr>
              <a:defRPr/>
            </a:pPr>
            <a:fld id="{043C414C-5F0E-40E7-866D-E932152CEBED}" type="slidenum">
              <a:rPr lang="en-US" altLang="en-US"/>
              <a:pPr>
                <a:defRPr/>
              </a:pPr>
              <a:t>‹#›</a:t>
            </a:fld>
            <a:endParaRPr lang="en-US" altLang="en-US" dirty="0"/>
          </a:p>
        </p:txBody>
      </p:sp>
      <p:sp>
        <p:nvSpPr>
          <p:cNvPr id="7" name="Rectangle 14"/>
          <p:cNvSpPr>
            <a:spLocks noGrp="1" noChangeArrowheads="1"/>
          </p:cNvSpPr>
          <p:nvPr>
            <p:ph type="ftr" sz="quarter" idx="12"/>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76883281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
          <p:cNvSpPr>
            <a:spLocks noGrp="1" noChangeArrowheads="1"/>
          </p:cNvSpPr>
          <p:nvPr>
            <p:ph type="dt" sz="half" idx="10"/>
          </p:nvPr>
        </p:nvSpPr>
        <p:spPr>
          <a:ln/>
        </p:spPr>
        <p:txBody>
          <a:bodyPr/>
          <a:lstStyle>
            <a:lvl1pPr>
              <a:defRPr/>
            </a:lvl1pPr>
          </a:lstStyle>
          <a:p>
            <a:pPr>
              <a:defRPr/>
            </a:pPr>
            <a:endParaRPr lang="en-US" dirty="0"/>
          </a:p>
        </p:txBody>
      </p:sp>
      <p:sp>
        <p:nvSpPr>
          <p:cNvPr id="8" name="Rectangle 3"/>
          <p:cNvSpPr>
            <a:spLocks noGrp="1" noChangeArrowheads="1"/>
          </p:cNvSpPr>
          <p:nvPr>
            <p:ph type="sldNum" sz="quarter" idx="11"/>
          </p:nvPr>
        </p:nvSpPr>
        <p:spPr>
          <a:ln/>
        </p:spPr>
        <p:txBody>
          <a:bodyPr/>
          <a:lstStyle>
            <a:lvl1pPr>
              <a:defRPr/>
            </a:lvl1pPr>
          </a:lstStyle>
          <a:p>
            <a:pPr>
              <a:defRPr/>
            </a:pPr>
            <a:fld id="{4BAAD3A7-19BA-4461-9EF5-EB8D7904CB9C}" type="slidenum">
              <a:rPr lang="en-US" altLang="en-US"/>
              <a:pPr>
                <a:defRPr/>
              </a:pPr>
              <a:t>‹#›</a:t>
            </a:fld>
            <a:endParaRPr lang="en-US" altLang="en-US" dirty="0"/>
          </a:p>
        </p:txBody>
      </p:sp>
      <p:sp>
        <p:nvSpPr>
          <p:cNvPr id="9" name="Rectangle 14"/>
          <p:cNvSpPr>
            <a:spLocks noGrp="1" noChangeArrowheads="1"/>
          </p:cNvSpPr>
          <p:nvPr>
            <p:ph type="ftr" sz="quarter" idx="12"/>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3563180744"/>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
          <p:cNvSpPr>
            <a:spLocks noGrp="1" noChangeArrowheads="1"/>
          </p:cNvSpPr>
          <p:nvPr>
            <p:ph type="dt" sz="half" idx="10"/>
          </p:nvPr>
        </p:nvSpPr>
        <p:spPr>
          <a:ln/>
        </p:spPr>
        <p:txBody>
          <a:bodyPr/>
          <a:lstStyle>
            <a:lvl1pPr>
              <a:defRPr/>
            </a:lvl1pPr>
          </a:lstStyle>
          <a:p>
            <a:pPr>
              <a:defRPr/>
            </a:pPr>
            <a:endParaRPr lang="en-US" dirty="0"/>
          </a:p>
        </p:txBody>
      </p:sp>
      <p:sp>
        <p:nvSpPr>
          <p:cNvPr id="4" name="Rectangle 3"/>
          <p:cNvSpPr>
            <a:spLocks noGrp="1" noChangeArrowheads="1"/>
          </p:cNvSpPr>
          <p:nvPr>
            <p:ph type="sldNum" sz="quarter" idx="11"/>
          </p:nvPr>
        </p:nvSpPr>
        <p:spPr>
          <a:ln/>
        </p:spPr>
        <p:txBody>
          <a:bodyPr/>
          <a:lstStyle>
            <a:lvl1pPr>
              <a:defRPr/>
            </a:lvl1pPr>
          </a:lstStyle>
          <a:p>
            <a:pPr>
              <a:defRPr/>
            </a:pPr>
            <a:fld id="{DA583436-B18E-4AD4-BFF8-48E1B7B85B0C}" type="slidenum">
              <a:rPr lang="en-US" altLang="en-US"/>
              <a:pPr>
                <a:defRPr/>
              </a:pPr>
              <a:t>‹#›</a:t>
            </a:fld>
            <a:endParaRPr lang="en-US" altLang="en-US" dirty="0"/>
          </a:p>
        </p:txBody>
      </p:sp>
      <p:sp>
        <p:nvSpPr>
          <p:cNvPr id="5" name="Rectangle 14"/>
          <p:cNvSpPr>
            <a:spLocks noGrp="1" noChangeArrowheads="1"/>
          </p:cNvSpPr>
          <p:nvPr>
            <p:ph type="ftr" sz="quarter" idx="12"/>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3556562893"/>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dirty="0"/>
          </a:p>
        </p:txBody>
      </p:sp>
      <p:sp>
        <p:nvSpPr>
          <p:cNvPr id="3" name="Rectangle 3"/>
          <p:cNvSpPr>
            <a:spLocks noGrp="1" noChangeArrowheads="1"/>
          </p:cNvSpPr>
          <p:nvPr>
            <p:ph type="sldNum" sz="quarter" idx="11"/>
          </p:nvPr>
        </p:nvSpPr>
        <p:spPr>
          <a:ln/>
        </p:spPr>
        <p:txBody>
          <a:bodyPr/>
          <a:lstStyle>
            <a:lvl1pPr>
              <a:defRPr/>
            </a:lvl1pPr>
          </a:lstStyle>
          <a:p>
            <a:pPr>
              <a:defRPr/>
            </a:pPr>
            <a:fld id="{98FE967F-02CC-4EFD-96E9-651EB772E641}" type="slidenum">
              <a:rPr lang="en-US" altLang="en-US"/>
              <a:pPr>
                <a:defRPr/>
              </a:pPr>
              <a:t>‹#›</a:t>
            </a:fld>
            <a:endParaRPr lang="en-US" altLang="en-US" dirty="0"/>
          </a:p>
        </p:txBody>
      </p:sp>
      <p:sp>
        <p:nvSpPr>
          <p:cNvPr id="4" name="Rectangle 14"/>
          <p:cNvSpPr>
            <a:spLocks noGrp="1" noChangeArrowheads="1"/>
          </p:cNvSpPr>
          <p:nvPr>
            <p:ph type="ftr" sz="quarter" idx="12"/>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867168061"/>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dirty="0"/>
          </a:p>
        </p:txBody>
      </p:sp>
      <p:sp>
        <p:nvSpPr>
          <p:cNvPr id="6" name="Rectangle 3"/>
          <p:cNvSpPr>
            <a:spLocks noGrp="1" noChangeArrowheads="1"/>
          </p:cNvSpPr>
          <p:nvPr>
            <p:ph type="sldNum" sz="quarter" idx="11"/>
          </p:nvPr>
        </p:nvSpPr>
        <p:spPr>
          <a:ln/>
        </p:spPr>
        <p:txBody>
          <a:bodyPr/>
          <a:lstStyle>
            <a:lvl1pPr>
              <a:defRPr/>
            </a:lvl1pPr>
          </a:lstStyle>
          <a:p>
            <a:pPr>
              <a:defRPr/>
            </a:pPr>
            <a:fld id="{8C978C1F-6055-44B0-917A-52ECB405551D}" type="slidenum">
              <a:rPr lang="en-US" altLang="en-US"/>
              <a:pPr>
                <a:defRPr/>
              </a:pPr>
              <a:t>‹#›</a:t>
            </a:fld>
            <a:endParaRPr lang="en-US" altLang="en-US" dirty="0"/>
          </a:p>
        </p:txBody>
      </p:sp>
      <p:sp>
        <p:nvSpPr>
          <p:cNvPr id="7" name="Rectangle 14"/>
          <p:cNvSpPr>
            <a:spLocks noGrp="1" noChangeArrowheads="1"/>
          </p:cNvSpPr>
          <p:nvPr>
            <p:ph type="ftr" sz="quarter" idx="12"/>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3531950684"/>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dirty="0"/>
          </a:p>
        </p:txBody>
      </p:sp>
      <p:sp>
        <p:nvSpPr>
          <p:cNvPr id="6" name="Rectangle 3"/>
          <p:cNvSpPr>
            <a:spLocks noGrp="1" noChangeArrowheads="1"/>
          </p:cNvSpPr>
          <p:nvPr>
            <p:ph type="sldNum" sz="quarter" idx="11"/>
          </p:nvPr>
        </p:nvSpPr>
        <p:spPr>
          <a:ln/>
        </p:spPr>
        <p:txBody>
          <a:bodyPr/>
          <a:lstStyle>
            <a:lvl1pPr>
              <a:defRPr/>
            </a:lvl1pPr>
          </a:lstStyle>
          <a:p>
            <a:pPr>
              <a:defRPr/>
            </a:pPr>
            <a:fld id="{ED3CA148-930F-4142-BC8C-05A8FBF2D7FE}" type="slidenum">
              <a:rPr lang="en-US" altLang="en-US"/>
              <a:pPr>
                <a:defRPr/>
              </a:pPr>
              <a:t>‹#›</a:t>
            </a:fld>
            <a:endParaRPr lang="en-US" altLang="en-US" dirty="0"/>
          </a:p>
        </p:txBody>
      </p:sp>
      <p:sp>
        <p:nvSpPr>
          <p:cNvPr id="7" name="Rectangle 14"/>
          <p:cNvSpPr>
            <a:spLocks noGrp="1" noChangeArrowheads="1"/>
          </p:cNvSpPr>
          <p:nvPr>
            <p:ph type="ftr" sz="quarter" idx="12"/>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253606111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dirty="0"/>
          </a:p>
        </p:txBody>
      </p:sp>
      <p:sp>
        <p:nvSpPr>
          <p:cNvPr id="5" name="Rectangle 3"/>
          <p:cNvSpPr>
            <a:spLocks noGrp="1" noChangeArrowheads="1"/>
          </p:cNvSpPr>
          <p:nvPr>
            <p:ph type="sldNum" sz="quarter" idx="11"/>
          </p:nvPr>
        </p:nvSpPr>
        <p:spPr>
          <a:ln/>
        </p:spPr>
        <p:txBody>
          <a:bodyPr/>
          <a:lstStyle>
            <a:lvl1pPr>
              <a:defRPr/>
            </a:lvl1pPr>
          </a:lstStyle>
          <a:p>
            <a:pPr>
              <a:defRPr/>
            </a:pPr>
            <a:fld id="{B078FCDB-4AAF-422B-A271-B5E2D1906C48}" type="slidenum">
              <a:rPr lang="en-US" altLang="en-US"/>
              <a:pPr>
                <a:defRPr/>
              </a:pPr>
              <a:t>‹#›</a:t>
            </a:fld>
            <a:endParaRPr lang="en-US" altLang="en-US" dirty="0"/>
          </a:p>
        </p:txBody>
      </p:sp>
      <p:sp>
        <p:nvSpPr>
          <p:cNvPr id="6" name="Rectangle 14"/>
          <p:cNvSpPr>
            <a:spLocks noGrp="1" noChangeArrowheads="1"/>
          </p:cNvSpPr>
          <p:nvPr>
            <p:ph type="ftr" sz="quarter" idx="12"/>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3182567774"/>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dirty="0"/>
          </a:p>
        </p:txBody>
      </p:sp>
      <p:sp>
        <p:nvSpPr>
          <p:cNvPr id="5" name="Rectangle 3"/>
          <p:cNvSpPr>
            <a:spLocks noGrp="1" noChangeArrowheads="1"/>
          </p:cNvSpPr>
          <p:nvPr>
            <p:ph type="sldNum" sz="quarter" idx="11"/>
          </p:nvPr>
        </p:nvSpPr>
        <p:spPr>
          <a:ln/>
        </p:spPr>
        <p:txBody>
          <a:bodyPr/>
          <a:lstStyle>
            <a:lvl1pPr>
              <a:defRPr/>
            </a:lvl1pPr>
          </a:lstStyle>
          <a:p>
            <a:pPr>
              <a:defRPr/>
            </a:pPr>
            <a:fld id="{D7595319-9D2A-4266-AA05-2E26C84FC7F2}" type="slidenum">
              <a:rPr lang="en-US" altLang="en-US"/>
              <a:pPr>
                <a:defRPr/>
              </a:pPr>
              <a:t>‹#›</a:t>
            </a:fld>
            <a:endParaRPr lang="en-US" altLang="en-US" dirty="0"/>
          </a:p>
        </p:txBody>
      </p:sp>
      <p:sp>
        <p:nvSpPr>
          <p:cNvPr id="6" name="Rectangle 14"/>
          <p:cNvSpPr>
            <a:spLocks noGrp="1" noChangeArrowheads="1"/>
          </p:cNvSpPr>
          <p:nvPr>
            <p:ph type="ftr" sz="quarter" idx="12"/>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335185929"/>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Chart Placeholder 2"/>
          <p:cNvSpPr>
            <a:spLocks noGrp="1"/>
          </p:cNvSpPr>
          <p:nvPr>
            <p:ph type="chart" idx="1"/>
          </p:nvPr>
        </p:nvSpPr>
        <p:spPr>
          <a:xfrm>
            <a:off x="457200" y="1600200"/>
            <a:ext cx="8229600" cy="4525963"/>
          </a:xfrm>
        </p:spPr>
        <p:txBody>
          <a:bodyPr/>
          <a:lstStyle/>
          <a:p>
            <a:pPr lvl="0"/>
            <a:endParaRPr lang="en-US" noProof="0" dirty="0"/>
          </a:p>
        </p:txBody>
      </p:sp>
      <p:sp>
        <p:nvSpPr>
          <p:cNvPr id="4" name="Rectangle 2"/>
          <p:cNvSpPr>
            <a:spLocks noGrp="1" noChangeArrowheads="1"/>
          </p:cNvSpPr>
          <p:nvPr>
            <p:ph type="dt" sz="half" idx="10"/>
          </p:nvPr>
        </p:nvSpPr>
        <p:spPr>
          <a:ln/>
        </p:spPr>
        <p:txBody>
          <a:bodyPr/>
          <a:lstStyle>
            <a:lvl1pPr>
              <a:defRPr/>
            </a:lvl1pPr>
          </a:lstStyle>
          <a:p>
            <a:pPr>
              <a:defRPr/>
            </a:pPr>
            <a:endParaRPr lang="en-US" dirty="0"/>
          </a:p>
        </p:txBody>
      </p:sp>
      <p:sp>
        <p:nvSpPr>
          <p:cNvPr id="5" name="Rectangle 3"/>
          <p:cNvSpPr>
            <a:spLocks noGrp="1" noChangeArrowheads="1"/>
          </p:cNvSpPr>
          <p:nvPr>
            <p:ph type="sldNum" sz="quarter" idx="11"/>
          </p:nvPr>
        </p:nvSpPr>
        <p:spPr>
          <a:ln/>
        </p:spPr>
        <p:txBody>
          <a:bodyPr/>
          <a:lstStyle>
            <a:lvl1pPr>
              <a:defRPr/>
            </a:lvl1pPr>
          </a:lstStyle>
          <a:p>
            <a:pPr>
              <a:defRPr/>
            </a:pPr>
            <a:fld id="{E66B1ED4-2F12-4A20-A274-6EC8D92F4F33}" type="slidenum">
              <a:rPr lang="en-US" altLang="en-US"/>
              <a:pPr>
                <a:defRPr/>
              </a:pPr>
              <a:t>‹#›</a:t>
            </a:fld>
            <a:endParaRPr lang="en-US" altLang="en-US" dirty="0"/>
          </a:p>
        </p:txBody>
      </p:sp>
      <p:sp>
        <p:nvSpPr>
          <p:cNvPr id="6" name="Rectangle 14"/>
          <p:cNvSpPr>
            <a:spLocks noGrp="1" noChangeArrowheads="1"/>
          </p:cNvSpPr>
          <p:nvPr>
            <p:ph type="ftr" sz="quarter" idx="12"/>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3671226722"/>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
          <p:cNvSpPr>
            <a:spLocks noGrp="1" noChangeArrowheads="1"/>
          </p:cNvSpPr>
          <p:nvPr>
            <p:ph type="dt" sz="half" idx="10"/>
          </p:nvPr>
        </p:nvSpPr>
        <p:spPr>
          <a:ln/>
        </p:spPr>
        <p:txBody>
          <a:bodyPr/>
          <a:lstStyle>
            <a:lvl1pPr>
              <a:defRPr/>
            </a:lvl1pPr>
          </a:lstStyle>
          <a:p>
            <a:pPr>
              <a:defRPr/>
            </a:pPr>
            <a:endParaRPr lang="en-US" dirty="0"/>
          </a:p>
        </p:txBody>
      </p:sp>
      <p:sp>
        <p:nvSpPr>
          <p:cNvPr id="4" name="Rectangle 3"/>
          <p:cNvSpPr>
            <a:spLocks noGrp="1" noChangeArrowheads="1"/>
          </p:cNvSpPr>
          <p:nvPr>
            <p:ph type="sldNum" sz="quarter" idx="11"/>
          </p:nvPr>
        </p:nvSpPr>
        <p:spPr>
          <a:ln/>
        </p:spPr>
        <p:txBody>
          <a:bodyPr/>
          <a:lstStyle>
            <a:lvl1pPr>
              <a:defRPr/>
            </a:lvl1pPr>
          </a:lstStyle>
          <a:p>
            <a:pPr>
              <a:defRPr/>
            </a:pPr>
            <a:fld id="{795BF7BE-F450-4E5A-BF7D-1F78209D6357}" type="slidenum">
              <a:rPr lang="en-US" altLang="en-US"/>
              <a:pPr>
                <a:defRPr/>
              </a:pPr>
              <a:t>‹#›</a:t>
            </a:fld>
            <a:endParaRPr lang="en-US" altLang="en-US" dirty="0"/>
          </a:p>
        </p:txBody>
      </p:sp>
      <p:sp>
        <p:nvSpPr>
          <p:cNvPr id="5" name="Rectangle 14"/>
          <p:cNvSpPr>
            <a:spLocks noGrp="1" noChangeArrowheads="1"/>
          </p:cNvSpPr>
          <p:nvPr>
            <p:ph type="ftr" sz="quarter" idx="12"/>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287707202"/>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8706"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dirty="0"/>
          </a:p>
        </p:txBody>
      </p:sp>
      <p:sp>
        <p:nvSpPr>
          <p:cNvPr id="328707"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A3522FAB-E534-482A-8A16-24A1B65A3C62}" type="slidenum">
              <a:rPr lang="en-US" altLang="en-US"/>
              <a:pPr>
                <a:defRPr/>
              </a:pPr>
              <a:t>‹#›</a:t>
            </a:fld>
            <a:endParaRPr lang="en-US" altLang="en-US" dirty="0"/>
          </a:p>
        </p:txBody>
      </p:sp>
      <p:grpSp>
        <p:nvGrpSpPr>
          <p:cNvPr id="1028" name="Group 4"/>
          <p:cNvGrpSpPr>
            <a:grpSpLocks/>
          </p:cNvGrpSpPr>
          <p:nvPr/>
        </p:nvGrpSpPr>
        <p:grpSpPr bwMode="auto">
          <a:xfrm>
            <a:off x="0" y="0"/>
            <a:ext cx="9140825" cy="6850063"/>
            <a:chOff x="0" y="0"/>
            <a:chExt cx="5758" cy="4315"/>
          </a:xfrm>
        </p:grpSpPr>
        <p:grpSp>
          <p:nvGrpSpPr>
            <p:cNvPr id="1032" name="Group 5"/>
            <p:cNvGrpSpPr>
              <a:grpSpLocks/>
            </p:cNvGrpSpPr>
            <p:nvPr userDrawn="1"/>
          </p:nvGrpSpPr>
          <p:grpSpPr bwMode="auto">
            <a:xfrm>
              <a:off x="1728" y="2230"/>
              <a:ext cx="4027" cy="2085"/>
              <a:chOff x="1728" y="2230"/>
              <a:chExt cx="4027" cy="2085"/>
            </a:xfrm>
          </p:grpSpPr>
          <p:sp>
            <p:nvSpPr>
              <p:cNvPr id="328710"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dirty="0"/>
              </a:p>
            </p:txBody>
          </p:sp>
          <p:sp>
            <p:nvSpPr>
              <p:cNvPr id="328711"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dirty="0"/>
              </a:p>
            </p:txBody>
          </p:sp>
          <p:sp>
            <p:nvSpPr>
              <p:cNvPr id="328712"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dirty="0"/>
              </a:p>
            </p:txBody>
          </p:sp>
          <p:sp>
            <p:nvSpPr>
              <p:cNvPr id="1038" name="Freeform 9"/>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sp>
            <p:nvSpPr>
              <p:cNvPr id="328714"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dirty="0"/>
              </a:p>
            </p:txBody>
          </p:sp>
        </p:grpSp>
        <p:sp>
          <p:nvSpPr>
            <p:cNvPr id="328715"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dirty="0"/>
            </a:p>
          </p:txBody>
        </p:sp>
        <p:sp>
          <p:nvSpPr>
            <p:cNvPr id="1034" name="Freeform 12"/>
            <p:cNvSpPr>
              <a:spLocks/>
            </p:cNvSpPr>
            <p:nvPr/>
          </p:nvSpPr>
          <p:spPr bwMode="hidden">
            <a:xfrm>
              <a:off x="0" y="0"/>
              <a:ext cx="5758" cy="1776"/>
            </a:xfrm>
            <a:custGeom>
              <a:avLst/>
              <a:gdLst>
                <a:gd name="T0" fmla="*/ 0 w 5740"/>
                <a:gd name="T1" fmla="*/ 0 h 1906"/>
                <a:gd name="T2" fmla="*/ 0 w 5740"/>
                <a:gd name="T3" fmla="*/ 7 h 1906"/>
                <a:gd name="T4" fmla="*/ 7443 w 5740"/>
                <a:gd name="T5" fmla="*/ 7 h 1906"/>
                <a:gd name="T6" fmla="*/ 7443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grpSp>
      <p:sp>
        <p:nvSpPr>
          <p:cNvPr id="328717"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28718"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atin typeface="Arial" pitchFamily="34" charset="0"/>
              </a:defRPr>
            </a:lvl1pPr>
          </a:lstStyle>
          <a:p>
            <a:pPr>
              <a:defRPr/>
            </a:pPr>
            <a:endParaRPr lang="en-US" dirty="0"/>
          </a:p>
        </p:txBody>
      </p:sp>
      <p:sp>
        <p:nvSpPr>
          <p:cNvPr id="328719"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dk2" tx1="lt1" bg2="dk1" tx2="lt2" accent1="accent1" accent2="accent2" accent3="accent3" accent4="accent4" accent5="accent5" accent6="accent6" hlink="hlink" folHlink="folHlink"/>
  <p:sldLayoutIdLst>
    <p:sldLayoutId id="2147485842" r:id="rId1"/>
    <p:sldLayoutId id="2147485830" r:id="rId2"/>
    <p:sldLayoutId id="2147485831" r:id="rId3"/>
    <p:sldLayoutId id="2147485832" r:id="rId4"/>
    <p:sldLayoutId id="2147485833" r:id="rId5"/>
    <p:sldLayoutId id="2147485834" r:id="rId6"/>
    <p:sldLayoutId id="2147485835" r:id="rId7"/>
    <p:sldLayoutId id="2147485836" r:id="rId8"/>
    <p:sldLayoutId id="2147485837" r:id="rId9"/>
    <p:sldLayoutId id="2147485838" r:id="rId10"/>
    <p:sldLayoutId id="2147485839" r:id="rId11"/>
    <p:sldLayoutId id="2147485840" r:id="rId12"/>
    <p:sldLayoutId id="2147485841" r:id="rId13"/>
  </p:sldLayoutIdLst>
  <p:transition>
    <p:fade/>
  </p:transition>
  <p:txStyles>
    <p:title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mailto:John.Bauman@education.ky.gov" TargetMode="Externa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838200" y="990600"/>
            <a:ext cx="7772400" cy="3048000"/>
          </a:xfrm>
        </p:spPr>
        <p:txBody>
          <a:bodyPr/>
          <a:lstStyle/>
          <a:p>
            <a:pPr eaLnBrk="1" hangingPunct="1">
              <a:defRPr/>
            </a:pPr>
            <a:br>
              <a:rPr lang="en-US" altLang="en-US" sz="3200" dirty="0">
                <a:effectLst>
                  <a:outerShdw blurRad="38100" dist="38100" dir="2700000" algn="tl">
                    <a:srgbClr val="000000">
                      <a:alpha val="43137"/>
                    </a:srgbClr>
                  </a:outerShdw>
                </a:effectLst>
                <a:latin typeface="Arial" charset="0"/>
                <a:cs typeface="Times New Roman" pitchFamily="18" charset="0"/>
              </a:rPr>
            </a:br>
            <a:br>
              <a:rPr lang="en-US" altLang="en-US" sz="3200" dirty="0">
                <a:effectLst>
                  <a:outerShdw blurRad="38100" dist="38100" dir="2700000" algn="tl">
                    <a:srgbClr val="000000">
                      <a:alpha val="43137"/>
                    </a:srgbClr>
                  </a:outerShdw>
                </a:effectLst>
                <a:latin typeface="Arial" charset="0"/>
                <a:cs typeface="Times New Roman" pitchFamily="18" charset="0"/>
              </a:rPr>
            </a:br>
            <a:br>
              <a:rPr lang="en-US" altLang="en-US" sz="3200" dirty="0">
                <a:effectLst>
                  <a:outerShdw blurRad="38100" dist="38100" dir="2700000" algn="tl">
                    <a:srgbClr val="000000">
                      <a:alpha val="43137"/>
                    </a:srgbClr>
                  </a:outerShdw>
                </a:effectLst>
                <a:latin typeface="Arial" charset="0"/>
                <a:cs typeface="Times New Roman" pitchFamily="18" charset="0"/>
              </a:rPr>
            </a:br>
            <a:r>
              <a:rPr lang="en-US" altLang="en-US" sz="3200" dirty="0">
                <a:effectLst>
                  <a:outerShdw blurRad="38100" dist="38100" dir="2700000" algn="tl">
                    <a:srgbClr val="000000">
                      <a:alpha val="43137"/>
                    </a:srgbClr>
                  </a:outerShdw>
                </a:effectLst>
                <a:latin typeface="Arial" charset="0"/>
                <a:cs typeface="Times New Roman" pitchFamily="18" charset="0"/>
              </a:rPr>
              <a:t>District Local Planning Committee Orientation </a:t>
            </a:r>
            <a:br>
              <a:rPr lang="en-US" altLang="en-US" sz="3200" dirty="0">
                <a:effectLst>
                  <a:outerShdw blurRad="38100" dist="38100" dir="2700000" algn="tl">
                    <a:srgbClr val="000000">
                      <a:alpha val="43137"/>
                    </a:srgbClr>
                  </a:outerShdw>
                </a:effectLst>
                <a:latin typeface="Arial" charset="0"/>
                <a:cs typeface="Times New Roman" pitchFamily="18" charset="0"/>
              </a:rPr>
            </a:br>
            <a:r>
              <a:rPr lang="en-US" altLang="en-US" sz="3200" dirty="0">
                <a:effectLst>
                  <a:outerShdw blurRad="38100" dist="38100" dir="2700000" algn="tl">
                    <a:srgbClr val="000000">
                      <a:alpha val="43137"/>
                    </a:srgbClr>
                  </a:outerShdw>
                </a:effectLst>
                <a:latin typeface="Arial" charset="0"/>
                <a:cs typeface="Times New Roman" pitchFamily="18" charset="0"/>
              </a:rPr>
              <a:t>Part 2</a:t>
            </a:r>
            <a:br>
              <a:rPr lang="en-US" altLang="en-US" sz="3200" dirty="0">
                <a:effectLst>
                  <a:outerShdw blurRad="38100" dist="38100" dir="2700000" algn="tl">
                    <a:srgbClr val="000000">
                      <a:alpha val="43137"/>
                    </a:srgbClr>
                  </a:outerShdw>
                </a:effectLst>
                <a:latin typeface="Arial" charset="0"/>
                <a:cs typeface="Times New Roman" pitchFamily="18" charset="0"/>
              </a:rPr>
            </a:br>
            <a:br>
              <a:rPr lang="en-US" altLang="en-US" sz="4000" b="0" dirty="0">
                <a:effectLst/>
                <a:latin typeface="Arial" charset="0"/>
                <a:cs typeface="Times New Roman" pitchFamily="18" charset="0"/>
              </a:rPr>
            </a:br>
            <a:r>
              <a:rPr lang="en-US" altLang="en-US" sz="4000" dirty="0">
                <a:solidFill>
                  <a:srgbClr val="FFFF00"/>
                </a:solidFill>
                <a:effectLst>
                  <a:outerShdw blurRad="38100" dist="38100" dir="2700000" algn="tl">
                    <a:srgbClr val="000000">
                      <a:alpha val="43137"/>
                    </a:srgbClr>
                  </a:outerShdw>
                </a:effectLst>
                <a:latin typeface="Arial" charset="0"/>
                <a:cs typeface="Times New Roman" pitchFamily="18" charset="0"/>
              </a:rPr>
              <a:t>Mercer County </a:t>
            </a:r>
            <a:r>
              <a:rPr lang="en-US" altLang="en-US" sz="3600" dirty="0">
                <a:solidFill>
                  <a:srgbClr val="FFFF00"/>
                </a:solidFill>
                <a:effectLst>
                  <a:outerShdw blurRad="38100" dist="38100" dir="2700000" algn="tl">
                    <a:srgbClr val="000000">
                      <a:alpha val="43137"/>
                    </a:srgbClr>
                  </a:outerShdw>
                </a:effectLst>
                <a:latin typeface="Arial" charset="0"/>
                <a:cs typeface="Times New Roman" pitchFamily="18" charset="0"/>
              </a:rPr>
              <a:t>Schools</a:t>
            </a:r>
            <a:br>
              <a:rPr lang="en-US" altLang="en-US" sz="4000" b="0" dirty="0">
                <a:effectLst/>
                <a:latin typeface="Arial" charset="0"/>
                <a:cs typeface="Times New Roman" pitchFamily="18" charset="0"/>
              </a:rPr>
            </a:br>
            <a:br>
              <a:rPr lang="en-US" altLang="en-US" sz="4000" b="0" dirty="0">
                <a:effectLst/>
                <a:latin typeface="Arial" charset="0"/>
                <a:cs typeface="Times New Roman" pitchFamily="18" charset="0"/>
              </a:rPr>
            </a:br>
            <a:br>
              <a:rPr lang="en-US" altLang="en-US" sz="4000" b="0" dirty="0">
                <a:effectLst/>
                <a:latin typeface="Arial" charset="0"/>
                <a:cs typeface="Times New Roman" pitchFamily="18" charset="0"/>
              </a:rPr>
            </a:br>
            <a:endParaRPr lang="en-US" altLang="en-US" sz="3200" b="0" dirty="0">
              <a:effectLst/>
              <a:latin typeface="Arial" charset="0"/>
              <a:cs typeface="Times New Roman" pitchFamily="18" charset="0"/>
            </a:endParaRPr>
          </a:p>
        </p:txBody>
      </p:sp>
      <p:sp>
        <p:nvSpPr>
          <p:cNvPr id="2051" name="Rectangle 3"/>
          <p:cNvSpPr>
            <a:spLocks noGrp="1" noChangeArrowheads="1"/>
          </p:cNvSpPr>
          <p:nvPr>
            <p:ph type="subTitle" idx="1"/>
          </p:nvPr>
        </p:nvSpPr>
        <p:spPr>
          <a:xfrm>
            <a:off x="1371600" y="4724400"/>
            <a:ext cx="6400800" cy="1752600"/>
          </a:xfrm>
        </p:spPr>
        <p:txBody>
          <a:bodyPr/>
          <a:lstStyle/>
          <a:p>
            <a:pPr>
              <a:defRPr/>
            </a:pPr>
            <a:r>
              <a:rPr lang="en-US" sz="1800" b="1" dirty="0">
                <a:latin typeface="Arial" pitchFamily="34" charset="0"/>
                <a:cs typeface="Arial" pitchFamily="34" charset="0"/>
              </a:rPr>
              <a:t>Kentucky Department of Education </a:t>
            </a:r>
            <a:br>
              <a:rPr lang="en-US" sz="1800" b="1" dirty="0">
                <a:latin typeface="Arial" pitchFamily="34" charset="0"/>
                <a:cs typeface="Arial" pitchFamily="34" charset="0"/>
              </a:rPr>
            </a:br>
            <a:r>
              <a:rPr lang="en-US" sz="1800" b="1" dirty="0">
                <a:latin typeface="Arial" pitchFamily="34" charset="0"/>
                <a:cs typeface="Arial" pitchFamily="34" charset="0"/>
              </a:rPr>
              <a:t>Division of District Support - District Facilities Branch</a:t>
            </a:r>
          </a:p>
          <a:p>
            <a:pPr>
              <a:defRPr/>
            </a:pPr>
            <a:br>
              <a:rPr lang="en-US" sz="1800" b="1" dirty="0">
                <a:latin typeface="Arial" pitchFamily="34" charset="0"/>
                <a:cs typeface="Arial" pitchFamily="34" charset="0"/>
              </a:rPr>
            </a:br>
            <a:r>
              <a:rPr lang="en-US" sz="2400" b="1" dirty="0">
                <a:latin typeface="Arial" pitchFamily="34" charset="0"/>
                <a:cs typeface="Arial" pitchFamily="34" charset="0"/>
              </a:rPr>
              <a:t>702 KAR 4:180 Planning Process</a:t>
            </a:r>
          </a:p>
          <a:p>
            <a:pPr>
              <a:defRPr/>
            </a:pPr>
            <a:endParaRPr lang="en-US" sz="2400" b="1" dirty="0">
              <a:latin typeface="Arial" pitchFamily="34" charset="0"/>
              <a:cs typeface="Arial" pitchFamily="34" charset="0"/>
            </a:endParaRPr>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09600" y="990600"/>
            <a:ext cx="7772400" cy="1143000"/>
          </a:xfrm>
        </p:spPr>
        <p:txBody>
          <a:bodyPr/>
          <a:lstStyle/>
          <a:p>
            <a:pPr eaLnBrk="1" hangingPunct="1">
              <a:defRPr/>
            </a:pPr>
            <a:r>
              <a:rPr lang="en-US" altLang="en-US" sz="3200" dirty="0">
                <a:solidFill>
                  <a:srgbClr val="FFFF00"/>
                </a:solidFill>
                <a:effectLst>
                  <a:outerShdw blurRad="38100" dist="38100" dir="2700000" algn="tl">
                    <a:srgbClr val="000000">
                      <a:alpha val="43137"/>
                    </a:srgbClr>
                  </a:outerShdw>
                </a:effectLst>
                <a:latin typeface="Arial" charset="0"/>
                <a:cs typeface="Times New Roman" pitchFamily="18" charset="0"/>
              </a:rPr>
              <a:t>Welcome Back</a:t>
            </a:r>
          </a:p>
        </p:txBody>
      </p:sp>
      <p:sp>
        <p:nvSpPr>
          <p:cNvPr id="2051" name="Rectangle 3"/>
          <p:cNvSpPr>
            <a:spLocks noGrp="1" noChangeArrowheads="1"/>
          </p:cNvSpPr>
          <p:nvPr>
            <p:ph type="subTitle" idx="1"/>
          </p:nvPr>
        </p:nvSpPr>
        <p:spPr>
          <a:xfrm>
            <a:off x="457200" y="2057400"/>
            <a:ext cx="8305800" cy="685800"/>
          </a:xfrm>
        </p:spPr>
        <p:txBody>
          <a:bodyPr/>
          <a:lstStyle/>
          <a:p>
            <a:pPr>
              <a:defRPr/>
            </a:pPr>
            <a:r>
              <a:rPr lang="en-US" sz="2000" b="1" dirty="0">
                <a:latin typeface="Arial" pitchFamily="34" charset="0"/>
                <a:cs typeface="Arial" pitchFamily="34" charset="0"/>
              </a:rPr>
              <a:t>This presentations focus is on information specific to your district and will include:</a:t>
            </a:r>
          </a:p>
        </p:txBody>
      </p:sp>
      <p:sp>
        <p:nvSpPr>
          <p:cNvPr id="4" name="Rectangle 3"/>
          <p:cNvSpPr txBox="1">
            <a:spLocks noChangeArrowheads="1"/>
          </p:cNvSpPr>
          <p:nvPr/>
        </p:nvSpPr>
        <p:spPr bwMode="auto">
          <a:xfrm>
            <a:off x="1543050" y="2971800"/>
            <a:ext cx="6553200" cy="3124200"/>
          </a:xfrm>
          <a:prstGeom prst="rect">
            <a:avLst/>
          </a:prstGeom>
          <a:noFill/>
          <a:ln w="9525">
            <a:noFill/>
            <a:miter lim="800000"/>
            <a:headEnd/>
            <a:tailEnd/>
          </a:ln>
          <a:effectLst/>
        </p:spPr>
        <p:txBody>
          <a:bodyPr/>
          <a:lstStyle/>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An “Overview” of your existing buildings</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Your current District Facilities Plan</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Projects undertaken since your last plan in </a:t>
            </a:r>
            <a:r>
              <a:rPr lang="en-US" b="1" kern="0" dirty="0">
                <a:solidFill>
                  <a:srgbClr val="FFFF00"/>
                </a:solidFill>
                <a:effectLst>
                  <a:outerShdw blurRad="38100" dist="38100" dir="2700000" algn="tl">
                    <a:srgbClr val="000000"/>
                  </a:outerShdw>
                </a:effectLst>
                <a:latin typeface="Arial" pitchFamily="34" charset="0"/>
                <a:cs typeface="Arial" pitchFamily="34" charset="0"/>
              </a:rPr>
              <a:t>June</a:t>
            </a:r>
            <a:r>
              <a:rPr lang="en-US" b="1" kern="0" dirty="0">
                <a:effectLst>
                  <a:outerShdw blurRad="38100" dist="38100" dir="2700000" algn="tl">
                    <a:srgbClr val="000000"/>
                  </a:outerShdw>
                </a:effectLst>
                <a:latin typeface="Arial" pitchFamily="34" charset="0"/>
                <a:cs typeface="Arial" pitchFamily="34" charset="0"/>
              </a:rPr>
              <a:t> </a:t>
            </a:r>
            <a:r>
              <a:rPr lang="en-US" b="1" kern="0" dirty="0">
                <a:solidFill>
                  <a:srgbClr val="FFFF00"/>
                </a:solidFill>
                <a:effectLst>
                  <a:outerShdw blurRad="38100" dist="38100" dir="2700000" algn="tl">
                    <a:srgbClr val="000000"/>
                  </a:outerShdw>
                </a:effectLst>
                <a:latin typeface="Arial" pitchFamily="34" charset="0"/>
                <a:cs typeface="Arial" pitchFamily="34" charset="0"/>
              </a:rPr>
              <a:t>2018</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Your districts restricted funding stream</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Cost of delivery of services to each of your schools</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Enrollment changes since 1990</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Demographic Projections</a:t>
            </a:r>
          </a:p>
        </p:txBody>
      </p:sp>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457200" y="76200"/>
            <a:ext cx="8229600" cy="609600"/>
          </a:xfrm>
        </p:spPr>
        <p:txBody>
          <a:bodyPr/>
          <a:lstStyle/>
          <a:p>
            <a:pPr eaLnBrk="1" hangingPunct="1">
              <a:defRPr/>
            </a:pPr>
            <a:r>
              <a:rPr lang="en-US" sz="3200" dirty="0">
                <a:solidFill>
                  <a:srgbClr val="FFFF00"/>
                </a:solidFill>
                <a:latin typeface="Arial" pitchFamily="34" charset="0"/>
                <a:cs typeface="Arial" pitchFamily="34" charset="0"/>
              </a:rPr>
              <a:t>An overview of capacity calculations</a:t>
            </a:r>
            <a:endParaRPr lang="en-US" sz="3200" dirty="0">
              <a:solidFill>
                <a:srgbClr val="FFFF00"/>
              </a:solidFill>
              <a:effectLst/>
              <a:latin typeface="Arial" charset="0"/>
              <a:cs typeface="Times New Roman" pitchFamily="18" charset="0"/>
            </a:endParaRPr>
          </a:p>
        </p:txBody>
      </p:sp>
      <p:sp>
        <p:nvSpPr>
          <p:cNvPr id="2051" name="Rectangle 3"/>
          <p:cNvSpPr>
            <a:spLocks noGrp="1" noChangeArrowheads="1"/>
          </p:cNvSpPr>
          <p:nvPr>
            <p:ph type="subTitle" idx="1"/>
          </p:nvPr>
        </p:nvSpPr>
        <p:spPr>
          <a:xfrm>
            <a:off x="1828800" y="838200"/>
            <a:ext cx="5486400" cy="457200"/>
          </a:xfrm>
        </p:spPr>
        <p:txBody>
          <a:bodyPr/>
          <a:lstStyle/>
          <a:p>
            <a:pPr>
              <a:defRPr/>
            </a:pPr>
            <a:r>
              <a:rPr lang="en-US" sz="2400" b="1" dirty="0">
                <a:solidFill>
                  <a:srgbClr val="FFFF00"/>
                </a:solidFill>
                <a:latin typeface="Arial" pitchFamily="34" charset="0"/>
                <a:cs typeface="Arial" pitchFamily="34" charset="0"/>
              </a:rPr>
              <a:t>Elementary School calculations</a:t>
            </a:r>
          </a:p>
        </p:txBody>
      </p:sp>
      <p:sp>
        <p:nvSpPr>
          <p:cNvPr id="4" name="Rectangle 3"/>
          <p:cNvSpPr txBox="1">
            <a:spLocks noChangeArrowheads="1"/>
          </p:cNvSpPr>
          <p:nvPr/>
        </p:nvSpPr>
        <p:spPr bwMode="auto">
          <a:xfrm>
            <a:off x="457200" y="1450975"/>
            <a:ext cx="8229600" cy="3044825"/>
          </a:xfrm>
          <a:prstGeom prst="rect">
            <a:avLst/>
          </a:prstGeom>
          <a:noFill/>
          <a:ln w="9525">
            <a:noFill/>
            <a:miter lim="800000"/>
            <a:headEnd/>
            <a:tailEnd/>
          </a:ln>
          <a:effectLst/>
        </p:spPr>
        <p:txBody>
          <a:bodyPr/>
          <a:lstStyle/>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a:t>
            </a:r>
            <a:r>
              <a:rPr lang="en-US" b="1" dirty="0">
                <a:latin typeface="Arial" pitchFamily="34" charset="0"/>
                <a:cs typeface="Arial" pitchFamily="34" charset="0"/>
              </a:rPr>
              <a:t>Only the standard classrooms are used when calculating student capacity</a:t>
            </a:r>
            <a:endParaRPr lang="en-US" b="1" kern="0" dirty="0">
              <a:effectLst>
                <a:outerShdw blurRad="38100" dist="38100" dir="2700000" algn="tl">
                  <a:srgbClr val="000000"/>
                </a:outerShdw>
              </a:effectLst>
              <a:latin typeface="Arial" pitchFamily="34" charset="0"/>
              <a:cs typeface="Arial" pitchFamily="34" charset="0"/>
            </a:endParaRP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a:t>
            </a:r>
            <a:r>
              <a:rPr lang="en-US" b="1" dirty="0">
                <a:latin typeface="Arial" pitchFamily="34" charset="0"/>
                <a:cs typeface="Arial" pitchFamily="34" charset="0"/>
              </a:rPr>
              <a:t>Classrooms for preschool/ kindergarten, special education, music, art, science, computer labs, 	etc. are not used in the capacity calculation</a:t>
            </a:r>
            <a:endParaRPr lang="en-US" b="1" kern="0" dirty="0">
              <a:effectLst>
                <a:outerShdw blurRad="38100" dist="38100" dir="2700000" algn="tl">
                  <a:srgbClr val="000000"/>
                </a:outerShdw>
              </a:effectLst>
              <a:latin typeface="Arial" pitchFamily="34" charset="0"/>
              <a:cs typeface="Arial" pitchFamily="34" charset="0"/>
            </a:endParaRP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a:t>
            </a:r>
            <a:r>
              <a:rPr lang="en-US" b="1" dirty="0">
                <a:latin typeface="Arial" pitchFamily="34" charset="0"/>
                <a:cs typeface="Arial" pitchFamily="34" charset="0"/>
              </a:rPr>
              <a:t>Since only standard classrooms are used in this calculation, it is critical that the spaces and their use be accurately noted on the building inventories </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The number or students to be calculated per elementary classroom is based on the room size:</a:t>
            </a:r>
          </a:p>
        </p:txBody>
      </p:sp>
      <p:pic>
        <p:nvPicPr>
          <p:cNvPr id="7173" name="Picture 1" descr="Screen Clippi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4800600"/>
            <a:ext cx="4572000"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457200" y="-4763"/>
            <a:ext cx="8229600" cy="690563"/>
          </a:xfrm>
        </p:spPr>
        <p:txBody>
          <a:bodyPr/>
          <a:lstStyle/>
          <a:p>
            <a:pPr eaLnBrk="1" hangingPunct="1">
              <a:defRPr/>
            </a:pPr>
            <a:r>
              <a:rPr lang="en-US" sz="3200" dirty="0">
                <a:solidFill>
                  <a:srgbClr val="FFFF00"/>
                </a:solidFill>
                <a:latin typeface="Arial" pitchFamily="34" charset="0"/>
                <a:cs typeface="Arial" pitchFamily="34" charset="0"/>
              </a:rPr>
              <a:t>An “Overview” of capacity calculations</a:t>
            </a:r>
            <a:endParaRPr lang="en-US" sz="3200" dirty="0">
              <a:solidFill>
                <a:srgbClr val="FFFF00"/>
              </a:solidFill>
              <a:effectLst/>
              <a:latin typeface="Arial" charset="0"/>
              <a:cs typeface="Times New Roman" pitchFamily="18" charset="0"/>
            </a:endParaRPr>
          </a:p>
        </p:txBody>
      </p:sp>
      <p:sp>
        <p:nvSpPr>
          <p:cNvPr id="2051" name="Rectangle 3"/>
          <p:cNvSpPr>
            <a:spLocks noGrp="1" noChangeArrowheads="1"/>
          </p:cNvSpPr>
          <p:nvPr>
            <p:ph type="subTitle" idx="1"/>
          </p:nvPr>
        </p:nvSpPr>
        <p:spPr>
          <a:xfrm>
            <a:off x="1828800" y="681038"/>
            <a:ext cx="5486400" cy="614362"/>
          </a:xfrm>
        </p:spPr>
        <p:txBody>
          <a:bodyPr/>
          <a:lstStyle/>
          <a:p>
            <a:pPr>
              <a:defRPr/>
            </a:pPr>
            <a:r>
              <a:rPr lang="en-US" sz="2400" b="1" dirty="0">
                <a:solidFill>
                  <a:srgbClr val="FFFF00"/>
                </a:solidFill>
                <a:latin typeface="Arial" pitchFamily="34" charset="0"/>
                <a:cs typeface="Arial" pitchFamily="34" charset="0"/>
              </a:rPr>
              <a:t>Middle and High School calculations</a:t>
            </a:r>
          </a:p>
        </p:txBody>
      </p:sp>
      <p:sp>
        <p:nvSpPr>
          <p:cNvPr id="4" name="Rectangle 3"/>
          <p:cNvSpPr txBox="1">
            <a:spLocks noChangeArrowheads="1"/>
          </p:cNvSpPr>
          <p:nvPr/>
        </p:nvSpPr>
        <p:spPr bwMode="auto">
          <a:xfrm>
            <a:off x="457200" y="1143000"/>
            <a:ext cx="8229600" cy="2667000"/>
          </a:xfrm>
          <a:prstGeom prst="rect">
            <a:avLst/>
          </a:prstGeom>
          <a:noFill/>
          <a:ln w="9525">
            <a:noFill/>
            <a:miter lim="800000"/>
            <a:headEnd/>
            <a:tailEnd/>
          </a:ln>
          <a:effectLst/>
        </p:spPr>
        <p:txBody>
          <a:bodyPr/>
          <a:lstStyle/>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a:t>
            </a:r>
            <a:r>
              <a:rPr lang="en-US" b="1" dirty="0">
                <a:effectLst>
                  <a:outerShdw blurRad="38100" dist="38100" dir="2700000" algn="tl">
                    <a:srgbClr val="000000">
                      <a:alpha val="43137"/>
                    </a:srgbClr>
                  </a:outerShdw>
                </a:effectLst>
                <a:latin typeface="Arial" pitchFamily="34" charset="0"/>
                <a:cs typeface="Arial" pitchFamily="34" charset="0"/>
              </a:rPr>
              <a:t>Only the standard classrooms are used when calculating student capacity.</a:t>
            </a:r>
            <a:endParaRPr lang="en-US" b="1" kern="0" dirty="0">
              <a:effectLst>
                <a:outerShdw blurRad="38100" dist="38100" dir="2700000" algn="tl">
                  <a:srgbClr val="000000">
                    <a:alpha val="43137"/>
                  </a:srgbClr>
                </a:outerShdw>
              </a:effectLst>
              <a:latin typeface="Arial" pitchFamily="34" charset="0"/>
              <a:cs typeface="Arial" pitchFamily="34" charset="0"/>
            </a:endParaRPr>
          </a:p>
          <a:p>
            <a:pPr>
              <a:spcBef>
                <a:spcPts val="600"/>
              </a:spcBef>
              <a:spcAft>
                <a:spcPts val="600"/>
              </a:spcAft>
              <a:buClr>
                <a:schemeClr val="hlink"/>
              </a:buClr>
              <a:buSzPct val="70000"/>
              <a:buFont typeface="Wingdings" pitchFamily="2" charset="2"/>
              <a:buChar char="q"/>
              <a:defRPr/>
            </a:pPr>
            <a:r>
              <a:rPr lang="en-US" b="1" dirty="0">
                <a:effectLst>
                  <a:outerShdw blurRad="38100" dist="38100" dir="2700000" algn="tl">
                    <a:srgbClr val="000000">
                      <a:alpha val="43137"/>
                    </a:srgbClr>
                  </a:outerShdw>
                </a:effectLst>
                <a:latin typeface="Arial" pitchFamily="34" charset="0"/>
                <a:cs typeface="Arial" pitchFamily="34" charset="0"/>
              </a:rPr>
              <a:t> Classrooms for special education, music, art, science, computer labs, Career and Technical Center/KY Tech Area Technology Center spaces, etc. are </a:t>
            </a:r>
            <a:r>
              <a:rPr lang="en-US" b="1" i="1" dirty="0">
                <a:effectLst>
                  <a:outerShdw blurRad="38100" dist="38100" dir="2700000" algn="tl">
                    <a:srgbClr val="000000">
                      <a:alpha val="43137"/>
                    </a:srgbClr>
                  </a:outerShdw>
                </a:effectLst>
                <a:latin typeface="Arial" pitchFamily="34" charset="0"/>
                <a:cs typeface="Arial" pitchFamily="34" charset="0"/>
              </a:rPr>
              <a:t>not</a:t>
            </a:r>
            <a:r>
              <a:rPr lang="en-US" b="1" dirty="0">
                <a:effectLst>
                  <a:outerShdw blurRad="38100" dist="38100" dir="2700000" algn="tl">
                    <a:srgbClr val="000000">
                      <a:alpha val="43137"/>
                    </a:srgbClr>
                  </a:outerShdw>
                </a:effectLst>
                <a:latin typeface="Arial" pitchFamily="34" charset="0"/>
                <a:cs typeface="Arial" pitchFamily="34" charset="0"/>
              </a:rPr>
              <a:t> used in the capacity calculation.</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The number or students to be calculated per classrooms is based on the room size; note that since students are in non-standard classrooms about 25% of the time the base capacity is adjusted as shown below:</a:t>
            </a:r>
          </a:p>
        </p:txBody>
      </p:sp>
      <p:pic>
        <p:nvPicPr>
          <p:cNvPr id="8197" name="Picture 1" descr="Screen Clippi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 y="4114800"/>
            <a:ext cx="8229600"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990600"/>
            <a:ext cx="7696200" cy="1143000"/>
          </a:xfrm>
        </p:spPr>
        <p:txBody>
          <a:bodyPr/>
          <a:lstStyle/>
          <a:p>
            <a:pPr eaLnBrk="1" hangingPunct="1">
              <a:defRPr/>
            </a:pPr>
            <a:r>
              <a:rPr lang="en-US" sz="3600" dirty="0">
                <a:solidFill>
                  <a:srgbClr val="FFFF00"/>
                </a:solidFill>
                <a:latin typeface="Arial" pitchFamily="34" charset="0"/>
                <a:cs typeface="Arial" pitchFamily="34" charset="0"/>
              </a:rPr>
              <a:t>We will now review your current District Facilities Plan (DFP)</a:t>
            </a:r>
            <a:endParaRPr lang="en-US" sz="3600" dirty="0">
              <a:solidFill>
                <a:srgbClr val="FFFF00"/>
              </a:solidFill>
              <a:effectLst/>
              <a:latin typeface="Arial" charset="0"/>
              <a:cs typeface="Times New Roman" pitchFamily="18" charset="0"/>
            </a:endParaRPr>
          </a:p>
        </p:txBody>
      </p:sp>
      <p:sp>
        <p:nvSpPr>
          <p:cNvPr id="2051" name="Rectangle 3"/>
          <p:cNvSpPr>
            <a:spLocks noGrp="1" noChangeArrowheads="1"/>
          </p:cNvSpPr>
          <p:nvPr>
            <p:ph type="subTitle" idx="1"/>
          </p:nvPr>
        </p:nvSpPr>
        <p:spPr>
          <a:xfrm>
            <a:off x="1143000" y="2895600"/>
            <a:ext cx="7010400" cy="1905000"/>
          </a:xfrm>
        </p:spPr>
        <p:txBody>
          <a:bodyPr/>
          <a:lstStyle/>
          <a:p>
            <a:pPr>
              <a:defRPr/>
            </a:pPr>
            <a:r>
              <a:rPr lang="en-US" sz="2800" b="1" dirty="0">
                <a:latin typeface="Arial" pitchFamily="34" charset="0"/>
                <a:cs typeface="Arial" pitchFamily="34" charset="0"/>
              </a:rPr>
              <a:t>The information on your current District Facilities Plan (DFP) will give a good view of your needs as determined by the last LPC</a:t>
            </a:r>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914400" y="152400"/>
            <a:ext cx="7315200" cy="533400"/>
          </a:xfrm>
          <a:prstGeom prst="rect">
            <a:avLst/>
          </a:prstGeom>
          <a:noFill/>
          <a:ln w="9525">
            <a:noFill/>
            <a:miter lim="800000"/>
            <a:headEnd/>
            <a:tailEnd/>
          </a:ln>
          <a:effectLst/>
        </p:spPr>
        <p:txBody>
          <a:bodyPr anchor="ct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algn="l" eaLnBrk="1" hangingPunct="1">
              <a:defRPr/>
            </a:pPr>
            <a:r>
              <a:rPr lang="en-US" sz="3600" kern="0" dirty="0">
                <a:solidFill>
                  <a:srgbClr val="FFFF00"/>
                </a:solidFill>
                <a:latin typeface="Arial" pitchFamily="34" charset="0"/>
                <a:cs typeface="Arial" pitchFamily="34" charset="0"/>
              </a:rPr>
              <a:t>The first part of the DFP shows:</a:t>
            </a:r>
            <a:endParaRPr lang="en-US" sz="3600" kern="0" dirty="0">
              <a:solidFill>
                <a:srgbClr val="FFFF00"/>
              </a:solidFill>
              <a:effectLst/>
              <a:latin typeface="Arial" charset="0"/>
              <a:cs typeface="Times New Roman" pitchFamily="18" charset="0"/>
            </a:endParaRPr>
          </a:p>
        </p:txBody>
      </p:sp>
      <p:sp>
        <p:nvSpPr>
          <p:cNvPr id="5" name="Rectangle 3"/>
          <p:cNvSpPr txBox="1">
            <a:spLocks noChangeArrowheads="1"/>
          </p:cNvSpPr>
          <p:nvPr/>
        </p:nvSpPr>
        <p:spPr bwMode="auto">
          <a:xfrm>
            <a:off x="457200" y="914400"/>
            <a:ext cx="8229600" cy="1752600"/>
          </a:xfrm>
          <a:prstGeom prst="rect">
            <a:avLst/>
          </a:prstGeom>
          <a:noFill/>
          <a:ln w="9525">
            <a:noFill/>
            <a:miter lim="800000"/>
            <a:headEnd/>
            <a:tailEnd/>
          </a:ln>
          <a:effectLst/>
        </p:spPr>
        <p:txBody>
          <a:bodyPr/>
          <a:lstStyle/>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a:t>
            </a:r>
            <a:r>
              <a:rPr lang="en-US" sz="2400" b="1" kern="0" dirty="0">
                <a:effectLst>
                  <a:outerShdw blurRad="38100" dist="38100" dir="2700000" algn="tl">
                    <a:srgbClr val="000000"/>
                  </a:outerShdw>
                </a:effectLst>
                <a:latin typeface="Arial" pitchFamily="34" charset="0"/>
                <a:cs typeface="Arial" pitchFamily="34" charset="0"/>
              </a:rPr>
              <a:t>The date your last DFP was approved by the State Board of Education</a:t>
            </a:r>
          </a:p>
          <a:p>
            <a:pPr>
              <a:spcBef>
                <a:spcPts val="600"/>
              </a:spcBef>
              <a:spcAft>
                <a:spcPts val="600"/>
              </a:spcAft>
              <a:buClr>
                <a:schemeClr val="hlink"/>
              </a:buClr>
              <a:buSzPct val="70000"/>
              <a:buFont typeface="Wingdings" pitchFamily="2" charset="2"/>
              <a:buChar char="q"/>
              <a:defRPr/>
            </a:pPr>
            <a:r>
              <a:rPr lang="en-US" sz="2400" b="1" kern="0" dirty="0">
                <a:effectLst>
                  <a:outerShdw blurRad="38100" dist="38100" dir="2700000" algn="tl">
                    <a:srgbClr val="000000"/>
                  </a:outerShdw>
                </a:effectLst>
                <a:latin typeface="Arial" pitchFamily="34" charset="0"/>
                <a:cs typeface="Arial" pitchFamily="34" charset="0"/>
              </a:rPr>
              <a:t>  Your current district organization and proposed district organization</a:t>
            </a:r>
          </a:p>
        </p:txBody>
      </p:sp>
      <p:sp>
        <p:nvSpPr>
          <p:cNvPr id="6" name="Rectangle 3"/>
          <p:cNvSpPr txBox="1">
            <a:spLocks noChangeArrowheads="1"/>
          </p:cNvSpPr>
          <p:nvPr/>
        </p:nvSpPr>
        <p:spPr bwMode="auto">
          <a:xfrm>
            <a:off x="454025" y="3200400"/>
            <a:ext cx="8229600" cy="2895600"/>
          </a:xfrm>
          <a:prstGeom prst="rect">
            <a:avLst/>
          </a:prstGeom>
          <a:noFill/>
          <a:ln w="9525">
            <a:noFill/>
            <a:miter lim="800000"/>
            <a:headEnd/>
            <a:tailEnd/>
          </a:ln>
          <a:effectLst/>
        </p:spPr>
        <p:txBody>
          <a:bodyPr/>
          <a:lstStyle/>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a:t>
            </a:r>
            <a:r>
              <a:rPr lang="en-US" sz="2400" b="1" kern="0" dirty="0">
                <a:effectLst>
                  <a:outerShdw blurRad="38100" dist="38100" dir="2700000" algn="tl">
                    <a:srgbClr val="000000"/>
                  </a:outerShdw>
                </a:effectLst>
                <a:latin typeface="Arial" pitchFamily="34" charset="0"/>
                <a:cs typeface="Arial" pitchFamily="34" charset="0"/>
              </a:rPr>
              <a:t>Your School Centers</a:t>
            </a:r>
          </a:p>
          <a:p>
            <a:pPr>
              <a:spcBef>
                <a:spcPts val="600"/>
              </a:spcBef>
              <a:spcAft>
                <a:spcPts val="600"/>
              </a:spcAft>
              <a:buClr>
                <a:schemeClr val="hlink"/>
              </a:buClr>
              <a:buSzPct val="70000"/>
              <a:buFont typeface="Wingdings" pitchFamily="2" charset="2"/>
              <a:buChar char="q"/>
              <a:defRPr/>
            </a:pPr>
            <a:r>
              <a:rPr lang="en-US" sz="2400" b="1" kern="0" dirty="0">
                <a:effectLst>
                  <a:outerShdw blurRad="38100" dist="38100" dir="2700000" algn="tl">
                    <a:srgbClr val="000000"/>
                  </a:outerShdw>
                </a:effectLst>
                <a:latin typeface="Arial" pitchFamily="34" charset="0"/>
                <a:cs typeface="Arial" pitchFamily="34" charset="0"/>
              </a:rPr>
              <a:t>  Each school’s status as a Permanent or Transitional Center</a:t>
            </a:r>
          </a:p>
          <a:p>
            <a:pPr>
              <a:spcBef>
                <a:spcPts val="600"/>
              </a:spcBef>
              <a:spcAft>
                <a:spcPts val="600"/>
              </a:spcAft>
              <a:buClr>
                <a:schemeClr val="hlink"/>
              </a:buClr>
              <a:buSzPct val="70000"/>
              <a:buFont typeface="Wingdings" pitchFamily="2" charset="2"/>
              <a:buChar char="q"/>
              <a:defRPr/>
            </a:pPr>
            <a:r>
              <a:rPr lang="en-US" sz="2400" b="1" kern="0" dirty="0">
                <a:effectLst>
                  <a:outerShdw blurRad="38100" dist="38100" dir="2700000" algn="tl">
                    <a:srgbClr val="000000"/>
                  </a:outerShdw>
                </a:effectLst>
                <a:latin typeface="Arial" pitchFamily="34" charset="0"/>
                <a:cs typeface="Arial" pitchFamily="34" charset="0"/>
              </a:rPr>
              <a:t>  Grades served by the facility</a:t>
            </a:r>
          </a:p>
          <a:p>
            <a:pPr>
              <a:spcBef>
                <a:spcPts val="600"/>
              </a:spcBef>
              <a:spcAft>
                <a:spcPts val="600"/>
              </a:spcAft>
              <a:buClr>
                <a:schemeClr val="hlink"/>
              </a:buClr>
              <a:buSzPct val="70000"/>
              <a:buFont typeface="Wingdings" pitchFamily="2" charset="2"/>
              <a:buChar char="q"/>
              <a:defRPr/>
            </a:pPr>
            <a:r>
              <a:rPr lang="en-US" sz="2400" b="1" kern="0" dirty="0">
                <a:effectLst>
                  <a:outerShdw blurRad="38100" dist="38100" dir="2700000" algn="tl">
                    <a:srgbClr val="000000"/>
                  </a:outerShdw>
                </a:effectLst>
                <a:latin typeface="Arial" pitchFamily="34" charset="0"/>
                <a:cs typeface="Arial" pitchFamily="34" charset="0"/>
              </a:rPr>
              <a:t>  Enrollment at the end of the previous year vs. the building capacity</a:t>
            </a:r>
          </a:p>
        </p:txBody>
      </p:sp>
      <p:sp>
        <p:nvSpPr>
          <p:cNvPr id="7" name="Rectangle 2"/>
          <p:cNvSpPr txBox="1">
            <a:spLocks noChangeArrowheads="1"/>
          </p:cNvSpPr>
          <p:nvPr/>
        </p:nvSpPr>
        <p:spPr bwMode="auto">
          <a:xfrm>
            <a:off x="914400" y="2628900"/>
            <a:ext cx="7315200" cy="533400"/>
          </a:xfrm>
          <a:prstGeom prst="rect">
            <a:avLst/>
          </a:prstGeom>
          <a:noFill/>
          <a:ln w="9525">
            <a:noFill/>
            <a:miter lim="800000"/>
            <a:headEnd/>
            <a:tailEnd/>
          </a:ln>
          <a:effectLst/>
        </p:spPr>
        <p:txBody>
          <a:bodyPr anchor="ct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algn="l" eaLnBrk="1" hangingPunct="1">
              <a:defRPr/>
            </a:pPr>
            <a:r>
              <a:rPr lang="en-US" sz="3200" kern="0" dirty="0">
                <a:solidFill>
                  <a:srgbClr val="FFFF00"/>
                </a:solidFill>
                <a:latin typeface="Arial" pitchFamily="34" charset="0"/>
                <a:cs typeface="Arial" pitchFamily="34" charset="0"/>
              </a:rPr>
              <a:t>Then:</a:t>
            </a:r>
            <a:endParaRPr lang="en-US" sz="3200" kern="0" dirty="0">
              <a:solidFill>
                <a:srgbClr val="FFFF00"/>
              </a:solidFill>
              <a:effectLst/>
              <a:latin typeface="Arial" charset="0"/>
              <a:cs typeface="Times New Roman" pitchFamily="18" charset="0"/>
            </a:endParaRPr>
          </a:p>
        </p:txBody>
      </p:sp>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6172200"/>
            <a:ext cx="8229600" cy="369332"/>
          </a:xfrm>
          <a:prstGeom prst="rect">
            <a:avLst/>
          </a:prstGeom>
        </p:spPr>
        <p:txBody>
          <a:bodyPr>
            <a:spAutoFit/>
          </a:bodyPr>
          <a:lstStyle/>
          <a:p>
            <a:pPr algn="ctr">
              <a:defRPr/>
            </a:pPr>
            <a:r>
              <a:rPr lang="en-US" b="1" kern="0" dirty="0">
                <a:solidFill>
                  <a:srgbClr val="FFFF00"/>
                </a:solidFill>
                <a:effectLst>
                  <a:outerShdw blurRad="38100" dist="38100" dir="2700000" algn="tl">
                    <a:srgbClr val="000000"/>
                  </a:outerShdw>
                </a:effectLst>
                <a:latin typeface="Arial" pitchFamily="34" charset="0"/>
                <a:ea typeface="+mj-ea"/>
                <a:cs typeface="Arial" pitchFamily="34" charset="0"/>
              </a:rPr>
              <a:t>SAAR 2019 enrollment is </a:t>
            </a:r>
            <a:r>
              <a:rPr lang="en-US" b="1" kern="0" dirty="0">
                <a:solidFill>
                  <a:srgbClr val="FF0000"/>
                </a:solidFill>
                <a:effectLst>
                  <a:outerShdw blurRad="38100" dist="38100" dir="2700000" algn="tl">
                    <a:srgbClr val="000000"/>
                  </a:outerShdw>
                </a:effectLst>
                <a:latin typeface="Arial" pitchFamily="34" charset="0"/>
                <a:ea typeface="+mj-ea"/>
                <a:cs typeface="Arial" pitchFamily="34" charset="0"/>
              </a:rPr>
              <a:t>down 3.4%</a:t>
            </a:r>
            <a:r>
              <a:rPr lang="en-US" b="1" kern="0" dirty="0">
                <a:solidFill>
                  <a:srgbClr val="FFFF00"/>
                </a:solidFill>
                <a:effectLst>
                  <a:outerShdw blurRad="38100" dist="38100" dir="2700000" algn="tl">
                    <a:srgbClr val="000000"/>
                  </a:outerShdw>
                </a:effectLst>
                <a:latin typeface="Arial" pitchFamily="34" charset="0"/>
                <a:ea typeface="+mj-ea"/>
                <a:cs typeface="Arial" pitchFamily="34" charset="0"/>
              </a:rPr>
              <a:t> from 2018 DFP student enrollment.</a:t>
            </a:r>
            <a:endParaRPr lang="en-US" dirty="0"/>
          </a:p>
        </p:txBody>
      </p:sp>
      <p:pic>
        <p:nvPicPr>
          <p:cNvPr id="5" name="Picture 4">
            <a:extLst>
              <a:ext uri="{FF2B5EF4-FFF2-40B4-BE49-F238E27FC236}">
                <a16:creationId xmlns:a16="http://schemas.microsoft.com/office/drawing/2014/main" id="{904F7219-C377-42E9-8B43-B93E48C71CA5}"/>
              </a:ext>
            </a:extLst>
          </p:cNvPr>
          <p:cNvPicPr>
            <a:picLocks noChangeAspect="1"/>
          </p:cNvPicPr>
          <p:nvPr/>
        </p:nvPicPr>
        <p:blipFill>
          <a:blip r:embed="rId3"/>
          <a:stretch>
            <a:fillRect/>
          </a:stretch>
        </p:blipFill>
        <p:spPr>
          <a:xfrm>
            <a:off x="228600" y="958477"/>
            <a:ext cx="8686800" cy="4941046"/>
          </a:xfrm>
          <a:prstGeom prst="rect">
            <a:avLst/>
          </a:prstGeom>
        </p:spPr>
      </p:pic>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458788" y="3175"/>
            <a:ext cx="8229600" cy="731838"/>
          </a:xfrm>
        </p:spPr>
        <p:txBody>
          <a:bodyPr/>
          <a:lstStyle/>
          <a:p>
            <a:pPr eaLnBrk="1" hangingPunct="1">
              <a:defRPr/>
            </a:pPr>
            <a:r>
              <a:rPr lang="en-US" sz="2400" dirty="0">
                <a:solidFill>
                  <a:srgbClr val="FFFF00"/>
                </a:solidFill>
                <a:latin typeface="Arial" pitchFamily="34" charset="0"/>
                <a:cs typeface="Arial" pitchFamily="34" charset="0"/>
              </a:rPr>
              <a:t>The main body of the DFP focuses on the construction identified by your LPC</a:t>
            </a:r>
            <a:endParaRPr lang="en-US" sz="2400" dirty="0">
              <a:solidFill>
                <a:srgbClr val="FFFF00"/>
              </a:solidFill>
              <a:effectLst/>
              <a:latin typeface="Arial" charset="0"/>
              <a:cs typeface="Times New Roman" pitchFamily="18" charset="0"/>
            </a:endParaRPr>
          </a:p>
        </p:txBody>
      </p:sp>
      <p:sp>
        <p:nvSpPr>
          <p:cNvPr id="4" name="Rectangle 3"/>
          <p:cNvSpPr txBox="1">
            <a:spLocks noChangeArrowheads="1"/>
          </p:cNvSpPr>
          <p:nvPr/>
        </p:nvSpPr>
        <p:spPr bwMode="auto">
          <a:xfrm>
            <a:off x="469900" y="735012"/>
            <a:ext cx="8229600" cy="5665787"/>
          </a:xfrm>
          <a:prstGeom prst="rect">
            <a:avLst/>
          </a:prstGeom>
          <a:noFill/>
          <a:ln w="9525">
            <a:noFill/>
            <a:miter lim="800000"/>
            <a:headEnd/>
            <a:tailEnd/>
          </a:ln>
          <a:effectLst/>
        </p:spPr>
        <p:txBody>
          <a:bodyPr/>
          <a:lstStyle/>
          <a:p>
            <a:pPr algn="ctr">
              <a:spcBef>
                <a:spcPts val="600"/>
              </a:spcBef>
              <a:spcAft>
                <a:spcPts val="600"/>
              </a:spcAft>
              <a:buClr>
                <a:schemeClr val="hlink"/>
              </a:buClr>
              <a:buSzPct val="70000"/>
              <a:defRPr/>
            </a:pPr>
            <a:r>
              <a:rPr lang="en-US" sz="2400" b="1" kern="0" dirty="0">
                <a:effectLst>
                  <a:outerShdw blurRad="38100" dist="38100" dir="2700000" algn="tl">
                    <a:srgbClr val="000000"/>
                  </a:outerShdw>
                </a:effectLst>
                <a:latin typeface="Arial" pitchFamily="34" charset="0"/>
                <a:cs typeface="Arial" pitchFamily="34" charset="0"/>
              </a:rPr>
              <a:t>Priority 1 – Work on </a:t>
            </a:r>
            <a:r>
              <a:rPr lang="en-US" sz="2400" b="1" kern="0" dirty="0">
                <a:solidFill>
                  <a:srgbClr val="FFFF00"/>
                </a:solidFill>
                <a:effectLst>
                  <a:outerShdw blurRad="38100" dist="38100" dir="2700000" algn="tl">
                    <a:srgbClr val="000000"/>
                  </a:outerShdw>
                </a:effectLst>
                <a:latin typeface="Arial" pitchFamily="34" charset="0"/>
                <a:cs typeface="Arial" pitchFamily="34" charset="0"/>
              </a:rPr>
              <a:t>educational facilities </a:t>
            </a:r>
            <a:r>
              <a:rPr lang="en-US" sz="2400" b="1" kern="0" dirty="0">
                <a:effectLst>
                  <a:outerShdw blurRad="38100" dist="38100" dir="2700000" algn="tl">
                    <a:srgbClr val="000000"/>
                  </a:outerShdw>
                </a:effectLst>
                <a:latin typeface="Arial" pitchFamily="34" charset="0"/>
                <a:cs typeface="Arial" pitchFamily="34" charset="0"/>
              </a:rPr>
              <a:t>to be completed in the next biennium:</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1a,b: New construction justified by building replacement, consolidation or growth</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1c: Major renovations (see definition and exceptions) and additions</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1d,e,f: KERA Strands, life safety, ADA requirements</a:t>
            </a:r>
          </a:p>
          <a:p>
            <a:pPr algn="ctr">
              <a:spcBef>
                <a:spcPts val="600"/>
              </a:spcBef>
              <a:spcAft>
                <a:spcPts val="600"/>
              </a:spcAft>
              <a:buClr>
                <a:schemeClr val="hlink"/>
              </a:buClr>
              <a:buSzPct val="70000"/>
              <a:defRPr/>
            </a:pPr>
            <a:r>
              <a:rPr lang="en-US" sz="2400" b="1" kern="0" dirty="0">
                <a:effectLst>
                  <a:outerShdw blurRad="38100" dist="38100" dir="2700000" algn="tl">
                    <a:srgbClr val="000000"/>
                  </a:outerShdw>
                </a:effectLst>
                <a:latin typeface="Arial" pitchFamily="34" charset="0"/>
                <a:cs typeface="Arial" pitchFamily="34" charset="0"/>
              </a:rPr>
              <a:t>All work in Priorities 1a through 1f are considered equal in terms of funding prioritization</a:t>
            </a:r>
          </a:p>
          <a:p>
            <a:pPr marL="342900" indent="-342900">
              <a:spcBef>
                <a:spcPts val="600"/>
              </a:spcBef>
              <a:spcAft>
                <a:spcPts val="600"/>
              </a:spcAft>
              <a:buClr>
                <a:schemeClr val="hlink"/>
              </a:buClr>
              <a:buSzPct val="70000"/>
              <a:buFont typeface="Wingdings" panose="05000000000000000000" pitchFamily="2" charset="2"/>
              <a:buChar char="q"/>
              <a:defRPr/>
            </a:pPr>
            <a:r>
              <a:rPr lang="en-US" b="1" i="1" kern="0" dirty="0">
                <a:solidFill>
                  <a:srgbClr val="FFFF00"/>
                </a:solidFill>
                <a:effectLst>
                  <a:outerShdw blurRad="38100" dist="38100" dir="2700000" algn="tl">
                    <a:srgbClr val="000000"/>
                  </a:outerShdw>
                </a:effectLst>
                <a:latin typeface="Arial" pitchFamily="34" charset="0"/>
                <a:cs typeface="Arial" pitchFamily="34" charset="0"/>
              </a:rPr>
              <a:t>Please note that due to the availability of School Security Funds and KRS 158.162 requirements, the District may choose to provide information specific to these needs qualifying to meet security requirements under Priority 1e for their new DFP. Contact DFB if you have questions on how to list this specific need.</a:t>
            </a:r>
          </a:p>
        </p:txBody>
      </p:sp>
      <p:sp>
        <p:nvSpPr>
          <p:cNvPr id="5" name="Rectangle 2"/>
          <p:cNvSpPr txBox="1">
            <a:spLocks noChangeArrowheads="1"/>
          </p:cNvSpPr>
          <p:nvPr/>
        </p:nvSpPr>
        <p:spPr>
          <a:xfrm>
            <a:off x="458788" y="5581231"/>
            <a:ext cx="8240712" cy="5334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u="sng" kern="0" dirty="0">
                <a:solidFill>
                  <a:srgbClr val="FFFF00"/>
                </a:solidFill>
                <a:latin typeface="Arial" pitchFamily="34" charset="0"/>
                <a:cs typeface="Arial" pitchFamily="34" charset="0"/>
              </a:rPr>
              <a:t>The District lists no Priority 1 Projects in the 2018 DFP.</a:t>
            </a:r>
          </a:p>
        </p:txBody>
      </p:sp>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457200" y="17463"/>
            <a:ext cx="8229600" cy="3276600"/>
          </a:xfrm>
          <a:prstGeom prst="rect">
            <a:avLst/>
          </a:prstGeom>
          <a:noFill/>
          <a:ln w="9525">
            <a:noFill/>
            <a:miter lim="800000"/>
            <a:headEnd/>
            <a:tailEnd/>
          </a:ln>
          <a:effectLst/>
        </p:spPr>
        <p:txBody>
          <a:bodyPr/>
          <a:lstStyle/>
          <a:p>
            <a:pPr algn="ctr">
              <a:spcBef>
                <a:spcPts val="600"/>
              </a:spcBef>
              <a:spcAft>
                <a:spcPts val="600"/>
              </a:spcAft>
              <a:buClr>
                <a:schemeClr val="hlink"/>
              </a:buClr>
              <a:buSzPct val="70000"/>
              <a:defRPr/>
            </a:pPr>
            <a:r>
              <a:rPr lang="en-US" sz="2400" b="1" kern="0" dirty="0">
                <a:effectLst>
                  <a:outerShdw blurRad="38100" dist="38100" dir="2700000" algn="tl">
                    <a:srgbClr val="000000"/>
                  </a:outerShdw>
                </a:effectLst>
                <a:latin typeface="Arial" pitchFamily="34" charset="0"/>
                <a:cs typeface="Arial" pitchFamily="34" charset="0"/>
              </a:rPr>
              <a:t>Priority 2 – Work on </a:t>
            </a:r>
            <a:r>
              <a:rPr lang="en-US" sz="2400" b="1" kern="0" dirty="0">
                <a:solidFill>
                  <a:srgbClr val="FFFF00"/>
                </a:solidFill>
                <a:effectLst>
                  <a:outerShdw blurRad="38100" dist="38100" dir="2700000" algn="tl">
                    <a:srgbClr val="000000"/>
                  </a:outerShdw>
                </a:effectLst>
                <a:latin typeface="Arial" pitchFamily="34" charset="0"/>
                <a:cs typeface="Arial" pitchFamily="34" charset="0"/>
              </a:rPr>
              <a:t>educational facilities </a:t>
            </a:r>
            <a:r>
              <a:rPr lang="en-US" sz="2400" b="1" kern="0" dirty="0">
                <a:effectLst>
                  <a:outerShdw blurRad="38100" dist="38100" dir="2700000" algn="tl">
                    <a:srgbClr val="000000"/>
                  </a:outerShdw>
                </a:effectLst>
                <a:latin typeface="Arial" pitchFamily="34" charset="0"/>
                <a:cs typeface="Arial" pitchFamily="34" charset="0"/>
              </a:rPr>
              <a:t>to be completed </a:t>
            </a:r>
            <a:r>
              <a:rPr lang="en-US" sz="2400" b="1" i="1" kern="0" dirty="0">
                <a:solidFill>
                  <a:srgbClr val="FFFF00"/>
                </a:solidFill>
                <a:effectLst>
                  <a:outerShdw blurRad="38100" dist="38100" dir="2700000" algn="tl">
                    <a:srgbClr val="000000"/>
                  </a:outerShdw>
                </a:effectLst>
                <a:latin typeface="Arial" pitchFamily="34" charset="0"/>
                <a:cs typeface="Arial" pitchFamily="34" charset="0"/>
              </a:rPr>
              <a:t>after</a:t>
            </a:r>
            <a:r>
              <a:rPr lang="en-US" sz="2400" b="1" kern="0" dirty="0">
                <a:effectLst>
                  <a:outerShdw blurRad="38100" dist="38100" dir="2700000" algn="tl">
                    <a:srgbClr val="000000"/>
                  </a:outerShdw>
                </a:effectLst>
                <a:latin typeface="Arial" pitchFamily="34" charset="0"/>
                <a:cs typeface="Arial" pitchFamily="34" charset="0"/>
              </a:rPr>
              <a:t> the next biennium:</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2a,b: New construction justified by building replacement, consolidation or growth</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2c: Major renovations (see definition and exceptions) and additions</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2d,e,f: KERA Strands, life safety, ADA requirements</a:t>
            </a:r>
          </a:p>
          <a:p>
            <a:pPr algn="ctr">
              <a:spcBef>
                <a:spcPts val="600"/>
              </a:spcBef>
              <a:spcAft>
                <a:spcPts val="600"/>
              </a:spcAft>
              <a:buClr>
                <a:schemeClr val="hlink"/>
              </a:buClr>
              <a:buSzPct val="70000"/>
              <a:defRPr/>
            </a:pPr>
            <a:r>
              <a:rPr lang="en-US" sz="2400" b="1" kern="0" dirty="0">
                <a:effectLst>
                  <a:outerShdw blurRad="38100" dist="38100" dir="2700000" algn="tl">
                    <a:srgbClr val="000000"/>
                  </a:outerShdw>
                </a:effectLst>
                <a:latin typeface="Arial" pitchFamily="34" charset="0"/>
                <a:cs typeface="Arial" pitchFamily="34" charset="0"/>
              </a:rPr>
              <a:t>All work in Priorities 2a through 2f are considered equal in terms of funding prioritization</a:t>
            </a:r>
          </a:p>
        </p:txBody>
      </p:sp>
      <p:pic>
        <p:nvPicPr>
          <p:cNvPr id="5" name="Picture 4">
            <a:extLst>
              <a:ext uri="{FF2B5EF4-FFF2-40B4-BE49-F238E27FC236}">
                <a16:creationId xmlns:a16="http://schemas.microsoft.com/office/drawing/2014/main" id="{C47939BC-7CED-42F1-B049-0C784A727A8A}"/>
              </a:ext>
            </a:extLst>
          </p:cNvPr>
          <p:cNvPicPr>
            <a:picLocks noChangeAspect="1"/>
          </p:cNvPicPr>
          <p:nvPr/>
        </p:nvPicPr>
        <p:blipFill>
          <a:blip r:embed="rId2"/>
          <a:stretch>
            <a:fillRect/>
          </a:stretch>
        </p:blipFill>
        <p:spPr>
          <a:xfrm>
            <a:off x="361950" y="3261979"/>
            <a:ext cx="8420100" cy="3458388"/>
          </a:xfrm>
          <a:prstGeom prst="rect">
            <a:avLst/>
          </a:prstGeom>
        </p:spPr>
      </p:pic>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txBox="1">
            <a:spLocks noChangeArrowheads="1"/>
          </p:cNvSpPr>
          <p:nvPr/>
        </p:nvSpPr>
        <p:spPr>
          <a:xfrm>
            <a:off x="914400" y="0"/>
            <a:ext cx="7315200" cy="5334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kern="0" dirty="0">
                <a:solidFill>
                  <a:srgbClr val="FFFF00"/>
                </a:solidFill>
                <a:latin typeface="Arial" pitchFamily="34" charset="0"/>
                <a:cs typeface="Arial" pitchFamily="34" charset="0"/>
              </a:rPr>
              <a:t>Priority 2c.2 Projects – continued</a:t>
            </a:r>
          </a:p>
        </p:txBody>
      </p:sp>
      <p:pic>
        <p:nvPicPr>
          <p:cNvPr id="3" name="Picture 2">
            <a:extLst>
              <a:ext uri="{FF2B5EF4-FFF2-40B4-BE49-F238E27FC236}">
                <a16:creationId xmlns:a16="http://schemas.microsoft.com/office/drawing/2014/main" id="{EB7034A4-9181-46CE-B9D8-5C4B92A496DD}"/>
              </a:ext>
            </a:extLst>
          </p:cNvPr>
          <p:cNvPicPr>
            <a:picLocks noChangeAspect="1"/>
          </p:cNvPicPr>
          <p:nvPr/>
        </p:nvPicPr>
        <p:blipFill>
          <a:blip r:embed="rId2"/>
          <a:stretch>
            <a:fillRect/>
          </a:stretch>
        </p:blipFill>
        <p:spPr>
          <a:xfrm>
            <a:off x="436881" y="980574"/>
            <a:ext cx="8270238" cy="4896852"/>
          </a:xfrm>
          <a:prstGeom prst="rect">
            <a:avLst/>
          </a:prstGeom>
        </p:spPr>
      </p:pic>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914400" y="0"/>
            <a:ext cx="7315200" cy="5334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kern="0" dirty="0">
                <a:solidFill>
                  <a:srgbClr val="FFFF00"/>
                </a:solidFill>
                <a:latin typeface="Arial" pitchFamily="34" charset="0"/>
                <a:cs typeface="Arial" pitchFamily="34" charset="0"/>
              </a:rPr>
              <a:t>Priority 2c.3 Projects – continued</a:t>
            </a:r>
          </a:p>
        </p:txBody>
      </p:sp>
      <p:pic>
        <p:nvPicPr>
          <p:cNvPr id="5" name="Picture 4">
            <a:extLst>
              <a:ext uri="{FF2B5EF4-FFF2-40B4-BE49-F238E27FC236}">
                <a16:creationId xmlns:a16="http://schemas.microsoft.com/office/drawing/2014/main" id="{4DBFB049-C9A9-43E3-A87E-5F1982CBFB4D}"/>
              </a:ext>
            </a:extLst>
          </p:cNvPr>
          <p:cNvPicPr>
            <a:picLocks noChangeAspect="1"/>
          </p:cNvPicPr>
          <p:nvPr/>
        </p:nvPicPr>
        <p:blipFill>
          <a:blip r:embed="rId2"/>
          <a:stretch>
            <a:fillRect/>
          </a:stretch>
        </p:blipFill>
        <p:spPr>
          <a:xfrm>
            <a:off x="425226" y="1051613"/>
            <a:ext cx="8293547" cy="4754773"/>
          </a:xfrm>
          <a:prstGeom prst="rect">
            <a:avLst/>
          </a:prstGeom>
        </p:spPr>
      </p:pic>
    </p:spTree>
    <p:extLst>
      <p:ext uri="{BB962C8B-B14F-4D97-AF65-F5344CB8AC3E}">
        <p14:creationId xmlns:p14="http://schemas.microsoft.com/office/powerpoint/2010/main" val="2089628050"/>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914400" y="0"/>
            <a:ext cx="7315200" cy="5334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kern="0" dirty="0">
                <a:solidFill>
                  <a:srgbClr val="FFFF00"/>
                </a:solidFill>
                <a:latin typeface="Arial" pitchFamily="34" charset="0"/>
                <a:cs typeface="Arial" pitchFamily="34" charset="0"/>
              </a:rPr>
              <a:t>Priority 2c.3 Projects – continued</a:t>
            </a:r>
          </a:p>
        </p:txBody>
      </p:sp>
      <p:pic>
        <p:nvPicPr>
          <p:cNvPr id="3" name="Picture 2">
            <a:extLst>
              <a:ext uri="{FF2B5EF4-FFF2-40B4-BE49-F238E27FC236}">
                <a16:creationId xmlns:a16="http://schemas.microsoft.com/office/drawing/2014/main" id="{4A951307-252F-46B5-9DD8-620D532B5880}"/>
              </a:ext>
            </a:extLst>
          </p:cNvPr>
          <p:cNvPicPr>
            <a:picLocks noChangeAspect="1"/>
          </p:cNvPicPr>
          <p:nvPr/>
        </p:nvPicPr>
        <p:blipFill>
          <a:blip r:embed="rId2"/>
          <a:stretch>
            <a:fillRect/>
          </a:stretch>
        </p:blipFill>
        <p:spPr>
          <a:xfrm>
            <a:off x="535434" y="1056959"/>
            <a:ext cx="8073132" cy="4744082"/>
          </a:xfrm>
          <a:prstGeom prst="rect">
            <a:avLst/>
          </a:prstGeom>
        </p:spPr>
      </p:pic>
    </p:spTree>
    <p:extLst>
      <p:ext uri="{BB962C8B-B14F-4D97-AF65-F5344CB8AC3E}">
        <p14:creationId xmlns:p14="http://schemas.microsoft.com/office/powerpoint/2010/main" val="998585475"/>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914400" y="0"/>
            <a:ext cx="7315200" cy="5334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kern="0" dirty="0">
                <a:solidFill>
                  <a:srgbClr val="FFFF00"/>
                </a:solidFill>
                <a:latin typeface="Arial" pitchFamily="34" charset="0"/>
                <a:cs typeface="Arial" pitchFamily="34" charset="0"/>
              </a:rPr>
              <a:t>Priority 2c.3 Projects – continued</a:t>
            </a:r>
          </a:p>
        </p:txBody>
      </p:sp>
      <p:pic>
        <p:nvPicPr>
          <p:cNvPr id="3" name="Picture 2">
            <a:extLst>
              <a:ext uri="{FF2B5EF4-FFF2-40B4-BE49-F238E27FC236}">
                <a16:creationId xmlns:a16="http://schemas.microsoft.com/office/drawing/2014/main" id="{9DD95EE9-3953-41C1-A199-C019C79742C7}"/>
              </a:ext>
            </a:extLst>
          </p:cNvPr>
          <p:cNvPicPr>
            <a:picLocks noChangeAspect="1"/>
          </p:cNvPicPr>
          <p:nvPr/>
        </p:nvPicPr>
        <p:blipFill>
          <a:blip r:embed="rId2"/>
          <a:stretch>
            <a:fillRect/>
          </a:stretch>
        </p:blipFill>
        <p:spPr>
          <a:xfrm>
            <a:off x="535017" y="1408644"/>
            <a:ext cx="8073966" cy="4040711"/>
          </a:xfrm>
          <a:prstGeom prst="rect">
            <a:avLst/>
          </a:prstGeom>
        </p:spPr>
      </p:pic>
    </p:spTree>
    <p:extLst>
      <p:ext uri="{BB962C8B-B14F-4D97-AF65-F5344CB8AC3E}">
        <p14:creationId xmlns:p14="http://schemas.microsoft.com/office/powerpoint/2010/main" val="2834603645"/>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914400" y="0"/>
            <a:ext cx="7315200" cy="5334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kern="0" dirty="0">
                <a:solidFill>
                  <a:srgbClr val="FFFF00"/>
                </a:solidFill>
                <a:latin typeface="Arial" pitchFamily="34" charset="0"/>
                <a:cs typeface="Arial" pitchFamily="34" charset="0"/>
              </a:rPr>
              <a:t>Priority 2c.4 Projects – continued</a:t>
            </a:r>
          </a:p>
        </p:txBody>
      </p:sp>
      <p:pic>
        <p:nvPicPr>
          <p:cNvPr id="3" name="Picture 2">
            <a:extLst>
              <a:ext uri="{FF2B5EF4-FFF2-40B4-BE49-F238E27FC236}">
                <a16:creationId xmlns:a16="http://schemas.microsoft.com/office/drawing/2014/main" id="{08DA55BD-95D7-49D6-8FED-4EEA637C56B5}"/>
              </a:ext>
            </a:extLst>
          </p:cNvPr>
          <p:cNvPicPr>
            <a:picLocks noChangeAspect="1"/>
          </p:cNvPicPr>
          <p:nvPr/>
        </p:nvPicPr>
        <p:blipFill>
          <a:blip r:embed="rId2"/>
          <a:stretch>
            <a:fillRect/>
          </a:stretch>
        </p:blipFill>
        <p:spPr>
          <a:xfrm>
            <a:off x="629616" y="633412"/>
            <a:ext cx="7884768" cy="5591175"/>
          </a:xfrm>
          <a:prstGeom prst="rect">
            <a:avLst/>
          </a:prstGeom>
        </p:spPr>
      </p:pic>
    </p:spTree>
    <p:extLst>
      <p:ext uri="{BB962C8B-B14F-4D97-AF65-F5344CB8AC3E}">
        <p14:creationId xmlns:p14="http://schemas.microsoft.com/office/powerpoint/2010/main" val="3762117058"/>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914400" y="0"/>
            <a:ext cx="7315200" cy="5334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kern="0" dirty="0">
                <a:solidFill>
                  <a:srgbClr val="FFFF00"/>
                </a:solidFill>
                <a:latin typeface="Arial" pitchFamily="34" charset="0"/>
                <a:cs typeface="Arial" pitchFamily="34" charset="0"/>
              </a:rPr>
              <a:t>Priority 2c.5 Projects – continued</a:t>
            </a:r>
          </a:p>
        </p:txBody>
      </p:sp>
      <p:grpSp>
        <p:nvGrpSpPr>
          <p:cNvPr id="7" name="Group 6">
            <a:extLst>
              <a:ext uri="{FF2B5EF4-FFF2-40B4-BE49-F238E27FC236}">
                <a16:creationId xmlns:a16="http://schemas.microsoft.com/office/drawing/2014/main" id="{9659E204-17AC-4D13-9C7C-F156BD409C41}"/>
              </a:ext>
            </a:extLst>
          </p:cNvPr>
          <p:cNvGrpSpPr/>
          <p:nvPr/>
        </p:nvGrpSpPr>
        <p:grpSpPr>
          <a:xfrm>
            <a:off x="1447799" y="457200"/>
            <a:ext cx="6248401" cy="6248400"/>
            <a:chOff x="1981199" y="533401"/>
            <a:chExt cx="2675887" cy="2895600"/>
          </a:xfrm>
        </p:grpSpPr>
        <p:pic>
          <p:nvPicPr>
            <p:cNvPr id="3" name="Picture 2">
              <a:extLst>
                <a:ext uri="{FF2B5EF4-FFF2-40B4-BE49-F238E27FC236}">
                  <a16:creationId xmlns:a16="http://schemas.microsoft.com/office/drawing/2014/main" id="{46D94A23-1D30-4359-B811-2E63A6094442}"/>
                </a:ext>
              </a:extLst>
            </p:cNvPr>
            <p:cNvPicPr>
              <a:picLocks noChangeAspect="1"/>
            </p:cNvPicPr>
            <p:nvPr/>
          </p:nvPicPr>
          <p:blipFill rotWithShape="1">
            <a:blip r:embed="rId2"/>
            <a:srcRect t="60000"/>
            <a:stretch/>
          </p:blipFill>
          <p:spPr>
            <a:xfrm>
              <a:off x="1981199" y="2057401"/>
              <a:ext cx="2675887" cy="1371600"/>
            </a:xfrm>
            <a:prstGeom prst="rect">
              <a:avLst/>
            </a:prstGeom>
          </p:spPr>
        </p:pic>
        <p:pic>
          <p:nvPicPr>
            <p:cNvPr id="6" name="Picture 5">
              <a:extLst>
                <a:ext uri="{FF2B5EF4-FFF2-40B4-BE49-F238E27FC236}">
                  <a16:creationId xmlns:a16="http://schemas.microsoft.com/office/drawing/2014/main" id="{AA0BA4FD-37FC-4B86-898A-3B647498C427}"/>
                </a:ext>
              </a:extLst>
            </p:cNvPr>
            <p:cNvPicPr>
              <a:picLocks noChangeAspect="1"/>
            </p:cNvPicPr>
            <p:nvPr/>
          </p:nvPicPr>
          <p:blipFill rotWithShape="1">
            <a:blip r:embed="rId2"/>
            <a:srcRect b="55556"/>
            <a:stretch/>
          </p:blipFill>
          <p:spPr>
            <a:xfrm>
              <a:off x="1981200" y="533401"/>
              <a:ext cx="2675886" cy="1524000"/>
            </a:xfrm>
            <a:prstGeom prst="rect">
              <a:avLst/>
            </a:prstGeom>
          </p:spPr>
        </p:pic>
      </p:grpSp>
    </p:spTree>
    <p:extLst>
      <p:ext uri="{BB962C8B-B14F-4D97-AF65-F5344CB8AC3E}">
        <p14:creationId xmlns:p14="http://schemas.microsoft.com/office/powerpoint/2010/main" val="3179285231"/>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7200" y="182880"/>
            <a:ext cx="8229600" cy="1676400"/>
          </a:xfrm>
          <a:prstGeom prst="rect">
            <a:avLst/>
          </a:prstGeom>
          <a:noFill/>
          <a:ln w="9525">
            <a:noFill/>
            <a:miter lim="800000"/>
            <a:headEnd/>
            <a:tailEnd/>
          </a:ln>
          <a:effectLst/>
        </p:spPr>
        <p:txBody>
          <a:bodyPr/>
          <a:lstStyle/>
          <a:p>
            <a:pPr algn="ctr">
              <a:spcBef>
                <a:spcPts val="600"/>
              </a:spcBef>
              <a:spcAft>
                <a:spcPts val="600"/>
              </a:spcAft>
              <a:buClr>
                <a:schemeClr val="hlink"/>
              </a:buClr>
              <a:buSzPct val="70000"/>
              <a:defRPr/>
            </a:pPr>
            <a:r>
              <a:rPr lang="en-US" sz="2400" b="1" kern="0" dirty="0">
                <a:effectLst>
                  <a:outerShdw blurRad="38100" dist="38100" dir="2700000" algn="tl">
                    <a:srgbClr val="000000"/>
                  </a:outerShdw>
                </a:effectLst>
                <a:latin typeface="Arial" pitchFamily="34" charset="0"/>
                <a:cs typeface="Arial" pitchFamily="34" charset="0"/>
              </a:rPr>
              <a:t>Priority 3 – Construction of </a:t>
            </a:r>
            <a:r>
              <a:rPr lang="en-US" sz="2400" b="1" kern="0" dirty="0">
                <a:solidFill>
                  <a:srgbClr val="FFFF00"/>
                </a:solidFill>
                <a:effectLst>
                  <a:outerShdw blurRad="38100" dist="38100" dir="2700000" algn="tl">
                    <a:srgbClr val="000000"/>
                  </a:outerShdw>
                </a:effectLst>
                <a:latin typeface="Arial" pitchFamily="34" charset="0"/>
                <a:cs typeface="Arial" pitchFamily="34" charset="0"/>
              </a:rPr>
              <a:t>non-educational</a:t>
            </a:r>
            <a:r>
              <a:rPr lang="en-US" sz="2400" b="1" kern="0" dirty="0">
                <a:effectLst>
                  <a:outerShdw blurRad="38100" dist="38100" dir="2700000" algn="tl">
                    <a:srgbClr val="000000"/>
                  </a:outerShdw>
                </a:effectLst>
                <a:latin typeface="Arial" pitchFamily="34" charset="0"/>
                <a:cs typeface="Arial" pitchFamily="34" charset="0"/>
              </a:rPr>
              <a:t> </a:t>
            </a:r>
            <a:r>
              <a:rPr lang="en-US" sz="2400" b="1" i="1" kern="0" dirty="0">
                <a:effectLst>
                  <a:outerShdw blurRad="38100" dist="38100" dir="2700000" algn="tl">
                    <a:srgbClr val="000000"/>
                  </a:outerShdw>
                </a:effectLst>
                <a:latin typeface="Arial" pitchFamily="34" charset="0"/>
                <a:cs typeface="Arial" pitchFamily="34" charset="0"/>
              </a:rPr>
              <a:t>additions or expansions</a:t>
            </a:r>
            <a:r>
              <a:rPr lang="en-US" sz="2400" b="1" kern="0" dirty="0">
                <a:effectLst>
                  <a:outerShdw blurRad="38100" dist="38100" dir="2700000" algn="tl">
                    <a:srgbClr val="000000"/>
                  </a:outerShdw>
                </a:effectLst>
                <a:latin typeface="Arial" pitchFamily="34" charset="0"/>
                <a:cs typeface="Arial" pitchFamily="34" charset="0"/>
              </a:rPr>
              <a:t> (regardless of schedule) including:</a:t>
            </a:r>
          </a:p>
          <a:p>
            <a:pPr>
              <a:spcBef>
                <a:spcPts val="600"/>
              </a:spcBef>
              <a:spcAft>
                <a:spcPts val="600"/>
              </a:spcAft>
              <a:buClr>
                <a:schemeClr val="hlink"/>
              </a:buClr>
              <a:buSzPct val="70000"/>
              <a:buFont typeface="Wingdings" pitchFamily="2" charset="2"/>
              <a:buChar char="q"/>
              <a:defRPr/>
            </a:pPr>
            <a:r>
              <a:rPr lang="en-US" sz="2400" b="1" kern="0" dirty="0">
                <a:effectLst>
                  <a:outerShdw blurRad="38100" dist="38100" dir="2700000" algn="tl">
                    <a:srgbClr val="000000"/>
                  </a:outerShdw>
                </a:effectLst>
                <a:latin typeface="Arial" pitchFamily="34" charset="0"/>
                <a:cs typeface="Arial" pitchFamily="34" charset="0"/>
              </a:rPr>
              <a:t>  </a:t>
            </a:r>
            <a:r>
              <a:rPr lang="en-US" b="1" kern="0" dirty="0">
                <a:effectLst>
                  <a:outerShdw blurRad="38100" dist="38100" dir="2700000" algn="tl">
                    <a:srgbClr val="000000"/>
                  </a:outerShdw>
                </a:effectLst>
                <a:latin typeface="Arial" pitchFamily="34" charset="0"/>
                <a:cs typeface="Arial" pitchFamily="34" charset="0"/>
              </a:rPr>
              <a:t>Media Centers, Kitchens, Cafeterias, Gyms etc. on buildings that do 	not qualify for major renovation</a:t>
            </a:r>
          </a:p>
        </p:txBody>
      </p:sp>
      <p:sp>
        <p:nvSpPr>
          <p:cNvPr id="6" name="Rectangle 3"/>
          <p:cNvSpPr txBox="1">
            <a:spLocks noChangeArrowheads="1"/>
          </p:cNvSpPr>
          <p:nvPr/>
        </p:nvSpPr>
        <p:spPr bwMode="auto">
          <a:xfrm>
            <a:off x="533400" y="3471111"/>
            <a:ext cx="8229600" cy="1798638"/>
          </a:xfrm>
          <a:prstGeom prst="rect">
            <a:avLst/>
          </a:prstGeom>
          <a:noFill/>
          <a:ln w="9525">
            <a:noFill/>
            <a:miter lim="800000"/>
            <a:headEnd/>
            <a:tailEnd/>
          </a:ln>
          <a:effectLst/>
        </p:spPr>
        <p:txBody>
          <a:bodyPr/>
          <a:lstStyle/>
          <a:p>
            <a:pPr algn="ctr">
              <a:spcBef>
                <a:spcPts val="600"/>
              </a:spcBef>
              <a:spcAft>
                <a:spcPts val="600"/>
              </a:spcAft>
              <a:buClr>
                <a:schemeClr val="hlink"/>
              </a:buClr>
              <a:buSzPct val="70000"/>
              <a:defRPr/>
            </a:pPr>
            <a:r>
              <a:rPr lang="en-US" sz="2400" b="1" kern="0" dirty="0">
                <a:effectLst>
                  <a:outerShdw blurRad="38100" dist="38100" dir="2700000" algn="tl">
                    <a:srgbClr val="000000"/>
                  </a:outerShdw>
                </a:effectLst>
                <a:latin typeface="Arial" pitchFamily="34" charset="0"/>
                <a:cs typeface="Arial" pitchFamily="34" charset="0"/>
              </a:rPr>
              <a:t>Priority 4 – Construction of management support areas (regardless of schedule) </a:t>
            </a:r>
          </a:p>
          <a:p>
            <a:pPr>
              <a:spcBef>
                <a:spcPts val="600"/>
              </a:spcBef>
              <a:spcAft>
                <a:spcPts val="600"/>
              </a:spcAft>
              <a:buClr>
                <a:schemeClr val="hlink"/>
              </a:buClr>
              <a:buSzPct val="70000"/>
              <a:defRPr/>
            </a:pPr>
            <a:r>
              <a:rPr lang="en-US" b="1" kern="0" dirty="0">
                <a:effectLst>
                  <a:outerShdw blurRad="38100" dist="38100" dir="2700000" algn="tl">
                    <a:srgbClr val="000000"/>
                  </a:outerShdw>
                </a:effectLst>
                <a:latin typeface="Arial" pitchFamily="34" charset="0"/>
                <a:cs typeface="Arial" pitchFamily="34" charset="0"/>
              </a:rPr>
              <a:t>	Additions, renovation or new facilities including:</a:t>
            </a:r>
          </a:p>
          <a:p>
            <a:pPr marL="285750" indent="-285750">
              <a:spcBef>
                <a:spcPts val="600"/>
              </a:spcBef>
              <a:spcAft>
                <a:spcPts val="600"/>
              </a:spcAft>
              <a:buClr>
                <a:schemeClr val="hlink"/>
              </a:buClr>
              <a:buSzPct val="70000"/>
              <a:buFont typeface="Wingdings" panose="05000000000000000000"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Central Offices, Bus Garages, Storage Buildings etc.</a:t>
            </a:r>
          </a:p>
          <a:p>
            <a:pPr marL="285750" indent="-285750">
              <a:spcBef>
                <a:spcPts val="600"/>
              </a:spcBef>
              <a:spcAft>
                <a:spcPts val="600"/>
              </a:spcAft>
              <a:buClr>
                <a:schemeClr val="hlink"/>
              </a:buClr>
              <a:buSzPct val="70000"/>
              <a:buFont typeface="Wingdings" panose="05000000000000000000" pitchFamily="2" charset="2"/>
              <a:buChar char="q"/>
              <a:defRPr/>
            </a:pPr>
            <a:endParaRPr lang="en-US" b="1" kern="0" dirty="0">
              <a:effectLst>
                <a:outerShdw blurRad="38100" dist="38100" dir="2700000" algn="tl">
                  <a:srgbClr val="000000"/>
                </a:outerShdw>
              </a:effectLst>
              <a:latin typeface="Arial" pitchFamily="34" charset="0"/>
              <a:cs typeface="Arial" pitchFamily="34" charset="0"/>
            </a:endParaRPr>
          </a:p>
        </p:txBody>
      </p:sp>
      <p:sp>
        <p:nvSpPr>
          <p:cNvPr id="7" name="Rectangle 2">
            <a:extLst>
              <a:ext uri="{FF2B5EF4-FFF2-40B4-BE49-F238E27FC236}">
                <a16:creationId xmlns:a16="http://schemas.microsoft.com/office/drawing/2014/main" id="{F579FE99-B7E0-48BA-BCAD-9C9960BEAC06}"/>
              </a:ext>
            </a:extLst>
          </p:cNvPr>
          <p:cNvSpPr txBox="1">
            <a:spLocks noChangeArrowheads="1"/>
          </p:cNvSpPr>
          <p:nvPr/>
        </p:nvSpPr>
        <p:spPr>
          <a:xfrm>
            <a:off x="457200" y="2398495"/>
            <a:ext cx="8240712" cy="5334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u="sng" kern="0" dirty="0">
                <a:solidFill>
                  <a:srgbClr val="FFFF00"/>
                </a:solidFill>
                <a:latin typeface="Arial" pitchFamily="34" charset="0"/>
                <a:cs typeface="Arial" pitchFamily="34" charset="0"/>
              </a:rPr>
              <a:t>The District lists no Priority 3 Projects in the 2018 DFP.</a:t>
            </a:r>
          </a:p>
        </p:txBody>
      </p:sp>
      <p:sp>
        <p:nvSpPr>
          <p:cNvPr id="8" name="Rectangle 2">
            <a:extLst>
              <a:ext uri="{FF2B5EF4-FFF2-40B4-BE49-F238E27FC236}">
                <a16:creationId xmlns:a16="http://schemas.microsoft.com/office/drawing/2014/main" id="{C13C4E46-D051-4117-9E3C-373BC88A1116}"/>
              </a:ext>
            </a:extLst>
          </p:cNvPr>
          <p:cNvSpPr txBox="1">
            <a:spLocks noChangeArrowheads="1"/>
          </p:cNvSpPr>
          <p:nvPr/>
        </p:nvSpPr>
        <p:spPr>
          <a:xfrm>
            <a:off x="446088" y="5638800"/>
            <a:ext cx="8240712" cy="5334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u="sng" kern="0" dirty="0">
                <a:solidFill>
                  <a:srgbClr val="FFFF00"/>
                </a:solidFill>
                <a:latin typeface="Arial" pitchFamily="34" charset="0"/>
                <a:cs typeface="Arial" pitchFamily="34" charset="0"/>
              </a:rPr>
              <a:t>Priority 4 Projects start on next slide.</a:t>
            </a:r>
          </a:p>
        </p:txBody>
      </p:sp>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914400" y="0"/>
            <a:ext cx="7315200" cy="5334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kern="0" dirty="0">
                <a:solidFill>
                  <a:srgbClr val="FFFF00"/>
                </a:solidFill>
                <a:latin typeface="Arial" pitchFamily="34" charset="0"/>
                <a:cs typeface="Arial" pitchFamily="34" charset="0"/>
              </a:rPr>
              <a:t>Priority 4.1 Projects – continued</a:t>
            </a:r>
          </a:p>
        </p:txBody>
      </p:sp>
      <p:grpSp>
        <p:nvGrpSpPr>
          <p:cNvPr id="8" name="Group 7">
            <a:extLst>
              <a:ext uri="{FF2B5EF4-FFF2-40B4-BE49-F238E27FC236}">
                <a16:creationId xmlns:a16="http://schemas.microsoft.com/office/drawing/2014/main" id="{8F78E238-591A-47B8-AACA-ADED4E06230C}"/>
              </a:ext>
            </a:extLst>
          </p:cNvPr>
          <p:cNvGrpSpPr/>
          <p:nvPr/>
        </p:nvGrpSpPr>
        <p:grpSpPr>
          <a:xfrm>
            <a:off x="1919610" y="914400"/>
            <a:ext cx="5304779" cy="5257800"/>
            <a:chOff x="3001021" y="990600"/>
            <a:chExt cx="3141958" cy="2285999"/>
          </a:xfrm>
        </p:grpSpPr>
        <p:pic>
          <p:nvPicPr>
            <p:cNvPr id="5" name="Picture 4">
              <a:extLst>
                <a:ext uri="{FF2B5EF4-FFF2-40B4-BE49-F238E27FC236}">
                  <a16:creationId xmlns:a16="http://schemas.microsoft.com/office/drawing/2014/main" id="{738E323B-AC94-4AD7-A351-985E91EFEB24}"/>
                </a:ext>
              </a:extLst>
            </p:cNvPr>
            <p:cNvPicPr>
              <a:picLocks noChangeAspect="1"/>
            </p:cNvPicPr>
            <p:nvPr/>
          </p:nvPicPr>
          <p:blipFill rotWithShape="1">
            <a:blip r:embed="rId2"/>
            <a:srcRect t="71111"/>
            <a:stretch/>
          </p:blipFill>
          <p:spPr>
            <a:xfrm>
              <a:off x="3001021" y="2286000"/>
              <a:ext cx="3141958" cy="990599"/>
            </a:xfrm>
            <a:prstGeom prst="rect">
              <a:avLst/>
            </a:prstGeom>
          </p:spPr>
        </p:pic>
        <p:pic>
          <p:nvPicPr>
            <p:cNvPr id="7" name="Picture 6">
              <a:extLst>
                <a:ext uri="{FF2B5EF4-FFF2-40B4-BE49-F238E27FC236}">
                  <a16:creationId xmlns:a16="http://schemas.microsoft.com/office/drawing/2014/main" id="{C1D5D00C-753B-4A3E-930D-66598176278B}"/>
                </a:ext>
              </a:extLst>
            </p:cNvPr>
            <p:cNvPicPr>
              <a:picLocks noChangeAspect="1"/>
            </p:cNvPicPr>
            <p:nvPr/>
          </p:nvPicPr>
          <p:blipFill rotWithShape="1">
            <a:blip r:embed="rId2"/>
            <a:srcRect b="62222"/>
            <a:stretch/>
          </p:blipFill>
          <p:spPr>
            <a:xfrm>
              <a:off x="3001021" y="990600"/>
              <a:ext cx="3141957" cy="1295400"/>
            </a:xfrm>
            <a:prstGeom prst="rect">
              <a:avLst/>
            </a:prstGeom>
          </p:spPr>
        </p:pic>
      </p:grpSp>
    </p:spTree>
    <p:extLst>
      <p:ext uri="{BB962C8B-B14F-4D97-AF65-F5344CB8AC3E}">
        <p14:creationId xmlns:p14="http://schemas.microsoft.com/office/powerpoint/2010/main" val="3954959107"/>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914400" y="0"/>
            <a:ext cx="7315200" cy="5334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kern="0" dirty="0">
                <a:solidFill>
                  <a:srgbClr val="FFFF00"/>
                </a:solidFill>
                <a:latin typeface="Arial" pitchFamily="34" charset="0"/>
                <a:cs typeface="Arial" pitchFamily="34" charset="0"/>
              </a:rPr>
              <a:t>Priority 4.2 &amp; 4.3 Projects – continued</a:t>
            </a:r>
          </a:p>
        </p:txBody>
      </p:sp>
      <p:pic>
        <p:nvPicPr>
          <p:cNvPr id="3" name="Picture 2">
            <a:extLst>
              <a:ext uri="{FF2B5EF4-FFF2-40B4-BE49-F238E27FC236}">
                <a16:creationId xmlns:a16="http://schemas.microsoft.com/office/drawing/2014/main" id="{CF53B5CD-5F2A-4B5A-82F6-379B650564C7}"/>
              </a:ext>
            </a:extLst>
          </p:cNvPr>
          <p:cNvPicPr>
            <a:picLocks noChangeAspect="1"/>
          </p:cNvPicPr>
          <p:nvPr/>
        </p:nvPicPr>
        <p:blipFill>
          <a:blip r:embed="rId2"/>
          <a:stretch>
            <a:fillRect/>
          </a:stretch>
        </p:blipFill>
        <p:spPr>
          <a:xfrm>
            <a:off x="1104900" y="533400"/>
            <a:ext cx="6934200" cy="5931460"/>
          </a:xfrm>
          <a:prstGeom prst="rect">
            <a:avLst/>
          </a:prstGeom>
        </p:spPr>
      </p:pic>
    </p:spTree>
    <p:extLst>
      <p:ext uri="{BB962C8B-B14F-4D97-AF65-F5344CB8AC3E}">
        <p14:creationId xmlns:p14="http://schemas.microsoft.com/office/powerpoint/2010/main" val="3843546165"/>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914400" y="0"/>
            <a:ext cx="7315200" cy="5334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kern="0" dirty="0">
                <a:solidFill>
                  <a:srgbClr val="FFFF00"/>
                </a:solidFill>
                <a:latin typeface="Arial" pitchFamily="34" charset="0"/>
                <a:cs typeface="Arial" pitchFamily="34" charset="0"/>
              </a:rPr>
              <a:t>Priority 4.4 Projects – continued</a:t>
            </a:r>
          </a:p>
        </p:txBody>
      </p:sp>
      <p:grpSp>
        <p:nvGrpSpPr>
          <p:cNvPr id="8" name="Group 7">
            <a:extLst>
              <a:ext uri="{FF2B5EF4-FFF2-40B4-BE49-F238E27FC236}">
                <a16:creationId xmlns:a16="http://schemas.microsoft.com/office/drawing/2014/main" id="{8F78E238-591A-47B8-AACA-ADED4E06230C}"/>
              </a:ext>
            </a:extLst>
          </p:cNvPr>
          <p:cNvGrpSpPr/>
          <p:nvPr/>
        </p:nvGrpSpPr>
        <p:grpSpPr>
          <a:xfrm>
            <a:off x="1919610" y="914400"/>
            <a:ext cx="5304779" cy="5257800"/>
            <a:chOff x="3001021" y="990600"/>
            <a:chExt cx="3141958" cy="2285999"/>
          </a:xfrm>
        </p:grpSpPr>
        <p:pic>
          <p:nvPicPr>
            <p:cNvPr id="5" name="Picture 4">
              <a:extLst>
                <a:ext uri="{FF2B5EF4-FFF2-40B4-BE49-F238E27FC236}">
                  <a16:creationId xmlns:a16="http://schemas.microsoft.com/office/drawing/2014/main" id="{738E323B-AC94-4AD7-A351-985E91EFEB24}"/>
                </a:ext>
              </a:extLst>
            </p:cNvPr>
            <p:cNvPicPr>
              <a:picLocks noChangeAspect="1"/>
            </p:cNvPicPr>
            <p:nvPr/>
          </p:nvPicPr>
          <p:blipFill rotWithShape="1">
            <a:blip r:embed="rId2"/>
            <a:srcRect t="71111"/>
            <a:stretch/>
          </p:blipFill>
          <p:spPr>
            <a:xfrm>
              <a:off x="3001021" y="2286000"/>
              <a:ext cx="3141958" cy="990599"/>
            </a:xfrm>
            <a:prstGeom prst="rect">
              <a:avLst/>
            </a:prstGeom>
          </p:spPr>
        </p:pic>
        <p:pic>
          <p:nvPicPr>
            <p:cNvPr id="7" name="Picture 6">
              <a:extLst>
                <a:ext uri="{FF2B5EF4-FFF2-40B4-BE49-F238E27FC236}">
                  <a16:creationId xmlns:a16="http://schemas.microsoft.com/office/drawing/2014/main" id="{C1D5D00C-753B-4A3E-930D-66598176278B}"/>
                </a:ext>
              </a:extLst>
            </p:cNvPr>
            <p:cNvPicPr>
              <a:picLocks noChangeAspect="1"/>
            </p:cNvPicPr>
            <p:nvPr/>
          </p:nvPicPr>
          <p:blipFill rotWithShape="1">
            <a:blip r:embed="rId2"/>
            <a:srcRect b="62222"/>
            <a:stretch/>
          </p:blipFill>
          <p:spPr>
            <a:xfrm>
              <a:off x="3001021" y="990600"/>
              <a:ext cx="3141957" cy="1295400"/>
            </a:xfrm>
            <a:prstGeom prst="rect">
              <a:avLst/>
            </a:prstGeom>
          </p:spPr>
        </p:pic>
      </p:grpSp>
    </p:spTree>
    <p:extLst>
      <p:ext uri="{BB962C8B-B14F-4D97-AF65-F5344CB8AC3E}">
        <p14:creationId xmlns:p14="http://schemas.microsoft.com/office/powerpoint/2010/main" val="3232790497"/>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914400" y="0"/>
            <a:ext cx="7315200" cy="5334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kern="0" dirty="0">
                <a:solidFill>
                  <a:srgbClr val="FFFF00"/>
                </a:solidFill>
                <a:latin typeface="Arial" pitchFamily="34" charset="0"/>
                <a:cs typeface="Arial" pitchFamily="34" charset="0"/>
              </a:rPr>
              <a:t>Priority 4.4 Projects – continued</a:t>
            </a:r>
          </a:p>
        </p:txBody>
      </p:sp>
      <p:pic>
        <p:nvPicPr>
          <p:cNvPr id="3" name="Picture 2">
            <a:extLst>
              <a:ext uri="{FF2B5EF4-FFF2-40B4-BE49-F238E27FC236}">
                <a16:creationId xmlns:a16="http://schemas.microsoft.com/office/drawing/2014/main" id="{8435E242-3D0D-43A8-8BC9-DDB68DA102FD}"/>
              </a:ext>
            </a:extLst>
          </p:cNvPr>
          <p:cNvPicPr>
            <a:picLocks noChangeAspect="1"/>
          </p:cNvPicPr>
          <p:nvPr/>
        </p:nvPicPr>
        <p:blipFill>
          <a:blip r:embed="rId2"/>
          <a:stretch>
            <a:fillRect/>
          </a:stretch>
        </p:blipFill>
        <p:spPr>
          <a:xfrm>
            <a:off x="876300" y="485775"/>
            <a:ext cx="7391400" cy="5886450"/>
          </a:xfrm>
          <a:prstGeom prst="rect">
            <a:avLst/>
          </a:prstGeom>
        </p:spPr>
      </p:pic>
    </p:spTree>
    <p:extLst>
      <p:ext uri="{BB962C8B-B14F-4D97-AF65-F5344CB8AC3E}">
        <p14:creationId xmlns:p14="http://schemas.microsoft.com/office/powerpoint/2010/main" val="1205999246"/>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a:extLst>
              <a:ext uri="{FF2B5EF4-FFF2-40B4-BE49-F238E27FC236}">
                <a16:creationId xmlns:a16="http://schemas.microsoft.com/office/drawing/2014/main" id="{9390BCE0-8736-419E-944C-7B13368175E7}"/>
              </a:ext>
            </a:extLst>
          </p:cNvPr>
          <p:cNvSpPr txBox="1">
            <a:spLocks noChangeArrowheads="1"/>
          </p:cNvSpPr>
          <p:nvPr/>
        </p:nvSpPr>
        <p:spPr>
          <a:xfrm>
            <a:off x="914400" y="2743200"/>
            <a:ext cx="7315200" cy="4572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kern="0" dirty="0">
                <a:solidFill>
                  <a:srgbClr val="FFFF00"/>
                </a:solidFill>
                <a:latin typeface="Arial" pitchFamily="34" charset="0"/>
                <a:cs typeface="Arial" pitchFamily="34" charset="0"/>
              </a:rPr>
              <a:t>Priorities 1-4 establish District Need:</a:t>
            </a:r>
            <a:endParaRPr lang="en-US" sz="2400" kern="0" dirty="0">
              <a:solidFill>
                <a:srgbClr val="FFFF00"/>
              </a:solidFill>
              <a:effectLst/>
              <a:latin typeface="Arial" charset="0"/>
              <a:cs typeface="Times New Roman" pitchFamily="18" charset="0"/>
            </a:endParaRPr>
          </a:p>
        </p:txBody>
      </p:sp>
      <p:pic>
        <p:nvPicPr>
          <p:cNvPr id="3" name="Picture 2">
            <a:extLst>
              <a:ext uri="{FF2B5EF4-FFF2-40B4-BE49-F238E27FC236}">
                <a16:creationId xmlns:a16="http://schemas.microsoft.com/office/drawing/2014/main" id="{E146A0BE-EB76-4112-82BF-A4A9B83C692D}"/>
              </a:ext>
            </a:extLst>
          </p:cNvPr>
          <p:cNvPicPr>
            <a:picLocks noChangeAspect="1"/>
          </p:cNvPicPr>
          <p:nvPr/>
        </p:nvPicPr>
        <p:blipFill>
          <a:blip r:embed="rId2"/>
          <a:stretch>
            <a:fillRect/>
          </a:stretch>
        </p:blipFill>
        <p:spPr>
          <a:xfrm>
            <a:off x="335078" y="3276600"/>
            <a:ext cx="8473843" cy="557213"/>
          </a:xfrm>
          <a:prstGeom prst="rect">
            <a:avLst/>
          </a:prstGeom>
        </p:spPr>
      </p:pic>
      <p:sp>
        <p:nvSpPr>
          <p:cNvPr id="9" name="Rectangle 2">
            <a:extLst>
              <a:ext uri="{FF2B5EF4-FFF2-40B4-BE49-F238E27FC236}">
                <a16:creationId xmlns:a16="http://schemas.microsoft.com/office/drawing/2014/main" id="{D294A3DD-4EEA-4C97-955B-0F95F365A909}"/>
              </a:ext>
            </a:extLst>
          </p:cNvPr>
          <p:cNvSpPr txBox="1">
            <a:spLocks noChangeArrowheads="1"/>
          </p:cNvSpPr>
          <p:nvPr/>
        </p:nvSpPr>
        <p:spPr>
          <a:xfrm>
            <a:off x="913598" y="4038600"/>
            <a:ext cx="7315200" cy="457200"/>
          </a:xfrm>
          <a:prstGeom prst="rect">
            <a:avLst/>
          </a:prstGeom>
        </p:spPr>
        <p:txBody>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2400" kern="0" dirty="0">
                <a:solidFill>
                  <a:srgbClr val="FFFF00"/>
                </a:solidFill>
                <a:latin typeface="Arial" pitchFamily="34" charset="0"/>
                <a:cs typeface="Arial" pitchFamily="34" charset="0"/>
              </a:rPr>
              <a:t>2018 DISTRICT NEED TOTAL = $34,760,949</a:t>
            </a:r>
            <a:endParaRPr lang="en-US" sz="2400" kern="0" dirty="0">
              <a:solidFill>
                <a:srgbClr val="FFFF00"/>
              </a:solidFill>
              <a:effectLst/>
              <a:latin typeface="Arial" charset="0"/>
              <a:cs typeface="Times New Roman" pitchFamily="18" charset="0"/>
            </a:endParaRPr>
          </a:p>
        </p:txBody>
      </p:sp>
    </p:spTree>
    <p:extLst>
      <p:ext uri="{BB962C8B-B14F-4D97-AF65-F5344CB8AC3E}">
        <p14:creationId xmlns:p14="http://schemas.microsoft.com/office/powerpoint/2010/main" val="1422074005"/>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457200" y="0"/>
            <a:ext cx="8229600" cy="2895600"/>
          </a:xfrm>
          <a:prstGeom prst="rect">
            <a:avLst/>
          </a:prstGeom>
          <a:noFill/>
          <a:ln w="9525">
            <a:noFill/>
            <a:miter lim="800000"/>
            <a:headEnd/>
            <a:tailEnd/>
          </a:ln>
          <a:effectLst/>
        </p:spPr>
        <p:txBody>
          <a:bodyPr/>
          <a:lstStyle/>
          <a:p>
            <a:pPr algn="ctr">
              <a:spcBef>
                <a:spcPts val="600"/>
              </a:spcBef>
              <a:spcAft>
                <a:spcPts val="600"/>
              </a:spcAft>
              <a:buClr>
                <a:schemeClr val="hlink"/>
              </a:buClr>
              <a:buSzPct val="70000"/>
              <a:defRPr/>
            </a:pPr>
            <a:r>
              <a:rPr lang="en-US" sz="2400" b="1" kern="0" dirty="0">
                <a:effectLst>
                  <a:outerShdw blurRad="38100" dist="38100" dir="2700000" algn="tl">
                    <a:srgbClr val="000000"/>
                  </a:outerShdw>
                </a:effectLst>
                <a:latin typeface="Arial" pitchFamily="34" charset="0"/>
                <a:cs typeface="Arial" pitchFamily="34" charset="0"/>
              </a:rPr>
              <a:t>Priority 5 – Discretionary Construction Projects</a:t>
            </a:r>
          </a:p>
          <a:p>
            <a:pPr marL="285750" indent="-285750">
              <a:spcBef>
                <a:spcPts val="600"/>
              </a:spcBef>
              <a:spcAft>
                <a:spcPts val="600"/>
              </a:spcAft>
              <a:buClr>
                <a:schemeClr val="hlink"/>
              </a:buClr>
              <a:buSzPct val="70000"/>
              <a:buFont typeface="Wingdings" panose="05000000000000000000" pitchFamily="2" charset="2"/>
              <a:buChar char="q"/>
              <a:defRPr/>
            </a:pPr>
            <a:r>
              <a:rPr lang="en-US" b="1" kern="0" dirty="0">
                <a:effectLst>
                  <a:outerShdw blurRad="38100" dist="38100" dir="2700000" algn="tl">
                    <a:srgbClr val="000000"/>
                  </a:outerShdw>
                </a:effectLst>
                <a:latin typeface="Arial" pitchFamily="34" charset="0"/>
                <a:cs typeface="Arial" pitchFamily="34" charset="0"/>
              </a:rPr>
              <a:t>Extracurricular Facilities</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Buildings too new to qualify for Major Renovation</a:t>
            </a:r>
          </a:p>
          <a:p>
            <a:pPr>
              <a:spcBef>
                <a:spcPts val="600"/>
              </a:spcBef>
              <a:spcAft>
                <a:spcPts val="6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Building additions that are not justified by comparison to the Model 	Programs</a:t>
            </a:r>
          </a:p>
          <a:p>
            <a:pPr>
              <a:spcBef>
                <a:spcPts val="600"/>
              </a:spcBef>
              <a:spcAft>
                <a:spcPts val="400"/>
              </a:spcAft>
              <a:buClr>
                <a:schemeClr val="hlink"/>
              </a:buClr>
              <a:buSzPct val="70000"/>
              <a:buFont typeface="Wingdings" pitchFamily="2" charset="2"/>
              <a:buChar char="q"/>
              <a:defRPr/>
            </a:pPr>
            <a:r>
              <a:rPr lang="en-US" b="1" kern="0" dirty="0">
                <a:effectLst>
                  <a:outerShdw blurRad="38100" dist="38100" dir="2700000" algn="tl">
                    <a:srgbClr val="000000"/>
                  </a:outerShdw>
                </a:effectLst>
                <a:latin typeface="Arial" pitchFamily="34" charset="0"/>
                <a:cs typeface="Arial" pitchFamily="34" charset="0"/>
              </a:rPr>
              <a:t>  Minor projects</a:t>
            </a:r>
          </a:p>
          <a:p>
            <a:pPr algn="ctr">
              <a:spcBef>
                <a:spcPts val="600"/>
              </a:spcBef>
              <a:spcAft>
                <a:spcPts val="600"/>
              </a:spcAft>
              <a:buClr>
                <a:srgbClr val="FFCC00"/>
              </a:buClr>
              <a:buSzPct val="70000"/>
              <a:defRPr/>
            </a:pPr>
            <a:r>
              <a:rPr lang="en-US" b="1" i="1" kern="0" dirty="0">
                <a:solidFill>
                  <a:srgbClr val="FFFF00"/>
                </a:solidFill>
                <a:effectLst>
                  <a:outerShdw blurRad="38100" dist="38100" dir="2700000" algn="tl">
                    <a:srgbClr val="000000"/>
                  </a:outerShdw>
                </a:effectLst>
                <a:latin typeface="Arial" pitchFamily="34" charset="0"/>
                <a:cs typeface="Arial" pitchFamily="34" charset="0"/>
              </a:rPr>
              <a:t>These projects are </a:t>
            </a:r>
            <a:r>
              <a:rPr lang="en-US" b="1" i="1" u="sng" kern="0" dirty="0">
                <a:solidFill>
                  <a:srgbClr val="FFFF00"/>
                </a:solidFill>
                <a:effectLst>
                  <a:outerShdw blurRad="38100" dist="38100" dir="2700000" algn="tl">
                    <a:srgbClr val="000000"/>
                  </a:outerShdw>
                </a:effectLst>
                <a:latin typeface="Arial" pitchFamily="34" charset="0"/>
                <a:cs typeface="Arial" pitchFamily="34" charset="0"/>
              </a:rPr>
              <a:t>not</a:t>
            </a:r>
            <a:r>
              <a:rPr lang="en-US" b="1" i="1" kern="0" dirty="0">
                <a:solidFill>
                  <a:srgbClr val="FFFF00"/>
                </a:solidFill>
                <a:effectLst>
                  <a:outerShdw blurRad="38100" dist="38100" dir="2700000" algn="tl">
                    <a:srgbClr val="000000"/>
                  </a:outerShdw>
                </a:effectLst>
                <a:latin typeface="Arial" pitchFamily="34" charset="0"/>
                <a:cs typeface="Arial" pitchFamily="34" charset="0"/>
              </a:rPr>
              <a:t> part of the FACILITY NEEDS ASSESSMENT TOTAL</a:t>
            </a:r>
          </a:p>
          <a:p>
            <a:pPr>
              <a:spcBef>
                <a:spcPts val="600"/>
              </a:spcBef>
              <a:spcAft>
                <a:spcPts val="600"/>
              </a:spcAft>
              <a:buClr>
                <a:schemeClr val="hlink"/>
              </a:buClr>
              <a:buSzPct val="70000"/>
              <a:buFont typeface="Wingdings" pitchFamily="2" charset="2"/>
              <a:buChar char="q"/>
              <a:defRPr/>
            </a:pPr>
            <a:endParaRPr lang="en-US" b="1" kern="0" dirty="0">
              <a:effectLst>
                <a:outerShdw blurRad="38100" dist="38100" dir="2700000" algn="tl">
                  <a:srgbClr val="000000"/>
                </a:outerShdw>
              </a:effectLst>
              <a:latin typeface="Arial" pitchFamily="34" charset="0"/>
              <a:cs typeface="Arial" pitchFamily="34" charset="0"/>
            </a:endParaRPr>
          </a:p>
        </p:txBody>
      </p:sp>
      <p:grpSp>
        <p:nvGrpSpPr>
          <p:cNvPr id="8" name="Group 7">
            <a:extLst>
              <a:ext uri="{FF2B5EF4-FFF2-40B4-BE49-F238E27FC236}">
                <a16:creationId xmlns:a16="http://schemas.microsoft.com/office/drawing/2014/main" id="{9124DF5B-ED69-4D01-B1AE-AC4E3D089191}"/>
              </a:ext>
            </a:extLst>
          </p:cNvPr>
          <p:cNvGrpSpPr/>
          <p:nvPr/>
        </p:nvGrpSpPr>
        <p:grpSpPr>
          <a:xfrm>
            <a:off x="2057400" y="2911642"/>
            <a:ext cx="5029200" cy="3810000"/>
            <a:chOff x="4571998" y="3429000"/>
            <a:chExt cx="3775649" cy="2667000"/>
          </a:xfrm>
        </p:grpSpPr>
        <p:pic>
          <p:nvPicPr>
            <p:cNvPr id="5" name="Picture 4">
              <a:extLst>
                <a:ext uri="{FF2B5EF4-FFF2-40B4-BE49-F238E27FC236}">
                  <a16:creationId xmlns:a16="http://schemas.microsoft.com/office/drawing/2014/main" id="{E8C8349A-4BA2-4422-BA3C-890E8EF50DAA}"/>
                </a:ext>
              </a:extLst>
            </p:cNvPr>
            <p:cNvPicPr>
              <a:picLocks noChangeAspect="1"/>
            </p:cNvPicPr>
            <p:nvPr/>
          </p:nvPicPr>
          <p:blipFill rotWithShape="1">
            <a:blip r:embed="rId2"/>
            <a:srcRect t="71064" b="47"/>
            <a:stretch/>
          </p:blipFill>
          <p:spPr>
            <a:xfrm>
              <a:off x="4571998" y="5105400"/>
              <a:ext cx="3775648" cy="990600"/>
            </a:xfrm>
            <a:prstGeom prst="rect">
              <a:avLst/>
            </a:prstGeom>
          </p:spPr>
        </p:pic>
        <p:pic>
          <p:nvPicPr>
            <p:cNvPr id="7" name="Picture 6">
              <a:extLst>
                <a:ext uri="{FF2B5EF4-FFF2-40B4-BE49-F238E27FC236}">
                  <a16:creationId xmlns:a16="http://schemas.microsoft.com/office/drawing/2014/main" id="{83D7150C-C4B2-44E7-A99C-AF81365C174C}"/>
                </a:ext>
              </a:extLst>
            </p:cNvPr>
            <p:cNvPicPr>
              <a:picLocks noChangeAspect="1"/>
            </p:cNvPicPr>
            <p:nvPr/>
          </p:nvPicPr>
          <p:blipFill rotWithShape="1">
            <a:blip r:embed="rId2"/>
            <a:srcRect b="51111"/>
            <a:stretch/>
          </p:blipFill>
          <p:spPr>
            <a:xfrm>
              <a:off x="4572000" y="3429000"/>
              <a:ext cx="3775647" cy="1676400"/>
            </a:xfrm>
            <a:prstGeom prst="rect">
              <a:avLst/>
            </a:prstGeom>
          </p:spPr>
        </p:pic>
      </p:grpSp>
    </p:spTree>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81000" y="304800"/>
            <a:ext cx="8382000" cy="1143000"/>
          </a:xfrm>
        </p:spPr>
        <p:txBody>
          <a:bodyPr/>
          <a:lstStyle/>
          <a:p>
            <a:pPr eaLnBrk="1" hangingPunct="1">
              <a:defRPr/>
            </a:pPr>
            <a:r>
              <a:rPr lang="en-US" sz="3200" dirty="0">
                <a:solidFill>
                  <a:srgbClr val="FFFF00"/>
                </a:solidFill>
                <a:latin typeface="Arial" pitchFamily="34" charset="0"/>
                <a:cs typeface="Arial" pitchFamily="34" charset="0"/>
              </a:rPr>
              <a:t>Since your last DFP your district has undertaken the following projects:</a:t>
            </a:r>
            <a:endParaRPr lang="en-US" sz="3200" dirty="0">
              <a:solidFill>
                <a:srgbClr val="FFFF00"/>
              </a:solidFill>
              <a:effectLst/>
              <a:latin typeface="Arial" charset="0"/>
              <a:cs typeface="Times New Roman" pitchFamily="18" charset="0"/>
            </a:endParaRPr>
          </a:p>
        </p:txBody>
      </p:sp>
      <p:pic>
        <p:nvPicPr>
          <p:cNvPr id="4" name="Picture 3">
            <a:extLst>
              <a:ext uri="{FF2B5EF4-FFF2-40B4-BE49-F238E27FC236}">
                <a16:creationId xmlns:a16="http://schemas.microsoft.com/office/drawing/2014/main" id="{D41959F0-A500-4AF3-BB26-9A5C60AA0CD1}"/>
              </a:ext>
            </a:extLst>
          </p:cNvPr>
          <p:cNvPicPr>
            <a:picLocks noChangeAspect="1"/>
          </p:cNvPicPr>
          <p:nvPr/>
        </p:nvPicPr>
        <p:blipFill>
          <a:blip r:embed="rId2"/>
          <a:stretch>
            <a:fillRect/>
          </a:stretch>
        </p:blipFill>
        <p:spPr>
          <a:xfrm>
            <a:off x="381000" y="1911934"/>
            <a:ext cx="8382000" cy="3034132"/>
          </a:xfrm>
          <a:prstGeom prst="rect">
            <a:avLst/>
          </a:prstGeom>
        </p:spPr>
      </p:pic>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1026"/>
          <p:cNvSpPr>
            <a:spLocks noGrp="1" noRot="1" noChangeArrowheads="1"/>
          </p:cNvSpPr>
          <p:nvPr>
            <p:ph type="title"/>
          </p:nvPr>
        </p:nvSpPr>
        <p:spPr>
          <a:xfrm>
            <a:off x="457200" y="274638"/>
            <a:ext cx="8229600" cy="927100"/>
          </a:xfrm>
        </p:spPr>
        <p:txBody>
          <a:bodyPr/>
          <a:lstStyle/>
          <a:p>
            <a:pPr eaLnBrk="1" hangingPunct="1">
              <a:defRPr/>
            </a:pPr>
            <a:br>
              <a:rPr lang="en-US" sz="3200" b="0" dirty="0">
                <a:solidFill>
                  <a:srgbClr val="FFFF00"/>
                </a:solidFill>
                <a:latin typeface="Arial" pitchFamily="34" charset="0"/>
                <a:cs typeface="Arial" pitchFamily="34" charset="0"/>
              </a:rPr>
            </a:br>
            <a:r>
              <a:rPr lang="en-US" sz="3200" dirty="0">
                <a:solidFill>
                  <a:srgbClr val="FFFF00"/>
                </a:solidFill>
                <a:latin typeface="Arial" pitchFamily="34" charset="0"/>
                <a:cs typeface="Arial" pitchFamily="34" charset="0"/>
              </a:rPr>
              <a:t>Restricted Funding for School Construction</a:t>
            </a:r>
            <a:br>
              <a:rPr lang="en-US" sz="3200" dirty="0">
                <a:solidFill>
                  <a:srgbClr val="FFFF00"/>
                </a:solidFill>
                <a:latin typeface="Arial" pitchFamily="34" charset="0"/>
                <a:cs typeface="Arial" pitchFamily="34" charset="0"/>
              </a:rPr>
            </a:br>
            <a:endParaRPr lang="en-US" sz="3200" b="0" dirty="0">
              <a:solidFill>
                <a:srgbClr val="FFFF00"/>
              </a:solidFill>
              <a:latin typeface="Arial" pitchFamily="34" charset="0"/>
              <a:cs typeface="Arial" pitchFamily="34" charset="0"/>
            </a:endParaRPr>
          </a:p>
        </p:txBody>
      </p:sp>
      <p:sp>
        <p:nvSpPr>
          <p:cNvPr id="253955" name="Rectangle 1027"/>
          <p:cNvSpPr>
            <a:spLocks noGrp="1" noChangeArrowheads="1"/>
          </p:cNvSpPr>
          <p:nvPr>
            <p:ph type="body" idx="1"/>
          </p:nvPr>
        </p:nvSpPr>
        <p:spPr>
          <a:xfrm>
            <a:off x="457200" y="1371600"/>
            <a:ext cx="8229600" cy="5029200"/>
          </a:xfrm>
        </p:spPr>
        <p:txBody>
          <a:bodyPr/>
          <a:lstStyle/>
          <a:p>
            <a:pPr eaLnBrk="1" hangingPunct="1">
              <a:lnSpc>
                <a:spcPct val="90000"/>
              </a:lnSpc>
              <a:buFont typeface="Wingdings" panose="05000000000000000000" pitchFamily="2" charset="2"/>
              <a:buNone/>
              <a:defRPr/>
            </a:pPr>
            <a:r>
              <a:rPr lang="en-US" sz="1800" b="1" dirty="0">
                <a:solidFill>
                  <a:schemeClr val="bg2"/>
                </a:solidFill>
                <a:latin typeface="Arial" pitchFamily="34" charset="0"/>
                <a:cs typeface="Arial" pitchFamily="34" charset="0"/>
              </a:rPr>
              <a:t>	</a:t>
            </a:r>
            <a:r>
              <a:rPr lang="en-US" sz="2400" b="1" dirty="0">
                <a:latin typeface="Arial" pitchFamily="34" charset="0"/>
                <a:cs typeface="Arial" pitchFamily="34" charset="0"/>
              </a:rPr>
              <a:t>Used for </a:t>
            </a:r>
            <a:r>
              <a:rPr lang="en-US" sz="2400" b="1" i="1" u="sng" dirty="0">
                <a:latin typeface="Arial" pitchFamily="34" charset="0"/>
                <a:cs typeface="Arial" pitchFamily="34" charset="0"/>
              </a:rPr>
              <a:t>capital</a:t>
            </a:r>
            <a:r>
              <a:rPr lang="en-US" sz="2400" b="1" dirty="0">
                <a:latin typeface="Arial" pitchFamily="34" charset="0"/>
                <a:cs typeface="Arial" pitchFamily="34" charset="0"/>
              </a:rPr>
              <a:t> construction or </a:t>
            </a:r>
            <a:r>
              <a:rPr lang="en-US" sz="2400" b="1" i="1" u="sng" dirty="0">
                <a:latin typeface="Arial" pitchFamily="34" charset="0"/>
                <a:cs typeface="Arial" pitchFamily="34" charset="0"/>
              </a:rPr>
              <a:t>major</a:t>
            </a:r>
            <a:r>
              <a:rPr lang="en-US" sz="2400" b="1" dirty="0">
                <a:latin typeface="Arial" pitchFamily="34" charset="0"/>
                <a:cs typeface="Arial" pitchFamily="34" charset="0"/>
              </a:rPr>
              <a:t> renovation; 	comes from multiple sources and include:</a:t>
            </a:r>
          </a:p>
          <a:p>
            <a:pPr algn="just" eaLnBrk="1" hangingPunct="1">
              <a:lnSpc>
                <a:spcPct val="90000"/>
              </a:lnSpc>
              <a:buFont typeface="Wingdings" panose="05000000000000000000" pitchFamily="2" charset="2"/>
              <a:buNone/>
              <a:defRPr/>
            </a:pPr>
            <a:r>
              <a:rPr lang="en-US" sz="1800" b="1" dirty="0">
                <a:latin typeface="Arial" pitchFamily="34" charset="0"/>
                <a:cs typeface="Arial" pitchFamily="34" charset="0"/>
              </a:rPr>
              <a:t>	</a:t>
            </a:r>
            <a:endParaRPr lang="en-US" sz="800" b="1" dirty="0">
              <a:latin typeface="Arial" pitchFamily="34" charset="0"/>
              <a:cs typeface="Arial" pitchFamily="34" charset="0"/>
            </a:endParaRPr>
          </a:p>
          <a:p>
            <a:pPr algn="just" eaLnBrk="1" hangingPunct="1">
              <a:lnSpc>
                <a:spcPct val="90000"/>
              </a:lnSpc>
              <a:buFont typeface="Wingdings" panose="05000000000000000000" pitchFamily="2" charset="2"/>
              <a:buNone/>
              <a:defRPr/>
            </a:pPr>
            <a:r>
              <a:rPr lang="en-US" sz="1800" b="1" dirty="0">
                <a:latin typeface="Arial" pitchFamily="34" charset="0"/>
                <a:cs typeface="Arial" pitchFamily="34" charset="0"/>
              </a:rPr>
              <a:t>	</a:t>
            </a:r>
            <a:r>
              <a:rPr lang="en-US" sz="2400" b="1" dirty="0">
                <a:solidFill>
                  <a:srgbClr val="FFFF00"/>
                </a:solidFill>
                <a:latin typeface="Arial" pitchFamily="34" charset="0"/>
                <a:cs typeface="Arial" pitchFamily="34" charset="0"/>
              </a:rPr>
              <a:t>Student Population Based – KRS 157.420</a:t>
            </a:r>
          </a:p>
          <a:p>
            <a:pPr algn="just" eaLnBrk="1" hangingPunct="1">
              <a:lnSpc>
                <a:spcPct val="90000"/>
              </a:lnSpc>
              <a:buFont typeface="Wingdings" panose="05000000000000000000" pitchFamily="2" charset="2"/>
              <a:buNone/>
              <a:defRPr/>
            </a:pPr>
            <a:r>
              <a:rPr lang="en-US" sz="2400" b="1" dirty="0">
                <a:latin typeface="Arial" pitchFamily="34" charset="0"/>
                <a:cs typeface="Arial" pitchFamily="34" charset="0"/>
              </a:rPr>
              <a:t>		</a:t>
            </a:r>
            <a:r>
              <a:rPr lang="en-US" sz="1800" b="1" dirty="0">
                <a:latin typeface="Arial" pitchFamily="34" charset="0"/>
                <a:cs typeface="Arial" pitchFamily="34" charset="0"/>
              </a:rPr>
              <a:t>Capital Outlay  Funds</a:t>
            </a:r>
          </a:p>
          <a:p>
            <a:pPr algn="just" eaLnBrk="1" hangingPunct="1">
              <a:lnSpc>
                <a:spcPct val="90000"/>
              </a:lnSpc>
              <a:buFont typeface="Wingdings" panose="05000000000000000000" pitchFamily="2" charset="2"/>
              <a:buNone/>
              <a:defRPr/>
            </a:pPr>
            <a:r>
              <a:rPr lang="en-US" sz="2400" b="1" dirty="0">
                <a:latin typeface="Arial" pitchFamily="34" charset="0"/>
                <a:cs typeface="Arial" pitchFamily="34" charset="0"/>
              </a:rPr>
              <a:t>	</a:t>
            </a:r>
            <a:r>
              <a:rPr lang="en-US" sz="2400" b="1" dirty="0">
                <a:solidFill>
                  <a:srgbClr val="FFFF00"/>
                </a:solidFill>
                <a:latin typeface="Arial" pitchFamily="34" charset="0"/>
                <a:cs typeface="Arial" pitchFamily="34" charset="0"/>
              </a:rPr>
              <a:t>Property Assessment Based – KRS 157.440 (FSPK)</a:t>
            </a:r>
          </a:p>
          <a:p>
            <a:pPr algn="just" eaLnBrk="1" hangingPunct="1">
              <a:lnSpc>
                <a:spcPct val="90000"/>
              </a:lnSpc>
              <a:buFont typeface="Wingdings" panose="05000000000000000000" pitchFamily="2" charset="2"/>
              <a:buNone/>
              <a:defRPr/>
            </a:pPr>
            <a:r>
              <a:rPr lang="en-US" sz="2400" b="1" dirty="0">
                <a:latin typeface="Arial" pitchFamily="34" charset="0"/>
                <a:cs typeface="Arial" pitchFamily="34" charset="0"/>
              </a:rPr>
              <a:t>		</a:t>
            </a:r>
            <a:r>
              <a:rPr lang="en-US" sz="1800" b="1" dirty="0">
                <a:latin typeface="Arial" pitchFamily="34" charset="0"/>
                <a:cs typeface="Arial" pitchFamily="34" charset="0"/>
              </a:rPr>
              <a:t>Building Funds and Growth levies</a:t>
            </a:r>
          </a:p>
          <a:p>
            <a:pPr algn="just" eaLnBrk="1" hangingPunct="1">
              <a:lnSpc>
                <a:spcPct val="90000"/>
              </a:lnSpc>
              <a:buFont typeface="Wingdings" panose="05000000000000000000" pitchFamily="2" charset="2"/>
              <a:buNone/>
              <a:defRPr/>
            </a:pPr>
            <a:r>
              <a:rPr lang="en-US" sz="1800" b="1" dirty="0">
                <a:latin typeface="Arial" pitchFamily="34" charset="0"/>
                <a:cs typeface="Arial" pitchFamily="34" charset="0"/>
              </a:rPr>
              <a:t>		Facilities Support Program of KY</a:t>
            </a:r>
          </a:p>
          <a:p>
            <a:pPr algn="just" eaLnBrk="1" hangingPunct="1">
              <a:lnSpc>
                <a:spcPct val="90000"/>
              </a:lnSpc>
              <a:buFont typeface="Wingdings" panose="05000000000000000000" pitchFamily="2" charset="2"/>
              <a:buNone/>
              <a:defRPr/>
            </a:pPr>
            <a:r>
              <a:rPr lang="en-US" sz="1800" b="1" dirty="0">
                <a:latin typeface="Arial" pitchFamily="34" charset="0"/>
                <a:cs typeface="Arial" pitchFamily="34" charset="0"/>
              </a:rPr>
              <a:t> 	</a:t>
            </a:r>
            <a:r>
              <a:rPr lang="en-US" sz="2400" b="1" dirty="0">
                <a:solidFill>
                  <a:srgbClr val="FFFF00"/>
                </a:solidFill>
                <a:latin typeface="Arial" pitchFamily="34" charset="0"/>
                <a:cs typeface="Arial" pitchFamily="34" charset="0"/>
              </a:rPr>
              <a:t>Qualified Needs Based – KRS 157.611</a:t>
            </a:r>
          </a:p>
          <a:p>
            <a:pPr algn="just" eaLnBrk="1" hangingPunct="1">
              <a:lnSpc>
                <a:spcPct val="90000"/>
              </a:lnSpc>
              <a:buFont typeface="Wingdings" panose="05000000000000000000" pitchFamily="2" charset="2"/>
              <a:buNone/>
              <a:defRPr/>
            </a:pPr>
            <a:r>
              <a:rPr lang="en-US" sz="1600" b="1" dirty="0">
                <a:latin typeface="Arial" pitchFamily="34" charset="0"/>
                <a:cs typeface="Arial" pitchFamily="34" charset="0"/>
              </a:rPr>
              <a:t>		</a:t>
            </a:r>
            <a:r>
              <a:rPr lang="en-US" sz="1800" b="1" dirty="0">
                <a:latin typeface="Arial" pitchFamily="34" charset="0"/>
                <a:cs typeface="Arial" pitchFamily="34" charset="0"/>
              </a:rPr>
              <a:t>KY School Facilities Construction Commission</a:t>
            </a:r>
          </a:p>
          <a:p>
            <a:pPr algn="just" eaLnBrk="1" hangingPunct="1">
              <a:lnSpc>
                <a:spcPct val="90000"/>
              </a:lnSpc>
              <a:buFont typeface="Wingdings" panose="05000000000000000000" pitchFamily="2" charset="2"/>
              <a:buNone/>
              <a:defRPr/>
            </a:pPr>
            <a:r>
              <a:rPr lang="en-US" sz="1800" b="1" dirty="0">
                <a:latin typeface="Arial" pitchFamily="34" charset="0"/>
                <a:cs typeface="Arial" pitchFamily="34" charset="0"/>
              </a:rPr>
              <a:t>		Urgent-Needs Grants</a:t>
            </a:r>
          </a:p>
          <a:p>
            <a:pPr algn="just" eaLnBrk="1" hangingPunct="1">
              <a:lnSpc>
                <a:spcPct val="90000"/>
              </a:lnSpc>
              <a:buFont typeface="Wingdings" panose="05000000000000000000" pitchFamily="2" charset="2"/>
              <a:buNone/>
              <a:defRPr/>
            </a:pPr>
            <a:endParaRPr lang="en-US" sz="1800" b="1" dirty="0">
              <a:latin typeface="Arial" pitchFamily="34" charset="0"/>
              <a:cs typeface="Arial" pitchFamily="34" charset="0"/>
            </a:endParaRPr>
          </a:p>
          <a:p>
            <a:pPr algn="ctr" eaLnBrk="1" hangingPunct="1">
              <a:lnSpc>
                <a:spcPct val="90000"/>
              </a:lnSpc>
              <a:buFont typeface="Wingdings" panose="05000000000000000000" pitchFamily="2" charset="2"/>
              <a:buNone/>
              <a:defRPr/>
            </a:pPr>
            <a:r>
              <a:rPr lang="en-US" sz="1800" b="1" dirty="0">
                <a:latin typeface="Arial" pitchFamily="34" charset="0"/>
                <a:cs typeface="Arial" pitchFamily="34" charset="0"/>
              </a:rPr>
              <a:t>	All the above funding sources need to be considered during the</a:t>
            </a:r>
          </a:p>
          <a:p>
            <a:pPr algn="ctr" eaLnBrk="1" hangingPunct="1">
              <a:lnSpc>
                <a:spcPct val="90000"/>
              </a:lnSpc>
              <a:buFont typeface="Wingdings" panose="05000000000000000000" pitchFamily="2" charset="2"/>
              <a:buNone/>
              <a:defRPr/>
            </a:pPr>
            <a:r>
              <a:rPr lang="en-US" sz="1800" b="1" dirty="0">
                <a:latin typeface="Arial" pitchFamily="34" charset="0"/>
                <a:cs typeface="Arial" pitchFamily="34" charset="0"/>
              </a:rPr>
              <a:t> District Facilities Planning process.</a:t>
            </a:r>
            <a:endParaRPr lang="en-US" sz="1800" b="1" dirty="0">
              <a:cs typeface="Times New Roman" pitchFamily="18" charset="0"/>
            </a:endParaRPr>
          </a:p>
          <a:p>
            <a:pPr algn="just" eaLnBrk="1" hangingPunct="1">
              <a:lnSpc>
                <a:spcPct val="90000"/>
              </a:lnSpc>
              <a:buFont typeface="Wingdings" panose="05000000000000000000" pitchFamily="2" charset="2"/>
              <a:buNone/>
              <a:defRPr/>
            </a:pPr>
            <a:r>
              <a:rPr lang="en-US" sz="1800" b="1" dirty="0">
                <a:latin typeface="Arial" pitchFamily="34" charset="0"/>
                <a:cs typeface="Arial" pitchFamily="34" charset="0"/>
              </a:rPr>
              <a:t> </a:t>
            </a:r>
          </a:p>
        </p:txBody>
      </p:sp>
    </p:spTree>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5" name="Rectangle 1027"/>
          <p:cNvSpPr>
            <a:spLocks noGrp="1" noChangeArrowheads="1"/>
          </p:cNvSpPr>
          <p:nvPr>
            <p:ph type="body" idx="1"/>
          </p:nvPr>
        </p:nvSpPr>
        <p:spPr>
          <a:xfrm>
            <a:off x="685800" y="1295400"/>
            <a:ext cx="7696200" cy="3886200"/>
          </a:xfrm>
        </p:spPr>
        <p:txBody>
          <a:bodyPr/>
          <a:lstStyle/>
          <a:p>
            <a:pPr algn="ctr" eaLnBrk="1" hangingPunct="1">
              <a:lnSpc>
                <a:spcPct val="90000"/>
              </a:lnSpc>
              <a:buFont typeface="Wingdings" panose="05000000000000000000" pitchFamily="2" charset="2"/>
              <a:buNone/>
              <a:defRPr/>
            </a:pPr>
            <a:r>
              <a:rPr lang="en-US" sz="1800" b="1" dirty="0">
                <a:latin typeface="Arial" pitchFamily="34" charset="0"/>
                <a:cs typeface="Arial" pitchFamily="34" charset="0"/>
              </a:rPr>
              <a:t>	</a:t>
            </a:r>
            <a:r>
              <a:rPr lang="en-US" b="1" dirty="0">
                <a:solidFill>
                  <a:srgbClr val="FFFF00"/>
                </a:solidFill>
                <a:latin typeface="Arial" pitchFamily="34" charset="0"/>
                <a:cs typeface="Arial" pitchFamily="34" charset="0"/>
              </a:rPr>
              <a:t>First and Second Funds to Consider</a:t>
            </a:r>
          </a:p>
          <a:p>
            <a:pPr algn="ctr" eaLnBrk="1" hangingPunct="1">
              <a:lnSpc>
                <a:spcPct val="90000"/>
              </a:lnSpc>
              <a:buFont typeface="Wingdings" panose="05000000000000000000" pitchFamily="2" charset="2"/>
              <a:buNone/>
              <a:defRPr/>
            </a:pPr>
            <a:r>
              <a:rPr lang="en-US" sz="2400" b="1" dirty="0">
                <a:solidFill>
                  <a:srgbClr val="FFFF00"/>
                </a:solidFill>
                <a:latin typeface="Arial" pitchFamily="34" charset="0"/>
                <a:cs typeface="Arial" pitchFamily="34" charset="0"/>
              </a:rPr>
              <a:t>	</a:t>
            </a:r>
          </a:p>
          <a:p>
            <a:pPr algn="ctr" eaLnBrk="1" hangingPunct="1">
              <a:lnSpc>
                <a:spcPct val="90000"/>
              </a:lnSpc>
              <a:buFont typeface="Wingdings" panose="05000000000000000000" pitchFamily="2" charset="2"/>
              <a:buNone/>
              <a:defRPr/>
            </a:pPr>
            <a:r>
              <a:rPr lang="en-US" sz="2400" b="1" dirty="0">
                <a:solidFill>
                  <a:srgbClr val="FFFF00"/>
                </a:solidFill>
                <a:latin typeface="Arial" pitchFamily="34" charset="0"/>
                <a:cs typeface="Arial" pitchFamily="34" charset="0"/>
              </a:rPr>
              <a:t>Student Population Based</a:t>
            </a:r>
          </a:p>
          <a:p>
            <a:pPr algn="ctr" eaLnBrk="1" hangingPunct="1">
              <a:lnSpc>
                <a:spcPct val="90000"/>
              </a:lnSpc>
              <a:buFont typeface="Wingdings" panose="05000000000000000000" pitchFamily="2" charset="2"/>
              <a:buNone/>
              <a:defRPr/>
            </a:pPr>
            <a:r>
              <a:rPr lang="en-US" sz="2000" b="1" dirty="0">
                <a:latin typeface="Arial" pitchFamily="34" charset="0"/>
                <a:cs typeface="Arial" pitchFamily="34" charset="0"/>
              </a:rPr>
              <a:t>Capital Outlay  Funds</a:t>
            </a:r>
          </a:p>
          <a:p>
            <a:pPr algn="ctr" eaLnBrk="1" hangingPunct="1">
              <a:lnSpc>
                <a:spcPct val="90000"/>
              </a:lnSpc>
              <a:buFont typeface="Wingdings" panose="05000000000000000000" pitchFamily="2" charset="2"/>
              <a:buNone/>
              <a:defRPr/>
            </a:pPr>
            <a:r>
              <a:rPr lang="en-US" sz="2400" b="1" dirty="0">
                <a:latin typeface="Arial" pitchFamily="34" charset="0"/>
                <a:cs typeface="Arial" pitchFamily="34" charset="0"/>
              </a:rPr>
              <a:t>	</a:t>
            </a:r>
          </a:p>
          <a:p>
            <a:pPr algn="ctr" eaLnBrk="1" hangingPunct="1">
              <a:lnSpc>
                <a:spcPct val="90000"/>
              </a:lnSpc>
              <a:buFont typeface="Wingdings" panose="05000000000000000000" pitchFamily="2" charset="2"/>
              <a:buNone/>
              <a:defRPr/>
            </a:pPr>
            <a:r>
              <a:rPr lang="en-US" sz="2400" b="1" dirty="0">
                <a:solidFill>
                  <a:srgbClr val="FFFF00"/>
                </a:solidFill>
                <a:latin typeface="Arial" pitchFamily="34" charset="0"/>
                <a:cs typeface="Arial" pitchFamily="34" charset="0"/>
              </a:rPr>
              <a:t>Property Assessment Based</a:t>
            </a:r>
          </a:p>
          <a:p>
            <a:pPr algn="ctr" eaLnBrk="1" hangingPunct="1">
              <a:lnSpc>
                <a:spcPct val="90000"/>
              </a:lnSpc>
              <a:buFont typeface="Wingdings" panose="05000000000000000000" pitchFamily="2" charset="2"/>
              <a:buNone/>
              <a:defRPr/>
            </a:pPr>
            <a:r>
              <a:rPr lang="en-US" sz="2000" b="1" dirty="0">
                <a:latin typeface="Arial" pitchFamily="34" charset="0"/>
                <a:cs typeface="Arial" pitchFamily="34" charset="0"/>
              </a:rPr>
              <a:t>Building Funds and Growth levies</a:t>
            </a:r>
          </a:p>
          <a:p>
            <a:pPr algn="ctr" eaLnBrk="1" hangingPunct="1">
              <a:lnSpc>
                <a:spcPct val="90000"/>
              </a:lnSpc>
              <a:buFont typeface="Wingdings" panose="05000000000000000000" pitchFamily="2" charset="2"/>
              <a:buNone/>
              <a:defRPr/>
            </a:pPr>
            <a:r>
              <a:rPr lang="en-US" sz="2400" b="1" i="1" u="sng" dirty="0">
                <a:latin typeface="Arial" pitchFamily="34" charset="0"/>
                <a:cs typeface="Arial" pitchFamily="34" charset="0"/>
              </a:rPr>
              <a:t>F</a:t>
            </a:r>
            <a:r>
              <a:rPr lang="en-US" sz="2000" b="1" dirty="0">
                <a:latin typeface="Arial" pitchFamily="34" charset="0"/>
                <a:cs typeface="Arial" pitchFamily="34" charset="0"/>
              </a:rPr>
              <a:t>acilities </a:t>
            </a:r>
            <a:r>
              <a:rPr lang="en-US" sz="2000" b="1" i="1" u="sng" dirty="0">
                <a:latin typeface="Arial" pitchFamily="34" charset="0"/>
                <a:cs typeface="Arial" pitchFamily="34" charset="0"/>
              </a:rPr>
              <a:t>S</a:t>
            </a:r>
            <a:r>
              <a:rPr lang="en-US" sz="2000" b="1" dirty="0">
                <a:latin typeface="Arial" pitchFamily="34" charset="0"/>
                <a:cs typeface="Arial" pitchFamily="34" charset="0"/>
              </a:rPr>
              <a:t>upport </a:t>
            </a:r>
            <a:r>
              <a:rPr lang="en-US" sz="2000" b="1" i="1" u="sng" dirty="0">
                <a:latin typeface="Arial" pitchFamily="34" charset="0"/>
                <a:cs typeface="Arial" pitchFamily="34" charset="0"/>
              </a:rPr>
              <a:t>P</a:t>
            </a:r>
            <a:r>
              <a:rPr lang="en-US" sz="2000" b="1" dirty="0">
                <a:latin typeface="Arial" pitchFamily="34" charset="0"/>
                <a:cs typeface="Arial" pitchFamily="34" charset="0"/>
              </a:rPr>
              <a:t>rogram of </a:t>
            </a:r>
            <a:r>
              <a:rPr lang="en-US" sz="2000" b="1" i="1" u="sng" dirty="0">
                <a:latin typeface="Arial" pitchFamily="34" charset="0"/>
                <a:cs typeface="Arial" pitchFamily="34" charset="0"/>
              </a:rPr>
              <a:t>K</a:t>
            </a:r>
            <a:r>
              <a:rPr lang="en-US" sz="2000" b="1" dirty="0">
                <a:latin typeface="Arial" pitchFamily="34" charset="0"/>
                <a:cs typeface="Arial" pitchFamily="34" charset="0"/>
              </a:rPr>
              <a:t>Y</a:t>
            </a:r>
          </a:p>
          <a:p>
            <a:pPr algn="just" eaLnBrk="1" hangingPunct="1">
              <a:lnSpc>
                <a:spcPct val="90000"/>
              </a:lnSpc>
              <a:buFont typeface="Wingdings" panose="05000000000000000000" pitchFamily="2" charset="2"/>
              <a:buNone/>
              <a:defRPr/>
            </a:pPr>
            <a:r>
              <a:rPr lang="en-US" sz="1800" b="1" dirty="0">
                <a:latin typeface="Arial" pitchFamily="34" charset="0"/>
                <a:cs typeface="Arial" pitchFamily="34" charset="0"/>
              </a:rPr>
              <a:t> 	</a:t>
            </a:r>
          </a:p>
        </p:txBody>
      </p:sp>
    </p:spTree>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027"/>
          <p:cNvSpPr txBox="1">
            <a:spLocks noChangeArrowheads="1"/>
          </p:cNvSpPr>
          <p:nvPr/>
        </p:nvSpPr>
        <p:spPr>
          <a:xfrm>
            <a:off x="0" y="1609380"/>
            <a:ext cx="1828800" cy="1645920"/>
          </a:xfrm>
          <a:prstGeom prst="rect">
            <a:avLst/>
          </a:prstGeom>
        </p:spPr>
        <p:txBody>
          <a:bodyPr/>
          <a:lst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a:lstStyle>
          <a:p>
            <a:pPr marL="0" indent="0" eaLnBrk="1" hangingPunct="1">
              <a:lnSpc>
                <a:spcPct val="90000"/>
              </a:lnSpc>
              <a:buFont typeface="Wingdings" panose="05000000000000000000" pitchFamily="2" charset="2"/>
              <a:buNone/>
              <a:defRPr/>
            </a:pPr>
            <a:r>
              <a:rPr lang="en-US" sz="1800" b="1" kern="0" dirty="0">
                <a:solidFill>
                  <a:srgbClr val="FFFF00"/>
                </a:solidFill>
                <a:latin typeface="Arial" pitchFamily="34" charset="0"/>
                <a:cs typeface="Arial" pitchFamily="34" charset="0"/>
              </a:rPr>
              <a:t>Cap Outlay </a:t>
            </a:r>
            <a:r>
              <a:rPr lang="en-US" sz="1800" b="1" kern="0" dirty="0">
                <a:latin typeface="Arial" pitchFamily="34" charset="0"/>
                <a:cs typeface="Arial" pitchFamily="34" charset="0"/>
              </a:rPr>
              <a:t>Based on AADA</a:t>
            </a:r>
          </a:p>
          <a:p>
            <a:pPr marL="0" indent="0" eaLnBrk="1" hangingPunct="1">
              <a:lnSpc>
                <a:spcPct val="90000"/>
              </a:lnSpc>
              <a:buFont typeface="Wingdings" panose="05000000000000000000" pitchFamily="2" charset="2"/>
              <a:buNone/>
              <a:defRPr/>
            </a:pPr>
            <a:r>
              <a:rPr lang="en-US" sz="1800" b="1" kern="0" dirty="0">
                <a:solidFill>
                  <a:srgbClr val="FFFF00"/>
                </a:solidFill>
                <a:latin typeface="Arial" pitchFamily="34" charset="0"/>
                <a:cs typeface="Arial" pitchFamily="34" charset="0"/>
              </a:rPr>
              <a:t>FSPK</a:t>
            </a:r>
            <a:r>
              <a:rPr lang="en-US" sz="1800" b="1" kern="0" dirty="0">
                <a:latin typeface="Arial" pitchFamily="34" charset="0"/>
                <a:cs typeface="Arial" pitchFamily="34" charset="0"/>
              </a:rPr>
              <a:t> Based on Assessment</a:t>
            </a:r>
          </a:p>
          <a:p>
            <a:pPr eaLnBrk="1" hangingPunct="1">
              <a:lnSpc>
                <a:spcPct val="90000"/>
              </a:lnSpc>
              <a:buFont typeface="Wingdings" panose="05000000000000000000" pitchFamily="2" charset="2"/>
              <a:buNone/>
              <a:defRPr/>
            </a:pPr>
            <a:endParaRPr lang="en-US" sz="1800" b="1" kern="0" dirty="0">
              <a:cs typeface="Times New Roman" pitchFamily="18" charset="0"/>
            </a:endParaRPr>
          </a:p>
        </p:txBody>
      </p:sp>
      <p:sp>
        <p:nvSpPr>
          <p:cNvPr id="11" name="Rectangle 2"/>
          <p:cNvSpPr txBox="1">
            <a:spLocks noChangeArrowheads="1"/>
          </p:cNvSpPr>
          <p:nvPr/>
        </p:nvSpPr>
        <p:spPr bwMode="auto">
          <a:xfrm>
            <a:off x="914400" y="0"/>
            <a:ext cx="7315200" cy="1371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a:lstStyle>
          <a:p>
            <a:pPr marL="0" indent="0" algn="ctr" eaLnBrk="1" hangingPunct="1">
              <a:buNone/>
              <a:defRPr/>
            </a:pPr>
            <a:r>
              <a:rPr lang="en-US" sz="2400" b="1" kern="0" dirty="0">
                <a:solidFill>
                  <a:srgbClr val="FFFF00"/>
                </a:solidFill>
                <a:latin typeface="Arial" pitchFamily="34" charset="0"/>
                <a:cs typeface="Arial" pitchFamily="34" charset="0"/>
              </a:rPr>
              <a:t>Mercer County</a:t>
            </a:r>
          </a:p>
          <a:p>
            <a:pPr marL="0" indent="0" algn="ctr" eaLnBrk="1" hangingPunct="1">
              <a:buNone/>
              <a:defRPr/>
            </a:pPr>
            <a:r>
              <a:rPr lang="en-US" sz="2400" b="1" kern="0" dirty="0">
                <a:solidFill>
                  <a:srgbClr val="FFFF00"/>
                </a:solidFill>
                <a:effectLst/>
                <a:latin typeface="Arial" pitchFamily="34" charset="0"/>
                <a:cs typeface="Arial" pitchFamily="34" charset="0"/>
              </a:rPr>
              <a:t>SEEK Calculations</a:t>
            </a:r>
          </a:p>
          <a:p>
            <a:pPr marL="0" indent="0" algn="ctr" eaLnBrk="1" hangingPunct="1">
              <a:buNone/>
              <a:defRPr/>
            </a:pPr>
            <a:r>
              <a:rPr lang="en-US" sz="2400" b="1" kern="0" dirty="0">
                <a:solidFill>
                  <a:srgbClr val="FFFF00"/>
                </a:solidFill>
                <a:effectLst/>
                <a:latin typeface="Arial" pitchFamily="34" charset="0"/>
                <a:cs typeface="Arial" pitchFamily="34" charset="0"/>
              </a:rPr>
              <a:t>2021-22 Forecast Calculations</a:t>
            </a:r>
            <a:endParaRPr lang="en-US" sz="2400" b="1" kern="0" dirty="0">
              <a:solidFill>
                <a:srgbClr val="FFFF00"/>
              </a:solidFill>
              <a:effectLst/>
              <a:latin typeface="Arial" charset="0"/>
              <a:cs typeface="Times New Roman" pitchFamily="18" charset="0"/>
            </a:endParaRPr>
          </a:p>
        </p:txBody>
      </p:sp>
      <p:grpSp>
        <p:nvGrpSpPr>
          <p:cNvPr id="8" name="Group 7">
            <a:extLst>
              <a:ext uri="{FF2B5EF4-FFF2-40B4-BE49-F238E27FC236}">
                <a16:creationId xmlns:a16="http://schemas.microsoft.com/office/drawing/2014/main" id="{5D9E1A09-FE04-469E-B9AC-5C458B3182AA}"/>
              </a:ext>
            </a:extLst>
          </p:cNvPr>
          <p:cNvGrpSpPr/>
          <p:nvPr/>
        </p:nvGrpSpPr>
        <p:grpSpPr>
          <a:xfrm>
            <a:off x="2362200" y="1609380"/>
            <a:ext cx="4724400" cy="1895820"/>
            <a:chOff x="2438400" y="1609380"/>
            <a:chExt cx="3457575" cy="1200150"/>
          </a:xfrm>
        </p:grpSpPr>
        <p:pic>
          <p:nvPicPr>
            <p:cNvPr id="4" name="Picture 3">
              <a:extLst>
                <a:ext uri="{FF2B5EF4-FFF2-40B4-BE49-F238E27FC236}">
                  <a16:creationId xmlns:a16="http://schemas.microsoft.com/office/drawing/2014/main" id="{E3A9BFF1-DB05-41C7-847F-7A476000014F}"/>
                </a:ext>
              </a:extLst>
            </p:cNvPr>
            <p:cNvPicPr>
              <a:picLocks noChangeAspect="1"/>
            </p:cNvPicPr>
            <p:nvPr/>
          </p:nvPicPr>
          <p:blipFill>
            <a:blip r:embed="rId2"/>
            <a:stretch>
              <a:fillRect/>
            </a:stretch>
          </p:blipFill>
          <p:spPr>
            <a:xfrm>
              <a:off x="2438400" y="1609380"/>
              <a:ext cx="3457574" cy="755102"/>
            </a:xfrm>
            <a:prstGeom prst="rect">
              <a:avLst/>
            </a:prstGeom>
          </p:spPr>
        </p:pic>
        <p:pic>
          <p:nvPicPr>
            <p:cNvPr id="7" name="Picture 6">
              <a:extLst>
                <a:ext uri="{FF2B5EF4-FFF2-40B4-BE49-F238E27FC236}">
                  <a16:creationId xmlns:a16="http://schemas.microsoft.com/office/drawing/2014/main" id="{74C8F2FF-9338-4E34-A903-C2DECACEC2D1}"/>
                </a:ext>
              </a:extLst>
            </p:cNvPr>
            <p:cNvPicPr>
              <a:picLocks noChangeAspect="1"/>
            </p:cNvPicPr>
            <p:nvPr/>
          </p:nvPicPr>
          <p:blipFill>
            <a:blip r:embed="rId3"/>
            <a:stretch>
              <a:fillRect/>
            </a:stretch>
          </p:blipFill>
          <p:spPr>
            <a:xfrm>
              <a:off x="2438400" y="2333280"/>
              <a:ext cx="3457575" cy="476250"/>
            </a:xfrm>
            <a:prstGeom prst="rect">
              <a:avLst/>
            </a:prstGeom>
          </p:spPr>
        </p:pic>
      </p:grpSp>
      <p:pic>
        <p:nvPicPr>
          <p:cNvPr id="12" name="Picture 11">
            <a:extLst>
              <a:ext uri="{FF2B5EF4-FFF2-40B4-BE49-F238E27FC236}">
                <a16:creationId xmlns:a16="http://schemas.microsoft.com/office/drawing/2014/main" id="{846ED2CB-C3C4-4496-84F5-1F3CC5FFEDD0}"/>
              </a:ext>
            </a:extLst>
          </p:cNvPr>
          <p:cNvPicPr>
            <a:picLocks noChangeAspect="1"/>
          </p:cNvPicPr>
          <p:nvPr/>
        </p:nvPicPr>
        <p:blipFill>
          <a:blip r:embed="rId4"/>
          <a:stretch>
            <a:fillRect/>
          </a:stretch>
        </p:blipFill>
        <p:spPr>
          <a:xfrm>
            <a:off x="120014" y="3602701"/>
            <a:ext cx="8903971" cy="3102899"/>
          </a:xfrm>
          <a:prstGeom prst="rect">
            <a:avLst/>
          </a:prstGeom>
        </p:spPr>
      </p:pic>
    </p:spTree>
    <p:extLst>
      <p:ext uri="{BB962C8B-B14F-4D97-AF65-F5344CB8AC3E}">
        <p14:creationId xmlns:p14="http://schemas.microsoft.com/office/powerpoint/2010/main" val="2116903372"/>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5" name="Rectangle 1027"/>
          <p:cNvSpPr>
            <a:spLocks noGrp="1" noChangeArrowheads="1"/>
          </p:cNvSpPr>
          <p:nvPr>
            <p:ph type="body" idx="1"/>
          </p:nvPr>
        </p:nvSpPr>
        <p:spPr>
          <a:xfrm>
            <a:off x="990600" y="1295400"/>
            <a:ext cx="7239000" cy="4114800"/>
          </a:xfrm>
        </p:spPr>
        <p:txBody>
          <a:bodyPr/>
          <a:lstStyle/>
          <a:p>
            <a:pPr algn="ctr" eaLnBrk="1" hangingPunct="1">
              <a:lnSpc>
                <a:spcPct val="90000"/>
              </a:lnSpc>
              <a:buFont typeface="Wingdings" panose="05000000000000000000" pitchFamily="2" charset="2"/>
              <a:buNone/>
              <a:defRPr/>
            </a:pPr>
            <a:r>
              <a:rPr lang="en-US" b="1" dirty="0">
                <a:solidFill>
                  <a:srgbClr val="FFFF00"/>
                </a:solidFill>
                <a:latin typeface="Arial" pitchFamily="34" charset="0"/>
                <a:cs typeface="Arial" pitchFamily="34" charset="0"/>
              </a:rPr>
              <a:t>Third Fund to Consider </a:t>
            </a:r>
          </a:p>
          <a:p>
            <a:pPr algn="ctr" eaLnBrk="1" hangingPunct="1">
              <a:lnSpc>
                <a:spcPct val="90000"/>
              </a:lnSpc>
              <a:buFont typeface="Wingdings" panose="05000000000000000000" pitchFamily="2" charset="2"/>
              <a:buNone/>
              <a:defRPr/>
            </a:pPr>
            <a:endParaRPr lang="en-US" sz="2000" b="1" dirty="0">
              <a:solidFill>
                <a:srgbClr val="FFFF00"/>
              </a:solidFill>
              <a:latin typeface="Arial" pitchFamily="34" charset="0"/>
              <a:cs typeface="Arial" pitchFamily="34" charset="0"/>
            </a:endParaRPr>
          </a:p>
          <a:p>
            <a:pPr algn="ctr" eaLnBrk="1" hangingPunct="1">
              <a:lnSpc>
                <a:spcPct val="90000"/>
              </a:lnSpc>
              <a:buFont typeface="Wingdings" panose="05000000000000000000" pitchFamily="2" charset="2"/>
              <a:buNone/>
              <a:defRPr/>
            </a:pPr>
            <a:r>
              <a:rPr lang="en-US" sz="2400" b="1" dirty="0">
                <a:solidFill>
                  <a:srgbClr val="FFFF00"/>
                </a:solidFill>
                <a:latin typeface="Arial" pitchFamily="34" charset="0"/>
                <a:cs typeface="Arial" pitchFamily="34" charset="0"/>
              </a:rPr>
              <a:t>Qualified Needs Based</a:t>
            </a:r>
          </a:p>
          <a:p>
            <a:pPr algn="ctr" eaLnBrk="1" hangingPunct="1">
              <a:lnSpc>
                <a:spcPct val="90000"/>
              </a:lnSpc>
              <a:buFont typeface="Wingdings" panose="05000000000000000000" pitchFamily="2" charset="2"/>
              <a:buNone/>
              <a:defRPr/>
            </a:pPr>
            <a:endParaRPr lang="en-US" sz="1200" b="1" dirty="0">
              <a:solidFill>
                <a:srgbClr val="FFFF00"/>
              </a:solidFill>
              <a:latin typeface="Arial" pitchFamily="34" charset="0"/>
              <a:cs typeface="Arial" pitchFamily="34" charset="0"/>
            </a:endParaRPr>
          </a:p>
          <a:p>
            <a:pPr algn="ctr" eaLnBrk="1" hangingPunct="1">
              <a:lnSpc>
                <a:spcPct val="90000"/>
              </a:lnSpc>
              <a:buFont typeface="Wingdings" panose="05000000000000000000" pitchFamily="2" charset="2"/>
              <a:buNone/>
              <a:defRPr/>
            </a:pPr>
            <a:r>
              <a:rPr lang="en-US" sz="1800" b="1" dirty="0">
                <a:latin typeface="Arial" pitchFamily="34" charset="0"/>
                <a:cs typeface="Arial" pitchFamily="34" charset="0"/>
              </a:rPr>
              <a:t>KY School Facilities Construction Commission</a:t>
            </a:r>
          </a:p>
          <a:p>
            <a:pPr algn="ctr" eaLnBrk="1" hangingPunct="1">
              <a:lnSpc>
                <a:spcPct val="90000"/>
              </a:lnSpc>
              <a:buFont typeface="Wingdings" panose="05000000000000000000" pitchFamily="2" charset="2"/>
              <a:buNone/>
              <a:defRPr/>
            </a:pPr>
            <a:r>
              <a:rPr lang="en-US" sz="1800" b="1" dirty="0">
                <a:latin typeface="Arial" pitchFamily="34" charset="0"/>
                <a:cs typeface="Arial" pitchFamily="34" charset="0"/>
              </a:rPr>
              <a:t>Urgent-Needs Grants</a:t>
            </a:r>
          </a:p>
          <a:p>
            <a:pPr algn="ctr" eaLnBrk="1" hangingPunct="1">
              <a:lnSpc>
                <a:spcPct val="90000"/>
              </a:lnSpc>
              <a:buFont typeface="Wingdings" panose="05000000000000000000" pitchFamily="2" charset="2"/>
              <a:buNone/>
              <a:defRPr/>
            </a:pPr>
            <a:endParaRPr lang="en-US" sz="1800" b="1" dirty="0">
              <a:latin typeface="Arial" pitchFamily="34" charset="0"/>
              <a:cs typeface="Arial" pitchFamily="34" charset="0"/>
            </a:endParaRPr>
          </a:p>
          <a:p>
            <a:pPr eaLnBrk="1" hangingPunct="1">
              <a:lnSpc>
                <a:spcPct val="90000"/>
              </a:lnSpc>
              <a:buFont typeface="Wingdings" panose="05000000000000000000" pitchFamily="2" charset="2"/>
              <a:buChar char="q"/>
              <a:defRPr/>
            </a:pPr>
            <a:r>
              <a:rPr lang="en-US" sz="1800" b="1" dirty="0">
                <a:latin typeface="Arial" pitchFamily="34" charset="0"/>
                <a:cs typeface="Arial" pitchFamily="34" charset="0"/>
              </a:rPr>
              <a:t>The unadjusted 2017 </a:t>
            </a:r>
            <a:r>
              <a:rPr lang="en-US" sz="18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calculated</a:t>
            </a:r>
            <a:r>
              <a:rPr lang="en-US" sz="1800" b="1" dirty="0">
                <a:latin typeface="Arial" pitchFamily="34" charset="0"/>
                <a:cs typeface="Arial" pitchFamily="34" charset="0"/>
              </a:rPr>
              <a:t> </a:t>
            </a:r>
            <a:r>
              <a:rPr lang="en-US" sz="1800" b="1" dirty="0">
                <a:solidFill>
                  <a:srgbClr val="FFFF00"/>
                </a:solidFill>
                <a:latin typeface="Arial" pitchFamily="34" charset="0"/>
                <a:cs typeface="Arial" pitchFamily="34" charset="0"/>
              </a:rPr>
              <a:t>District Need </a:t>
            </a:r>
            <a:r>
              <a:rPr lang="en-US" sz="1800" b="1" dirty="0">
                <a:latin typeface="Arial" pitchFamily="34" charset="0"/>
                <a:cs typeface="Arial" pitchFamily="34" charset="0"/>
              </a:rPr>
              <a:t>(Priorities 1-4) totals </a:t>
            </a:r>
            <a:r>
              <a:rPr lang="en-US" sz="18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$73,228,556 </a:t>
            </a:r>
            <a:r>
              <a:rPr lang="en-US" sz="18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a:t>
            </a:r>
            <a:r>
              <a:rPr lang="en-US" sz="1800" b="1" dirty="0">
                <a:latin typeface="Arial" pitchFamily="34" charset="0"/>
                <a:cs typeface="Arial" pitchFamily="34" charset="0"/>
              </a:rPr>
              <a:t>ncluding projects that have been completed or underway since 2017.</a:t>
            </a:r>
            <a:r>
              <a:rPr lang="en-US" sz="18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endParaRPr lang="en-US" sz="1800" b="1" dirty="0">
              <a:latin typeface="Arial" pitchFamily="34" charset="0"/>
              <a:cs typeface="Arial" pitchFamily="34" charset="0"/>
            </a:endParaRPr>
          </a:p>
          <a:p>
            <a:pPr eaLnBrk="1" hangingPunct="1">
              <a:lnSpc>
                <a:spcPct val="90000"/>
              </a:lnSpc>
              <a:buFont typeface="Wingdings" panose="05000000000000000000" pitchFamily="2" charset="2"/>
              <a:buChar char="q"/>
              <a:defRPr/>
            </a:pPr>
            <a:endParaRPr lang="en-US" sz="1200" b="1" dirty="0">
              <a:latin typeface="Arial" pitchFamily="34" charset="0"/>
              <a:cs typeface="Arial" pitchFamily="34" charset="0"/>
            </a:endParaRPr>
          </a:p>
          <a:p>
            <a:pPr eaLnBrk="1" hangingPunct="1">
              <a:lnSpc>
                <a:spcPct val="90000"/>
              </a:lnSpc>
              <a:buFont typeface="Wingdings" panose="05000000000000000000" pitchFamily="2" charset="2"/>
              <a:buChar char="q"/>
              <a:defRPr/>
            </a:pPr>
            <a:r>
              <a:rPr lang="en-US" sz="1800" b="1" dirty="0">
                <a:latin typeface="Arial" pitchFamily="34" charset="0"/>
                <a:cs typeface="Arial" pitchFamily="34" charset="0"/>
              </a:rPr>
              <a:t>This totals </a:t>
            </a:r>
            <a:r>
              <a:rPr lang="en-US" sz="1800" b="1" dirty="0">
                <a:solidFill>
                  <a:srgbClr val="FFFF00"/>
                </a:solidFill>
                <a:latin typeface="Arial" pitchFamily="34" charset="0"/>
                <a:cs typeface="Arial" pitchFamily="34" charset="0"/>
              </a:rPr>
              <a:t>$20,223</a:t>
            </a:r>
            <a:r>
              <a:rPr lang="en-US" sz="1800" b="1" dirty="0">
                <a:latin typeface="Arial" pitchFamily="34" charset="0"/>
                <a:cs typeface="Arial" pitchFamily="34" charset="0"/>
              </a:rPr>
              <a:t> per student, based on a </a:t>
            </a:r>
            <a:r>
              <a:rPr lang="en-US" sz="1800" b="1" dirty="0">
                <a:solidFill>
                  <a:srgbClr val="FFFF00"/>
                </a:solidFill>
                <a:latin typeface="Arial" pitchFamily="34" charset="0"/>
                <a:cs typeface="Arial" pitchFamily="34" charset="0"/>
              </a:rPr>
              <a:t>2019</a:t>
            </a:r>
            <a:r>
              <a:rPr lang="en-US" sz="1800" b="1" dirty="0">
                <a:latin typeface="Arial" pitchFamily="34" charset="0"/>
                <a:cs typeface="Arial" pitchFamily="34" charset="0"/>
              </a:rPr>
              <a:t> enrollment of </a:t>
            </a:r>
            <a:r>
              <a:rPr lang="en-US" sz="1800" b="1" dirty="0">
                <a:solidFill>
                  <a:srgbClr val="FFFF00"/>
                </a:solidFill>
                <a:latin typeface="Arial" pitchFamily="34" charset="0"/>
                <a:cs typeface="Arial" pitchFamily="34" charset="0"/>
              </a:rPr>
              <a:t>3,621</a:t>
            </a:r>
            <a:r>
              <a:rPr lang="en-US" sz="1800" b="1" dirty="0">
                <a:latin typeface="Arial" pitchFamily="34" charset="0"/>
                <a:cs typeface="Arial" pitchFamily="34" charset="0"/>
              </a:rPr>
              <a:t>.</a:t>
            </a:r>
          </a:p>
          <a:p>
            <a:pPr algn="just" eaLnBrk="1" hangingPunct="1">
              <a:lnSpc>
                <a:spcPct val="90000"/>
              </a:lnSpc>
              <a:buFont typeface="Wingdings" panose="05000000000000000000" pitchFamily="2" charset="2"/>
              <a:buNone/>
              <a:defRPr/>
            </a:pPr>
            <a:endParaRPr lang="en-US" sz="1800" b="1" dirty="0">
              <a:cs typeface="Times New Roman" pitchFamily="18" charset="0"/>
            </a:endParaRPr>
          </a:p>
        </p:txBody>
      </p:sp>
    </p:spTree>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5" name="Rectangle 1027"/>
          <p:cNvSpPr>
            <a:spLocks noGrp="1" noChangeArrowheads="1"/>
          </p:cNvSpPr>
          <p:nvPr>
            <p:ph type="body" idx="1"/>
          </p:nvPr>
        </p:nvSpPr>
        <p:spPr>
          <a:xfrm>
            <a:off x="1371600" y="1066800"/>
            <a:ext cx="6400800" cy="3200400"/>
          </a:xfrm>
        </p:spPr>
        <p:txBody>
          <a:bodyPr/>
          <a:lstStyle/>
          <a:p>
            <a:pPr algn="ctr" eaLnBrk="1" hangingPunct="1">
              <a:lnSpc>
                <a:spcPct val="90000"/>
              </a:lnSpc>
              <a:buFont typeface="Wingdings" panose="05000000000000000000" pitchFamily="2" charset="2"/>
              <a:buNone/>
              <a:defRPr/>
            </a:pPr>
            <a:r>
              <a:rPr lang="en-US" sz="1800" b="1" dirty="0">
                <a:latin typeface="Arial" pitchFamily="34" charset="0"/>
                <a:cs typeface="Arial" pitchFamily="34" charset="0"/>
              </a:rPr>
              <a:t> </a:t>
            </a:r>
            <a:r>
              <a:rPr lang="en-US" sz="2800" b="1" dirty="0">
                <a:solidFill>
                  <a:srgbClr val="FFFF00"/>
                </a:solidFill>
                <a:latin typeface="Arial" pitchFamily="34" charset="0"/>
                <a:cs typeface="Arial" pitchFamily="34" charset="0"/>
              </a:rPr>
              <a:t>All funding sources need to be considered during the District Facilities Planning process.</a:t>
            </a:r>
          </a:p>
          <a:p>
            <a:pPr algn="ctr" eaLnBrk="1" hangingPunct="1">
              <a:lnSpc>
                <a:spcPct val="90000"/>
              </a:lnSpc>
              <a:buFont typeface="Wingdings" panose="05000000000000000000" pitchFamily="2" charset="2"/>
              <a:buNone/>
              <a:defRPr/>
            </a:pPr>
            <a:endParaRPr lang="en-US" sz="2800" b="1" dirty="0">
              <a:solidFill>
                <a:srgbClr val="FFFF00"/>
              </a:solidFill>
              <a:latin typeface="Arial" pitchFamily="34" charset="0"/>
              <a:cs typeface="Arial" pitchFamily="34" charset="0"/>
            </a:endParaRPr>
          </a:p>
          <a:p>
            <a:pPr algn="ctr" eaLnBrk="1" hangingPunct="1">
              <a:lnSpc>
                <a:spcPct val="90000"/>
              </a:lnSpc>
              <a:buFont typeface="Wingdings" panose="05000000000000000000" pitchFamily="2" charset="2"/>
              <a:buNone/>
              <a:defRPr/>
            </a:pPr>
            <a:r>
              <a:rPr lang="en-US" sz="2800" b="1" dirty="0">
                <a:solidFill>
                  <a:srgbClr val="FFFF00"/>
                </a:solidFill>
                <a:latin typeface="Arial" pitchFamily="34" charset="0"/>
                <a:cs typeface="Arial" pitchFamily="34" charset="0"/>
              </a:rPr>
              <a:t>Let’s see how they impact potential funding amounts </a:t>
            </a:r>
            <a:endParaRPr lang="en-US" sz="2800" b="1" dirty="0">
              <a:solidFill>
                <a:srgbClr val="FFFF00"/>
              </a:solidFill>
              <a:cs typeface="Times New Roman" pitchFamily="18" charset="0"/>
            </a:endParaRPr>
          </a:p>
          <a:p>
            <a:pPr algn="just" eaLnBrk="1" hangingPunct="1">
              <a:lnSpc>
                <a:spcPct val="90000"/>
              </a:lnSpc>
              <a:buFont typeface="Wingdings" panose="05000000000000000000" pitchFamily="2" charset="2"/>
              <a:buNone/>
              <a:defRPr/>
            </a:pPr>
            <a:r>
              <a:rPr lang="en-US" sz="1800" b="1" dirty="0">
                <a:latin typeface="Arial" pitchFamily="34" charset="0"/>
                <a:cs typeface="Arial" pitchFamily="34" charset="0"/>
              </a:rPr>
              <a:t> </a:t>
            </a:r>
          </a:p>
        </p:txBody>
      </p:sp>
    </p:spTree>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412468"/>
            <a:ext cx="9144000" cy="369332"/>
          </a:xfrm>
          <a:prstGeom prst="rect">
            <a:avLst/>
          </a:prstGeom>
        </p:spPr>
        <p:txBody>
          <a:bodyPr wrap="square">
            <a:spAutoFit/>
          </a:bodyPr>
          <a:lstStyle/>
          <a:p>
            <a:pPr algn="ctr">
              <a:defRPr/>
            </a:pPr>
            <a:r>
              <a:rPr lang="en-US" b="1" dirty="0">
                <a:solidFill>
                  <a:srgbClr val="FFFF00"/>
                </a:solidFill>
                <a:effectLst>
                  <a:outerShdw blurRad="38100" dist="38100" dir="2700000" algn="tl">
                    <a:srgbClr val="000000">
                      <a:alpha val="43137"/>
                    </a:srgbClr>
                  </a:outerShdw>
                </a:effectLst>
                <a:latin typeface="Arial" pitchFamily="34" charset="0"/>
                <a:cs typeface="Arial" pitchFamily="34" charset="0"/>
              </a:rPr>
              <a:t>The legislature is currently not equalizing any new (recallable) nickels.</a:t>
            </a:r>
            <a:endParaRPr lang="en-US" b="1" dirty="0">
              <a:effectLst>
                <a:outerShdw blurRad="38100" dist="38100" dir="2700000" algn="tl">
                  <a:srgbClr val="000000">
                    <a:alpha val="43137"/>
                  </a:srgbClr>
                </a:outerShdw>
              </a:effectLst>
            </a:endParaRPr>
          </a:p>
        </p:txBody>
      </p:sp>
      <p:pic>
        <p:nvPicPr>
          <p:cNvPr id="5" name="Picture 4">
            <a:extLst>
              <a:ext uri="{FF2B5EF4-FFF2-40B4-BE49-F238E27FC236}">
                <a16:creationId xmlns:a16="http://schemas.microsoft.com/office/drawing/2014/main" id="{4BB2EBE8-41B4-4EB7-A6DD-1D5D30DE97A4}"/>
              </a:ext>
            </a:extLst>
          </p:cNvPr>
          <p:cNvPicPr>
            <a:picLocks noChangeAspect="1"/>
          </p:cNvPicPr>
          <p:nvPr/>
        </p:nvPicPr>
        <p:blipFill>
          <a:blip r:embed="rId2"/>
          <a:stretch>
            <a:fillRect/>
          </a:stretch>
        </p:blipFill>
        <p:spPr>
          <a:xfrm>
            <a:off x="1905000" y="76200"/>
            <a:ext cx="5445778" cy="6370673"/>
          </a:xfrm>
          <a:prstGeom prst="rect">
            <a:avLst/>
          </a:prstGeom>
        </p:spPr>
      </p:pic>
    </p:spTree>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2"/>
          <p:cNvSpPr>
            <a:spLocks noGrp="1" noRot="1" noChangeArrowheads="1"/>
          </p:cNvSpPr>
          <p:nvPr>
            <p:ph type="title"/>
          </p:nvPr>
        </p:nvSpPr>
        <p:spPr>
          <a:xfrm>
            <a:off x="685800" y="1219200"/>
            <a:ext cx="7772400" cy="990600"/>
          </a:xfrm>
        </p:spPr>
        <p:txBody>
          <a:bodyPr/>
          <a:lstStyle/>
          <a:p>
            <a:pPr eaLnBrk="1" hangingPunct="1">
              <a:defRPr/>
            </a:pPr>
            <a:r>
              <a:rPr lang="en-US" sz="3200" dirty="0">
                <a:solidFill>
                  <a:srgbClr val="FFFF00"/>
                </a:solidFill>
                <a:latin typeface="Arial" pitchFamily="34" charset="0"/>
                <a:cs typeface="Arial" pitchFamily="34" charset="0"/>
              </a:rPr>
              <a:t>Cost of Delivery of Services</a:t>
            </a:r>
          </a:p>
        </p:txBody>
      </p:sp>
      <p:sp>
        <p:nvSpPr>
          <p:cNvPr id="257027" name="Rectangle 3"/>
          <p:cNvSpPr>
            <a:spLocks noGrp="1" noChangeArrowheads="1"/>
          </p:cNvSpPr>
          <p:nvPr>
            <p:ph type="body" idx="1"/>
          </p:nvPr>
        </p:nvSpPr>
        <p:spPr>
          <a:xfrm>
            <a:off x="681038" y="2379663"/>
            <a:ext cx="7772400" cy="2926080"/>
          </a:xfrm>
        </p:spPr>
        <p:txBody>
          <a:bodyPr/>
          <a:lstStyle/>
          <a:p>
            <a:pPr algn="ctr" eaLnBrk="1" hangingPunct="1">
              <a:buFont typeface="Wingdings" panose="05000000000000000000" pitchFamily="2" charset="2"/>
              <a:buNone/>
              <a:defRPr/>
            </a:pPr>
            <a:r>
              <a:rPr lang="en-US" sz="2800" b="1" dirty="0">
                <a:latin typeface="Arial" pitchFamily="34" charset="0"/>
                <a:cs typeface="Times New Roman" pitchFamily="18" charset="0"/>
              </a:rPr>
              <a:t>Student Report Cards</a:t>
            </a:r>
          </a:p>
          <a:p>
            <a:pPr algn="ctr" eaLnBrk="1" hangingPunct="1">
              <a:buFont typeface="Wingdings" panose="05000000000000000000" pitchFamily="2" charset="2"/>
              <a:buNone/>
              <a:defRPr/>
            </a:pPr>
            <a:endParaRPr lang="en-US" sz="2800" b="1" dirty="0">
              <a:latin typeface="Arial" pitchFamily="34" charset="0"/>
              <a:cs typeface="Times New Roman" pitchFamily="18" charset="0"/>
            </a:endParaRPr>
          </a:p>
          <a:p>
            <a:pPr algn="ctr" eaLnBrk="1" hangingPunct="1">
              <a:buFont typeface="Wingdings" panose="05000000000000000000" pitchFamily="2" charset="2"/>
              <a:buNone/>
              <a:defRPr/>
            </a:pPr>
            <a:r>
              <a:rPr lang="en-US" sz="2800" b="1" dirty="0">
                <a:latin typeface="Arial" pitchFamily="34" charset="0"/>
                <a:cs typeface="Times New Roman" pitchFamily="18" charset="0"/>
              </a:rPr>
              <a:t>In addition, the LPC will want to consider the cost per pupil in each school to try to understand the forces that shape these costs</a:t>
            </a:r>
            <a:endParaRPr lang="en-US" sz="1800" b="1" dirty="0">
              <a:latin typeface="Arial" pitchFamily="34" charset="0"/>
            </a:endParaRPr>
          </a:p>
        </p:txBody>
      </p:sp>
    </p:spTree>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2"/>
          <p:cNvSpPr>
            <a:spLocks noGrp="1" noRot="1" noChangeArrowheads="1"/>
          </p:cNvSpPr>
          <p:nvPr>
            <p:ph type="title"/>
          </p:nvPr>
        </p:nvSpPr>
        <p:spPr>
          <a:xfrm>
            <a:off x="609600" y="762000"/>
            <a:ext cx="7772400" cy="990600"/>
          </a:xfrm>
        </p:spPr>
        <p:txBody>
          <a:bodyPr/>
          <a:lstStyle/>
          <a:p>
            <a:pPr eaLnBrk="1" hangingPunct="1">
              <a:defRPr/>
            </a:pPr>
            <a:r>
              <a:rPr lang="en-US" sz="3200" dirty="0">
                <a:solidFill>
                  <a:srgbClr val="FFFF00"/>
                </a:solidFill>
                <a:latin typeface="Arial" pitchFamily="34" charset="0"/>
                <a:cs typeface="Arial" pitchFamily="34" charset="0"/>
              </a:rPr>
              <a:t>Cost of Delivery of Services</a:t>
            </a:r>
          </a:p>
        </p:txBody>
      </p:sp>
      <p:sp>
        <p:nvSpPr>
          <p:cNvPr id="257027" name="Rectangle 3"/>
          <p:cNvSpPr>
            <a:spLocks noGrp="1" noChangeArrowheads="1"/>
          </p:cNvSpPr>
          <p:nvPr>
            <p:ph type="body" idx="1"/>
          </p:nvPr>
        </p:nvSpPr>
        <p:spPr>
          <a:xfrm>
            <a:off x="1066800" y="2057400"/>
            <a:ext cx="7396163" cy="3810000"/>
          </a:xfrm>
        </p:spPr>
        <p:txBody>
          <a:bodyPr/>
          <a:lstStyle/>
          <a:p>
            <a:pPr eaLnBrk="1" hangingPunct="1">
              <a:buFont typeface="Wingdings" panose="05000000000000000000" pitchFamily="2" charset="2"/>
              <a:buNone/>
              <a:defRPr/>
            </a:pPr>
            <a:r>
              <a:rPr lang="en-US" sz="2800" b="1" dirty="0">
                <a:latin typeface="Arial" pitchFamily="34" charset="0"/>
                <a:cs typeface="Times New Roman" pitchFamily="18" charset="0"/>
              </a:rPr>
              <a:t>Many things determine the differences</a:t>
            </a:r>
          </a:p>
          <a:p>
            <a:pPr eaLnBrk="1" hangingPunct="1">
              <a:buFont typeface="Wingdings" panose="05000000000000000000" pitchFamily="2" charset="2"/>
              <a:buNone/>
              <a:defRPr/>
            </a:pPr>
            <a:endParaRPr lang="en-US" sz="2000" b="1" dirty="0">
              <a:latin typeface="Arial" pitchFamily="34" charset="0"/>
              <a:cs typeface="Times New Roman" pitchFamily="18" charset="0"/>
            </a:endParaRPr>
          </a:p>
          <a:p>
            <a:pPr eaLnBrk="1" hangingPunct="1">
              <a:buClr>
                <a:srgbClr val="FFCC00"/>
              </a:buClr>
              <a:buFont typeface="Wingdings" panose="05000000000000000000" pitchFamily="2" charset="2"/>
              <a:buChar char="q"/>
              <a:defRPr/>
            </a:pPr>
            <a:r>
              <a:rPr lang="en-US" sz="2000" b="1" dirty="0">
                <a:latin typeface="Arial" pitchFamily="34" charset="0"/>
              </a:rPr>
              <a:t>The thermal envelope and energy use</a:t>
            </a:r>
          </a:p>
          <a:p>
            <a:pPr eaLnBrk="1" hangingPunct="1">
              <a:buClr>
                <a:srgbClr val="FFCC00"/>
              </a:buClr>
              <a:buFont typeface="Wingdings" panose="05000000000000000000" pitchFamily="2" charset="2"/>
              <a:buChar char="q"/>
              <a:defRPr/>
            </a:pPr>
            <a:r>
              <a:rPr lang="en-US" sz="2000" b="1" dirty="0">
                <a:latin typeface="Arial" pitchFamily="34" charset="0"/>
              </a:rPr>
              <a:t>Enrollment vs. capacity</a:t>
            </a:r>
          </a:p>
          <a:p>
            <a:pPr eaLnBrk="1" hangingPunct="1">
              <a:buClr>
                <a:srgbClr val="FFCC00"/>
              </a:buClr>
              <a:buFont typeface="Wingdings" panose="05000000000000000000" pitchFamily="2" charset="2"/>
              <a:buChar char="q"/>
              <a:defRPr/>
            </a:pPr>
            <a:r>
              <a:rPr lang="en-US" sz="2000" b="1" dirty="0">
                <a:latin typeface="Arial" pitchFamily="34" charset="0"/>
              </a:rPr>
              <a:t>The age of teaching staff</a:t>
            </a:r>
          </a:p>
          <a:p>
            <a:pPr eaLnBrk="1" hangingPunct="1">
              <a:buClr>
                <a:srgbClr val="FFCC00"/>
              </a:buClr>
              <a:buFont typeface="Wingdings" panose="05000000000000000000" pitchFamily="2" charset="2"/>
              <a:buChar char="q"/>
              <a:defRPr/>
            </a:pPr>
            <a:r>
              <a:rPr lang="en-US" sz="2000" b="1" dirty="0">
                <a:latin typeface="Arial" pitchFamily="34" charset="0"/>
              </a:rPr>
              <a:t>The number of free and reduced lunch students</a:t>
            </a:r>
          </a:p>
          <a:p>
            <a:pPr eaLnBrk="1" hangingPunct="1">
              <a:buClr>
                <a:srgbClr val="FFCC00"/>
              </a:buClr>
              <a:buFont typeface="Wingdings" panose="05000000000000000000" pitchFamily="2" charset="2"/>
              <a:buChar char="q"/>
              <a:defRPr/>
            </a:pPr>
            <a:r>
              <a:rPr lang="en-US" sz="2000" b="1" dirty="0">
                <a:latin typeface="Arial" pitchFamily="34" charset="0"/>
              </a:rPr>
              <a:t>The grade levels served</a:t>
            </a:r>
          </a:p>
          <a:p>
            <a:pPr eaLnBrk="1" hangingPunct="1">
              <a:buFont typeface="Wingdings" panose="05000000000000000000" pitchFamily="2" charset="2"/>
              <a:buNone/>
              <a:defRPr/>
            </a:pPr>
            <a:endParaRPr lang="en-US" sz="2000" b="1" dirty="0">
              <a:latin typeface="Arial" pitchFamily="34" charset="0"/>
            </a:endParaRPr>
          </a:p>
          <a:p>
            <a:pPr eaLnBrk="1" hangingPunct="1">
              <a:buFont typeface="Wingdings" panose="05000000000000000000" pitchFamily="2" charset="2"/>
              <a:buNone/>
              <a:defRPr/>
            </a:pPr>
            <a:r>
              <a:rPr lang="en-US" sz="2000" b="1" i="1" dirty="0">
                <a:latin typeface="Arial" pitchFamily="34" charset="0"/>
              </a:rPr>
              <a:t>But the biggest determinant of the cost per student is the number of students served in each building</a:t>
            </a:r>
          </a:p>
        </p:txBody>
      </p:sp>
    </p:spTree>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81E8103A-D122-462F-8261-FEE88194C909}"/>
              </a:ext>
            </a:extLst>
          </p:cNvPr>
          <p:cNvSpPr txBox="1">
            <a:spLocks noChangeArrowheads="1"/>
          </p:cNvSpPr>
          <p:nvPr/>
        </p:nvSpPr>
        <p:spPr bwMode="auto">
          <a:xfrm>
            <a:off x="228600" y="5638800"/>
            <a:ext cx="8686800" cy="1219200"/>
          </a:xfrm>
          <a:prstGeom prst="rect">
            <a:avLst/>
          </a:prstGeom>
          <a:noFill/>
          <a:ln w="9525">
            <a:noFill/>
            <a:miter lim="800000"/>
            <a:headEnd/>
            <a:tailEnd/>
          </a:ln>
          <a:effectLst/>
        </p:spPr>
        <p:txBody>
          <a:bodyPr/>
          <a:lst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a:lstStyle>
          <a:p>
            <a:pPr eaLnBrk="1" hangingPunct="1">
              <a:buFont typeface="Wingdings" panose="05000000000000000000" pitchFamily="2" charset="2"/>
              <a:buChar char="q"/>
              <a:defRPr/>
            </a:pPr>
            <a:r>
              <a:rPr lang="en-US" sz="1800" b="1" kern="0" dirty="0">
                <a:latin typeface="Arial" pitchFamily="34" charset="0"/>
              </a:rPr>
              <a:t>Theoretical costs indicate savings if all facilities operated at the same cost as the least expensive facility. </a:t>
            </a:r>
            <a:r>
              <a:rPr lang="en-US" sz="1200" b="1" kern="0" dirty="0">
                <a:solidFill>
                  <a:srgbClr val="FFFF00"/>
                </a:solidFill>
                <a:latin typeface="Arial" pitchFamily="34" charset="0"/>
              </a:rPr>
              <a:t>Source Information: KY School Report Card</a:t>
            </a:r>
          </a:p>
          <a:p>
            <a:pPr eaLnBrk="1" hangingPunct="1">
              <a:buFont typeface="Wingdings" panose="05000000000000000000" pitchFamily="2" charset="2"/>
              <a:buChar char="q"/>
              <a:defRPr/>
            </a:pPr>
            <a:r>
              <a:rPr lang="en-US" sz="1800" b="1" kern="0" dirty="0">
                <a:latin typeface="Arial" pitchFamily="34" charset="0"/>
              </a:rPr>
              <a:t>Use above information to complete your Plan of Organization and School Center Information on your new DFP.</a:t>
            </a:r>
          </a:p>
          <a:p>
            <a:pPr eaLnBrk="1" hangingPunct="1">
              <a:buFont typeface="Wingdings" panose="05000000000000000000" pitchFamily="2" charset="2"/>
              <a:buChar char="q"/>
              <a:defRPr/>
            </a:pPr>
            <a:endParaRPr lang="en-US" sz="1200" b="1" kern="0" dirty="0">
              <a:solidFill>
                <a:srgbClr val="FFFF00"/>
              </a:solidFill>
              <a:latin typeface="Arial" pitchFamily="34" charset="0"/>
            </a:endParaRPr>
          </a:p>
          <a:p>
            <a:pPr marL="0" indent="0" eaLnBrk="1" hangingPunct="1">
              <a:buFont typeface="Wingdings" panose="05000000000000000000" pitchFamily="2" charset="2"/>
              <a:buNone/>
              <a:defRPr/>
            </a:pPr>
            <a:endParaRPr lang="en-US" sz="1800" b="1" kern="0" dirty="0">
              <a:latin typeface="Arial" pitchFamily="34" charset="0"/>
            </a:endParaRPr>
          </a:p>
        </p:txBody>
      </p:sp>
      <p:pic>
        <p:nvPicPr>
          <p:cNvPr id="7" name="Picture 6">
            <a:extLst>
              <a:ext uri="{FF2B5EF4-FFF2-40B4-BE49-F238E27FC236}">
                <a16:creationId xmlns:a16="http://schemas.microsoft.com/office/drawing/2014/main" id="{59CF48C1-F37D-410E-B011-90BBC4E0F921}"/>
              </a:ext>
            </a:extLst>
          </p:cNvPr>
          <p:cNvPicPr>
            <a:picLocks noChangeAspect="1"/>
          </p:cNvPicPr>
          <p:nvPr/>
        </p:nvPicPr>
        <p:blipFill>
          <a:blip r:embed="rId2"/>
          <a:stretch>
            <a:fillRect/>
          </a:stretch>
        </p:blipFill>
        <p:spPr>
          <a:xfrm>
            <a:off x="1371600" y="164190"/>
            <a:ext cx="6400800" cy="5439974"/>
          </a:xfrm>
          <a:prstGeom prst="rect">
            <a:avLst/>
          </a:prstGeom>
        </p:spPr>
      </p:pic>
    </p:spTree>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2"/>
          <p:cNvSpPr>
            <a:spLocks noGrp="1" noRot="1" noChangeArrowheads="1"/>
          </p:cNvSpPr>
          <p:nvPr>
            <p:ph type="title"/>
          </p:nvPr>
        </p:nvSpPr>
        <p:spPr>
          <a:xfrm>
            <a:off x="685800" y="1219200"/>
            <a:ext cx="7772400" cy="990600"/>
          </a:xfrm>
        </p:spPr>
        <p:txBody>
          <a:bodyPr/>
          <a:lstStyle/>
          <a:p>
            <a:pPr eaLnBrk="1" hangingPunct="1">
              <a:defRPr/>
            </a:pPr>
            <a:r>
              <a:rPr lang="en-US" sz="3200" dirty="0">
                <a:solidFill>
                  <a:srgbClr val="FFFF00"/>
                </a:solidFill>
                <a:latin typeface="Arial" pitchFamily="34" charset="0"/>
                <a:cs typeface="Arial" pitchFamily="34" charset="0"/>
              </a:rPr>
              <a:t>District Enrollment Since 1990</a:t>
            </a:r>
          </a:p>
        </p:txBody>
      </p:sp>
      <p:sp>
        <p:nvSpPr>
          <p:cNvPr id="257027" name="Rectangle 3"/>
          <p:cNvSpPr>
            <a:spLocks noGrp="1" noChangeArrowheads="1"/>
          </p:cNvSpPr>
          <p:nvPr>
            <p:ph type="body" idx="1"/>
          </p:nvPr>
        </p:nvSpPr>
        <p:spPr>
          <a:xfrm>
            <a:off x="914400" y="2286000"/>
            <a:ext cx="7315200" cy="2057400"/>
          </a:xfrm>
        </p:spPr>
        <p:txBody>
          <a:bodyPr/>
          <a:lstStyle/>
          <a:p>
            <a:pPr algn="ctr" eaLnBrk="1" hangingPunct="1">
              <a:buFont typeface="Wingdings" panose="05000000000000000000" pitchFamily="2" charset="2"/>
              <a:buNone/>
              <a:defRPr/>
            </a:pPr>
            <a:r>
              <a:rPr lang="en-US" sz="2400" b="1" dirty="0">
                <a:latin typeface="Arial" pitchFamily="34" charset="0"/>
                <a:cs typeface="Times New Roman" pitchFamily="18" charset="0"/>
              </a:rPr>
              <a:t>The following chart shows actual enrollment by year, and the percentage change each year and at three, five and ten-year periods. </a:t>
            </a:r>
            <a:endParaRPr lang="en-US" sz="2400" b="1" dirty="0">
              <a:latin typeface="Arial" pitchFamily="34" charset="0"/>
              <a:cs typeface="Arial" pitchFamily="34" charset="0"/>
            </a:endParaRPr>
          </a:p>
          <a:p>
            <a:pPr algn="ctr" eaLnBrk="1" hangingPunct="1">
              <a:buFont typeface="Wingdings" panose="05000000000000000000" pitchFamily="2" charset="2"/>
              <a:buNone/>
              <a:defRPr/>
            </a:pPr>
            <a:endParaRPr lang="en-US" sz="1800" b="1" dirty="0">
              <a:latin typeface="Arial" pitchFamily="34" charset="0"/>
            </a:endParaRPr>
          </a:p>
        </p:txBody>
      </p:sp>
    </p:spTree>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5321692-D8F6-47E4-A8E1-4CB1A05D46C0}"/>
              </a:ext>
            </a:extLst>
          </p:cNvPr>
          <p:cNvPicPr>
            <a:picLocks noChangeAspect="1"/>
          </p:cNvPicPr>
          <p:nvPr/>
        </p:nvPicPr>
        <p:blipFill>
          <a:blip r:embed="rId2"/>
          <a:stretch>
            <a:fillRect/>
          </a:stretch>
        </p:blipFill>
        <p:spPr>
          <a:xfrm>
            <a:off x="2035542" y="76200"/>
            <a:ext cx="4960185" cy="6705600"/>
          </a:xfrm>
          <a:prstGeom prst="rect">
            <a:avLst/>
          </a:prstGeom>
        </p:spPr>
      </p:pic>
    </p:spTree>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2"/>
          <p:cNvSpPr>
            <a:spLocks noGrp="1" noRot="1" noChangeArrowheads="1"/>
          </p:cNvSpPr>
          <p:nvPr>
            <p:ph type="title"/>
          </p:nvPr>
        </p:nvSpPr>
        <p:spPr>
          <a:xfrm>
            <a:off x="609600" y="1219200"/>
            <a:ext cx="7848600" cy="990600"/>
          </a:xfrm>
        </p:spPr>
        <p:txBody>
          <a:bodyPr/>
          <a:lstStyle/>
          <a:p>
            <a:pPr eaLnBrk="1" hangingPunct="1">
              <a:defRPr/>
            </a:pPr>
            <a:r>
              <a:rPr lang="en-US" sz="3200" dirty="0">
                <a:solidFill>
                  <a:srgbClr val="FFFF00"/>
                </a:solidFill>
                <a:latin typeface="Arial" pitchFamily="34" charset="0"/>
                <a:cs typeface="Arial" pitchFamily="34" charset="0"/>
              </a:rPr>
              <a:t>District  Demographic Projections</a:t>
            </a:r>
          </a:p>
        </p:txBody>
      </p:sp>
      <p:sp>
        <p:nvSpPr>
          <p:cNvPr id="257027" name="Rectangle 3"/>
          <p:cNvSpPr>
            <a:spLocks noGrp="1" noChangeArrowheads="1"/>
          </p:cNvSpPr>
          <p:nvPr>
            <p:ph type="body" idx="1"/>
          </p:nvPr>
        </p:nvSpPr>
        <p:spPr>
          <a:xfrm>
            <a:off x="457200" y="2379663"/>
            <a:ext cx="8229600" cy="3868737"/>
          </a:xfrm>
        </p:spPr>
        <p:txBody>
          <a:bodyPr/>
          <a:lstStyle/>
          <a:p>
            <a:pPr algn="ctr" eaLnBrk="1" hangingPunct="1">
              <a:buFont typeface="Wingdings" panose="05000000000000000000" pitchFamily="2" charset="2"/>
              <a:buNone/>
              <a:defRPr/>
            </a:pPr>
            <a:r>
              <a:rPr lang="en-US" sz="2400" b="1" dirty="0">
                <a:latin typeface="Arial" pitchFamily="34" charset="0"/>
                <a:cs typeface="Times New Roman" pitchFamily="18" charset="0"/>
              </a:rPr>
              <a:t>The following chart shows demographic projections developed by the University of Louisville Data Center for the school aged population of your district. </a:t>
            </a:r>
            <a:endParaRPr lang="en-US" sz="1800" b="1" dirty="0">
              <a:latin typeface="Arial" pitchFamily="34" charset="0"/>
            </a:endParaRPr>
          </a:p>
        </p:txBody>
      </p:sp>
    </p:spTree>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0" y="23813"/>
            <a:ext cx="9144000" cy="533400"/>
          </a:xfrm>
          <a:prstGeom prst="rect">
            <a:avLst/>
          </a:prstGeom>
          <a:noFill/>
          <a:ln w="9525">
            <a:noFill/>
            <a:miter lim="800000"/>
            <a:headEnd/>
            <a:tailEnd/>
          </a:ln>
          <a:effectLst/>
        </p:spPr>
        <p:txBody>
          <a:bodyPr lIns="92075" tIns="46038" rIns="92075" bIns="46038" anchor="ctr"/>
          <a:lstStyle/>
          <a:p>
            <a:pPr algn="ctr" eaLnBrk="1" hangingPunct="1">
              <a:defRPr/>
            </a:pPr>
            <a:r>
              <a:rPr lang="en-US" sz="1600" b="1" dirty="0">
                <a:solidFill>
                  <a:srgbClr val="FFFF00"/>
                </a:solidFill>
                <a:effectLst>
                  <a:outerShdw blurRad="38100" dist="38100" dir="2700000" algn="tl">
                    <a:srgbClr val="000000"/>
                  </a:outerShdw>
                </a:effectLst>
                <a:latin typeface="Arial" pitchFamily="34" charset="0"/>
                <a:cs typeface="Arial" pitchFamily="34" charset="0"/>
              </a:rPr>
              <a:t>The Mercer Co. population is projected to </a:t>
            </a:r>
            <a:r>
              <a:rPr lang="en-US" sz="1600" b="1" dirty="0">
                <a:solidFill>
                  <a:srgbClr val="FF0000"/>
                </a:solidFill>
                <a:effectLst>
                  <a:outerShdw blurRad="38100" dist="38100" dir="2700000" algn="tl">
                    <a:srgbClr val="000000"/>
                  </a:outerShdw>
                </a:effectLst>
                <a:latin typeface="Arial" pitchFamily="34" charset="0"/>
                <a:cs typeface="Arial" pitchFamily="34" charset="0"/>
              </a:rPr>
              <a:t>decrease</a:t>
            </a:r>
            <a:r>
              <a:rPr lang="en-US" sz="1600" b="1" dirty="0">
                <a:solidFill>
                  <a:srgbClr val="FFFF00"/>
                </a:solidFill>
                <a:effectLst>
                  <a:outerShdw blurRad="38100" dist="38100" dir="2700000" algn="tl">
                    <a:srgbClr val="000000"/>
                  </a:outerShdw>
                </a:effectLst>
                <a:latin typeface="Arial" pitchFamily="34" charset="0"/>
                <a:cs typeface="Arial" pitchFamily="34" charset="0"/>
              </a:rPr>
              <a:t> through 2040.</a:t>
            </a:r>
          </a:p>
        </p:txBody>
      </p:sp>
    </p:spTree>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rrowheads="1"/>
          </p:cNvSpPr>
          <p:nvPr>
            <p:ph type="title"/>
          </p:nvPr>
        </p:nvSpPr>
        <p:spPr>
          <a:xfrm>
            <a:off x="685800" y="274638"/>
            <a:ext cx="7772400" cy="549275"/>
          </a:xfrm>
        </p:spPr>
        <p:txBody>
          <a:bodyPr/>
          <a:lstStyle/>
          <a:p>
            <a:pPr eaLnBrk="1" hangingPunct="1"/>
            <a:r>
              <a:rPr lang="en-US" altLang="en-US" sz="3200" dirty="0">
                <a:solidFill>
                  <a:srgbClr val="FFFF00"/>
                </a:solidFill>
                <a:effectLst/>
                <a:latin typeface="Arial" panose="020B0604020202020204" pitchFamily="34" charset="0"/>
                <a:cs typeface="Arial" panose="020B0604020202020204" pitchFamily="34" charset="0"/>
              </a:rPr>
              <a:t>Future Challenges for KY Schools</a:t>
            </a:r>
          </a:p>
        </p:txBody>
      </p:sp>
      <p:sp>
        <p:nvSpPr>
          <p:cNvPr id="277507" name="Rectangle 3"/>
          <p:cNvSpPr>
            <a:spLocks noGrp="1" noChangeArrowheads="1"/>
          </p:cNvSpPr>
          <p:nvPr>
            <p:ph type="body" idx="1"/>
          </p:nvPr>
        </p:nvSpPr>
        <p:spPr>
          <a:xfrm>
            <a:off x="685800" y="914400"/>
            <a:ext cx="7772400" cy="5760720"/>
          </a:xfrm>
        </p:spPr>
        <p:txBody>
          <a:bodyPr/>
          <a:lstStyle/>
          <a:p>
            <a:pPr eaLnBrk="1" hangingPunct="1">
              <a:buFont typeface="Wingdings" panose="05000000000000000000" pitchFamily="2" charset="2"/>
              <a:buChar char="q"/>
              <a:defRPr/>
            </a:pPr>
            <a:r>
              <a:rPr lang="en-US" sz="1800" b="1" dirty="0">
                <a:latin typeface="Arial" pitchFamily="34" charset="0"/>
                <a:cs typeface="Arial" pitchFamily="34" charset="0"/>
              </a:rPr>
              <a:t>Lincoln Co. school enrollment has </a:t>
            </a:r>
            <a:r>
              <a:rPr lang="en-US" sz="1800" b="1" dirty="0">
                <a:solidFill>
                  <a:srgbClr val="FF0000"/>
                </a:solidFill>
                <a:latin typeface="Arial" pitchFamily="34" charset="0"/>
                <a:cs typeface="Arial" pitchFamily="34" charset="0"/>
              </a:rPr>
              <a:t>declined</a:t>
            </a:r>
            <a:r>
              <a:rPr lang="en-US" sz="1800" b="1" dirty="0">
                <a:latin typeface="Arial" pitchFamily="34" charset="0"/>
                <a:cs typeface="Arial" pitchFamily="34" charset="0"/>
              </a:rPr>
              <a:t> </a:t>
            </a:r>
            <a:r>
              <a:rPr lang="en-US" sz="1800" b="1" dirty="0">
                <a:solidFill>
                  <a:srgbClr val="FF0000"/>
                </a:solidFill>
                <a:latin typeface="Arial" pitchFamily="34" charset="0"/>
                <a:cs typeface="Arial" pitchFamily="34" charset="0"/>
              </a:rPr>
              <a:t>9% </a:t>
            </a:r>
            <a:r>
              <a:rPr lang="en-US" sz="1800" b="1" dirty="0">
                <a:latin typeface="Arial" pitchFamily="34" charset="0"/>
                <a:cs typeface="Arial" pitchFamily="34" charset="0"/>
              </a:rPr>
              <a:t>since 1990.</a:t>
            </a:r>
          </a:p>
          <a:p>
            <a:pPr eaLnBrk="1" hangingPunct="1">
              <a:buFont typeface="Wingdings" panose="05000000000000000000" pitchFamily="2" charset="2"/>
              <a:buChar char="q"/>
              <a:defRPr/>
            </a:pPr>
            <a:endParaRPr lang="en-US" sz="800" b="1" dirty="0">
              <a:latin typeface="Arial" pitchFamily="34" charset="0"/>
              <a:cs typeface="Arial" pitchFamily="34" charset="0"/>
            </a:endParaRPr>
          </a:p>
          <a:p>
            <a:pPr eaLnBrk="1" hangingPunct="1">
              <a:buFont typeface="Wingdings" panose="05000000000000000000" pitchFamily="2" charset="2"/>
              <a:buChar char="q"/>
              <a:defRPr/>
            </a:pPr>
            <a:r>
              <a:rPr lang="en-US" sz="1800" b="1" dirty="0">
                <a:latin typeface="Arial" pitchFamily="34" charset="0"/>
                <a:cs typeface="Arial" pitchFamily="34" charset="0"/>
              </a:rPr>
              <a:t>Over 40% of the School Districts in the Commonwealth will </a:t>
            </a:r>
            <a:r>
              <a:rPr lang="en-US" sz="1800" b="1" dirty="0">
                <a:solidFill>
                  <a:srgbClr val="FF0000"/>
                </a:solidFill>
                <a:latin typeface="Arial" pitchFamily="34" charset="0"/>
                <a:cs typeface="Arial" pitchFamily="34" charset="0"/>
              </a:rPr>
              <a:t>experience a decline in enrollment </a:t>
            </a:r>
            <a:r>
              <a:rPr lang="en-US" sz="1800" b="1" dirty="0">
                <a:latin typeface="Arial" pitchFamily="34" charset="0"/>
                <a:cs typeface="Arial" pitchFamily="34" charset="0"/>
              </a:rPr>
              <a:t>in the next 25 years – Lincoln County will be among them.</a:t>
            </a:r>
          </a:p>
          <a:p>
            <a:pPr eaLnBrk="1" hangingPunct="1">
              <a:buFont typeface="Wingdings" panose="05000000000000000000" pitchFamily="2" charset="2"/>
              <a:buChar char="q"/>
              <a:defRPr/>
            </a:pPr>
            <a:endParaRPr lang="en-US" sz="800" b="1" dirty="0">
              <a:latin typeface="Arial" pitchFamily="34" charset="0"/>
              <a:cs typeface="Arial" pitchFamily="34" charset="0"/>
            </a:endParaRPr>
          </a:p>
          <a:p>
            <a:pPr eaLnBrk="1" hangingPunct="1">
              <a:buFont typeface="Wingdings" panose="05000000000000000000" pitchFamily="2" charset="2"/>
              <a:buChar char="q"/>
              <a:defRPr/>
            </a:pPr>
            <a:r>
              <a:rPr lang="en-US" sz="1800" b="1" dirty="0">
                <a:latin typeface="Arial" pitchFamily="34" charset="0"/>
                <a:cs typeface="Arial" pitchFamily="34" charset="0"/>
              </a:rPr>
              <a:t>Through 2040, the Lincoln Co. population is projected to </a:t>
            </a:r>
            <a:r>
              <a:rPr lang="en-US" sz="1800" b="1" dirty="0">
                <a:solidFill>
                  <a:srgbClr val="FF0000"/>
                </a:solidFill>
                <a:latin typeface="Arial" pitchFamily="34" charset="0"/>
                <a:cs typeface="Arial" pitchFamily="34" charset="0"/>
              </a:rPr>
              <a:t>decrease 2%</a:t>
            </a:r>
            <a:r>
              <a:rPr lang="en-US" sz="1800" b="1" dirty="0">
                <a:latin typeface="Arial" pitchFamily="34" charset="0"/>
                <a:cs typeface="Arial" pitchFamily="34" charset="0"/>
              </a:rPr>
              <a:t>; the Bluegrass ADD population will </a:t>
            </a:r>
            <a:r>
              <a:rPr lang="en-US" sz="1800" b="1" dirty="0">
                <a:solidFill>
                  <a:srgbClr val="FFFF00"/>
                </a:solidFill>
                <a:latin typeface="Arial" pitchFamily="34" charset="0"/>
                <a:cs typeface="Arial" pitchFamily="34" charset="0"/>
              </a:rPr>
              <a:t>increase 18%</a:t>
            </a:r>
            <a:r>
              <a:rPr lang="en-US" sz="1800" b="1" dirty="0">
                <a:solidFill>
                  <a:srgbClr val="FF0000"/>
                </a:solidFill>
                <a:latin typeface="Arial" pitchFamily="34" charset="0"/>
                <a:cs typeface="Arial" pitchFamily="34" charset="0"/>
              </a:rPr>
              <a:t> </a:t>
            </a:r>
            <a:r>
              <a:rPr lang="en-US" sz="1800" b="1" dirty="0">
                <a:latin typeface="Arial" pitchFamily="34" charset="0"/>
                <a:cs typeface="Arial" pitchFamily="34" charset="0"/>
              </a:rPr>
              <a:t>while the Kentucky population </a:t>
            </a:r>
            <a:r>
              <a:rPr lang="en-US" sz="1800" b="1" dirty="0">
                <a:solidFill>
                  <a:srgbClr val="FFFF00"/>
                </a:solidFill>
                <a:latin typeface="Arial" pitchFamily="34" charset="0"/>
                <a:cs typeface="Arial" pitchFamily="34" charset="0"/>
              </a:rPr>
              <a:t>increases 8%</a:t>
            </a:r>
            <a:r>
              <a:rPr lang="en-US" sz="1800" b="1" dirty="0">
                <a:latin typeface="Arial" pitchFamily="34" charset="0"/>
                <a:cs typeface="Arial" pitchFamily="34" charset="0"/>
              </a:rPr>
              <a:t>.</a:t>
            </a:r>
          </a:p>
          <a:p>
            <a:pPr marL="0" indent="0" eaLnBrk="1" hangingPunct="1">
              <a:buFont typeface="Wingdings" panose="05000000000000000000" pitchFamily="2" charset="2"/>
              <a:buNone/>
              <a:defRPr/>
            </a:pPr>
            <a:endParaRPr lang="en-US" sz="800" b="1" dirty="0">
              <a:latin typeface="Arial" pitchFamily="34" charset="0"/>
              <a:cs typeface="Arial" pitchFamily="34" charset="0"/>
            </a:endParaRPr>
          </a:p>
          <a:p>
            <a:pPr eaLnBrk="1" hangingPunct="1">
              <a:buFont typeface="Wingdings" panose="05000000000000000000" pitchFamily="2" charset="2"/>
              <a:buChar char="q"/>
              <a:defRPr/>
            </a:pPr>
            <a:r>
              <a:rPr lang="en-US" sz="1800" b="1" dirty="0">
                <a:latin typeface="Arial" pitchFamily="34" charset="0"/>
                <a:cs typeface="Arial" pitchFamily="34" charset="0"/>
              </a:rPr>
              <a:t>The Lincoln County student aged population is projected to </a:t>
            </a:r>
            <a:r>
              <a:rPr lang="en-US" sz="1800" b="1" dirty="0">
                <a:solidFill>
                  <a:srgbClr val="FF0000"/>
                </a:solidFill>
                <a:latin typeface="Arial" pitchFamily="34" charset="0"/>
                <a:cs typeface="Arial" pitchFamily="34" charset="0"/>
              </a:rPr>
              <a:t>decrease 10% </a:t>
            </a:r>
            <a:r>
              <a:rPr lang="en-US" sz="1800" b="1" dirty="0">
                <a:latin typeface="Arial" pitchFamily="34" charset="0"/>
                <a:cs typeface="Arial" pitchFamily="34" charset="0"/>
              </a:rPr>
              <a:t>from 2020 to 2040.  </a:t>
            </a:r>
          </a:p>
          <a:p>
            <a:pPr eaLnBrk="1" hangingPunct="1">
              <a:buFont typeface="Wingdings" panose="05000000000000000000" pitchFamily="2" charset="2"/>
              <a:buChar char="q"/>
              <a:defRPr/>
            </a:pPr>
            <a:endParaRPr lang="en-US" sz="800" b="1" dirty="0">
              <a:latin typeface="Arial" pitchFamily="34" charset="0"/>
              <a:cs typeface="Arial" pitchFamily="34" charset="0"/>
            </a:endParaRPr>
          </a:p>
          <a:p>
            <a:pPr eaLnBrk="1" hangingPunct="1">
              <a:buFont typeface="Wingdings" panose="05000000000000000000" pitchFamily="2" charset="2"/>
              <a:buChar char="q"/>
              <a:defRPr/>
            </a:pPr>
            <a:r>
              <a:rPr lang="en-US" sz="1800" b="1" dirty="0">
                <a:latin typeface="Arial" pitchFamily="34" charset="0"/>
                <a:cs typeface="Arial" pitchFamily="34" charset="0"/>
              </a:rPr>
              <a:t>Over the same time Lincoln County is projected to </a:t>
            </a:r>
            <a:r>
              <a:rPr lang="en-US" sz="1800" b="1" dirty="0">
                <a:solidFill>
                  <a:srgbClr val="FFFF00"/>
                </a:solidFill>
                <a:latin typeface="Arial" pitchFamily="34" charset="0"/>
                <a:cs typeface="Arial" pitchFamily="34" charset="0"/>
              </a:rPr>
              <a:t>increase</a:t>
            </a:r>
            <a:r>
              <a:rPr lang="en-US" sz="1800" b="1" dirty="0">
                <a:latin typeface="Arial" pitchFamily="34" charset="0"/>
                <a:cs typeface="Arial" pitchFamily="34" charset="0"/>
              </a:rPr>
              <a:t> their over 65 population by </a:t>
            </a:r>
            <a:r>
              <a:rPr lang="en-US" sz="1800" b="1" dirty="0">
                <a:solidFill>
                  <a:srgbClr val="FFFF00"/>
                </a:solidFill>
                <a:latin typeface="Arial" pitchFamily="34" charset="0"/>
                <a:cs typeface="Arial" pitchFamily="34" charset="0"/>
              </a:rPr>
              <a:t>31%</a:t>
            </a:r>
            <a:r>
              <a:rPr lang="en-US" sz="1800" b="1" dirty="0">
                <a:latin typeface="Arial" pitchFamily="34" charset="0"/>
                <a:cs typeface="Arial" pitchFamily="34" charset="0"/>
              </a:rPr>
              <a:t>. </a:t>
            </a:r>
            <a:endParaRPr lang="en-US" sz="1800" b="1" u="sng" dirty="0">
              <a:latin typeface="Arial" pitchFamily="34" charset="0"/>
              <a:cs typeface="Arial" pitchFamily="34" charset="0"/>
            </a:endParaRPr>
          </a:p>
          <a:p>
            <a:pPr marL="0" indent="0" eaLnBrk="1" hangingPunct="1">
              <a:buFont typeface="Wingdings" panose="05000000000000000000" pitchFamily="2" charset="2"/>
              <a:buNone/>
              <a:defRPr/>
            </a:pPr>
            <a:endParaRPr lang="en-US" sz="800" b="1" dirty="0">
              <a:latin typeface="Arial" pitchFamily="34" charset="0"/>
              <a:cs typeface="Arial" pitchFamily="34" charset="0"/>
            </a:endParaRPr>
          </a:p>
          <a:p>
            <a:pPr eaLnBrk="1" hangingPunct="1">
              <a:buFont typeface="Wingdings" panose="05000000000000000000" pitchFamily="2" charset="2"/>
              <a:buChar char="q"/>
              <a:defRPr/>
            </a:pPr>
            <a:r>
              <a:rPr lang="en-US" sz="1800" b="1" dirty="0">
                <a:latin typeface="Arial" pitchFamily="34" charset="0"/>
                <a:cs typeface="Arial" pitchFamily="34" charset="0"/>
              </a:rPr>
              <a:t>While the working age population (20-64) in Lincoln County is projected to </a:t>
            </a:r>
            <a:r>
              <a:rPr lang="en-US" sz="1800" b="1" dirty="0">
                <a:solidFill>
                  <a:srgbClr val="FF0000"/>
                </a:solidFill>
                <a:latin typeface="Arial" pitchFamily="34" charset="0"/>
                <a:cs typeface="Arial" pitchFamily="34" charset="0"/>
              </a:rPr>
              <a:t>decrease by 9%</a:t>
            </a:r>
            <a:r>
              <a:rPr lang="en-US" sz="1800" b="1" dirty="0">
                <a:latin typeface="Arial" pitchFamily="34" charset="0"/>
                <a:cs typeface="Arial" pitchFamily="34" charset="0"/>
              </a:rPr>
              <a:t>.</a:t>
            </a:r>
          </a:p>
          <a:p>
            <a:pPr eaLnBrk="1" hangingPunct="1">
              <a:buFont typeface="Wingdings" panose="05000000000000000000" pitchFamily="2" charset="2"/>
              <a:buChar char="q"/>
              <a:defRPr/>
            </a:pPr>
            <a:endParaRPr lang="en-US" sz="800" b="1" dirty="0">
              <a:latin typeface="Arial" pitchFamily="34" charset="0"/>
              <a:cs typeface="Arial" pitchFamily="34" charset="0"/>
            </a:endParaRPr>
          </a:p>
          <a:p>
            <a:pPr eaLnBrk="1" hangingPunct="1">
              <a:buFont typeface="Wingdings" panose="05000000000000000000" pitchFamily="2" charset="2"/>
              <a:buChar char="q"/>
              <a:defRPr/>
            </a:pPr>
            <a:r>
              <a:rPr lang="en-US" sz="1800" b="1" dirty="0">
                <a:solidFill>
                  <a:schemeClr val="tx2"/>
                </a:solidFill>
                <a:latin typeface="Arial" pitchFamily="34" charset="0"/>
                <a:cs typeface="Arial" pitchFamily="34" charset="0"/>
              </a:rPr>
              <a:t>How will you wisely deal with the PROJECTED student population and the funding needed to run a school system?</a:t>
            </a:r>
          </a:p>
          <a:p>
            <a:pPr eaLnBrk="1" hangingPunct="1">
              <a:buFont typeface="Wingdings" panose="05000000000000000000" pitchFamily="2" charset="2"/>
              <a:buNone/>
              <a:defRPr/>
            </a:pPr>
            <a:endParaRPr lang="en-US" sz="1800" b="1" dirty="0">
              <a:latin typeface="ArchTitl" pitchFamily="2" charset="0"/>
            </a:endParaRPr>
          </a:p>
        </p:txBody>
      </p:sp>
      <p:sp>
        <p:nvSpPr>
          <p:cNvPr id="277508" name="Rectangle 4"/>
          <p:cNvSpPr>
            <a:spLocks noChangeArrowheads="1"/>
          </p:cNvSpPr>
          <p:nvPr/>
        </p:nvSpPr>
        <p:spPr bwMode="auto">
          <a:xfrm>
            <a:off x="685800" y="1524000"/>
            <a:ext cx="7772400" cy="4495800"/>
          </a:xfrm>
          <a:prstGeom prst="rect">
            <a:avLst/>
          </a:prstGeom>
          <a:noFill/>
          <a:ln w="9525">
            <a:noFill/>
            <a:miter lim="800000"/>
            <a:headEnd/>
            <a:tailEnd/>
          </a:ln>
          <a:effectLst/>
        </p:spPr>
        <p:txBody>
          <a:bodyPr lIns="92075" tIns="46038" rIns="92075" bIns="46038" anchor="ctr"/>
          <a:lstStyle/>
          <a:p>
            <a:pPr algn="ctr" eaLnBrk="1" hangingPunct="1">
              <a:defRPr/>
            </a:pPr>
            <a:endParaRPr lang="es-MX" dirty="0">
              <a:effectLst>
                <a:outerShdw blurRad="38100" dist="38100" dir="2700000" algn="tl">
                  <a:srgbClr val="000000"/>
                </a:outerShdw>
              </a:effectLst>
              <a:latin typeface="ArchTitl" pitchFamily="2" charset="0"/>
            </a:endParaRPr>
          </a:p>
        </p:txBody>
      </p:sp>
    </p:spTree>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rrowheads="1"/>
          </p:cNvSpPr>
          <p:nvPr>
            <p:ph type="title"/>
          </p:nvPr>
        </p:nvSpPr>
        <p:spPr/>
        <p:txBody>
          <a:bodyPr/>
          <a:lstStyle/>
          <a:p>
            <a:pPr eaLnBrk="1" hangingPunct="1"/>
            <a:r>
              <a:rPr lang="en-US" altLang="en-US" sz="3200" dirty="0">
                <a:solidFill>
                  <a:srgbClr val="FFFF00"/>
                </a:solidFill>
                <a:effectLst/>
                <a:latin typeface="Arial" panose="020B0604020202020204" pitchFamily="34" charset="0"/>
                <a:cs typeface="Arial" panose="020B0604020202020204" pitchFamily="34" charset="0"/>
              </a:rPr>
              <a:t>Future Challenges for KY Schools</a:t>
            </a:r>
          </a:p>
        </p:txBody>
      </p:sp>
      <p:sp>
        <p:nvSpPr>
          <p:cNvPr id="216067" name="Rectangle 3"/>
          <p:cNvSpPr>
            <a:spLocks noGrp="1" noChangeArrowheads="1"/>
          </p:cNvSpPr>
          <p:nvPr>
            <p:ph type="body" idx="1"/>
          </p:nvPr>
        </p:nvSpPr>
        <p:spPr>
          <a:xfrm>
            <a:off x="914400" y="1641475"/>
            <a:ext cx="7315200" cy="4911725"/>
          </a:xfrm>
        </p:spPr>
        <p:txBody>
          <a:bodyPr/>
          <a:lstStyle/>
          <a:p>
            <a:pPr eaLnBrk="1" hangingPunct="1">
              <a:buFont typeface="Wingdings" panose="05000000000000000000" pitchFamily="2" charset="2"/>
              <a:buNone/>
              <a:defRPr/>
            </a:pPr>
            <a:r>
              <a:rPr lang="en-US" sz="1400" b="1" dirty="0">
                <a:latin typeface="Arial" pitchFamily="34" charset="0"/>
                <a:cs typeface="Arial" pitchFamily="34" charset="0"/>
              </a:rPr>
              <a:t>	</a:t>
            </a:r>
            <a:r>
              <a:rPr lang="en-US" sz="2000" b="1" dirty="0">
                <a:effectLst>
                  <a:outerShdw blurRad="38100" dist="38100" dir="2700000" algn="tl">
                    <a:srgbClr val="000000">
                      <a:alpha val="43137"/>
                    </a:srgbClr>
                  </a:outerShdw>
                </a:effectLst>
                <a:latin typeface="Arial" pitchFamily="34" charset="0"/>
                <a:cs typeface="Arial" pitchFamily="34" charset="0"/>
              </a:rPr>
              <a:t>Working together as a team with Design Professionals, School Board Members, Administrators, Legislatures and the Public to not only build schools, but to create a comprehensive</a:t>
            </a:r>
            <a:r>
              <a:rPr lang="en-US" sz="2000" b="1" dirty="0">
                <a:solidFill>
                  <a:schemeClr val="tx2"/>
                </a:solidFill>
                <a:effectLst>
                  <a:outerShdw blurRad="38100" dist="38100" dir="2700000" algn="tl">
                    <a:srgbClr val="000000">
                      <a:alpha val="43137"/>
                    </a:srgbClr>
                  </a:outerShdw>
                </a:effectLst>
                <a:latin typeface="Arial" pitchFamily="34" charset="0"/>
                <a:cs typeface="Arial" pitchFamily="34" charset="0"/>
              </a:rPr>
              <a:t> planning/business model</a:t>
            </a:r>
            <a:r>
              <a:rPr lang="en-US" sz="2000" b="1" dirty="0">
                <a:effectLst>
                  <a:outerShdw blurRad="38100" dist="38100" dir="2700000" algn="tl">
                    <a:srgbClr val="000000">
                      <a:alpha val="43137"/>
                    </a:srgbClr>
                  </a:outerShdw>
                </a:effectLst>
                <a:latin typeface="Arial" pitchFamily="34" charset="0"/>
                <a:cs typeface="Arial" pitchFamily="34" charset="0"/>
              </a:rPr>
              <a:t> that provides equitable and adequate educational space and responds to the needs of the community.</a:t>
            </a:r>
          </a:p>
          <a:p>
            <a:pPr algn="ctr" eaLnBrk="1" hangingPunct="1">
              <a:buFont typeface="Wingdings" panose="05000000000000000000" pitchFamily="2" charset="2"/>
              <a:buNone/>
              <a:defRPr/>
            </a:pPr>
            <a:endParaRPr lang="en-US" sz="2000" b="1" dirty="0">
              <a:latin typeface="Arial" pitchFamily="34" charset="0"/>
              <a:cs typeface="Arial" pitchFamily="34" charset="0"/>
            </a:endParaRPr>
          </a:p>
          <a:p>
            <a:pPr algn="ctr" eaLnBrk="1" hangingPunct="1">
              <a:buFont typeface="Wingdings" panose="05000000000000000000" pitchFamily="2" charset="2"/>
              <a:buNone/>
              <a:defRPr/>
            </a:pPr>
            <a:r>
              <a:rPr lang="en-US" sz="2400" b="1" dirty="0">
                <a:solidFill>
                  <a:srgbClr val="FFFF00"/>
                </a:solidFill>
                <a:latin typeface="Arial" pitchFamily="34" charset="0"/>
                <a:cs typeface="Arial" pitchFamily="34" charset="0"/>
              </a:rPr>
              <a:t>And continues to educate students that the community is proud to support.</a:t>
            </a:r>
          </a:p>
        </p:txBody>
      </p:sp>
      <p:sp>
        <p:nvSpPr>
          <p:cNvPr id="216068" name="Rectangle 4"/>
          <p:cNvSpPr>
            <a:spLocks noChangeArrowheads="1"/>
          </p:cNvSpPr>
          <p:nvPr/>
        </p:nvSpPr>
        <p:spPr bwMode="auto">
          <a:xfrm>
            <a:off x="685800" y="1524000"/>
            <a:ext cx="7772400" cy="4495800"/>
          </a:xfrm>
          <a:prstGeom prst="rect">
            <a:avLst/>
          </a:prstGeom>
          <a:noFill/>
          <a:ln w="9525">
            <a:noFill/>
            <a:miter lim="800000"/>
            <a:headEnd/>
            <a:tailEnd/>
          </a:ln>
          <a:effectLst/>
        </p:spPr>
        <p:txBody>
          <a:bodyPr lIns="92075" tIns="46038" rIns="92075" bIns="46038" anchor="ctr"/>
          <a:lstStyle/>
          <a:p>
            <a:pPr algn="ctr" eaLnBrk="1" hangingPunct="1">
              <a:defRPr/>
            </a:pPr>
            <a:endParaRPr lang="es-MX" dirty="0">
              <a:effectLst>
                <a:outerShdw blurRad="38100" dist="38100" dir="2700000" algn="tl">
                  <a:srgbClr val="000000"/>
                </a:outerShdw>
              </a:effectLst>
              <a:latin typeface="ArchTitl" pitchFamily="2" charset="0"/>
            </a:endParaRPr>
          </a:p>
        </p:txBody>
      </p:sp>
    </p:spTree>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7" name="Rectangle 3"/>
          <p:cNvSpPr>
            <a:spLocks noGrp="1" noChangeArrowheads="1"/>
          </p:cNvSpPr>
          <p:nvPr>
            <p:ph type="body" idx="1"/>
          </p:nvPr>
        </p:nvSpPr>
        <p:spPr>
          <a:xfrm>
            <a:off x="665163" y="3265488"/>
            <a:ext cx="7772400" cy="3200400"/>
          </a:xfrm>
        </p:spPr>
        <p:txBody>
          <a:bodyPr/>
          <a:lstStyle/>
          <a:p>
            <a:pPr algn="ctr" eaLnBrk="1" hangingPunct="1">
              <a:buFont typeface="Wingdings" panose="05000000000000000000" pitchFamily="2" charset="2"/>
              <a:buNone/>
              <a:defRPr/>
            </a:pPr>
            <a:r>
              <a:rPr lang="en-US" sz="1400" b="1" dirty="0">
                <a:latin typeface="Arial" pitchFamily="34" charset="0"/>
                <a:cs typeface="Arial" pitchFamily="34" charset="0"/>
              </a:rPr>
              <a:t>	</a:t>
            </a:r>
            <a:r>
              <a:rPr lang="en-US" sz="2400" b="1" dirty="0">
                <a:latin typeface="Arial" pitchFamily="34" charset="0"/>
                <a:cs typeface="Arial" pitchFamily="34" charset="0"/>
              </a:rPr>
              <a:t>Thank you again for agreeing to be part of the Local Planning Committee for your district.</a:t>
            </a:r>
          </a:p>
          <a:p>
            <a:pPr algn="ctr" eaLnBrk="1" hangingPunct="1">
              <a:buFont typeface="Wingdings" panose="05000000000000000000" pitchFamily="2" charset="2"/>
              <a:buNone/>
              <a:defRPr/>
            </a:pPr>
            <a:endParaRPr lang="en-US" sz="2000" b="1" dirty="0">
              <a:solidFill>
                <a:srgbClr val="FFFF00"/>
              </a:solidFill>
              <a:latin typeface="Arial" pitchFamily="34" charset="0"/>
              <a:cs typeface="Arial" pitchFamily="34" charset="0"/>
            </a:endParaRPr>
          </a:p>
          <a:p>
            <a:pPr algn="ctr" eaLnBrk="1" hangingPunct="1">
              <a:buFont typeface="Wingdings" panose="05000000000000000000" pitchFamily="2" charset="2"/>
              <a:buNone/>
              <a:defRPr/>
            </a:pPr>
            <a:r>
              <a:rPr lang="en-US" sz="2000" b="1" dirty="0">
                <a:solidFill>
                  <a:srgbClr val="FFFF00"/>
                </a:solidFill>
                <a:latin typeface="Arial" pitchFamily="34" charset="0"/>
                <a:cs typeface="Arial" pitchFamily="34" charset="0"/>
              </a:rPr>
              <a:t>If you have any questions you may phone KDE at:</a:t>
            </a:r>
          </a:p>
          <a:p>
            <a:pPr algn="ctr" eaLnBrk="1" hangingPunct="1">
              <a:buFont typeface="Wingdings" panose="05000000000000000000" pitchFamily="2" charset="2"/>
              <a:buNone/>
              <a:defRPr/>
            </a:pPr>
            <a:r>
              <a:rPr lang="en-US" sz="2000" b="1" dirty="0">
                <a:solidFill>
                  <a:srgbClr val="FFFF00"/>
                </a:solidFill>
                <a:latin typeface="Arial" pitchFamily="34" charset="0"/>
                <a:cs typeface="Arial" pitchFamily="34" charset="0"/>
              </a:rPr>
              <a:t>John C. Gilbert (502) 564 – 4326 x 4452</a:t>
            </a:r>
          </a:p>
          <a:p>
            <a:pPr algn="ctr" eaLnBrk="1" hangingPunct="1">
              <a:buFont typeface="Wingdings" panose="05000000000000000000" pitchFamily="2" charset="2"/>
              <a:buNone/>
              <a:defRPr/>
            </a:pPr>
            <a:r>
              <a:rPr lang="en-US" sz="2000" b="1" dirty="0">
                <a:solidFill>
                  <a:srgbClr val="FFFF00"/>
                </a:solidFill>
                <a:latin typeface="Arial" pitchFamily="34" charset="0"/>
                <a:cs typeface="Arial" pitchFamily="34" charset="0"/>
              </a:rPr>
              <a:t>or</a:t>
            </a:r>
          </a:p>
          <a:p>
            <a:pPr algn="ctr" eaLnBrk="1" hangingPunct="1">
              <a:buFont typeface="Wingdings" panose="05000000000000000000" pitchFamily="2" charset="2"/>
              <a:buNone/>
              <a:defRPr/>
            </a:pPr>
            <a:r>
              <a:rPr lang="en-US" sz="2000" b="1" dirty="0">
                <a:solidFill>
                  <a:srgbClr val="FFFF00"/>
                </a:solidFill>
                <a:latin typeface="Arial" pitchFamily="34" charset="0"/>
                <a:cs typeface="Arial" pitchFamily="34" charset="0"/>
              </a:rPr>
              <a:t>You can e-mail us at:</a:t>
            </a:r>
          </a:p>
          <a:p>
            <a:pPr algn="ctr" eaLnBrk="1" hangingPunct="1">
              <a:buFont typeface="Wingdings" panose="05000000000000000000" pitchFamily="2" charset="2"/>
              <a:buNone/>
              <a:defRPr/>
            </a:pPr>
            <a:r>
              <a:rPr lang="en-US" sz="2000" b="1" dirty="0">
                <a:solidFill>
                  <a:srgbClr val="FFFF00"/>
                </a:solidFill>
                <a:latin typeface="Arial" pitchFamily="34" charset="0"/>
                <a:cs typeface="Arial" pitchFamily="34" charset="0"/>
                <a:hlinkClick r:id="rId2"/>
              </a:rPr>
              <a:t>John.Gilbert@education.ky.gov</a:t>
            </a:r>
            <a:endParaRPr lang="en-US" sz="2000" b="1" dirty="0">
              <a:solidFill>
                <a:srgbClr val="FFFF00"/>
              </a:solidFill>
              <a:latin typeface="Arial" pitchFamily="34" charset="0"/>
              <a:cs typeface="Arial" pitchFamily="34" charset="0"/>
            </a:endParaRPr>
          </a:p>
          <a:p>
            <a:pPr algn="ctr" eaLnBrk="1" hangingPunct="1">
              <a:buFont typeface="Wingdings" panose="05000000000000000000" pitchFamily="2" charset="2"/>
              <a:buNone/>
              <a:defRPr/>
            </a:pPr>
            <a:endParaRPr lang="en-US" sz="2000" b="1" dirty="0">
              <a:solidFill>
                <a:srgbClr val="FFFF00"/>
              </a:solidFill>
              <a:latin typeface="Arial" pitchFamily="34" charset="0"/>
              <a:cs typeface="Arial" pitchFamily="34" charset="0"/>
            </a:endParaRPr>
          </a:p>
          <a:p>
            <a:pPr algn="ctr" eaLnBrk="1" hangingPunct="1">
              <a:buFont typeface="Wingdings" panose="05000000000000000000" pitchFamily="2" charset="2"/>
              <a:buNone/>
              <a:defRPr/>
            </a:pPr>
            <a:endParaRPr lang="en-US" sz="2000" b="1" dirty="0">
              <a:solidFill>
                <a:srgbClr val="FFFF00"/>
              </a:solidFill>
              <a:latin typeface="Arial" pitchFamily="34" charset="0"/>
              <a:cs typeface="Arial" pitchFamily="34" charset="0"/>
            </a:endParaRPr>
          </a:p>
        </p:txBody>
      </p:sp>
      <p:sp>
        <p:nvSpPr>
          <p:cNvPr id="216068" name="Rectangle 4"/>
          <p:cNvSpPr>
            <a:spLocks noChangeArrowheads="1"/>
          </p:cNvSpPr>
          <p:nvPr/>
        </p:nvSpPr>
        <p:spPr bwMode="auto">
          <a:xfrm>
            <a:off x="685800" y="1524000"/>
            <a:ext cx="7772400" cy="4495800"/>
          </a:xfrm>
          <a:prstGeom prst="rect">
            <a:avLst/>
          </a:prstGeom>
          <a:noFill/>
          <a:ln w="9525">
            <a:noFill/>
            <a:miter lim="800000"/>
            <a:headEnd/>
            <a:tailEnd/>
          </a:ln>
          <a:effectLst/>
        </p:spPr>
        <p:txBody>
          <a:bodyPr lIns="92075" tIns="46038" rIns="92075" bIns="46038" anchor="ctr"/>
          <a:lstStyle/>
          <a:p>
            <a:pPr algn="ctr" eaLnBrk="1" hangingPunct="1">
              <a:defRPr/>
            </a:pPr>
            <a:endParaRPr lang="es-MX" dirty="0">
              <a:effectLst>
                <a:outerShdw blurRad="38100" dist="38100" dir="2700000" algn="tl">
                  <a:srgbClr val="000000"/>
                </a:outerShdw>
              </a:effectLst>
              <a:latin typeface="ArchTitl" pitchFamily="2" charset="0"/>
            </a:endParaRPr>
          </a:p>
        </p:txBody>
      </p:sp>
      <p:sp>
        <p:nvSpPr>
          <p:cNvPr id="4" name="Rectangle 2"/>
          <p:cNvSpPr txBox="1">
            <a:spLocks noChangeArrowheads="1"/>
          </p:cNvSpPr>
          <p:nvPr/>
        </p:nvSpPr>
        <p:spPr bwMode="auto">
          <a:xfrm>
            <a:off x="665163" y="381000"/>
            <a:ext cx="7772400" cy="688975"/>
          </a:xfrm>
          <a:prstGeom prst="rect">
            <a:avLst/>
          </a:prstGeom>
          <a:noFill/>
          <a:ln w="9525">
            <a:noFill/>
            <a:miter lim="800000"/>
            <a:headEnd/>
            <a:tailEnd/>
          </a:ln>
          <a:effectLst/>
        </p:spPr>
        <p:txBody>
          <a:bodyPr anchor="ct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eaLnBrk="1" hangingPunct="1">
              <a:defRPr/>
            </a:pPr>
            <a:r>
              <a:rPr lang="en-US" sz="3600" kern="0" dirty="0">
                <a:solidFill>
                  <a:srgbClr val="FFFF00"/>
                </a:solidFill>
                <a:latin typeface="Arial" pitchFamily="34" charset="0"/>
                <a:cs typeface="Times New Roman" pitchFamily="18" charset="0"/>
              </a:rPr>
              <a:t>Questions</a:t>
            </a:r>
            <a:endParaRPr lang="en-US" sz="3600" kern="0" dirty="0">
              <a:solidFill>
                <a:schemeClr val="tx1"/>
              </a:solidFill>
              <a:latin typeface="Arial" pitchFamily="34" charset="0"/>
              <a:cs typeface="Times New Roman" pitchFamily="18" charset="0"/>
            </a:endParaRPr>
          </a:p>
        </p:txBody>
      </p:sp>
      <p:pic>
        <p:nvPicPr>
          <p:cNvPr id="3584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8025" y="1514475"/>
            <a:ext cx="193992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38400" y="1016000"/>
            <a:ext cx="1169988"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7"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19800" y="2017713"/>
            <a:ext cx="2259013"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8" name="Rectangle 11"/>
          <p:cNvSpPr>
            <a:spLocks noChangeArrowheads="1"/>
          </p:cNvSpPr>
          <p:nvPr/>
        </p:nvSpPr>
        <p:spPr bwMode="auto">
          <a:xfrm>
            <a:off x="5845175" y="622300"/>
            <a:ext cx="674688"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r>
              <a:rPr lang="en-US" altLang="en-US" sz="8800" b="1" dirty="0">
                <a:solidFill>
                  <a:srgbClr val="FF0000"/>
                </a:solidFill>
                <a:latin typeface="Algerian" panose="04020705040A02060702" pitchFamily="82" charset="0"/>
                <a:cs typeface="Times New Roman" panose="02020603050405020304" pitchFamily="18" charset="0"/>
              </a:rPr>
              <a:t>?</a:t>
            </a:r>
            <a:endParaRPr lang="en-US" altLang="en-US" sz="8800" b="1" dirty="0">
              <a:solidFill>
                <a:srgbClr val="FF0000"/>
              </a:solidFill>
              <a:latin typeface="Algerian" panose="04020705040A02060702" pitchFamily="82" charset="0"/>
            </a:endParaRPr>
          </a:p>
        </p:txBody>
      </p:sp>
      <p:sp>
        <p:nvSpPr>
          <p:cNvPr id="9" name="Rectangle 8"/>
          <p:cNvSpPr/>
          <p:nvPr/>
        </p:nvSpPr>
        <p:spPr>
          <a:xfrm>
            <a:off x="5160963" y="2017713"/>
            <a:ext cx="514350" cy="1200150"/>
          </a:xfrm>
          <a:prstGeom prst="rect">
            <a:avLst/>
          </a:prstGeom>
        </p:spPr>
        <p:txBody>
          <a:bodyPr wrap="none">
            <a:spAutoFit/>
          </a:bodyPr>
          <a:lstStyle/>
          <a:p>
            <a:pPr>
              <a:defRPr/>
            </a:pPr>
            <a:r>
              <a:rPr lang="en-US" sz="7200" b="1" dirty="0">
                <a:solidFill>
                  <a:schemeClr val="accent5">
                    <a:lumMod val="90000"/>
                  </a:schemeClr>
                </a:solidFill>
                <a:latin typeface="Chiller" pitchFamily="82" charset="0"/>
                <a:cs typeface="Times New Roman" pitchFamily="18" charset="0"/>
              </a:rPr>
              <a:t>?</a:t>
            </a:r>
            <a:endParaRPr lang="en-US" sz="7200" b="1" dirty="0">
              <a:solidFill>
                <a:schemeClr val="accent5">
                  <a:lumMod val="90000"/>
                </a:schemeClr>
              </a:solidFill>
              <a:latin typeface="Chiller" pitchFamily="82" charset="0"/>
            </a:endParaRPr>
          </a:p>
        </p:txBody>
      </p:sp>
      <p:sp>
        <p:nvSpPr>
          <p:cNvPr id="35850" name="Rectangle 10"/>
          <p:cNvSpPr>
            <a:spLocks noChangeArrowheads="1"/>
          </p:cNvSpPr>
          <p:nvPr/>
        </p:nvSpPr>
        <p:spPr bwMode="auto">
          <a:xfrm>
            <a:off x="630238" y="-46038"/>
            <a:ext cx="8382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r>
              <a:rPr lang="en-US" altLang="en-US" sz="9600" b="1" dirty="0">
                <a:solidFill>
                  <a:srgbClr val="00B0F0"/>
                </a:solidFill>
                <a:latin typeface="Bauhaus 93" panose="04030905020B02020C02" pitchFamily="82" charset="0"/>
                <a:cs typeface="Times New Roman" panose="02020603050405020304" pitchFamily="18" charset="0"/>
              </a:rPr>
              <a:t>?</a:t>
            </a:r>
            <a:endParaRPr lang="en-US" altLang="en-US" sz="9600" b="1" dirty="0">
              <a:solidFill>
                <a:srgbClr val="00B0F0"/>
              </a:solidFill>
              <a:latin typeface="Bauhaus 93" panose="04030905020B02020C02" pitchFamily="82" charset="0"/>
            </a:endParaRPr>
          </a:p>
        </p:txBody>
      </p:sp>
      <p:sp>
        <p:nvSpPr>
          <p:cNvPr id="35851" name="Rectangle 13"/>
          <p:cNvSpPr>
            <a:spLocks noChangeArrowheads="1"/>
          </p:cNvSpPr>
          <p:nvPr/>
        </p:nvSpPr>
        <p:spPr bwMode="auto">
          <a:xfrm>
            <a:off x="6934200" y="676275"/>
            <a:ext cx="5683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r>
              <a:rPr lang="en-US" altLang="en-US" sz="5400" b="1" dirty="0">
                <a:solidFill>
                  <a:srgbClr val="FFC000"/>
                </a:solidFill>
                <a:latin typeface="Broadway" panose="04040905080B02020502" pitchFamily="82" charset="0"/>
                <a:cs typeface="Times New Roman" panose="02020603050405020304" pitchFamily="18" charset="0"/>
              </a:rPr>
              <a:t>?</a:t>
            </a:r>
            <a:endParaRPr lang="en-US" altLang="en-US" sz="5400" b="1" dirty="0">
              <a:solidFill>
                <a:srgbClr val="FFC000"/>
              </a:solidFill>
              <a:latin typeface="Broadway" panose="04040905080B02020502" pitchFamily="82" charset="0"/>
            </a:endParaRPr>
          </a:p>
        </p:txBody>
      </p:sp>
    </p:spTree>
  </p:cSld>
  <p:clrMapOvr>
    <a:masterClrMapping/>
  </p:clrMapOvr>
  <p:transition>
    <p:fade/>
  </p:transition>
</p:sld>
</file>

<file path=ppt/theme/theme1.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Stream</Template>
  <TotalTime>33947</TotalTime>
  <Words>1578</Words>
  <Application>Microsoft Office PowerPoint</Application>
  <PresentationFormat>On-screen Show (4:3)</PresentationFormat>
  <Paragraphs>169</Paragraphs>
  <Slides>39</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Algerian</vt:lpstr>
      <vt:lpstr>ArchTitl</vt:lpstr>
      <vt:lpstr>Arial</vt:lpstr>
      <vt:lpstr>Bauhaus 93</vt:lpstr>
      <vt:lpstr>Broadway</vt:lpstr>
      <vt:lpstr>Chiller</vt:lpstr>
      <vt:lpstr>Garamond</vt:lpstr>
      <vt:lpstr>Times New Roman</vt:lpstr>
      <vt:lpstr>Wingdings</vt:lpstr>
      <vt:lpstr>Stream</vt:lpstr>
      <vt:lpstr>   District Local Planning Committee Orientation  Part 2  Mercer County Schools   </vt:lpstr>
      <vt:lpstr>Welcome Back</vt:lpstr>
      <vt:lpstr>An overview of capacity calculations</vt:lpstr>
      <vt:lpstr>An “Overview” of capacity calculations</vt:lpstr>
      <vt:lpstr>We will now review your current District Facilities Plan (DFP)</vt:lpstr>
      <vt:lpstr>PowerPoint Presentation</vt:lpstr>
      <vt:lpstr>PowerPoint Presentation</vt:lpstr>
      <vt:lpstr>The main body of the DFP focuses on the construction identified by your LPC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Since your last DFP your district has undertaken the following projects:</vt:lpstr>
      <vt:lpstr> Restricted Funding for School Construction </vt:lpstr>
      <vt:lpstr>PowerPoint Presentation</vt:lpstr>
      <vt:lpstr>PowerPoint Presentation</vt:lpstr>
      <vt:lpstr>PowerPoint Presentation</vt:lpstr>
      <vt:lpstr>PowerPoint Presentation</vt:lpstr>
      <vt:lpstr>PowerPoint Presentation</vt:lpstr>
      <vt:lpstr>Cost of Delivery of Services</vt:lpstr>
      <vt:lpstr>Cost of Delivery of Services</vt:lpstr>
      <vt:lpstr>PowerPoint Presentation</vt:lpstr>
      <vt:lpstr>District Enrollment Since 1990</vt:lpstr>
      <vt:lpstr>PowerPoint Presentation</vt:lpstr>
      <vt:lpstr>District  Demographic Projections</vt:lpstr>
      <vt:lpstr>PowerPoint Presentation</vt:lpstr>
      <vt:lpstr>Future Challenges for KY Schools</vt:lpstr>
      <vt:lpstr>Future Challenges for KY Schools</vt:lpstr>
      <vt:lpstr>PowerPoint Presentation</vt:lpstr>
    </vt:vector>
  </TitlesOfParts>
  <Company>Lucas/Schwering Architects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Tim K.Lucas</dc:creator>
  <cp:lastModifiedBy>Gilbert, John - Division of District Support</cp:lastModifiedBy>
  <cp:revision>2230</cp:revision>
  <dcterms:created xsi:type="dcterms:W3CDTF">2000-11-27T21:24:43Z</dcterms:created>
  <dcterms:modified xsi:type="dcterms:W3CDTF">2021-10-14T14:33:51Z</dcterms:modified>
</cp:coreProperties>
</file>