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8" r:id="rId2"/>
    <p:sldId id="286" r:id="rId3"/>
    <p:sldId id="300" r:id="rId4"/>
    <p:sldId id="301" r:id="rId5"/>
    <p:sldId id="298" r:id="rId6"/>
    <p:sldId id="296" r:id="rId7"/>
    <p:sldId id="299" r:id="rId8"/>
    <p:sldId id="302" r:id="rId9"/>
    <p:sldId id="294" r:id="rId10"/>
    <p:sldId id="297" r:id="rId11"/>
    <p:sldId id="273" r:id="rId12"/>
    <p:sldId id="264" r:id="rId13"/>
    <p:sldId id="256" r:id="rId14"/>
    <p:sldId id="282" r:id="rId15"/>
    <p:sldId id="259" r:id="rId16"/>
    <p:sldId id="260" r:id="rId1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" userDrawn="1">
          <p15:clr>
            <a:srgbClr val="A4A3A4"/>
          </p15:clr>
        </p15:guide>
        <p15:guide id="3" pos="7296" userDrawn="1">
          <p15:clr>
            <a:srgbClr val="A4A3A4"/>
          </p15:clr>
        </p15:guide>
        <p15:guide id="4" orient="horz" pos="504" userDrawn="1">
          <p15:clr>
            <a:srgbClr val="A4A3A4"/>
          </p15:clr>
        </p15:guide>
        <p15:guide id="5" orient="horz" pos="38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83D"/>
    <a:srgbClr val="884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34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140" y="102"/>
      </p:cViewPr>
      <p:guideLst>
        <p:guide orient="horz" pos="2160"/>
        <p:guide pos="384"/>
        <p:guide pos="7296"/>
        <p:guide orient="horz" pos="504"/>
        <p:guide orient="horz" pos="381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6" d="100"/>
        <a:sy n="136" d="100"/>
      </p:scale>
      <p:origin x="0" y="-49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FE88E78-4739-4E73-8DB5-EF450E0EA121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696EDC5-6E01-4871-8E88-B781100958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434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:notes"/>
          <p:cNvSpPr txBox="1">
            <a:spLocks noGrp="1"/>
          </p:cNvSpPr>
          <p:nvPr>
            <p:ph type="body" idx="1"/>
          </p:nvPr>
        </p:nvSpPr>
        <p:spPr>
          <a:xfrm>
            <a:off x="934720" y="4415790"/>
            <a:ext cx="514096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93162" rIns="93162" bIns="93162" anchor="t" anchorCtr="0">
            <a:noAutofit/>
          </a:bodyPr>
          <a:lstStyle/>
          <a:p>
            <a:pPr>
              <a:buSzPts val="1100"/>
            </a:pPr>
            <a:r>
              <a:rPr lang="en-US"/>
              <a:t>Bentzel </a:t>
            </a:r>
            <a:endParaRPr/>
          </a:p>
        </p:txBody>
      </p:sp>
      <p:sp>
        <p:nvSpPr>
          <p:cNvPr id="71" name="Google Shape;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E283C-3D6C-40AA-91C1-40E2B2D21D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81CDF9-17A8-48BB-9259-8BAECA2403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F4AC86-14E1-48F2-89C4-B66435B29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93529-42C3-472C-8713-7B80AA770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46260-492B-4006-8520-6F67D05C7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56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A6A76-C4C7-43EC-9AAD-D31A2DF9E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6153E-9EAD-4B78-B19E-1B267F49E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CA3B6B-1429-4231-A997-A789D76A2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14A5C-6CF6-4FBF-A129-36AF11670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B2E537-AAE7-4896-8C07-3F76F6611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2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FB9D1-4C63-4E65-8D20-670243C30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D8B42-8EAC-4FE0-A0A5-CE357E8F57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D976CA-3C08-47B4-81EF-93E7A21C4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D2AFB2-78BC-4E1D-8334-1E937F8DF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BCE8B-4EF6-4AF4-A634-2D1D04349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661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E0524-2AD3-42F7-939C-288E41585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0ABA3-132B-47DC-8185-63D0FEDC0F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69FB41-3605-48E0-8F14-33A39F4796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635850-A148-4289-9B53-5F0890BC8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C6812E-AEDB-4E37-B467-9C3646D11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9D23D1-D53F-44C9-8F0A-E958E157B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878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57151-8421-451A-B080-F657EE22B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EB0399-6F35-48C5-B15D-3D362797D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ED5D58-D147-419F-B4E9-D03EFADAE0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ADC673-5839-476D-B42A-A9F35EAE37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AC78C1-A9B4-4A07-84D7-BF7F297696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7671C3-ADBC-451A-94FB-AA8D6FF02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DAB131-C367-47B2-BDBF-AB9739EF1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884148-7FAF-4380-85B0-E950BF2D7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587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CD234-8041-4E03-BF94-691D0C336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102DB0-8A4D-4562-BB47-C738F448B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4805AE-539E-483D-A347-05DEFD8DD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24CCF9-DE15-48AF-A2CE-144F65471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336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29C08D-D20D-4A6A-8C1F-664D10BAE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D7BFB9-3BA0-461D-9FC6-BC6F4A483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1EBBAD-CAA2-43BE-8A31-F53169C91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21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487FE-A740-450B-9892-A8CB20F4E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CD337-2172-474F-B4DA-71B057E4C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E7D4D4-916A-4DC8-B926-20C89098F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20CB10-7320-4B16-AA64-35848B0F4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F4AD9A-5651-40CD-A455-11DF4A7D6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94F1BF-5F91-4B44-A7F6-2250C103B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148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58D53-A0B6-432A-97ED-AE92C0622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7B6D9E-34E7-41AF-AF93-465BC4B9BB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72004-0BA1-46A6-ABAF-8D1291D652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B4C7FE-498B-4B19-9C39-7099846B7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209DA-E70B-45FF-B1EE-F1B72022F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1561A0-CF1E-4127-BC54-622431114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29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EDA3D-6C83-4F55-95CB-BA8A57EFF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196890-9149-4195-B7E4-6228B03815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6C6CB4-D27A-47F3-9335-786D45446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40C9B-2DF9-4458-BE72-B1C16F1E7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228D0-5282-488D-9495-3A4FD1198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298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12C61E-FB02-4E79-B3F1-DA9200DDA3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4FD2EF-8B11-4ED1-A616-8D3B097C97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94C20-F03C-40EA-9FBF-C44E2A47A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96E1B-2D52-4AB2-82C9-E74C14C9F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3F633-2E41-4004-9D38-A25897A4E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742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 txBox="1">
            <a:spLocks noGrp="1"/>
          </p:cNvSpPr>
          <p:nvPr>
            <p:ph type="body" idx="1"/>
          </p:nvPr>
        </p:nvSpPr>
        <p:spPr>
          <a:xfrm>
            <a:off x="600671" y="5929931"/>
            <a:ext cx="10985600" cy="3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150" tIns="17150" rIns="17150" bIns="17150" anchor="t" anchorCtr="0">
            <a:normAutofit/>
          </a:bodyPr>
          <a:lstStyle>
            <a:lvl1pPr marL="609585" lvl="0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Helvetica Neue"/>
              <a:buNone/>
              <a:defRPr sz="1867" b="1"/>
            </a:lvl1pPr>
            <a:lvl2pPr marL="1219170" lvl="1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○"/>
              <a:defRPr/>
            </a:lvl2pPr>
            <a:lvl3pPr marL="1828754" lvl="2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■"/>
              <a:defRPr/>
            </a:lvl3pPr>
            <a:lvl4pPr marL="2438339" lvl="3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●"/>
              <a:defRPr/>
            </a:lvl4pPr>
            <a:lvl5pPr marL="3047924" lvl="4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○"/>
              <a:defRPr/>
            </a:lvl5pPr>
            <a:lvl6pPr marL="3657509" lvl="5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■"/>
              <a:defRPr/>
            </a:lvl6pPr>
            <a:lvl7pPr marL="4267093" lvl="6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●"/>
              <a:defRPr/>
            </a:lvl7pPr>
            <a:lvl8pPr marL="4876678" lvl="7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○"/>
              <a:defRPr/>
            </a:lvl8pPr>
            <a:lvl9pPr marL="5486263" lvl="8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■"/>
              <a:defRPr/>
            </a:lvl9pPr>
          </a:lstStyle>
          <a:p>
            <a:endParaRPr/>
          </a:p>
        </p:txBody>
      </p:sp>
      <p:sp>
        <p:nvSpPr>
          <p:cNvPr id="11" name="Google Shape;11;p27"/>
          <p:cNvSpPr txBox="1">
            <a:spLocks noGrp="1"/>
          </p:cNvSpPr>
          <p:nvPr>
            <p:ph type="title"/>
          </p:nvPr>
        </p:nvSpPr>
        <p:spPr>
          <a:xfrm>
            <a:off x="603248" y="1287496"/>
            <a:ext cx="10985600" cy="23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b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  <a:defRPr sz="5867" b="1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2" name="Google Shape;12;p27"/>
          <p:cNvSpPr txBox="1">
            <a:spLocks noGrp="1"/>
          </p:cNvSpPr>
          <p:nvPr>
            <p:ph type="body" idx="2"/>
          </p:nvPr>
        </p:nvSpPr>
        <p:spPr>
          <a:xfrm>
            <a:off x="600671" y="3611595"/>
            <a:ext cx="10985600" cy="9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rmAutofit/>
          </a:bodyPr>
          <a:lstStyle>
            <a:lvl1pPr marL="609585" lvl="0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5pPr>
            <a:lvl6pPr marL="3657509" lvl="5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■"/>
              <a:defRPr/>
            </a:lvl6pPr>
            <a:lvl7pPr marL="4267093" lvl="6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●"/>
              <a:defRPr/>
            </a:lvl7pPr>
            <a:lvl8pPr marL="4876678" lvl="7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○"/>
              <a:defRPr/>
            </a:lvl8pPr>
            <a:lvl9pPr marL="5486263" lvl="8" indent="-372524" algn="l">
              <a:lnSpc>
                <a:spcPct val="90000"/>
              </a:lnSpc>
              <a:spcBef>
                <a:spcPts val="2267"/>
              </a:spcBef>
              <a:spcAft>
                <a:spcPts val="0"/>
              </a:spcAft>
              <a:buClr>
                <a:srgbClr val="000000"/>
              </a:buClr>
              <a:buSzPts val="800"/>
              <a:buChar char="■"/>
              <a:defRPr/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sldNum" idx="12"/>
          </p:nvPr>
        </p:nvSpPr>
        <p:spPr>
          <a:xfrm>
            <a:off x="6000749" y="6540500"/>
            <a:ext cx="184400" cy="1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b" anchorCtr="0">
            <a:norm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Helvetica Neue"/>
              <a:buNone/>
              <a:defRPr sz="9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sz="1333"/>
          </a:p>
        </p:txBody>
      </p:sp>
    </p:spTree>
    <p:extLst>
      <p:ext uri="{BB962C8B-B14F-4D97-AF65-F5344CB8AC3E}">
        <p14:creationId xmlns:p14="http://schemas.microsoft.com/office/powerpoint/2010/main" val="2199883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3AD08C-514C-40B0-B64C-A141A4D5D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DB94B9-9BC8-4817-920E-B42D533727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EEBEF-9969-4DDC-AA40-7BC9C3F906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CE215-F647-466B-9699-0897CAA37EBC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8A37C6-2E8F-4772-86F8-8DF4A77726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CE542-EF00-4E9C-B13A-C3AFD363C2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89793-9E13-47C5-B65A-397DEF589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758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83D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"/>
          <p:cNvSpPr txBox="1">
            <a:spLocks noGrp="1"/>
          </p:cNvSpPr>
          <p:nvPr>
            <p:ph type="ctrTitle" idx="4294967295"/>
          </p:nvPr>
        </p:nvSpPr>
        <p:spPr>
          <a:xfrm>
            <a:off x="1171719" y="4372779"/>
            <a:ext cx="9848560" cy="64102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4000" dirty="0">
                <a:solidFill>
                  <a:srgbClr val="EBEBEB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CCPS – New School</a:t>
            </a:r>
            <a:endParaRPr sz="4000" dirty="0">
              <a:solidFill>
                <a:srgbClr val="EBEBEB"/>
              </a:solidFill>
              <a:latin typeface="Source Sans Pro" panose="020B0503030403020204" pitchFamily="34" charset="0"/>
              <a:ea typeface="Source Sans Pro" panose="020B0503030403020204" pitchFamily="34" charset="0"/>
              <a:cs typeface="Arial"/>
              <a:sym typeface="Arial"/>
            </a:endParaRPr>
          </a:p>
        </p:txBody>
      </p:sp>
      <p:pic>
        <p:nvPicPr>
          <p:cNvPr id="76" name="Google Shape;76;p1" descr="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01525" y="258705"/>
            <a:ext cx="6588950" cy="35505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74;p1">
            <a:extLst>
              <a:ext uri="{FF2B5EF4-FFF2-40B4-BE49-F238E27FC236}">
                <a16:creationId xmlns:a16="http://schemas.microsoft.com/office/drawing/2014/main" id="{05FDD551-3EB7-4F24-BA58-05D9E3022E4D}"/>
              </a:ext>
            </a:extLst>
          </p:cNvPr>
          <p:cNvSpPr txBox="1">
            <a:spLocks/>
          </p:cNvSpPr>
          <p:nvPr/>
        </p:nvSpPr>
        <p:spPr>
          <a:xfrm>
            <a:off x="1171719" y="5013803"/>
            <a:ext cx="9848560" cy="43192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800">
                <a:solidFill>
                  <a:schemeClr val="bg1">
                    <a:lumMod val="65000"/>
                  </a:schemeClr>
                </a:solidFill>
                <a:latin typeface="Source Sans Pro Light" panose="020B0403030403020204" pitchFamily="34" charset="0"/>
                <a:ea typeface="Arial"/>
                <a:cs typeface="Arial"/>
                <a:sym typeface="Arial"/>
              </a:rPr>
              <a:t>November 4, 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Source Sans Pro Light" panose="020B0403030403020204" pitchFamily="34" charset="0"/>
                <a:ea typeface="Arial"/>
                <a:cs typeface="Arial"/>
                <a:sym typeface="Arial"/>
              </a:rPr>
              <a:t>2021</a:t>
            </a: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4C633539-B2E8-40AB-8ECE-4A1DB1414CC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758" y="6009276"/>
            <a:ext cx="1555191" cy="513897"/>
          </a:xfrm>
          <a:prstGeom prst="rect">
            <a:avLst/>
          </a:prstGeom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B0B60B1-1772-4240-B7E0-9CB62E85BE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633" y="5923660"/>
            <a:ext cx="899711" cy="8970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8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>
            <a:extLst>
              <a:ext uri="{FF2B5EF4-FFF2-40B4-BE49-F238E27FC236}">
                <a16:creationId xmlns:a16="http://schemas.microsoft.com/office/drawing/2014/main" id="{1B76E3E8-D9EC-4475-AA75-5A7EB337E7D2}"/>
              </a:ext>
            </a:extLst>
          </p:cNvPr>
          <p:cNvGrpSpPr/>
          <p:nvPr/>
        </p:nvGrpSpPr>
        <p:grpSpPr>
          <a:xfrm>
            <a:off x="8243501" y="281910"/>
            <a:ext cx="3629053" cy="409639"/>
            <a:chOff x="8243501" y="128659"/>
            <a:chExt cx="3629053" cy="409639"/>
          </a:xfrm>
        </p:grpSpPr>
        <p:sp>
          <p:nvSpPr>
            <p:cNvPr id="9" name="Google Shape;74;p1">
              <a:extLst>
                <a:ext uri="{FF2B5EF4-FFF2-40B4-BE49-F238E27FC236}">
                  <a16:creationId xmlns:a16="http://schemas.microsoft.com/office/drawing/2014/main" id="{806BC8A6-E1CE-4113-B4E6-D7C7E6B0E345}"/>
                </a:ext>
              </a:extLst>
            </p:cNvPr>
            <p:cNvSpPr txBox="1">
              <a:spLocks/>
            </p:cNvSpPr>
            <p:nvPr/>
          </p:nvSpPr>
          <p:spPr>
            <a:xfrm>
              <a:off x="8243501" y="128659"/>
              <a:ext cx="3629053" cy="4096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vert="horz" wrap="square" lIns="25400" tIns="25400" rIns="25400" bIns="25400" rtlCol="0" anchor="b" anchorCtr="0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80000"/>
                </a:lnSpc>
                <a:spcBef>
                  <a:spcPts val="0"/>
                </a:spcBef>
                <a:buClr>
                  <a:srgbClr val="EBEBEB"/>
                </a:buClr>
                <a:buSzPct val="129128"/>
              </a:pPr>
              <a:r>
                <a:rPr lang="en-US" sz="1800" b="1" dirty="0">
                  <a:solidFill>
                    <a:schemeClr val="bg1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Arial"/>
                  <a:sym typeface="Arial"/>
                </a:rPr>
                <a:t>Site Plan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18EB476-3B55-4B6A-8072-15A5A408724A}"/>
                </a:ext>
              </a:extLst>
            </p:cNvPr>
            <p:cNvCxnSpPr/>
            <p:nvPr/>
          </p:nvCxnSpPr>
          <p:spPr>
            <a:xfrm>
              <a:off x="8243501" y="538298"/>
              <a:ext cx="3629053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Picture 2" descr="A picture containing text, mosquito net&#10;&#10;Description automatically generated">
            <a:extLst>
              <a:ext uri="{FF2B5EF4-FFF2-40B4-BE49-F238E27FC236}">
                <a16:creationId xmlns:a16="http://schemas.microsoft.com/office/drawing/2014/main" id="{B15F313C-EDEB-403D-A2C9-8C006F72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2" t="29608" r="39646" b="22800"/>
          <a:stretch/>
        </p:blipFill>
        <p:spPr>
          <a:xfrm>
            <a:off x="0" y="0"/>
            <a:ext cx="7978723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D490BA2-2ABE-4B5F-9E15-4D16FE55B0BD}"/>
              </a:ext>
            </a:extLst>
          </p:cNvPr>
          <p:cNvGrpSpPr/>
          <p:nvPr/>
        </p:nvGrpSpPr>
        <p:grpSpPr>
          <a:xfrm>
            <a:off x="8201309" y="6256349"/>
            <a:ext cx="1387565" cy="319741"/>
            <a:chOff x="10484989" y="294056"/>
            <a:chExt cx="1387565" cy="31974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CD17753-4572-4873-A290-B72A8A6B3B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484989" y="294056"/>
              <a:ext cx="320692" cy="319741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C8671BA-4406-4C7A-90DA-675F869D65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92748" y="294056"/>
              <a:ext cx="879806" cy="193985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0E385E5F-C880-413B-A1EC-36EE4FFCA42D}"/>
              </a:ext>
            </a:extLst>
          </p:cNvPr>
          <p:cNvSpPr txBox="1"/>
          <p:nvPr/>
        </p:nvSpPr>
        <p:spPr>
          <a:xfrm>
            <a:off x="8243501" y="868230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DD953F-618D-46DD-A3D9-F87AAA780D69}"/>
              </a:ext>
            </a:extLst>
          </p:cNvPr>
          <p:cNvSpPr txBox="1"/>
          <p:nvPr/>
        </p:nvSpPr>
        <p:spPr>
          <a:xfrm>
            <a:off x="5798751" y="285492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FA0EBD-DFA2-4D2E-869C-746BC5A563D6}"/>
              </a:ext>
            </a:extLst>
          </p:cNvPr>
          <p:cNvSpPr txBox="1"/>
          <p:nvPr/>
        </p:nvSpPr>
        <p:spPr>
          <a:xfrm>
            <a:off x="4249351" y="279777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BA02CD1-762E-484B-925B-AA0DEDF1A041}"/>
              </a:ext>
            </a:extLst>
          </p:cNvPr>
          <p:cNvSpPr txBox="1"/>
          <p:nvPr/>
        </p:nvSpPr>
        <p:spPr>
          <a:xfrm>
            <a:off x="2649151" y="2959362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7EC24ED-5718-4480-9BC3-2279565F3384}"/>
              </a:ext>
            </a:extLst>
          </p:cNvPr>
          <p:cNvSpPr txBox="1"/>
          <p:nvPr/>
        </p:nvSpPr>
        <p:spPr>
          <a:xfrm rot="20693511">
            <a:off x="2973001" y="4521462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AAF32F2-1611-439E-B5A6-AD25F1533EF3}"/>
              </a:ext>
            </a:extLst>
          </p:cNvPr>
          <p:cNvSpPr txBox="1"/>
          <p:nvPr/>
        </p:nvSpPr>
        <p:spPr>
          <a:xfrm>
            <a:off x="6575991" y="379980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74D226-DCFE-4F18-A570-A4BBD60235C6}"/>
              </a:ext>
            </a:extLst>
          </p:cNvPr>
          <p:cNvSpPr txBox="1"/>
          <p:nvPr/>
        </p:nvSpPr>
        <p:spPr>
          <a:xfrm>
            <a:off x="5585391" y="358644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7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0B35D0-48B7-4E54-8CA0-2A9C85804549}"/>
              </a:ext>
            </a:extLst>
          </p:cNvPr>
          <p:cNvSpPr txBox="1"/>
          <p:nvPr/>
        </p:nvSpPr>
        <p:spPr>
          <a:xfrm>
            <a:off x="4884351" y="132330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345659-BD68-462D-BE62-CC21B83C197A}"/>
              </a:ext>
            </a:extLst>
          </p:cNvPr>
          <p:cNvSpPr txBox="1"/>
          <p:nvPr/>
        </p:nvSpPr>
        <p:spPr>
          <a:xfrm>
            <a:off x="3345111" y="217674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9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6B36B1-D35E-4A26-8DA0-D88040679401}"/>
              </a:ext>
            </a:extLst>
          </p:cNvPr>
          <p:cNvSpPr txBox="1"/>
          <p:nvPr/>
        </p:nvSpPr>
        <p:spPr>
          <a:xfrm>
            <a:off x="5401241" y="152142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025F066-14AA-4058-A6D0-79930CED9725}"/>
              </a:ext>
            </a:extLst>
          </p:cNvPr>
          <p:cNvSpPr txBox="1"/>
          <p:nvPr/>
        </p:nvSpPr>
        <p:spPr>
          <a:xfrm>
            <a:off x="5625705" y="152142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5FB04D8-DE6F-4D15-852D-5733D02E046D}"/>
              </a:ext>
            </a:extLst>
          </p:cNvPr>
          <p:cNvSpPr txBox="1"/>
          <p:nvPr/>
        </p:nvSpPr>
        <p:spPr>
          <a:xfrm>
            <a:off x="3176201" y="384552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B41D586-D8A1-4B5F-84FF-8BED34578EC1}"/>
              </a:ext>
            </a:extLst>
          </p:cNvPr>
          <p:cNvSpPr txBox="1"/>
          <p:nvPr/>
        </p:nvSpPr>
        <p:spPr>
          <a:xfrm>
            <a:off x="2094161" y="412746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BEC1F0D-AFCD-4BAC-B337-A2899355DF23}"/>
              </a:ext>
            </a:extLst>
          </p:cNvPr>
          <p:cNvSpPr txBox="1"/>
          <p:nvPr/>
        </p:nvSpPr>
        <p:spPr>
          <a:xfrm>
            <a:off x="1905497" y="527808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5635CA-F33A-49DF-8D7D-668793008422}"/>
              </a:ext>
            </a:extLst>
          </p:cNvPr>
          <p:cNvSpPr txBox="1"/>
          <p:nvPr/>
        </p:nvSpPr>
        <p:spPr>
          <a:xfrm>
            <a:off x="1928357" y="6094714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29B40B1-77CD-4C73-8A70-31B361D04F30}"/>
              </a:ext>
            </a:extLst>
          </p:cNvPr>
          <p:cNvSpPr txBox="1"/>
          <p:nvPr/>
        </p:nvSpPr>
        <p:spPr>
          <a:xfrm>
            <a:off x="1090157" y="3976780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D3DC72F-AE04-4A68-9749-5358E9A21F34}"/>
              </a:ext>
            </a:extLst>
          </p:cNvPr>
          <p:cNvSpPr txBox="1"/>
          <p:nvPr/>
        </p:nvSpPr>
        <p:spPr>
          <a:xfrm rot="20640125">
            <a:off x="4012221" y="507615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800D682-4A76-4943-B0DD-50C5F1A0FF70}"/>
              </a:ext>
            </a:extLst>
          </p:cNvPr>
          <p:cNvSpPr txBox="1"/>
          <p:nvPr/>
        </p:nvSpPr>
        <p:spPr>
          <a:xfrm>
            <a:off x="3253036" y="555240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D38BE80-71F9-4E01-96F7-BB88355146F7}"/>
              </a:ext>
            </a:extLst>
          </p:cNvPr>
          <p:cNvSpPr txBox="1"/>
          <p:nvPr/>
        </p:nvSpPr>
        <p:spPr>
          <a:xfrm rot="20696863">
            <a:off x="4778264" y="4725392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16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C048C9D-401E-4A10-AC53-C6DE8C6E758D}"/>
              </a:ext>
            </a:extLst>
          </p:cNvPr>
          <p:cNvSpPr txBox="1"/>
          <p:nvPr/>
        </p:nvSpPr>
        <p:spPr>
          <a:xfrm rot="20696863">
            <a:off x="5951743" y="5358881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B91F5B6-A934-4B36-8C0B-86E4979C8995}"/>
              </a:ext>
            </a:extLst>
          </p:cNvPr>
          <p:cNvSpPr txBox="1"/>
          <p:nvPr/>
        </p:nvSpPr>
        <p:spPr>
          <a:xfrm rot="20696863">
            <a:off x="5706675" y="4346862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18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5605C69-1AB2-47B2-8BB9-F80E3733F747}"/>
              </a:ext>
            </a:extLst>
          </p:cNvPr>
          <p:cNvSpPr txBox="1"/>
          <p:nvPr/>
        </p:nvSpPr>
        <p:spPr>
          <a:xfrm>
            <a:off x="6422321" y="1715461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E3CFAFB-DAF8-4A9D-8D45-D8CF2FEB049B}"/>
              </a:ext>
            </a:extLst>
          </p:cNvPr>
          <p:cNvSpPr txBox="1"/>
          <p:nvPr/>
        </p:nvSpPr>
        <p:spPr>
          <a:xfrm>
            <a:off x="8243501" y="1107559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8A56E24-DF2A-4F0A-B5B9-5EB495A0D80E}"/>
              </a:ext>
            </a:extLst>
          </p:cNvPr>
          <p:cNvSpPr txBox="1"/>
          <p:nvPr/>
        </p:nvSpPr>
        <p:spPr>
          <a:xfrm>
            <a:off x="8243501" y="1346888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0F9D096-977C-4444-9C08-51291829F74E}"/>
              </a:ext>
            </a:extLst>
          </p:cNvPr>
          <p:cNvSpPr txBox="1"/>
          <p:nvPr/>
        </p:nvSpPr>
        <p:spPr>
          <a:xfrm>
            <a:off x="8243501" y="1586217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01906E7-6768-4ABB-A635-D20D044DDC69}"/>
              </a:ext>
            </a:extLst>
          </p:cNvPr>
          <p:cNvSpPr txBox="1"/>
          <p:nvPr/>
        </p:nvSpPr>
        <p:spPr>
          <a:xfrm>
            <a:off x="8243501" y="1825546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5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E06C51A-714A-4E06-A6CC-84E6A249D3DD}"/>
              </a:ext>
            </a:extLst>
          </p:cNvPr>
          <p:cNvSpPr txBox="1"/>
          <p:nvPr/>
        </p:nvSpPr>
        <p:spPr>
          <a:xfrm>
            <a:off x="8243501" y="2064875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94ECB41-77B0-491E-A30E-7B93F8AEBD5E}"/>
              </a:ext>
            </a:extLst>
          </p:cNvPr>
          <p:cNvSpPr txBox="1"/>
          <p:nvPr/>
        </p:nvSpPr>
        <p:spPr>
          <a:xfrm>
            <a:off x="8243501" y="2304204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7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E4DB5E2-A7BD-4C94-97F8-361F13DAC157}"/>
              </a:ext>
            </a:extLst>
          </p:cNvPr>
          <p:cNvSpPr txBox="1"/>
          <p:nvPr/>
        </p:nvSpPr>
        <p:spPr>
          <a:xfrm>
            <a:off x="8243501" y="2543533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F46C1D0-EF47-4BB4-87D3-0F581A0661E7}"/>
              </a:ext>
            </a:extLst>
          </p:cNvPr>
          <p:cNvSpPr txBox="1"/>
          <p:nvPr/>
        </p:nvSpPr>
        <p:spPr>
          <a:xfrm>
            <a:off x="8243501" y="2782862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9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04FA125-15DE-4B71-9677-630588331519}"/>
              </a:ext>
            </a:extLst>
          </p:cNvPr>
          <p:cNvSpPr txBox="1"/>
          <p:nvPr/>
        </p:nvSpPr>
        <p:spPr>
          <a:xfrm>
            <a:off x="8243501" y="3022191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1044451-FD33-4CC0-B9FE-718E0DEE0D76}"/>
              </a:ext>
            </a:extLst>
          </p:cNvPr>
          <p:cNvSpPr txBox="1"/>
          <p:nvPr/>
        </p:nvSpPr>
        <p:spPr>
          <a:xfrm>
            <a:off x="8243501" y="3261520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11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860CE9C-4F22-451E-A10D-19BA69B23E7D}"/>
              </a:ext>
            </a:extLst>
          </p:cNvPr>
          <p:cNvSpPr txBox="1"/>
          <p:nvPr/>
        </p:nvSpPr>
        <p:spPr>
          <a:xfrm>
            <a:off x="8243501" y="3500849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E523F03-88B0-447C-AFC4-F9A75E748813}"/>
              </a:ext>
            </a:extLst>
          </p:cNvPr>
          <p:cNvSpPr txBox="1"/>
          <p:nvPr/>
        </p:nvSpPr>
        <p:spPr>
          <a:xfrm>
            <a:off x="8243501" y="3740178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13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B508DBD-38A9-46AC-A0F7-1F4ADDB73E11}"/>
              </a:ext>
            </a:extLst>
          </p:cNvPr>
          <p:cNvSpPr txBox="1"/>
          <p:nvPr/>
        </p:nvSpPr>
        <p:spPr>
          <a:xfrm>
            <a:off x="8243501" y="3979507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14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9357296-7BD0-417E-8ECB-1D2CE241952C}"/>
              </a:ext>
            </a:extLst>
          </p:cNvPr>
          <p:cNvSpPr txBox="1"/>
          <p:nvPr/>
        </p:nvSpPr>
        <p:spPr>
          <a:xfrm>
            <a:off x="8243501" y="4218836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2F90B0D-3698-49E8-A6F8-656796564779}"/>
              </a:ext>
            </a:extLst>
          </p:cNvPr>
          <p:cNvSpPr txBox="1"/>
          <p:nvPr/>
        </p:nvSpPr>
        <p:spPr>
          <a:xfrm>
            <a:off x="8243501" y="4458165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16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1C277FA-8EC2-417D-A638-D8C9A35D3A68}"/>
              </a:ext>
            </a:extLst>
          </p:cNvPr>
          <p:cNvSpPr txBox="1"/>
          <p:nvPr/>
        </p:nvSpPr>
        <p:spPr>
          <a:xfrm>
            <a:off x="8243501" y="4697494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DF3466D-4E74-41FB-8A29-2A162840542F}"/>
              </a:ext>
            </a:extLst>
          </p:cNvPr>
          <p:cNvSpPr txBox="1"/>
          <p:nvPr/>
        </p:nvSpPr>
        <p:spPr>
          <a:xfrm>
            <a:off x="8243501" y="4936823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18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1A404B4-49E6-4173-AD27-2F8FE320B4CA}"/>
              </a:ext>
            </a:extLst>
          </p:cNvPr>
          <p:cNvSpPr txBox="1"/>
          <p:nvPr/>
        </p:nvSpPr>
        <p:spPr>
          <a:xfrm>
            <a:off x="8243501" y="5176158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19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3547E91-FE18-4A08-AC22-7E2B414DC303}"/>
              </a:ext>
            </a:extLst>
          </p:cNvPr>
          <p:cNvSpPr txBox="1"/>
          <p:nvPr/>
        </p:nvSpPr>
        <p:spPr>
          <a:xfrm>
            <a:off x="8558133" y="868230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New High School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E5D47D1-AAAA-42BD-9B5A-700614601201}"/>
              </a:ext>
            </a:extLst>
          </p:cNvPr>
          <p:cNvSpPr txBox="1"/>
          <p:nvPr/>
        </p:nvSpPr>
        <p:spPr>
          <a:xfrm>
            <a:off x="8558133" y="1107559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Indoor Practice Building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3E715E1-E5CE-4A1B-9840-16799F4CB40A}"/>
              </a:ext>
            </a:extLst>
          </p:cNvPr>
          <p:cNvSpPr txBox="1"/>
          <p:nvPr/>
        </p:nvSpPr>
        <p:spPr>
          <a:xfrm>
            <a:off x="8558133" y="1346888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Grounds Keeper Building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B913109-7F72-4E46-99D6-EEED6E2B900E}"/>
              </a:ext>
            </a:extLst>
          </p:cNvPr>
          <p:cNvSpPr txBox="1"/>
          <p:nvPr/>
        </p:nvSpPr>
        <p:spPr>
          <a:xfrm>
            <a:off x="8558133" y="1586217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Toilets / Concessions Building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EEF4585-43A5-4DC5-9689-3E6000D22CC0}"/>
              </a:ext>
            </a:extLst>
          </p:cNvPr>
          <p:cNvSpPr txBox="1"/>
          <p:nvPr/>
        </p:nvSpPr>
        <p:spPr>
          <a:xfrm>
            <a:off x="8558133" y="1825546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Future Academies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E4989DE-A54B-46F7-B4E1-BC06C07C493A}"/>
              </a:ext>
            </a:extLst>
          </p:cNvPr>
          <p:cNvSpPr txBox="1"/>
          <p:nvPr/>
        </p:nvSpPr>
        <p:spPr>
          <a:xfrm>
            <a:off x="8558133" y="2064875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Student Drop-Off / Visitors Entry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0EF24C8-7880-4F4A-A909-C3D129D6FCB1}"/>
              </a:ext>
            </a:extLst>
          </p:cNvPr>
          <p:cNvSpPr txBox="1"/>
          <p:nvPr/>
        </p:nvSpPr>
        <p:spPr>
          <a:xfrm>
            <a:off x="8558133" y="2304204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Student Entry / Courtyard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E859177-4969-4265-B011-6104DD9A7DCC}"/>
              </a:ext>
            </a:extLst>
          </p:cNvPr>
          <p:cNvSpPr txBox="1"/>
          <p:nvPr/>
        </p:nvSpPr>
        <p:spPr>
          <a:xfrm>
            <a:off x="8558132" y="2543533"/>
            <a:ext cx="3177433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Bus Staging / Event Parking / Marching Band Practice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A899733-9259-4822-B522-BFDD1847679C}"/>
              </a:ext>
            </a:extLst>
          </p:cNvPr>
          <p:cNvSpPr txBox="1"/>
          <p:nvPr/>
        </p:nvSpPr>
        <p:spPr>
          <a:xfrm>
            <a:off x="8558133" y="2782862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Football Practice Fields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268DE0D-9BC7-4AF3-98EC-4B62FFB4CCBE}"/>
              </a:ext>
            </a:extLst>
          </p:cNvPr>
          <p:cNvSpPr txBox="1"/>
          <p:nvPr/>
        </p:nvSpPr>
        <p:spPr>
          <a:xfrm>
            <a:off x="8558133" y="3022191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Track and Soccer Stadium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A02E1FF-5FC0-4D9B-8B21-C969B1833301}"/>
              </a:ext>
            </a:extLst>
          </p:cNvPr>
          <p:cNvSpPr txBox="1"/>
          <p:nvPr/>
        </p:nvSpPr>
        <p:spPr>
          <a:xfrm>
            <a:off x="8558133" y="3261520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Soccer Practice Field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273D2BD-888F-4D8D-A991-B1B7175DEF88}"/>
              </a:ext>
            </a:extLst>
          </p:cNvPr>
          <p:cNvSpPr txBox="1"/>
          <p:nvPr/>
        </p:nvSpPr>
        <p:spPr>
          <a:xfrm>
            <a:off x="8558133" y="3500849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Tennis Courts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D138DC1-6B74-4D78-9E4E-0AA6FB99A8F0}"/>
              </a:ext>
            </a:extLst>
          </p:cNvPr>
          <p:cNvSpPr txBox="1"/>
          <p:nvPr/>
        </p:nvSpPr>
        <p:spPr>
          <a:xfrm>
            <a:off x="8558133" y="3740178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Baseball Field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30B3EC9-3166-4441-A5A8-CB2FC51ED7F9}"/>
              </a:ext>
            </a:extLst>
          </p:cNvPr>
          <p:cNvSpPr txBox="1"/>
          <p:nvPr/>
        </p:nvSpPr>
        <p:spPr>
          <a:xfrm>
            <a:off x="8558133" y="3979507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Softball Field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47DA825-D5FA-4E0E-856D-CBF479E03419}"/>
              </a:ext>
            </a:extLst>
          </p:cNvPr>
          <p:cNvSpPr txBox="1"/>
          <p:nvPr/>
        </p:nvSpPr>
        <p:spPr>
          <a:xfrm>
            <a:off x="8558133" y="4218836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Event Parking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CCCD24A-5A61-49B7-B592-52FC740C9622}"/>
              </a:ext>
            </a:extLst>
          </p:cNvPr>
          <p:cNvSpPr txBox="1"/>
          <p:nvPr/>
        </p:nvSpPr>
        <p:spPr>
          <a:xfrm>
            <a:off x="8558133" y="4458165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Student Parking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0095275-C40C-4A9B-A16D-1AC83B968AD9}"/>
              </a:ext>
            </a:extLst>
          </p:cNvPr>
          <p:cNvSpPr txBox="1"/>
          <p:nvPr/>
        </p:nvSpPr>
        <p:spPr>
          <a:xfrm>
            <a:off x="8558133" y="4697494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Staff Parking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72B88C4-6393-4793-895C-AA6C743A4089}"/>
              </a:ext>
            </a:extLst>
          </p:cNvPr>
          <p:cNvSpPr txBox="1"/>
          <p:nvPr/>
        </p:nvSpPr>
        <p:spPr>
          <a:xfrm>
            <a:off x="8558133" y="4936823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Equipment Courtyard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01DCD21-0296-4447-BC5E-600CE3E22860}"/>
              </a:ext>
            </a:extLst>
          </p:cNvPr>
          <p:cNvSpPr txBox="1"/>
          <p:nvPr/>
        </p:nvSpPr>
        <p:spPr>
          <a:xfrm>
            <a:off x="8558133" y="5176158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Future Parking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8361013-7459-48BC-B562-5E97AEC87C01}"/>
              </a:ext>
            </a:extLst>
          </p:cNvPr>
          <p:cNvSpPr txBox="1"/>
          <p:nvPr/>
        </p:nvSpPr>
        <p:spPr>
          <a:xfrm rot="20584277">
            <a:off x="5133271" y="813761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20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57175C2-A758-499F-9016-48D0C1DDF9FF}"/>
              </a:ext>
            </a:extLst>
          </p:cNvPr>
          <p:cNvSpPr txBox="1"/>
          <p:nvPr/>
        </p:nvSpPr>
        <p:spPr>
          <a:xfrm rot="19430448">
            <a:off x="2067007" y="2762173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21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7AFE1068-C4FF-4B2A-822B-8891AD1F5FFD}"/>
              </a:ext>
            </a:extLst>
          </p:cNvPr>
          <p:cNvSpPr txBox="1"/>
          <p:nvPr/>
        </p:nvSpPr>
        <p:spPr>
          <a:xfrm>
            <a:off x="5457927" y="6193774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22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2F2833B-2D67-401F-BAB1-72E1B54709DA}"/>
              </a:ext>
            </a:extLst>
          </p:cNvPr>
          <p:cNvSpPr txBox="1"/>
          <p:nvPr/>
        </p:nvSpPr>
        <p:spPr>
          <a:xfrm>
            <a:off x="8243501" y="5415493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20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1D807E5-DAD8-4B17-99CB-547965DB7E1F}"/>
              </a:ext>
            </a:extLst>
          </p:cNvPr>
          <p:cNvSpPr txBox="1"/>
          <p:nvPr/>
        </p:nvSpPr>
        <p:spPr>
          <a:xfrm>
            <a:off x="8558133" y="5415493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Parent Drop-Off / Visitor Entry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14156A0-FE0C-46F3-8006-560EE07A2D57}"/>
              </a:ext>
            </a:extLst>
          </p:cNvPr>
          <p:cNvSpPr txBox="1"/>
          <p:nvPr/>
        </p:nvSpPr>
        <p:spPr>
          <a:xfrm>
            <a:off x="8243501" y="5654828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21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65A847C-A41E-4386-87E7-CF2C5CC037F1}"/>
              </a:ext>
            </a:extLst>
          </p:cNvPr>
          <p:cNvSpPr txBox="1"/>
          <p:nvPr/>
        </p:nvSpPr>
        <p:spPr>
          <a:xfrm>
            <a:off x="8558133" y="5654828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Bus Entry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1FC20DF-5CE9-489B-834E-C9C2CE5F9060}"/>
              </a:ext>
            </a:extLst>
          </p:cNvPr>
          <p:cNvSpPr txBox="1"/>
          <p:nvPr/>
        </p:nvSpPr>
        <p:spPr>
          <a:xfrm>
            <a:off x="8243501" y="5889316"/>
            <a:ext cx="184150" cy="161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22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477E761-9C82-42BE-A809-8EAEB9B1A508}"/>
              </a:ext>
            </a:extLst>
          </p:cNvPr>
          <p:cNvSpPr txBox="1"/>
          <p:nvPr/>
        </p:nvSpPr>
        <p:spPr>
          <a:xfrm>
            <a:off x="8558133" y="5889316"/>
            <a:ext cx="2938494" cy="16158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Student Parking Entry</a:t>
            </a:r>
          </a:p>
        </p:txBody>
      </p:sp>
    </p:spTree>
    <p:extLst>
      <p:ext uri="{BB962C8B-B14F-4D97-AF65-F5344CB8AC3E}">
        <p14:creationId xmlns:p14="http://schemas.microsoft.com/office/powerpoint/2010/main" val="3398424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B47BE4F-A3A5-4D23-9100-1B476159D6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9" r="54051"/>
          <a:stretch/>
        </p:blipFill>
        <p:spPr>
          <a:xfrm>
            <a:off x="1360881" y="380354"/>
            <a:ext cx="2840311" cy="594360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EC95F969-C10A-4276-97A3-B61E05E38A4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79532" y="6478915"/>
            <a:ext cx="320692" cy="31974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214BFB9E-6A4D-4979-B5D6-040E9260AE1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70014" y="6478915"/>
            <a:ext cx="879806" cy="193984"/>
          </a:xfrm>
          <a:prstGeom prst="rect">
            <a:avLst/>
          </a:prstGeom>
        </p:spPr>
      </p:pic>
      <p:sp>
        <p:nvSpPr>
          <p:cNvPr id="131" name="Google Shape;74;p1">
            <a:extLst>
              <a:ext uri="{FF2B5EF4-FFF2-40B4-BE49-F238E27FC236}">
                <a16:creationId xmlns:a16="http://schemas.microsoft.com/office/drawing/2014/main" id="{64EE2F00-88BB-4408-95CC-2004ED2686F8}"/>
              </a:ext>
            </a:extLst>
          </p:cNvPr>
          <p:cNvSpPr txBox="1">
            <a:spLocks/>
          </p:cNvSpPr>
          <p:nvPr/>
        </p:nvSpPr>
        <p:spPr>
          <a:xfrm>
            <a:off x="8943284" y="281910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18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Room Legend</a:t>
            </a:r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2DCBAEB7-D8FB-484B-A0A3-860B73CDF73A}"/>
              </a:ext>
            </a:extLst>
          </p:cNvPr>
          <p:cNvCxnSpPr>
            <a:cxnSpLocks/>
          </p:cNvCxnSpPr>
          <p:nvPr/>
        </p:nvCxnSpPr>
        <p:spPr>
          <a:xfrm>
            <a:off x="8943284" y="691549"/>
            <a:ext cx="204705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>
            <a:extLst>
              <a:ext uri="{FF2B5EF4-FFF2-40B4-BE49-F238E27FC236}">
                <a16:creationId xmlns:a16="http://schemas.microsoft.com/office/drawing/2014/main" id="{6806DCD1-7CA7-4A49-8B32-6A3B972AF385}"/>
              </a:ext>
            </a:extLst>
          </p:cNvPr>
          <p:cNvSpPr txBox="1"/>
          <p:nvPr/>
        </p:nvSpPr>
        <p:spPr>
          <a:xfrm>
            <a:off x="8943284" y="868230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6D0B60E7-0865-4310-B6D2-1DD46C166F19}"/>
              </a:ext>
            </a:extLst>
          </p:cNvPr>
          <p:cNvSpPr txBox="1"/>
          <p:nvPr/>
        </p:nvSpPr>
        <p:spPr>
          <a:xfrm>
            <a:off x="8943284" y="110755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2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7BAC58F6-108E-410A-A4FF-B2F425922705}"/>
              </a:ext>
            </a:extLst>
          </p:cNvPr>
          <p:cNvSpPr txBox="1"/>
          <p:nvPr/>
        </p:nvSpPr>
        <p:spPr>
          <a:xfrm>
            <a:off x="8943284" y="1346888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3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50278554-078B-46E1-A002-24FE0FEC835F}"/>
              </a:ext>
            </a:extLst>
          </p:cNvPr>
          <p:cNvSpPr txBox="1"/>
          <p:nvPr/>
        </p:nvSpPr>
        <p:spPr>
          <a:xfrm>
            <a:off x="8943284" y="1586217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4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0D366BAB-D9A2-4A1B-9DE3-B6AA7BBAB2A9}"/>
              </a:ext>
            </a:extLst>
          </p:cNvPr>
          <p:cNvSpPr txBox="1"/>
          <p:nvPr/>
        </p:nvSpPr>
        <p:spPr>
          <a:xfrm>
            <a:off x="8943284" y="1825546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5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9C6A7722-4B4A-4318-91E9-A482C543EF18}"/>
              </a:ext>
            </a:extLst>
          </p:cNvPr>
          <p:cNvSpPr txBox="1"/>
          <p:nvPr/>
        </p:nvSpPr>
        <p:spPr>
          <a:xfrm>
            <a:off x="8943284" y="2064875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6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4BFBCBC1-73DB-41F0-BD7E-BAD87DC976C6}"/>
              </a:ext>
            </a:extLst>
          </p:cNvPr>
          <p:cNvSpPr txBox="1"/>
          <p:nvPr/>
        </p:nvSpPr>
        <p:spPr>
          <a:xfrm>
            <a:off x="8943284" y="2304204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7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C2AEC4BF-C457-4C34-B751-259662E3371E}"/>
              </a:ext>
            </a:extLst>
          </p:cNvPr>
          <p:cNvSpPr txBox="1"/>
          <p:nvPr/>
        </p:nvSpPr>
        <p:spPr>
          <a:xfrm>
            <a:off x="8943284" y="2543533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8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5E21C164-1E4A-4872-8354-8226AED9E7F5}"/>
              </a:ext>
            </a:extLst>
          </p:cNvPr>
          <p:cNvSpPr txBox="1"/>
          <p:nvPr/>
        </p:nvSpPr>
        <p:spPr>
          <a:xfrm>
            <a:off x="8943284" y="2782862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9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AAAF96ED-4D95-4FA8-A3D4-373C07163DDD}"/>
              </a:ext>
            </a:extLst>
          </p:cNvPr>
          <p:cNvSpPr txBox="1"/>
          <p:nvPr/>
        </p:nvSpPr>
        <p:spPr>
          <a:xfrm>
            <a:off x="8943284" y="3022191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10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BEF54DCF-E2DE-4087-8739-F69003CBECDE}"/>
              </a:ext>
            </a:extLst>
          </p:cNvPr>
          <p:cNvSpPr txBox="1"/>
          <p:nvPr/>
        </p:nvSpPr>
        <p:spPr>
          <a:xfrm>
            <a:off x="8943284" y="3261520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11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7F93023C-1DA1-4B6E-AD1A-6875E145C490}"/>
              </a:ext>
            </a:extLst>
          </p:cNvPr>
          <p:cNvSpPr txBox="1"/>
          <p:nvPr/>
        </p:nvSpPr>
        <p:spPr>
          <a:xfrm>
            <a:off x="8943284" y="3500849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12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5BCD65B3-B309-4694-A065-A28359A3E5C3}"/>
              </a:ext>
            </a:extLst>
          </p:cNvPr>
          <p:cNvSpPr txBox="1"/>
          <p:nvPr/>
        </p:nvSpPr>
        <p:spPr>
          <a:xfrm>
            <a:off x="8943284" y="3740178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13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218D31A6-8CC0-4018-A397-5337DF8D1EF8}"/>
              </a:ext>
            </a:extLst>
          </p:cNvPr>
          <p:cNvSpPr txBox="1"/>
          <p:nvPr/>
        </p:nvSpPr>
        <p:spPr>
          <a:xfrm>
            <a:off x="8943284" y="3979507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14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C48FFCE2-4452-4980-AF5D-95B17448F6BC}"/>
              </a:ext>
            </a:extLst>
          </p:cNvPr>
          <p:cNvSpPr txBox="1"/>
          <p:nvPr/>
        </p:nvSpPr>
        <p:spPr>
          <a:xfrm>
            <a:off x="8943284" y="4218836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15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4B302BCC-6A37-4A9D-A3B0-F9C37509B690}"/>
              </a:ext>
            </a:extLst>
          </p:cNvPr>
          <p:cNvSpPr txBox="1"/>
          <p:nvPr/>
        </p:nvSpPr>
        <p:spPr>
          <a:xfrm>
            <a:off x="8943284" y="4458165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16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A022FDA9-0D8A-4CED-894E-BAEA35FD2F5C}"/>
              </a:ext>
            </a:extLst>
          </p:cNvPr>
          <p:cNvSpPr txBox="1"/>
          <p:nvPr/>
        </p:nvSpPr>
        <p:spPr>
          <a:xfrm>
            <a:off x="8943284" y="4697494"/>
            <a:ext cx="184150" cy="161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17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EB8E7FF4-E673-4452-8127-25A9C7B96864}"/>
              </a:ext>
            </a:extLst>
          </p:cNvPr>
          <p:cNvSpPr txBox="1"/>
          <p:nvPr/>
        </p:nvSpPr>
        <p:spPr>
          <a:xfrm>
            <a:off x="9257916" y="854437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Administration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84FE1DB2-65F5-4D1B-B5CE-87E070E1CF8E}"/>
              </a:ext>
            </a:extLst>
          </p:cNvPr>
          <p:cNvSpPr txBox="1"/>
          <p:nvPr/>
        </p:nvSpPr>
        <p:spPr>
          <a:xfrm>
            <a:off x="9257916" y="1093766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Drop-Off Entry / Visitors Entry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33E58D4E-2D70-402B-84D1-E979F220F1E7}"/>
              </a:ext>
            </a:extLst>
          </p:cNvPr>
          <p:cNvSpPr txBox="1"/>
          <p:nvPr/>
        </p:nvSpPr>
        <p:spPr>
          <a:xfrm>
            <a:off x="9257916" y="1333095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Student Courtyard Entry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0BDCCD61-3775-4499-B387-25B473641717}"/>
              </a:ext>
            </a:extLst>
          </p:cNvPr>
          <p:cNvSpPr txBox="1"/>
          <p:nvPr/>
        </p:nvSpPr>
        <p:spPr>
          <a:xfrm>
            <a:off x="9257916" y="1572424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Commons / Cafeteria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9437C22F-A949-4A9D-871E-F6B680DD5877}"/>
              </a:ext>
            </a:extLst>
          </p:cNvPr>
          <p:cNvSpPr txBox="1"/>
          <p:nvPr/>
        </p:nvSpPr>
        <p:spPr>
          <a:xfrm>
            <a:off x="9257916" y="1811753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 – Community Health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CC29B61C-1936-41A9-B377-F3B561E6DC30}"/>
              </a:ext>
            </a:extLst>
          </p:cNvPr>
          <p:cNvSpPr txBox="1"/>
          <p:nvPr/>
        </p:nvSpPr>
        <p:spPr>
          <a:xfrm>
            <a:off x="9257916" y="2051082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 – Business and Hospitality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060D000C-AE24-4FD7-B474-B5EB9B5735B9}"/>
              </a:ext>
            </a:extLst>
          </p:cNvPr>
          <p:cNvSpPr txBox="1"/>
          <p:nvPr/>
        </p:nvSpPr>
        <p:spPr>
          <a:xfrm>
            <a:off x="9257916" y="2290411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 – Freshman 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82947991-4BC7-47AA-99C3-13539212998E}"/>
              </a:ext>
            </a:extLst>
          </p:cNvPr>
          <p:cNvSpPr txBox="1"/>
          <p:nvPr/>
        </p:nvSpPr>
        <p:spPr>
          <a:xfrm>
            <a:off x="9257916" y="2539186"/>
            <a:ext cx="2573787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 – Engineering and Manufacturing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E6653A34-C8EA-407E-BE5D-60D0CA877BEE}"/>
              </a:ext>
            </a:extLst>
          </p:cNvPr>
          <p:cNvSpPr txBox="1"/>
          <p:nvPr/>
        </p:nvSpPr>
        <p:spPr>
          <a:xfrm>
            <a:off x="9257916" y="2769069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 – Agriculture and Transportation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79A3F209-732A-4C23-9854-85A09B5837F2}"/>
              </a:ext>
            </a:extLst>
          </p:cNvPr>
          <p:cNvSpPr txBox="1"/>
          <p:nvPr/>
        </p:nvSpPr>
        <p:spPr>
          <a:xfrm>
            <a:off x="9257916" y="3008398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Equipment Storage Building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1F67261A-017C-4579-BB10-5FA129DAB877}"/>
              </a:ext>
            </a:extLst>
          </p:cNvPr>
          <p:cNvSpPr txBox="1"/>
          <p:nvPr/>
        </p:nvSpPr>
        <p:spPr>
          <a:xfrm>
            <a:off x="9257916" y="3247727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Green House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41FFA49-293A-4250-A762-99A99B9585F5}"/>
              </a:ext>
            </a:extLst>
          </p:cNvPr>
          <p:cNvSpPr txBox="1"/>
          <p:nvPr/>
        </p:nvSpPr>
        <p:spPr>
          <a:xfrm>
            <a:off x="9257916" y="3487056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Kitchen / Service Areas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11B9D682-6F30-4BDF-AF2F-DFB343DFDBF1}"/>
              </a:ext>
            </a:extLst>
          </p:cNvPr>
          <p:cNvSpPr txBox="1"/>
          <p:nvPr/>
        </p:nvSpPr>
        <p:spPr>
          <a:xfrm>
            <a:off x="9257916" y="3726385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Storm Shelter (Aux Gym / ROTC / Mezzanine)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C9A400E0-6EAF-410A-9F47-71CF0472F4F8}"/>
              </a:ext>
            </a:extLst>
          </p:cNvPr>
          <p:cNvSpPr txBox="1"/>
          <p:nvPr/>
        </p:nvSpPr>
        <p:spPr>
          <a:xfrm>
            <a:off x="9257916" y="3965714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Arena / Support Spaces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B288F46A-DF3A-4C87-973E-AE588646855D}"/>
              </a:ext>
            </a:extLst>
          </p:cNvPr>
          <p:cNvSpPr txBox="1"/>
          <p:nvPr/>
        </p:nvSpPr>
        <p:spPr>
          <a:xfrm>
            <a:off x="9257916" y="4205043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Gen Ed / MSD / Art Classrooms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2FA2933F-35CD-467C-A2C8-3D0F67005194}"/>
              </a:ext>
            </a:extLst>
          </p:cNvPr>
          <p:cNvSpPr txBox="1"/>
          <p:nvPr/>
        </p:nvSpPr>
        <p:spPr>
          <a:xfrm>
            <a:off x="9257916" y="4444372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Auditorium / Music / Band Spaces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68DCD3C6-A4CF-4334-8CD7-242D55D7F55A}"/>
              </a:ext>
            </a:extLst>
          </p:cNvPr>
          <p:cNvSpPr txBox="1"/>
          <p:nvPr/>
        </p:nvSpPr>
        <p:spPr>
          <a:xfrm>
            <a:off x="9257916" y="4683701"/>
            <a:ext cx="2481425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10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 - Future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30CEC09-E2EF-4814-9D2E-213AF14DCF29}"/>
              </a:ext>
            </a:extLst>
          </p:cNvPr>
          <p:cNvSpPr txBox="1"/>
          <p:nvPr/>
        </p:nvSpPr>
        <p:spPr>
          <a:xfrm>
            <a:off x="3195603" y="4312237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0D182B5-3B09-44CF-AF91-2F612F6796B2}"/>
              </a:ext>
            </a:extLst>
          </p:cNvPr>
          <p:cNvSpPr txBox="1"/>
          <p:nvPr/>
        </p:nvSpPr>
        <p:spPr>
          <a:xfrm>
            <a:off x="3297268" y="3696924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3BDA2A8-137F-4C05-838E-BA58F1F87061}"/>
              </a:ext>
            </a:extLst>
          </p:cNvPr>
          <p:cNvSpPr txBox="1"/>
          <p:nvPr/>
        </p:nvSpPr>
        <p:spPr>
          <a:xfrm>
            <a:off x="2291596" y="3705979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8FAF0B1-E664-43B1-80B6-DF512853BD87}"/>
              </a:ext>
            </a:extLst>
          </p:cNvPr>
          <p:cNvSpPr txBox="1"/>
          <p:nvPr/>
        </p:nvSpPr>
        <p:spPr>
          <a:xfrm>
            <a:off x="2709758" y="3924078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4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B2C4720-9AAB-4AAD-A03D-567AEC8E39C2}"/>
              </a:ext>
            </a:extLst>
          </p:cNvPr>
          <p:cNvSpPr txBox="1"/>
          <p:nvPr/>
        </p:nvSpPr>
        <p:spPr>
          <a:xfrm rot="20750242">
            <a:off x="2017541" y="4190293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12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0937497-9465-4DDC-97E0-8062BB614248}"/>
              </a:ext>
            </a:extLst>
          </p:cNvPr>
          <p:cNvSpPr txBox="1"/>
          <p:nvPr/>
        </p:nvSpPr>
        <p:spPr>
          <a:xfrm rot="20750242">
            <a:off x="1996074" y="5788332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9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1728504-78FB-4720-8881-EAAC9248D1D9}"/>
              </a:ext>
            </a:extLst>
          </p:cNvPr>
          <p:cNvSpPr txBox="1"/>
          <p:nvPr/>
        </p:nvSpPr>
        <p:spPr>
          <a:xfrm rot="20750242">
            <a:off x="3160958" y="5563542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499B740-2C2F-4281-9D11-87B77AFCC3B2}"/>
              </a:ext>
            </a:extLst>
          </p:cNvPr>
          <p:cNvSpPr txBox="1"/>
          <p:nvPr/>
        </p:nvSpPr>
        <p:spPr>
          <a:xfrm rot="20750242">
            <a:off x="2587946" y="5986129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39B9D30-7A96-45D8-8F33-7F2042E15156}"/>
              </a:ext>
            </a:extLst>
          </p:cNvPr>
          <p:cNvSpPr txBox="1"/>
          <p:nvPr/>
        </p:nvSpPr>
        <p:spPr>
          <a:xfrm rot="20750242">
            <a:off x="1925827" y="6135865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F6318E3-FBF9-4F0A-8431-058D7D2B24CC}"/>
              </a:ext>
            </a:extLst>
          </p:cNvPr>
          <p:cNvSpPr txBox="1"/>
          <p:nvPr/>
        </p:nvSpPr>
        <p:spPr>
          <a:xfrm>
            <a:off x="4321736" y="3270520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7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6F89E2E-E956-46A5-AE28-2CD4F292B04B}"/>
              </a:ext>
            </a:extLst>
          </p:cNvPr>
          <p:cNvSpPr txBox="1"/>
          <p:nvPr/>
        </p:nvSpPr>
        <p:spPr>
          <a:xfrm>
            <a:off x="4312211" y="2513560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77C6B3B-C489-46C5-8EE5-1468E18C03F2}"/>
              </a:ext>
            </a:extLst>
          </p:cNvPr>
          <p:cNvSpPr txBox="1"/>
          <p:nvPr/>
        </p:nvSpPr>
        <p:spPr>
          <a:xfrm>
            <a:off x="4312211" y="1754871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5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1543339-02CC-459B-802C-78D2E018A78A}"/>
              </a:ext>
            </a:extLst>
          </p:cNvPr>
          <p:cNvSpPr txBox="1"/>
          <p:nvPr/>
        </p:nvSpPr>
        <p:spPr>
          <a:xfrm>
            <a:off x="2244803" y="3304703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7FADE28-3BF3-4FA8-9938-BFCBA195D659}"/>
              </a:ext>
            </a:extLst>
          </p:cNvPr>
          <p:cNvSpPr txBox="1"/>
          <p:nvPr/>
        </p:nvSpPr>
        <p:spPr>
          <a:xfrm>
            <a:off x="2365088" y="2649473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14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CA03BE4-AD45-4BD0-811E-BED68237F23E}"/>
              </a:ext>
            </a:extLst>
          </p:cNvPr>
          <p:cNvSpPr txBox="1"/>
          <p:nvPr/>
        </p:nvSpPr>
        <p:spPr>
          <a:xfrm>
            <a:off x="2177358" y="1810382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16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D303508-79FE-4245-8660-298E83265F60}"/>
              </a:ext>
            </a:extLst>
          </p:cNvPr>
          <p:cNvSpPr txBox="1"/>
          <p:nvPr/>
        </p:nvSpPr>
        <p:spPr>
          <a:xfrm>
            <a:off x="2647364" y="888238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17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5925D2F4-D998-49FA-B8A3-F4A929D1E3F3}"/>
              </a:ext>
            </a:extLst>
          </p:cNvPr>
          <p:cNvSpPr txBox="1"/>
          <p:nvPr/>
        </p:nvSpPr>
        <p:spPr>
          <a:xfrm>
            <a:off x="1959184" y="888237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17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E186CF98-5071-40D3-8E35-B6B9804E1A07}"/>
              </a:ext>
            </a:extLst>
          </p:cNvPr>
          <p:cNvSpPr txBox="1"/>
          <p:nvPr/>
        </p:nvSpPr>
        <p:spPr>
          <a:xfrm>
            <a:off x="2787655" y="1954643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15</a:t>
            </a:r>
          </a:p>
        </p:txBody>
      </p:sp>
      <p:sp>
        <p:nvSpPr>
          <p:cNvPr id="169" name="Google Shape;74;p1">
            <a:extLst>
              <a:ext uri="{FF2B5EF4-FFF2-40B4-BE49-F238E27FC236}">
                <a16:creationId xmlns:a16="http://schemas.microsoft.com/office/drawing/2014/main" id="{9FF02785-567C-480A-8B19-088D29CC389C}"/>
              </a:ext>
            </a:extLst>
          </p:cNvPr>
          <p:cNvSpPr txBox="1">
            <a:spLocks/>
          </p:cNvSpPr>
          <p:nvPr/>
        </p:nvSpPr>
        <p:spPr>
          <a:xfrm>
            <a:off x="1219788" y="6323957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16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Main Level</a:t>
            </a:r>
          </a:p>
        </p:txBody>
      </p:sp>
      <p:sp>
        <p:nvSpPr>
          <p:cNvPr id="173" name="Google Shape;74;p1">
            <a:extLst>
              <a:ext uri="{FF2B5EF4-FFF2-40B4-BE49-F238E27FC236}">
                <a16:creationId xmlns:a16="http://schemas.microsoft.com/office/drawing/2014/main" id="{B64042AB-CAE4-44B7-AE7F-F2ED4F6F6237}"/>
              </a:ext>
            </a:extLst>
          </p:cNvPr>
          <p:cNvSpPr txBox="1">
            <a:spLocks/>
          </p:cNvSpPr>
          <p:nvPr/>
        </p:nvSpPr>
        <p:spPr>
          <a:xfrm>
            <a:off x="5077858" y="6323957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16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Upper Level</a:t>
            </a:r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EF169D7C-69B4-4517-8904-023DFD1270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69" r="-17"/>
          <a:stretch/>
        </p:blipFill>
        <p:spPr>
          <a:xfrm>
            <a:off x="5101191" y="380354"/>
            <a:ext cx="2840311" cy="5943601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4BBA9CE6-19D4-4BFF-9D8D-3ECC3489C6E4}"/>
              </a:ext>
            </a:extLst>
          </p:cNvPr>
          <p:cNvSpPr txBox="1"/>
          <p:nvPr/>
        </p:nvSpPr>
        <p:spPr>
          <a:xfrm rot="20750242">
            <a:off x="5769721" y="5812144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9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63CBD04-E435-480E-8CCB-07A5A50D0FC6}"/>
              </a:ext>
            </a:extLst>
          </p:cNvPr>
          <p:cNvSpPr txBox="1"/>
          <p:nvPr/>
        </p:nvSpPr>
        <p:spPr>
          <a:xfrm rot="20750242">
            <a:off x="6906030" y="5573067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8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D15F7B2-0AFC-4456-A133-67B38E3F0D9A}"/>
              </a:ext>
            </a:extLst>
          </p:cNvPr>
          <p:cNvSpPr txBox="1"/>
          <p:nvPr/>
        </p:nvSpPr>
        <p:spPr>
          <a:xfrm>
            <a:off x="8062046" y="3270520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7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413B6E5-3CDF-4D94-9F11-5954483DA11E}"/>
              </a:ext>
            </a:extLst>
          </p:cNvPr>
          <p:cNvSpPr txBox="1"/>
          <p:nvPr/>
        </p:nvSpPr>
        <p:spPr>
          <a:xfrm>
            <a:off x="8052521" y="2513560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6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96EF5CF-D23A-4751-AA57-4A1FC6384540}"/>
              </a:ext>
            </a:extLst>
          </p:cNvPr>
          <p:cNvSpPr txBox="1"/>
          <p:nvPr/>
        </p:nvSpPr>
        <p:spPr>
          <a:xfrm>
            <a:off x="8052521" y="1754871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BAFCF9C-BA72-4673-854F-EDE787940778}"/>
              </a:ext>
            </a:extLst>
          </p:cNvPr>
          <p:cNvSpPr txBox="1"/>
          <p:nvPr/>
        </p:nvSpPr>
        <p:spPr>
          <a:xfrm>
            <a:off x="5992256" y="3302322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13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EBE261E-CCD5-4CB2-9122-5113FC68EE59}"/>
              </a:ext>
            </a:extLst>
          </p:cNvPr>
          <p:cNvSpPr txBox="1"/>
          <p:nvPr/>
        </p:nvSpPr>
        <p:spPr>
          <a:xfrm>
            <a:off x="6117303" y="2642330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008FA58C-D4BD-440B-9B80-965C367D4640}"/>
              </a:ext>
            </a:extLst>
          </p:cNvPr>
          <p:cNvSpPr txBox="1"/>
          <p:nvPr/>
        </p:nvSpPr>
        <p:spPr>
          <a:xfrm>
            <a:off x="5917668" y="1938970"/>
            <a:ext cx="173893" cy="1525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0" tIns="0" rIns="0" bIns="0" rtlCol="0" anchor="ctr" anchorCtr="1">
            <a:spAutoFit/>
          </a:bodyPr>
          <a:lstStyle/>
          <a:p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2094507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60B2C97-096F-4FAB-8F13-B29D4C9F7C8C}"/>
              </a:ext>
            </a:extLst>
          </p:cNvPr>
          <p:cNvGrpSpPr/>
          <p:nvPr/>
        </p:nvGrpSpPr>
        <p:grpSpPr>
          <a:xfrm>
            <a:off x="552353" y="319314"/>
            <a:ext cx="10223799" cy="6067561"/>
            <a:chOff x="552353" y="319314"/>
            <a:chExt cx="10223799" cy="6067561"/>
          </a:xfrm>
        </p:grpSpPr>
        <p:pic>
          <p:nvPicPr>
            <p:cNvPr id="3" name="Picture 2" descr="Diagram, engineering drawing&#10;&#10;Description automatically generated">
              <a:extLst>
                <a:ext uri="{FF2B5EF4-FFF2-40B4-BE49-F238E27FC236}">
                  <a16:creationId xmlns:a16="http://schemas.microsoft.com/office/drawing/2014/main" id="{0C4AC8AE-511C-449E-9AF3-4C5864D2F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52" t="42972" r="53293" b="29948"/>
            <a:stretch/>
          </p:blipFill>
          <p:spPr>
            <a:xfrm>
              <a:off x="2569028" y="319314"/>
              <a:ext cx="8207124" cy="5802024"/>
            </a:xfrm>
            <a:prstGeom prst="rect">
              <a:avLst/>
            </a:prstGeom>
          </p:spPr>
        </p:pic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07246C5-C71B-4760-AA7E-2A67BE148124}"/>
                </a:ext>
              </a:extLst>
            </p:cNvPr>
            <p:cNvSpPr/>
            <p:nvPr/>
          </p:nvSpPr>
          <p:spPr>
            <a:xfrm>
              <a:off x="552353" y="4604491"/>
              <a:ext cx="2469344" cy="1782384"/>
            </a:xfrm>
            <a:custGeom>
              <a:avLst/>
              <a:gdLst>
                <a:gd name="connsiteX0" fmla="*/ 0 w 2469344"/>
                <a:gd name="connsiteY0" fmla="*/ 204232 h 1782384"/>
                <a:gd name="connsiteX1" fmla="*/ 1958766 w 2469344"/>
                <a:gd name="connsiteY1" fmla="*/ 0 h 1782384"/>
                <a:gd name="connsiteX2" fmla="*/ 2469344 w 2469344"/>
                <a:gd name="connsiteY2" fmla="*/ 1773101 h 1782384"/>
                <a:gd name="connsiteX3" fmla="*/ 111399 w 2469344"/>
                <a:gd name="connsiteY3" fmla="*/ 1782384 h 1782384"/>
                <a:gd name="connsiteX4" fmla="*/ 0 w 2469344"/>
                <a:gd name="connsiteY4" fmla="*/ 204232 h 1782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344" h="1782384">
                  <a:moveTo>
                    <a:pt x="0" y="204232"/>
                  </a:moveTo>
                  <a:lnTo>
                    <a:pt x="1958766" y="0"/>
                  </a:lnTo>
                  <a:lnTo>
                    <a:pt x="2469344" y="1773101"/>
                  </a:lnTo>
                  <a:lnTo>
                    <a:pt x="111399" y="1782384"/>
                  </a:lnTo>
                  <a:lnTo>
                    <a:pt x="0" y="2042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24A94F6-2592-4224-A19A-5B848A15D248}"/>
              </a:ext>
            </a:extLst>
          </p:cNvPr>
          <p:cNvGrpSpPr/>
          <p:nvPr/>
        </p:nvGrpSpPr>
        <p:grpSpPr>
          <a:xfrm>
            <a:off x="10364274" y="6265400"/>
            <a:ext cx="1370288" cy="319740"/>
            <a:chOff x="10561293" y="6478915"/>
            <a:chExt cx="1370288" cy="31974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36644E4-F650-4785-8959-0DF6E2E405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561293" y="6478915"/>
              <a:ext cx="320692" cy="31974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CEB148B-6324-45A0-A99A-892A4AC5E7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51775" y="6478915"/>
              <a:ext cx="879806" cy="193984"/>
            </a:xfrm>
            <a:prstGeom prst="rect">
              <a:avLst/>
            </a:prstGeom>
          </p:spPr>
        </p:pic>
      </p:grpSp>
      <p:sp>
        <p:nvSpPr>
          <p:cNvPr id="20" name="Google Shape;74;p1">
            <a:extLst>
              <a:ext uri="{FF2B5EF4-FFF2-40B4-BE49-F238E27FC236}">
                <a16:creationId xmlns:a16="http://schemas.microsoft.com/office/drawing/2014/main" id="{EE6C0B9A-C78E-44B6-8BB9-ED8CD6911BE0}"/>
              </a:ext>
            </a:extLst>
          </p:cNvPr>
          <p:cNvSpPr txBox="1">
            <a:spLocks/>
          </p:cNvSpPr>
          <p:nvPr/>
        </p:nvSpPr>
        <p:spPr>
          <a:xfrm>
            <a:off x="4145596" y="6110442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000" b="1" u="sng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Main Level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2BD774-B88F-4EFA-84AB-90A412192E60}"/>
              </a:ext>
            </a:extLst>
          </p:cNvPr>
          <p:cNvSpPr txBox="1"/>
          <p:nvPr/>
        </p:nvSpPr>
        <p:spPr>
          <a:xfrm>
            <a:off x="4895833" y="3981332"/>
            <a:ext cx="1109598" cy="52322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/>
          <a:p>
            <a:pPr algn="ct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Commons / </a:t>
            </a:r>
          </a:p>
          <a:p>
            <a:pPr algn="ct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Cafeteria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8353BD4-F91C-41BD-8394-9B22B103AE38}"/>
              </a:ext>
            </a:extLst>
          </p:cNvPr>
          <p:cNvSpPr txBox="1"/>
          <p:nvPr/>
        </p:nvSpPr>
        <p:spPr>
          <a:xfrm>
            <a:off x="8046737" y="3252929"/>
            <a:ext cx="2651582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Student Drop-Off / Visitor Entry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CB80551-053F-4620-A3C3-601AAE6E15AD}"/>
              </a:ext>
            </a:extLst>
          </p:cNvPr>
          <p:cNvCxnSpPr>
            <a:cxnSpLocks/>
            <a:stCxn id="34" idx="1"/>
            <a:endCxn id="23" idx="1"/>
          </p:cNvCxnSpPr>
          <p:nvPr/>
        </p:nvCxnSpPr>
        <p:spPr>
          <a:xfrm>
            <a:off x="7098507" y="3404435"/>
            <a:ext cx="948230" cy="2383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E1E4B34-6525-4A4B-ADDB-6AB3EDA0A1B1}"/>
              </a:ext>
            </a:extLst>
          </p:cNvPr>
          <p:cNvSpPr/>
          <p:nvPr/>
        </p:nvSpPr>
        <p:spPr>
          <a:xfrm rot="16200000">
            <a:off x="7056835" y="3362763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4371AD-C803-43FE-8B34-43FBC956C35E}"/>
              </a:ext>
            </a:extLst>
          </p:cNvPr>
          <p:cNvSpPr txBox="1"/>
          <p:nvPr/>
        </p:nvSpPr>
        <p:spPr>
          <a:xfrm>
            <a:off x="801671" y="3164101"/>
            <a:ext cx="2816982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Bus and Student Parking Entry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F048E60-34B6-446C-B398-8A6DDC63CFCF}"/>
              </a:ext>
            </a:extLst>
          </p:cNvPr>
          <p:cNvCxnSpPr>
            <a:cxnSpLocks/>
            <a:stCxn id="36" idx="3"/>
            <a:endCxn id="38" idx="1"/>
          </p:cNvCxnSpPr>
          <p:nvPr/>
        </p:nvCxnSpPr>
        <p:spPr>
          <a:xfrm>
            <a:off x="3618653" y="3317990"/>
            <a:ext cx="1029549" cy="2383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EB7A604-5DA1-4D18-872C-BDBB44F13DE6}"/>
              </a:ext>
            </a:extLst>
          </p:cNvPr>
          <p:cNvSpPr/>
          <p:nvPr/>
        </p:nvSpPr>
        <p:spPr>
          <a:xfrm rot="5400000">
            <a:off x="4518423" y="3273937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D8CC52C-DF32-4B44-A16D-8CC12D31573F}"/>
              </a:ext>
            </a:extLst>
          </p:cNvPr>
          <p:cNvSpPr txBox="1"/>
          <p:nvPr/>
        </p:nvSpPr>
        <p:spPr>
          <a:xfrm>
            <a:off x="2651344" y="2553503"/>
            <a:ext cx="2555658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Storm Shelter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76B281D-3C02-493A-B224-FB92F1ED2E12}"/>
              </a:ext>
            </a:extLst>
          </p:cNvPr>
          <p:cNvSpPr txBox="1"/>
          <p:nvPr/>
        </p:nvSpPr>
        <p:spPr>
          <a:xfrm>
            <a:off x="8234570" y="2613730"/>
            <a:ext cx="2555658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Freshman Academy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5188FB7-B20B-40C6-8602-A78C74CAD8A9}"/>
              </a:ext>
            </a:extLst>
          </p:cNvPr>
          <p:cNvSpPr txBox="1"/>
          <p:nvPr/>
        </p:nvSpPr>
        <p:spPr>
          <a:xfrm>
            <a:off x="6005431" y="5282056"/>
            <a:ext cx="2555658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Administration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72441C3-E8B3-4FDF-B7BB-459B3A112C21}"/>
              </a:ext>
            </a:extLst>
          </p:cNvPr>
          <p:cNvSpPr txBox="1"/>
          <p:nvPr/>
        </p:nvSpPr>
        <p:spPr>
          <a:xfrm>
            <a:off x="736642" y="4899568"/>
            <a:ext cx="1697820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Kitchen + Service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ED22063-C9CA-4EC7-8ACB-1162B895D3D3}"/>
              </a:ext>
            </a:extLst>
          </p:cNvPr>
          <p:cNvSpPr txBox="1"/>
          <p:nvPr/>
        </p:nvSpPr>
        <p:spPr>
          <a:xfrm>
            <a:off x="5195390" y="2601642"/>
            <a:ext cx="1068250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309145D-6E4B-4FAC-86E8-133F523CF996}"/>
              </a:ext>
            </a:extLst>
          </p:cNvPr>
          <p:cNvSpPr txBox="1"/>
          <p:nvPr/>
        </p:nvSpPr>
        <p:spPr>
          <a:xfrm>
            <a:off x="7810069" y="2005233"/>
            <a:ext cx="768790" cy="57708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</a:t>
            </a:r>
          </a:p>
          <a:p>
            <a:pPr algn="ctr"/>
            <a:r>
              <a:rPr lang="en-US" sz="10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28F587F-B57F-4793-8C01-2E7994DFAF75}"/>
              </a:ext>
            </a:extLst>
          </p:cNvPr>
          <p:cNvCxnSpPr>
            <a:cxnSpLocks/>
            <a:endCxn id="57" idx="1"/>
          </p:cNvCxnSpPr>
          <p:nvPr/>
        </p:nvCxnSpPr>
        <p:spPr>
          <a:xfrm>
            <a:off x="2434462" y="5060606"/>
            <a:ext cx="587235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C7BAAEE6-63B2-4DDC-A75F-76EA14A8EA21}"/>
              </a:ext>
            </a:extLst>
          </p:cNvPr>
          <p:cNvSpPr/>
          <p:nvPr/>
        </p:nvSpPr>
        <p:spPr>
          <a:xfrm rot="5400000">
            <a:off x="2891918" y="5014170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F990E28-5A50-40BB-A4C0-B6945E473D56}"/>
              </a:ext>
            </a:extLst>
          </p:cNvPr>
          <p:cNvSpPr txBox="1"/>
          <p:nvPr/>
        </p:nvSpPr>
        <p:spPr>
          <a:xfrm>
            <a:off x="3012944" y="429121"/>
            <a:ext cx="2555658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Arena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7993AB7-87FF-470D-A834-C7BB3D52CB14}"/>
              </a:ext>
            </a:extLst>
          </p:cNvPr>
          <p:cNvSpPr txBox="1"/>
          <p:nvPr/>
        </p:nvSpPr>
        <p:spPr>
          <a:xfrm>
            <a:off x="6248368" y="1513104"/>
            <a:ext cx="643230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9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Identity</a:t>
            </a:r>
          </a:p>
          <a:p>
            <a:pPr algn="ctr"/>
            <a:r>
              <a:rPr lang="en-US" sz="9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Entry</a:t>
            </a:r>
          </a:p>
        </p:txBody>
      </p:sp>
    </p:spTree>
    <p:extLst>
      <p:ext uri="{BB962C8B-B14F-4D97-AF65-F5344CB8AC3E}">
        <p14:creationId xmlns:p14="http://schemas.microsoft.com/office/powerpoint/2010/main" val="3099526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74;p1">
            <a:extLst>
              <a:ext uri="{FF2B5EF4-FFF2-40B4-BE49-F238E27FC236}">
                <a16:creationId xmlns:a16="http://schemas.microsoft.com/office/drawing/2014/main" id="{909B77ED-349E-4B94-AEA5-CA9E10DF8DB5}"/>
              </a:ext>
            </a:extLst>
          </p:cNvPr>
          <p:cNvSpPr txBox="1">
            <a:spLocks/>
          </p:cNvSpPr>
          <p:nvPr/>
        </p:nvSpPr>
        <p:spPr>
          <a:xfrm>
            <a:off x="323763" y="229198"/>
            <a:ext cx="4294187" cy="38117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Commons and Cafeteria Examples</a:t>
            </a:r>
          </a:p>
        </p:txBody>
      </p:sp>
      <p:pic>
        <p:nvPicPr>
          <p:cNvPr id="16" name="Picture 15" descr="A group of people in a room&#10;&#10;Description automatically generated with low confidence">
            <a:extLst>
              <a:ext uri="{FF2B5EF4-FFF2-40B4-BE49-F238E27FC236}">
                <a16:creationId xmlns:a16="http://schemas.microsoft.com/office/drawing/2014/main" id="{8FB7499F-664D-4075-A5D1-E9AD9CCF37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4"/>
          <a:stretch/>
        </p:blipFill>
        <p:spPr>
          <a:xfrm>
            <a:off x="285663" y="1354930"/>
            <a:ext cx="6378862" cy="4148138"/>
          </a:xfrm>
          <a:prstGeom prst="rect">
            <a:avLst/>
          </a:prstGeom>
        </p:spPr>
      </p:pic>
      <p:pic>
        <p:nvPicPr>
          <p:cNvPr id="20" name="Picture 19" descr="A group of people sitting at tables&#10;&#10;Description automatically generated with low confidence">
            <a:extLst>
              <a:ext uri="{FF2B5EF4-FFF2-40B4-BE49-F238E27FC236}">
                <a16:creationId xmlns:a16="http://schemas.microsoft.com/office/drawing/2014/main" id="{15BE3299-5F60-4A0A-B610-D1456F1F3D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1"/>
          <a:stretch/>
        </p:blipFill>
        <p:spPr>
          <a:xfrm>
            <a:off x="6838951" y="1354930"/>
            <a:ext cx="5149718" cy="414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983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F5008B79-CB19-4E16-AB43-D2B7355B97CE}"/>
              </a:ext>
            </a:extLst>
          </p:cNvPr>
          <p:cNvGrpSpPr/>
          <p:nvPr/>
        </p:nvGrpSpPr>
        <p:grpSpPr>
          <a:xfrm>
            <a:off x="323763" y="685800"/>
            <a:ext cx="4373413" cy="6011376"/>
            <a:chOff x="178606" y="160824"/>
            <a:chExt cx="4755345" cy="6536352"/>
          </a:xfrm>
        </p:grpSpPr>
        <p:pic>
          <p:nvPicPr>
            <p:cNvPr id="3" name="Picture 2" descr="Text&#10;&#10;Description automatically generated">
              <a:extLst>
                <a:ext uri="{FF2B5EF4-FFF2-40B4-BE49-F238E27FC236}">
                  <a16:creationId xmlns:a16="http://schemas.microsoft.com/office/drawing/2014/main" id="{84634CDF-1FD3-4200-B04C-F689CC927F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93"/>
            <a:stretch/>
          </p:blipFill>
          <p:spPr>
            <a:xfrm>
              <a:off x="178606" y="160824"/>
              <a:ext cx="4755344" cy="3325326"/>
            </a:xfrm>
            <a:prstGeom prst="rect">
              <a:avLst/>
            </a:prstGeom>
          </p:spPr>
        </p:pic>
        <p:pic>
          <p:nvPicPr>
            <p:cNvPr id="5" name="Picture 4" descr="A group of people in an office&#10;&#10;Description automatically generated with medium confidence">
              <a:extLst>
                <a:ext uri="{FF2B5EF4-FFF2-40B4-BE49-F238E27FC236}">
                  <a16:creationId xmlns:a16="http://schemas.microsoft.com/office/drawing/2014/main" id="{09B18BF8-A19E-44DA-862A-8C52844D25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07" y="3638550"/>
              <a:ext cx="4755344" cy="3058626"/>
            </a:xfrm>
            <a:prstGeom prst="rect">
              <a:avLst/>
            </a:prstGeom>
          </p:spPr>
        </p:pic>
      </p:grpSp>
      <p:pic>
        <p:nvPicPr>
          <p:cNvPr id="7" name="Picture 6" descr="A group of people sitting in chairs in front of a large screen&#10;&#10;Description automatically generated with low confidence">
            <a:extLst>
              <a:ext uri="{FF2B5EF4-FFF2-40B4-BE49-F238E27FC236}">
                <a16:creationId xmlns:a16="http://schemas.microsoft.com/office/drawing/2014/main" id="{339AE118-695D-40CD-A731-B78563A744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" t="12344" r="1" b="1"/>
          <a:stretch/>
        </p:blipFill>
        <p:spPr>
          <a:xfrm>
            <a:off x="4891088" y="685800"/>
            <a:ext cx="7092545" cy="601137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6D84DD7-551D-435F-8D27-E360D0E36F32}"/>
              </a:ext>
            </a:extLst>
          </p:cNvPr>
          <p:cNvSpPr/>
          <p:nvPr/>
        </p:nvSpPr>
        <p:spPr>
          <a:xfrm>
            <a:off x="8220075" y="6257925"/>
            <a:ext cx="619125" cy="190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Google Shape;74;p1">
            <a:extLst>
              <a:ext uri="{FF2B5EF4-FFF2-40B4-BE49-F238E27FC236}">
                <a16:creationId xmlns:a16="http://schemas.microsoft.com/office/drawing/2014/main" id="{909B77ED-349E-4B94-AEA5-CA9E10DF8DB5}"/>
              </a:ext>
            </a:extLst>
          </p:cNvPr>
          <p:cNvSpPr txBox="1">
            <a:spLocks/>
          </p:cNvSpPr>
          <p:nvPr/>
        </p:nvSpPr>
        <p:spPr>
          <a:xfrm>
            <a:off x="323763" y="229198"/>
            <a:ext cx="4294187" cy="38117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Identity Entry Examples</a:t>
            </a:r>
          </a:p>
        </p:txBody>
      </p:sp>
    </p:spTree>
    <p:extLst>
      <p:ext uri="{BB962C8B-B14F-4D97-AF65-F5344CB8AC3E}">
        <p14:creationId xmlns:p14="http://schemas.microsoft.com/office/powerpoint/2010/main" val="591512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room with tables and chairs&#10;&#10;Description automatically generated with medium confidence">
            <a:extLst>
              <a:ext uri="{FF2B5EF4-FFF2-40B4-BE49-F238E27FC236}">
                <a16:creationId xmlns:a16="http://schemas.microsoft.com/office/drawing/2014/main" id="{D31C3E65-9EB8-4D37-8D3E-71878BE640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" r="26043"/>
          <a:stretch/>
        </p:blipFill>
        <p:spPr>
          <a:xfrm>
            <a:off x="361950" y="647762"/>
            <a:ext cx="6334125" cy="6048312"/>
          </a:xfrm>
          <a:prstGeom prst="rect">
            <a:avLst/>
          </a:prstGeom>
        </p:spPr>
      </p:pic>
      <p:pic>
        <p:nvPicPr>
          <p:cNvPr id="3" name="Picture 2" descr="A picture containing indoor, sink, cluttered&#10;&#10;Description automatically generated">
            <a:extLst>
              <a:ext uri="{FF2B5EF4-FFF2-40B4-BE49-F238E27FC236}">
                <a16:creationId xmlns:a16="http://schemas.microsoft.com/office/drawing/2014/main" id="{022769A2-0D82-4C6A-AED8-3D49071CA4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3" r="19396"/>
          <a:stretch/>
        </p:blipFill>
        <p:spPr>
          <a:xfrm>
            <a:off x="6905625" y="638636"/>
            <a:ext cx="5089599" cy="605267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F237C71-76BB-4806-A21A-8B4BC5C4CB30}"/>
              </a:ext>
            </a:extLst>
          </p:cNvPr>
          <p:cNvSpPr/>
          <p:nvPr/>
        </p:nvSpPr>
        <p:spPr>
          <a:xfrm>
            <a:off x="9658350" y="6315076"/>
            <a:ext cx="600075" cy="18097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Google Shape;74;p1">
            <a:extLst>
              <a:ext uri="{FF2B5EF4-FFF2-40B4-BE49-F238E27FC236}">
                <a16:creationId xmlns:a16="http://schemas.microsoft.com/office/drawing/2014/main" id="{126586FD-EC49-4087-8C02-C176954BFD41}"/>
              </a:ext>
            </a:extLst>
          </p:cNvPr>
          <p:cNvSpPr txBox="1">
            <a:spLocks/>
          </p:cNvSpPr>
          <p:nvPr/>
        </p:nvSpPr>
        <p:spPr>
          <a:xfrm>
            <a:off x="323763" y="229198"/>
            <a:ext cx="5662700" cy="38117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Academy Media Center Examples</a:t>
            </a:r>
          </a:p>
        </p:txBody>
      </p:sp>
    </p:spTree>
    <p:extLst>
      <p:ext uri="{BB962C8B-B14F-4D97-AF65-F5344CB8AC3E}">
        <p14:creationId xmlns:p14="http://schemas.microsoft.com/office/powerpoint/2010/main" val="3421421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engineering drawing&#10;&#10;Description automatically generated">
            <a:extLst>
              <a:ext uri="{FF2B5EF4-FFF2-40B4-BE49-F238E27FC236}">
                <a16:creationId xmlns:a16="http://schemas.microsoft.com/office/drawing/2014/main" id="{9AEE8116-C790-4D47-8EB9-64046500F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6" t="14589" r="53616" b="39259"/>
          <a:stretch/>
        </p:blipFill>
        <p:spPr>
          <a:xfrm>
            <a:off x="638175" y="337918"/>
            <a:ext cx="5210175" cy="5824757"/>
          </a:xfrm>
          <a:prstGeom prst="rect">
            <a:avLst/>
          </a:prstGeom>
        </p:spPr>
      </p:pic>
      <p:pic>
        <p:nvPicPr>
          <p:cNvPr id="61" name="Picture 60" descr="Diagram&#10;&#10;Description automatically generated">
            <a:extLst>
              <a:ext uri="{FF2B5EF4-FFF2-40B4-BE49-F238E27FC236}">
                <a16:creationId xmlns:a16="http://schemas.microsoft.com/office/drawing/2014/main" id="{8C8BACE8-B2D7-4752-AA1B-DE1CF78F1B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46" t="25224" r="12080" b="36195"/>
          <a:stretch/>
        </p:blipFill>
        <p:spPr>
          <a:xfrm>
            <a:off x="3524250" y="1308101"/>
            <a:ext cx="293053" cy="432212"/>
          </a:xfrm>
          <a:prstGeom prst="rect">
            <a:avLst/>
          </a:prstGeom>
        </p:spPr>
      </p:pic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4798BFA-7870-4987-8724-E355A9F3E869}"/>
              </a:ext>
            </a:extLst>
          </p:cNvPr>
          <p:cNvSpPr/>
          <p:nvPr/>
        </p:nvSpPr>
        <p:spPr>
          <a:xfrm>
            <a:off x="157815" y="4804081"/>
            <a:ext cx="1281089" cy="1188256"/>
          </a:xfrm>
          <a:custGeom>
            <a:avLst/>
            <a:gdLst>
              <a:gd name="connsiteX0" fmla="*/ 37133 w 1281089"/>
              <a:gd name="connsiteY0" fmla="*/ 0 h 1188256"/>
              <a:gd name="connsiteX1" fmla="*/ 974741 w 1281089"/>
              <a:gd name="connsiteY1" fmla="*/ 0 h 1188256"/>
              <a:gd name="connsiteX2" fmla="*/ 1281089 w 1281089"/>
              <a:gd name="connsiteY2" fmla="*/ 1188256 h 1188256"/>
              <a:gd name="connsiteX3" fmla="*/ 37133 w 1281089"/>
              <a:gd name="connsiteY3" fmla="*/ 1188256 h 1188256"/>
              <a:gd name="connsiteX4" fmla="*/ 0 w 1281089"/>
              <a:gd name="connsiteY4" fmla="*/ 1141840 h 1188256"/>
              <a:gd name="connsiteX5" fmla="*/ 37133 w 1281089"/>
              <a:gd name="connsiteY5" fmla="*/ 0 h 1188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81089" h="1188256">
                <a:moveTo>
                  <a:pt x="37133" y="0"/>
                </a:moveTo>
                <a:lnTo>
                  <a:pt x="974741" y="0"/>
                </a:lnTo>
                <a:lnTo>
                  <a:pt x="1281089" y="1188256"/>
                </a:lnTo>
                <a:lnTo>
                  <a:pt x="37133" y="1188256"/>
                </a:lnTo>
                <a:lnTo>
                  <a:pt x="0" y="1141840"/>
                </a:lnTo>
                <a:lnTo>
                  <a:pt x="3713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F83616E-D2E7-49BA-B17F-FCD1FD92EBB7}"/>
              </a:ext>
            </a:extLst>
          </p:cNvPr>
          <p:cNvGrpSpPr/>
          <p:nvPr/>
        </p:nvGrpSpPr>
        <p:grpSpPr>
          <a:xfrm>
            <a:off x="5499852" y="6265400"/>
            <a:ext cx="1370288" cy="319740"/>
            <a:chOff x="10561293" y="6478915"/>
            <a:chExt cx="1370288" cy="31974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FB7E70D-3190-4855-86CB-9605626DE2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561293" y="6478915"/>
              <a:ext cx="320692" cy="31974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FF5A87C-9ADB-4096-AC3E-1DC2D7A167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51775" y="6478915"/>
              <a:ext cx="879806" cy="193984"/>
            </a:xfrm>
            <a:prstGeom prst="rect">
              <a:avLst/>
            </a:prstGeom>
          </p:spPr>
        </p:pic>
      </p:grpSp>
      <p:sp>
        <p:nvSpPr>
          <p:cNvPr id="20" name="Google Shape;74;p1">
            <a:extLst>
              <a:ext uri="{FF2B5EF4-FFF2-40B4-BE49-F238E27FC236}">
                <a16:creationId xmlns:a16="http://schemas.microsoft.com/office/drawing/2014/main" id="{DFD72B68-9F62-48FC-AC8B-53A82B1EC8C8}"/>
              </a:ext>
            </a:extLst>
          </p:cNvPr>
          <p:cNvSpPr txBox="1">
            <a:spLocks/>
          </p:cNvSpPr>
          <p:nvPr/>
        </p:nvSpPr>
        <p:spPr>
          <a:xfrm>
            <a:off x="1689886" y="6110442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16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Main Level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044AFB-B4CA-44DD-9F0D-C2055C9BEF78}"/>
              </a:ext>
            </a:extLst>
          </p:cNvPr>
          <p:cNvSpPr txBox="1"/>
          <p:nvPr/>
        </p:nvSpPr>
        <p:spPr>
          <a:xfrm>
            <a:off x="2466439" y="5719760"/>
            <a:ext cx="846706" cy="40011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/>
          <a:p>
            <a:pPr algn="ctr"/>
            <a:r>
              <a:rPr lang="en-US" sz="1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Commons / </a:t>
            </a:r>
          </a:p>
          <a:p>
            <a:pPr algn="ctr"/>
            <a:r>
              <a:rPr lang="en-US" sz="1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Cafeteria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450839-358D-440E-8975-18B59FC4593D}"/>
              </a:ext>
            </a:extLst>
          </p:cNvPr>
          <p:cNvSpPr txBox="1"/>
          <p:nvPr/>
        </p:nvSpPr>
        <p:spPr>
          <a:xfrm>
            <a:off x="4113143" y="5612025"/>
            <a:ext cx="2651582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Student Drop-Off / Visitor Entry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D04EC6B-E103-496E-91B1-6BF0A70A40CB}"/>
              </a:ext>
            </a:extLst>
          </p:cNvPr>
          <p:cNvCxnSpPr>
            <a:cxnSpLocks/>
            <a:stCxn id="13" idx="1"/>
          </p:cNvCxnSpPr>
          <p:nvPr/>
        </p:nvCxnSpPr>
        <p:spPr>
          <a:xfrm>
            <a:off x="3716313" y="5740448"/>
            <a:ext cx="450893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BD17252-0C29-4F93-BABF-00C5D22264E1}"/>
              </a:ext>
            </a:extLst>
          </p:cNvPr>
          <p:cNvSpPr/>
          <p:nvPr/>
        </p:nvSpPr>
        <p:spPr>
          <a:xfrm rot="16200000">
            <a:off x="3674641" y="5698776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FD254A2-A8A2-4B54-AB0C-2D22C7213B85}"/>
              </a:ext>
            </a:extLst>
          </p:cNvPr>
          <p:cNvSpPr txBox="1"/>
          <p:nvPr/>
        </p:nvSpPr>
        <p:spPr>
          <a:xfrm>
            <a:off x="310142" y="2455781"/>
            <a:ext cx="659627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Event Entry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ECBB012-5265-4FD4-9AB8-9412F4C0F951}"/>
              </a:ext>
            </a:extLst>
          </p:cNvPr>
          <p:cNvCxnSpPr>
            <a:cxnSpLocks/>
          </p:cNvCxnSpPr>
          <p:nvPr/>
        </p:nvCxnSpPr>
        <p:spPr>
          <a:xfrm>
            <a:off x="911185" y="2670702"/>
            <a:ext cx="264593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9C71D71-B3F0-4414-A1B6-5BF25B187680}"/>
              </a:ext>
            </a:extLst>
          </p:cNvPr>
          <p:cNvSpPr/>
          <p:nvPr/>
        </p:nvSpPr>
        <p:spPr>
          <a:xfrm rot="5400000">
            <a:off x="1045999" y="2624266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5F0782-213D-46F7-B7FD-BF51EBD71E4E}"/>
              </a:ext>
            </a:extLst>
          </p:cNvPr>
          <p:cNvSpPr txBox="1"/>
          <p:nvPr/>
        </p:nvSpPr>
        <p:spPr>
          <a:xfrm>
            <a:off x="1321546" y="4644380"/>
            <a:ext cx="991124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Storm Shelter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FF8003E-BCB4-4831-BBC2-1AAD6AB3AC5D}"/>
              </a:ext>
            </a:extLst>
          </p:cNvPr>
          <p:cNvSpPr txBox="1"/>
          <p:nvPr/>
        </p:nvSpPr>
        <p:spPr>
          <a:xfrm>
            <a:off x="3962378" y="5242886"/>
            <a:ext cx="1697820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Freshman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58B0399-BD9A-4093-9FAD-986F3FCC4B81}"/>
              </a:ext>
            </a:extLst>
          </p:cNvPr>
          <p:cNvSpPr txBox="1"/>
          <p:nvPr/>
        </p:nvSpPr>
        <p:spPr>
          <a:xfrm>
            <a:off x="2650033" y="5238481"/>
            <a:ext cx="649150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0D0EB70-4424-4E81-BD0D-594143EB68D2}"/>
              </a:ext>
            </a:extLst>
          </p:cNvPr>
          <p:cNvSpPr txBox="1"/>
          <p:nvPr/>
        </p:nvSpPr>
        <p:spPr>
          <a:xfrm>
            <a:off x="4212065" y="1691597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A51E393-201A-48A4-950A-AE431927A873}"/>
              </a:ext>
            </a:extLst>
          </p:cNvPr>
          <p:cNvSpPr txBox="1"/>
          <p:nvPr/>
        </p:nvSpPr>
        <p:spPr>
          <a:xfrm>
            <a:off x="1615440" y="3316520"/>
            <a:ext cx="921496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Arena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81FC32E-3096-415E-9E45-590185D32390}"/>
              </a:ext>
            </a:extLst>
          </p:cNvPr>
          <p:cNvSpPr txBox="1"/>
          <p:nvPr/>
        </p:nvSpPr>
        <p:spPr>
          <a:xfrm>
            <a:off x="4220005" y="3293442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DD100D8-6128-4773-B0A4-FD4FF1ED8FF4}"/>
              </a:ext>
            </a:extLst>
          </p:cNvPr>
          <p:cNvSpPr txBox="1"/>
          <p:nvPr/>
        </p:nvSpPr>
        <p:spPr>
          <a:xfrm>
            <a:off x="4080303" y="4892163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86AA89F-F59B-42DC-BDA9-CE8043D558E4}"/>
              </a:ext>
            </a:extLst>
          </p:cNvPr>
          <p:cNvSpPr txBox="1"/>
          <p:nvPr/>
        </p:nvSpPr>
        <p:spPr>
          <a:xfrm>
            <a:off x="1433784" y="2551011"/>
            <a:ext cx="1321324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Event Corridor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DE2513A-BB9F-49F1-9E74-AD9166C8FB31}"/>
              </a:ext>
            </a:extLst>
          </p:cNvPr>
          <p:cNvSpPr txBox="1"/>
          <p:nvPr/>
        </p:nvSpPr>
        <p:spPr>
          <a:xfrm>
            <a:off x="3278935" y="2573884"/>
            <a:ext cx="563769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Cafe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767D7D9-E09E-456F-97C7-19EC3B0FAFFC}"/>
              </a:ext>
            </a:extLst>
          </p:cNvPr>
          <p:cNvSpPr txBox="1"/>
          <p:nvPr/>
        </p:nvSpPr>
        <p:spPr>
          <a:xfrm>
            <a:off x="2827768" y="2853334"/>
            <a:ext cx="563769" cy="18466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Store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B943C85-6469-44AD-8720-DD06E9D1CC63}"/>
              </a:ext>
            </a:extLst>
          </p:cNvPr>
          <p:cNvSpPr txBox="1"/>
          <p:nvPr/>
        </p:nvSpPr>
        <p:spPr>
          <a:xfrm>
            <a:off x="3978253" y="3634694"/>
            <a:ext cx="1697820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Business &amp; Hospitality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B76BDA3-A970-4225-AC46-921A97FF85F3}"/>
              </a:ext>
            </a:extLst>
          </p:cNvPr>
          <p:cNvSpPr txBox="1"/>
          <p:nvPr/>
        </p:nvSpPr>
        <p:spPr>
          <a:xfrm>
            <a:off x="3962378" y="2031851"/>
            <a:ext cx="1697820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Community Health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E45CA61-EAAE-4EA9-B4E8-F386B41938BF}"/>
              </a:ext>
            </a:extLst>
          </p:cNvPr>
          <p:cNvSpPr txBox="1"/>
          <p:nvPr/>
        </p:nvSpPr>
        <p:spPr>
          <a:xfrm>
            <a:off x="181178" y="5479170"/>
            <a:ext cx="1408491" cy="44627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Bus and Student Parking Entry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316D40B-C109-4AA0-981F-EFBE0D6782D3}"/>
              </a:ext>
            </a:extLst>
          </p:cNvPr>
          <p:cNvCxnSpPr>
            <a:cxnSpLocks/>
            <a:endCxn id="40" idx="1"/>
          </p:cNvCxnSpPr>
          <p:nvPr/>
        </p:nvCxnSpPr>
        <p:spPr>
          <a:xfrm>
            <a:off x="1573748" y="5690893"/>
            <a:ext cx="730704" cy="2385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8314436-BEBD-4A6F-BEAC-60DC79F56DCF}"/>
              </a:ext>
            </a:extLst>
          </p:cNvPr>
          <p:cNvSpPr/>
          <p:nvPr/>
        </p:nvSpPr>
        <p:spPr>
          <a:xfrm rot="5400000">
            <a:off x="2174673" y="5646842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197102F-DD7C-4408-A1E4-FBCB396D2B7A}"/>
              </a:ext>
            </a:extLst>
          </p:cNvPr>
          <p:cNvSpPr txBox="1"/>
          <p:nvPr/>
        </p:nvSpPr>
        <p:spPr>
          <a:xfrm>
            <a:off x="3463241" y="951833"/>
            <a:ext cx="563769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Daycare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BD29714-5367-4285-9E8C-A531AE4AB353}"/>
              </a:ext>
            </a:extLst>
          </p:cNvPr>
          <p:cNvSpPr txBox="1"/>
          <p:nvPr/>
        </p:nvSpPr>
        <p:spPr>
          <a:xfrm>
            <a:off x="2110321" y="1809255"/>
            <a:ext cx="479254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Music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34CA9C4-6747-4265-9F2D-0E8B232C7007}"/>
              </a:ext>
            </a:extLst>
          </p:cNvPr>
          <p:cNvSpPr txBox="1"/>
          <p:nvPr/>
        </p:nvSpPr>
        <p:spPr>
          <a:xfrm>
            <a:off x="1402274" y="1092657"/>
            <a:ext cx="479254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Band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F24318B-8ADD-455E-98C0-3F0770F1D198}"/>
              </a:ext>
            </a:extLst>
          </p:cNvPr>
          <p:cNvSpPr txBox="1"/>
          <p:nvPr/>
        </p:nvSpPr>
        <p:spPr>
          <a:xfrm>
            <a:off x="1271886" y="1585146"/>
            <a:ext cx="766944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Auditorium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CB8A132-E3A8-46FE-BC03-EDEBA72DFABE}"/>
              </a:ext>
            </a:extLst>
          </p:cNvPr>
          <p:cNvSpPr txBox="1"/>
          <p:nvPr/>
        </p:nvSpPr>
        <p:spPr>
          <a:xfrm>
            <a:off x="3105070" y="2975587"/>
            <a:ext cx="643230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Identity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Entry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E8F22DF-F164-4E2A-BE69-4506E68DCA8E}"/>
              </a:ext>
            </a:extLst>
          </p:cNvPr>
          <p:cNvSpPr txBox="1"/>
          <p:nvPr/>
        </p:nvSpPr>
        <p:spPr>
          <a:xfrm>
            <a:off x="3095539" y="4592090"/>
            <a:ext cx="643230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5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Identity</a:t>
            </a:r>
          </a:p>
          <a:p>
            <a:pPr algn="ctr"/>
            <a:r>
              <a:rPr lang="en-US" sz="55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Entry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F8E0C21-1DBA-4F31-AF61-04B07F14EA82}"/>
              </a:ext>
            </a:extLst>
          </p:cNvPr>
          <p:cNvSpPr txBox="1"/>
          <p:nvPr/>
        </p:nvSpPr>
        <p:spPr>
          <a:xfrm>
            <a:off x="3092371" y="1339878"/>
            <a:ext cx="643230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Identity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Entry</a:t>
            </a:r>
          </a:p>
        </p:txBody>
      </p:sp>
      <p:pic>
        <p:nvPicPr>
          <p:cNvPr id="60" name="Picture 59" descr="Diagram, engineering drawing&#10;&#10;Description automatically generated">
            <a:extLst>
              <a:ext uri="{FF2B5EF4-FFF2-40B4-BE49-F238E27FC236}">
                <a16:creationId xmlns:a16="http://schemas.microsoft.com/office/drawing/2014/main" id="{FDE815E2-76C6-4FC4-8C8E-7751F5F39C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13" t="14589" r="-561" b="39259"/>
          <a:stretch/>
        </p:blipFill>
        <p:spPr>
          <a:xfrm>
            <a:off x="6371458" y="337918"/>
            <a:ext cx="5210175" cy="5824757"/>
          </a:xfrm>
          <a:prstGeom prst="rect">
            <a:avLst/>
          </a:prstGeom>
        </p:spPr>
      </p:pic>
      <p:sp>
        <p:nvSpPr>
          <p:cNvPr id="19" name="Google Shape;74;p1">
            <a:extLst>
              <a:ext uri="{FF2B5EF4-FFF2-40B4-BE49-F238E27FC236}">
                <a16:creationId xmlns:a16="http://schemas.microsoft.com/office/drawing/2014/main" id="{F67E5194-07B4-44FA-A41F-CEE416563697}"/>
              </a:ext>
            </a:extLst>
          </p:cNvPr>
          <p:cNvSpPr txBox="1">
            <a:spLocks/>
          </p:cNvSpPr>
          <p:nvPr/>
        </p:nvSpPr>
        <p:spPr>
          <a:xfrm>
            <a:off x="7648788" y="6110442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16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Upper Level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3CDB9BD-6116-4590-AC1A-FDDD1236D7F6}"/>
              </a:ext>
            </a:extLst>
          </p:cNvPr>
          <p:cNvSpPr txBox="1"/>
          <p:nvPr/>
        </p:nvSpPr>
        <p:spPr>
          <a:xfrm>
            <a:off x="9948943" y="1692868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45752AD-DFCE-4E81-A615-267E8B31DBF2}"/>
              </a:ext>
            </a:extLst>
          </p:cNvPr>
          <p:cNvSpPr txBox="1"/>
          <p:nvPr/>
        </p:nvSpPr>
        <p:spPr>
          <a:xfrm>
            <a:off x="9956085" y="3288284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6A046F5-CC5B-439D-9CD3-A3B4750C52FF}"/>
              </a:ext>
            </a:extLst>
          </p:cNvPr>
          <p:cNvSpPr txBox="1"/>
          <p:nvPr/>
        </p:nvSpPr>
        <p:spPr>
          <a:xfrm>
            <a:off x="9830351" y="4906449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0EA2070-A7E6-40D6-B69B-74D0F01EAD2A}"/>
              </a:ext>
            </a:extLst>
          </p:cNvPr>
          <p:cNvSpPr txBox="1"/>
          <p:nvPr/>
        </p:nvSpPr>
        <p:spPr>
          <a:xfrm>
            <a:off x="8539821" y="5632726"/>
            <a:ext cx="479254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Roof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1616408-508B-4E42-B0D7-B5B07245BB19}"/>
              </a:ext>
            </a:extLst>
          </p:cNvPr>
          <p:cNvSpPr txBox="1"/>
          <p:nvPr/>
        </p:nvSpPr>
        <p:spPr>
          <a:xfrm>
            <a:off x="7078370" y="4644380"/>
            <a:ext cx="991124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Storm Shelter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51B88FB-A790-4260-9E0E-9F5C23E324D5}"/>
              </a:ext>
            </a:extLst>
          </p:cNvPr>
          <p:cNvSpPr txBox="1"/>
          <p:nvPr/>
        </p:nvSpPr>
        <p:spPr>
          <a:xfrm>
            <a:off x="7372264" y="3316520"/>
            <a:ext cx="921496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Arena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E888D36-7581-4BB3-AFFB-155DA1CD1920}"/>
              </a:ext>
            </a:extLst>
          </p:cNvPr>
          <p:cNvSpPr txBox="1"/>
          <p:nvPr/>
        </p:nvSpPr>
        <p:spPr>
          <a:xfrm>
            <a:off x="6987106" y="1875623"/>
            <a:ext cx="766944" cy="21544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Auditorium</a:t>
            </a:r>
          </a:p>
        </p:txBody>
      </p:sp>
    </p:spTree>
    <p:extLst>
      <p:ext uri="{BB962C8B-B14F-4D97-AF65-F5344CB8AC3E}">
        <p14:creationId xmlns:p14="http://schemas.microsoft.com/office/powerpoint/2010/main" val="1212356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 descr="Diagram, engineering drawing&#10;&#10;Description automatically generated">
            <a:extLst>
              <a:ext uri="{FF2B5EF4-FFF2-40B4-BE49-F238E27FC236}">
                <a16:creationId xmlns:a16="http://schemas.microsoft.com/office/drawing/2014/main" id="{C8FA3283-490A-4B1D-A080-10C564F51B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75" t="52348" r="10183" b="9549"/>
          <a:stretch/>
        </p:blipFill>
        <p:spPr>
          <a:xfrm>
            <a:off x="6379005" y="479490"/>
            <a:ext cx="5252979" cy="5326784"/>
          </a:xfrm>
          <a:prstGeom prst="rect">
            <a:avLst/>
          </a:prstGeom>
        </p:spPr>
      </p:pic>
      <p:pic>
        <p:nvPicPr>
          <p:cNvPr id="58" name="Picture 57" descr="Diagram, engineering drawing&#10;&#10;Description automatically generated">
            <a:extLst>
              <a:ext uri="{FF2B5EF4-FFF2-40B4-BE49-F238E27FC236}">
                <a16:creationId xmlns:a16="http://schemas.microsoft.com/office/drawing/2014/main" id="{5704BD7A-D039-4B82-B9F5-130CABC980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3" t="52348" r="64541" b="9549"/>
          <a:stretch/>
        </p:blipFill>
        <p:spPr>
          <a:xfrm>
            <a:off x="711296" y="479490"/>
            <a:ext cx="5252979" cy="532678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A7A96996-CD18-4B6C-A5B1-203093C904DA}"/>
              </a:ext>
            </a:extLst>
          </p:cNvPr>
          <p:cNvGrpSpPr/>
          <p:nvPr/>
        </p:nvGrpSpPr>
        <p:grpSpPr>
          <a:xfrm>
            <a:off x="5499852" y="6265400"/>
            <a:ext cx="1370288" cy="319740"/>
            <a:chOff x="10561293" y="6478915"/>
            <a:chExt cx="1370288" cy="319740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8DCCC37-C514-47AF-A6CA-38ACCC6AF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561293" y="6478915"/>
              <a:ext cx="320692" cy="31974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1B1725D-03DF-48CB-BB0C-C22093BC6A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51775" y="6478915"/>
              <a:ext cx="879806" cy="193984"/>
            </a:xfrm>
            <a:prstGeom prst="rect">
              <a:avLst/>
            </a:prstGeom>
          </p:spPr>
        </p:pic>
      </p:grpSp>
      <p:sp>
        <p:nvSpPr>
          <p:cNvPr id="9" name="Google Shape;74;p1">
            <a:extLst>
              <a:ext uri="{FF2B5EF4-FFF2-40B4-BE49-F238E27FC236}">
                <a16:creationId xmlns:a16="http://schemas.microsoft.com/office/drawing/2014/main" id="{775BFBA4-71C0-470B-ABA9-D1723E84E26C}"/>
              </a:ext>
            </a:extLst>
          </p:cNvPr>
          <p:cNvSpPr txBox="1">
            <a:spLocks/>
          </p:cNvSpPr>
          <p:nvPr/>
        </p:nvSpPr>
        <p:spPr>
          <a:xfrm>
            <a:off x="8129450" y="6110442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16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Upper Level</a:t>
            </a:r>
          </a:p>
        </p:txBody>
      </p:sp>
      <p:sp>
        <p:nvSpPr>
          <p:cNvPr id="22" name="Google Shape;74;p1">
            <a:extLst>
              <a:ext uri="{FF2B5EF4-FFF2-40B4-BE49-F238E27FC236}">
                <a16:creationId xmlns:a16="http://schemas.microsoft.com/office/drawing/2014/main" id="{51FE9ED1-39BB-4A94-8C9C-85E1D64A9B48}"/>
              </a:ext>
            </a:extLst>
          </p:cNvPr>
          <p:cNvSpPr txBox="1">
            <a:spLocks/>
          </p:cNvSpPr>
          <p:nvPr/>
        </p:nvSpPr>
        <p:spPr>
          <a:xfrm>
            <a:off x="2196113" y="6110442"/>
            <a:ext cx="2655513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16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Main Level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8D5FE5-7570-41B5-8DE4-AAE6638CD543}"/>
              </a:ext>
            </a:extLst>
          </p:cNvPr>
          <p:cNvSpPr txBox="1"/>
          <p:nvPr/>
        </p:nvSpPr>
        <p:spPr>
          <a:xfrm>
            <a:off x="5473605" y="1061361"/>
            <a:ext cx="2651582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Student Drop-Off / Visitor Entry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43FF8A9-B41E-4CD2-9CBE-ED48D7F04840}"/>
              </a:ext>
            </a:extLst>
          </p:cNvPr>
          <p:cNvCxnSpPr>
            <a:cxnSpLocks/>
            <a:stCxn id="15" idx="1"/>
          </p:cNvCxnSpPr>
          <p:nvPr/>
        </p:nvCxnSpPr>
        <p:spPr>
          <a:xfrm>
            <a:off x="5198696" y="1189784"/>
            <a:ext cx="313553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55EF5FC-75C4-4298-8422-4BE941661928}"/>
              </a:ext>
            </a:extLst>
          </p:cNvPr>
          <p:cNvSpPr/>
          <p:nvPr/>
        </p:nvSpPr>
        <p:spPr>
          <a:xfrm rot="16200000">
            <a:off x="5157024" y="1148112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65CE2AE-D330-462F-AB3C-076DABE3C581}"/>
              </a:ext>
            </a:extLst>
          </p:cNvPr>
          <p:cNvSpPr txBox="1"/>
          <p:nvPr/>
        </p:nvSpPr>
        <p:spPr>
          <a:xfrm>
            <a:off x="1494682" y="906189"/>
            <a:ext cx="1408491" cy="44627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Bus and Student Parking Entry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FB35B2E-98EC-4C54-B3C8-E0BC73A3E902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2887252" y="1117912"/>
            <a:ext cx="730704" cy="2385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C377BCB-CB99-42B6-B72C-ED6DD93A8650}"/>
              </a:ext>
            </a:extLst>
          </p:cNvPr>
          <p:cNvSpPr/>
          <p:nvPr/>
        </p:nvSpPr>
        <p:spPr>
          <a:xfrm rot="5400000">
            <a:off x="3488177" y="1073861"/>
            <a:ext cx="171450" cy="88107"/>
          </a:xfrm>
          <a:custGeom>
            <a:avLst/>
            <a:gdLst>
              <a:gd name="connsiteX0" fmla="*/ 0 w 171450"/>
              <a:gd name="connsiteY0" fmla="*/ 88107 h 88107"/>
              <a:gd name="connsiteX1" fmla="*/ 88107 w 171450"/>
              <a:gd name="connsiteY1" fmla="*/ 0 h 88107"/>
              <a:gd name="connsiteX2" fmla="*/ 171450 w 171450"/>
              <a:gd name="connsiteY2" fmla="*/ 83343 h 8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450" h="88107">
                <a:moveTo>
                  <a:pt x="0" y="88107"/>
                </a:moveTo>
                <a:lnTo>
                  <a:pt x="88107" y="0"/>
                </a:lnTo>
                <a:lnTo>
                  <a:pt x="171450" y="83343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A8C82AC-1A31-4C7E-B272-9F7A30C9594C}"/>
              </a:ext>
            </a:extLst>
          </p:cNvPr>
          <p:cNvSpPr txBox="1"/>
          <p:nvPr/>
        </p:nvSpPr>
        <p:spPr>
          <a:xfrm>
            <a:off x="4040799" y="567635"/>
            <a:ext cx="649150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1EAF1C-8146-424C-8AE9-04506701B2B8}"/>
              </a:ext>
            </a:extLst>
          </p:cNvPr>
          <p:cNvSpPr txBox="1"/>
          <p:nvPr/>
        </p:nvSpPr>
        <p:spPr>
          <a:xfrm>
            <a:off x="3762222" y="1497919"/>
            <a:ext cx="846706" cy="40011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/>
          <a:p>
            <a:pPr algn="ctr"/>
            <a:r>
              <a:rPr lang="en-US" sz="1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Commons / </a:t>
            </a:r>
          </a:p>
          <a:p>
            <a:pPr algn="ctr"/>
            <a:r>
              <a:rPr lang="en-US" sz="1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Cafeteria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C6E1CC2-ED27-49D1-90D2-00557FFDC893}"/>
              </a:ext>
            </a:extLst>
          </p:cNvPr>
          <p:cNvSpPr txBox="1"/>
          <p:nvPr/>
        </p:nvSpPr>
        <p:spPr>
          <a:xfrm rot="20700000">
            <a:off x="1427819" y="4107919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3641465-9146-415D-B17F-0A70AAFCA20C}"/>
              </a:ext>
            </a:extLst>
          </p:cNvPr>
          <p:cNvSpPr txBox="1"/>
          <p:nvPr/>
        </p:nvSpPr>
        <p:spPr>
          <a:xfrm rot="20700000">
            <a:off x="1630590" y="5742007"/>
            <a:ext cx="1697820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Agriculture &amp; Transportation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486939-7D7E-48A2-98E3-B55E900CFDE2}"/>
              </a:ext>
            </a:extLst>
          </p:cNvPr>
          <p:cNvSpPr txBox="1"/>
          <p:nvPr/>
        </p:nvSpPr>
        <p:spPr>
          <a:xfrm rot="20700000">
            <a:off x="4126985" y="5279810"/>
            <a:ext cx="1697820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Engineering &amp; Manufacturing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3E38076-98C3-4F26-A6D5-C1C459315B66}"/>
              </a:ext>
            </a:extLst>
          </p:cNvPr>
          <p:cNvSpPr txBox="1"/>
          <p:nvPr/>
        </p:nvSpPr>
        <p:spPr>
          <a:xfrm rot="20700000">
            <a:off x="2078215" y="2082942"/>
            <a:ext cx="875950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Kitchen &amp;</a:t>
            </a:r>
          </a:p>
          <a:p>
            <a:pPr algn="ctr"/>
            <a:r>
              <a:rPr lang="en-US" sz="8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Service Spaces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013A705-61AA-4E6B-8CF0-F15007E44845}"/>
              </a:ext>
            </a:extLst>
          </p:cNvPr>
          <p:cNvSpPr txBox="1"/>
          <p:nvPr/>
        </p:nvSpPr>
        <p:spPr>
          <a:xfrm rot="20700000">
            <a:off x="4484500" y="3323745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Academy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Media Center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4EAE96F-7F8F-410D-9AF5-2C5BB5D6A22D}"/>
              </a:ext>
            </a:extLst>
          </p:cNvPr>
          <p:cNvSpPr txBox="1"/>
          <p:nvPr/>
        </p:nvSpPr>
        <p:spPr>
          <a:xfrm>
            <a:off x="4737490" y="2332821"/>
            <a:ext cx="1376890" cy="2616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Administration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7FA4E17-E57A-457F-9931-EF1B89241E08}"/>
              </a:ext>
            </a:extLst>
          </p:cNvPr>
          <p:cNvSpPr txBox="1"/>
          <p:nvPr/>
        </p:nvSpPr>
        <p:spPr>
          <a:xfrm rot="20700000">
            <a:off x="2408290" y="3668766"/>
            <a:ext cx="1697820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Equipment</a:t>
            </a:r>
          </a:p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Courtyard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E252A93-8666-44B9-94ED-498194EEC17E}"/>
              </a:ext>
            </a:extLst>
          </p:cNvPr>
          <p:cNvSpPr txBox="1"/>
          <p:nvPr/>
        </p:nvSpPr>
        <p:spPr>
          <a:xfrm rot="20700000">
            <a:off x="7042234" y="4120342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DCF3A5D-8764-4C0D-B97B-37E66B1E1A17}"/>
              </a:ext>
            </a:extLst>
          </p:cNvPr>
          <p:cNvSpPr txBox="1"/>
          <p:nvPr/>
        </p:nvSpPr>
        <p:spPr>
          <a:xfrm rot="20700000">
            <a:off x="10159104" y="3301977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03AAFFF-A7BC-468B-8C9F-4D0C3F185B7F}"/>
              </a:ext>
            </a:extLst>
          </p:cNvPr>
          <p:cNvSpPr txBox="1"/>
          <p:nvPr/>
        </p:nvSpPr>
        <p:spPr>
          <a:xfrm rot="20700000">
            <a:off x="9154622" y="2738417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EB6E8B0-77D8-4D14-9F4E-A6F4817614B1}"/>
              </a:ext>
            </a:extLst>
          </p:cNvPr>
          <p:cNvSpPr txBox="1"/>
          <p:nvPr/>
        </p:nvSpPr>
        <p:spPr>
          <a:xfrm rot="20700000">
            <a:off x="9327241" y="3396199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4B30D82F-85FD-40D5-A76C-427C29743CFC}"/>
              </a:ext>
            </a:extLst>
          </p:cNvPr>
          <p:cNvSpPr txBox="1"/>
          <p:nvPr/>
        </p:nvSpPr>
        <p:spPr>
          <a:xfrm rot="20700000">
            <a:off x="9525336" y="4123794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9304A7E-C963-47A0-8C6D-23D13F54BA9A}"/>
              </a:ext>
            </a:extLst>
          </p:cNvPr>
          <p:cNvSpPr txBox="1"/>
          <p:nvPr/>
        </p:nvSpPr>
        <p:spPr>
          <a:xfrm rot="20700000">
            <a:off x="9706105" y="4790330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A059DD3-4B56-47EC-B855-756CCABC610C}"/>
              </a:ext>
            </a:extLst>
          </p:cNvPr>
          <p:cNvSpPr txBox="1"/>
          <p:nvPr/>
        </p:nvSpPr>
        <p:spPr>
          <a:xfrm rot="20700000">
            <a:off x="8113747" y="4788775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98D9A6E-2480-4681-91B3-EA6991D034F3}"/>
              </a:ext>
            </a:extLst>
          </p:cNvPr>
          <p:cNvSpPr txBox="1"/>
          <p:nvPr/>
        </p:nvSpPr>
        <p:spPr>
          <a:xfrm rot="20700000">
            <a:off x="7787320" y="3582566"/>
            <a:ext cx="563769" cy="369332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Open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To</a:t>
            </a:r>
          </a:p>
          <a:p>
            <a:pPr algn="ctr"/>
            <a:r>
              <a:rPr lang="en-US" sz="6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Below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BC1EC79-62E3-4284-8407-5682A4EEF243}"/>
              </a:ext>
            </a:extLst>
          </p:cNvPr>
          <p:cNvSpPr txBox="1"/>
          <p:nvPr/>
        </p:nvSpPr>
        <p:spPr>
          <a:xfrm>
            <a:off x="9910936" y="1459358"/>
            <a:ext cx="479254" cy="24622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Roof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2A851993-F5D1-4545-8392-5EFAC3AF52AB}"/>
              </a:ext>
            </a:extLst>
          </p:cNvPr>
          <p:cNvSpPr txBox="1"/>
          <p:nvPr/>
        </p:nvSpPr>
        <p:spPr>
          <a:xfrm rot="20700000">
            <a:off x="7375084" y="5742007"/>
            <a:ext cx="1697820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Agriculture &amp; Transportation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77FBEA7-3877-4384-9734-FEEED8E2B1C3}"/>
              </a:ext>
            </a:extLst>
          </p:cNvPr>
          <p:cNvSpPr txBox="1"/>
          <p:nvPr/>
        </p:nvSpPr>
        <p:spPr>
          <a:xfrm rot="20700000">
            <a:off x="9807149" y="5289000"/>
            <a:ext cx="1697820" cy="43088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1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Engineering &amp; Manufacturing</a:t>
            </a:r>
          </a:p>
        </p:txBody>
      </p:sp>
    </p:spTree>
    <p:extLst>
      <p:ext uri="{BB962C8B-B14F-4D97-AF65-F5344CB8AC3E}">
        <p14:creationId xmlns:p14="http://schemas.microsoft.com/office/powerpoint/2010/main" val="1229731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uilding&#10;&#10;Description automatically generated">
            <a:extLst>
              <a:ext uri="{FF2B5EF4-FFF2-40B4-BE49-F238E27FC236}">
                <a16:creationId xmlns:a16="http://schemas.microsoft.com/office/drawing/2014/main" id="{2B6ADA42-4B65-4309-86E2-8D11C685C2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4"/>
          <a:stretch/>
        </p:blipFill>
        <p:spPr>
          <a:xfrm>
            <a:off x="365553" y="666750"/>
            <a:ext cx="11397822" cy="5867400"/>
          </a:xfrm>
          <a:prstGeom prst="rect">
            <a:avLst/>
          </a:prstGeom>
        </p:spPr>
      </p:pic>
      <p:sp>
        <p:nvSpPr>
          <p:cNvPr id="5" name="Google Shape;74;p1">
            <a:extLst>
              <a:ext uri="{FF2B5EF4-FFF2-40B4-BE49-F238E27FC236}">
                <a16:creationId xmlns:a16="http://schemas.microsoft.com/office/drawing/2014/main" id="{810DCA18-AFD1-4601-86A0-B99DF85B0437}"/>
              </a:ext>
            </a:extLst>
          </p:cNvPr>
          <p:cNvSpPr txBox="1">
            <a:spLocks/>
          </p:cNvSpPr>
          <p:nvPr/>
        </p:nvSpPr>
        <p:spPr>
          <a:xfrm>
            <a:off x="337547" y="214909"/>
            <a:ext cx="4735305" cy="38117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400" b="1" dirty="0"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CTE Visual Connectivity Example</a:t>
            </a:r>
          </a:p>
        </p:txBody>
      </p:sp>
    </p:spTree>
    <p:extLst>
      <p:ext uri="{BB962C8B-B14F-4D97-AF65-F5344CB8AC3E}">
        <p14:creationId xmlns:p14="http://schemas.microsoft.com/office/powerpoint/2010/main" val="975580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hart&#10;&#10;Description automatically generated">
            <a:extLst>
              <a:ext uri="{FF2B5EF4-FFF2-40B4-BE49-F238E27FC236}">
                <a16:creationId xmlns:a16="http://schemas.microsoft.com/office/drawing/2014/main" id="{A3B58A9E-1990-46C9-8F30-FA80E56A84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5" t="8188" r="79432" b="72267"/>
          <a:stretch/>
        </p:blipFill>
        <p:spPr>
          <a:xfrm>
            <a:off x="8038040" y="487067"/>
            <a:ext cx="2964472" cy="2941931"/>
          </a:xfrm>
          <a:prstGeom prst="rect">
            <a:avLst/>
          </a:prstGeom>
        </p:spPr>
      </p:pic>
      <p:pic>
        <p:nvPicPr>
          <p:cNvPr id="5" name="Picture 4" descr="Chart&#10;&#10;Description automatically generated">
            <a:extLst>
              <a:ext uri="{FF2B5EF4-FFF2-40B4-BE49-F238E27FC236}">
                <a16:creationId xmlns:a16="http://schemas.microsoft.com/office/drawing/2014/main" id="{9B07E8E0-73F6-4844-B6DD-9D399BDC40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54338" r="78855" b="26479"/>
          <a:stretch/>
        </p:blipFill>
        <p:spPr>
          <a:xfrm>
            <a:off x="4821661" y="3612221"/>
            <a:ext cx="2964474" cy="2941933"/>
          </a:xfrm>
          <a:prstGeom prst="rect">
            <a:avLst/>
          </a:prstGeom>
        </p:spPr>
      </p:pic>
      <p:pic>
        <p:nvPicPr>
          <p:cNvPr id="6" name="Picture 5" descr="Chart&#10;&#10;Description automatically generated">
            <a:extLst>
              <a:ext uri="{FF2B5EF4-FFF2-40B4-BE49-F238E27FC236}">
                <a16:creationId xmlns:a16="http://schemas.microsoft.com/office/drawing/2014/main" id="{E7D05AE0-49DC-4620-99E0-2867DB469C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5" t="8188" r="57860" b="71247"/>
          <a:stretch/>
        </p:blipFill>
        <p:spPr>
          <a:xfrm>
            <a:off x="8038040" y="3612224"/>
            <a:ext cx="2964472" cy="2941930"/>
          </a:xfrm>
          <a:prstGeom prst="rect">
            <a:avLst/>
          </a:prstGeom>
        </p:spPr>
      </p:pic>
      <p:pic>
        <p:nvPicPr>
          <p:cNvPr id="7" name="Picture 6" descr="Chart&#10;&#10;Description automatically generated">
            <a:extLst>
              <a:ext uri="{FF2B5EF4-FFF2-40B4-BE49-F238E27FC236}">
                <a16:creationId xmlns:a16="http://schemas.microsoft.com/office/drawing/2014/main" id="{51198068-C81D-4456-98F7-9343AA61C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5" t="52041" r="47940" b="6797"/>
          <a:stretch/>
        </p:blipFill>
        <p:spPr>
          <a:xfrm>
            <a:off x="4821661" y="487068"/>
            <a:ext cx="2964474" cy="294193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D8B28BA-15F4-4BC8-B79B-78B87A0D4E34}"/>
              </a:ext>
            </a:extLst>
          </p:cNvPr>
          <p:cNvGrpSpPr/>
          <p:nvPr/>
        </p:nvGrpSpPr>
        <p:grpSpPr>
          <a:xfrm>
            <a:off x="892449" y="3612225"/>
            <a:ext cx="2964474" cy="2941932"/>
            <a:chOff x="8322930" y="3612225"/>
            <a:chExt cx="2964474" cy="2941932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E426660-A7D6-4EB0-A9F0-EBE43DE0D760}"/>
                </a:ext>
              </a:extLst>
            </p:cNvPr>
            <p:cNvSpPr/>
            <p:nvPr/>
          </p:nvSpPr>
          <p:spPr>
            <a:xfrm>
              <a:off x="8322930" y="3612226"/>
              <a:ext cx="1396463" cy="1408673"/>
            </a:xfrm>
            <a:prstGeom prst="rect">
              <a:avLst/>
            </a:prstGeom>
            <a:solidFill>
              <a:srgbClr val="8848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Chart&#10;&#10;Description automatically generated">
              <a:extLst>
                <a:ext uri="{FF2B5EF4-FFF2-40B4-BE49-F238E27FC236}">
                  <a16:creationId xmlns:a16="http://schemas.microsoft.com/office/drawing/2014/main" id="{88267589-23C0-4254-8986-0B93B239A8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38" t="8123" r="36793" b="71433"/>
            <a:stretch/>
          </p:blipFill>
          <p:spPr>
            <a:xfrm>
              <a:off x="8322930" y="5145482"/>
              <a:ext cx="1396463" cy="1408674"/>
            </a:xfrm>
            <a:prstGeom prst="rect">
              <a:avLst/>
            </a:prstGeom>
          </p:spPr>
        </p:pic>
        <p:pic>
          <p:nvPicPr>
            <p:cNvPr id="9" name="Picture 8" descr="Chart&#10;&#10;Description automatically generated">
              <a:extLst>
                <a:ext uri="{FF2B5EF4-FFF2-40B4-BE49-F238E27FC236}">
                  <a16:creationId xmlns:a16="http://schemas.microsoft.com/office/drawing/2014/main" id="{42878CBF-1033-47A0-8E55-F87A5313F4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38" t="31138" r="36793" b="48418"/>
            <a:stretch/>
          </p:blipFill>
          <p:spPr>
            <a:xfrm>
              <a:off x="9890941" y="3612225"/>
              <a:ext cx="1396463" cy="1408674"/>
            </a:xfrm>
            <a:prstGeom prst="rect">
              <a:avLst/>
            </a:prstGeom>
          </p:spPr>
        </p:pic>
        <p:pic>
          <p:nvPicPr>
            <p:cNvPr id="10" name="Picture 9" descr="Chart&#10;&#10;Description automatically generated">
              <a:extLst>
                <a:ext uri="{FF2B5EF4-FFF2-40B4-BE49-F238E27FC236}">
                  <a16:creationId xmlns:a16="http://schemas.microsoft.com/office/drawing/2014/main" id="{C5D65B62-015B-4D53-95C1-59677AB1E4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38" t="54025" r="36793" b="25531"/>
            <a:stretch/>
          </p:blipFill>
          <p:spPr>
            <a:xfrm>
              <a:off x="9890941" y="5145483"/>
              <a:ext cx="1396463" cy="1408674"/>
            </a:xfrm>
            <a:prstGeom prst="rect">
              <a:avLst/>
            </a:prstGeom>
          </p:spPr>
        </p:pic>
      </p:grpSp>
      <p:pic>
        <p:nvPicPr>
          <p:cNvPr id="13" name="Picture 12" descr="A close-up of a window&#10;&#10;Description automatically generated with low confidence">
            <a:extLst>
              <a:ext uri="{FF2B5EF4-FFF2-40B4-BE49-F238E27FC236}">
                <a16:creationId xmlns:a16="http://schemas.microsoft.com/office/drawing/2014/main" id="{E4999305-020C-45BA-82EA-D74878C946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2" t="9875" r="5287" b="9951"/>
          <a:stretch/>
        </p:blipFill>
        <p:spPr>
          <a:xfrm>
            <a:off x="832103" y="1315024"/>
            <a:ext cx="3085166" cy="1855797"/>
          </a:xfrm>
          <a:prstGeom prst="rect">
            <a:avLst/>
          </a:prstGeom>
        </p:spPr>
      </p:pic>
      <p:sp>
        <p:nvSpPr>
          <p:cNvPr id="18" name="Google Shape;74;p1">
            <a:extLst>
              <a:ext uri="{FF2B5EF4-FFF2-40B4-BE49-F238E27FC236}">
                <a16:creationId xmlns:a16="http://schemas.microsoft.com/office/drawing/2014/main" id="{EB43202B-3B7D-4B8A-B4E0-FFB46A436CD7}"/>
              </a:ext>
            </a:extLst>
          </p:cNvPr>
          <p:cNvSpPr txBox="1">
            <a:spLocks/>
          </p:cNvSpPr>
          <p:nvPr/>
        </p:nvSpPr>
        <p:spPr>
          <a:xfrm>
            <a:off x="657138" y="429223"/>
            <a:ext cx="3606643" cy="38117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Exterior Material Palette </a:t>
            </a:r>
          </a:p>
        </p:txBody>
      </p:sp>
    </p:spTree>
    <p:extLst>
      <p:ext uri="{BB962C8B-B14F-4D97-AF65-F5344CB8AC3E}">
        <p14:creationId xmlns:p14="http://schemas.microsoft.com/office/powerpoint/2010/main" val="25866416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-Autumn-Rust-Light-Web">
            <a:extLst>
              <a:ext uri="{FF2B5EF4-FFF2-40B4-BE49-F238E27FC236}">
                <a16:creationId xmlns:a16="http://schemas.microsoft.com/office/drawing/2014/main" id="{54393C17-76DC-4C54-86B8-886E1B0FD7E5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7"/>
          <a:stretch/>
        </p:blipFill>
        <p:spPr>
          <a:xfrm>
            <a:off x="1404533" y="1095424"/>
            <a:ext cx="2108825" cy="2013552"/>
          </a:xfrm>
          <a:prstGeom prst="rect">
            <a:avLst/>
          </a:prstGeom>
        </p:spPr>
      </p:pic>
      <p:pic>
        <p:nvPicPr>
          <p:cNvPr id="6" name="Picture 5" descr="C-Autumn-Rust-Med-Web">
            <a:extLst>
              <a:ext uri="{FF2B5EF4-FFF2-40B4-BE49-F238E27FC236}">
                <a16:creationId xmlns:a16="http://schemas.microsoft.com/office/drawing/2014/main" id="{6F690FAF-1D2E-4405-A490-4A8D4D4069F3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/>
          <a:stretch/>
        </p:blipFill>
        <p:spPr>
          <a:xfrm>
            <a:off x="6134176" y="1095425"/>
            <a:ext cx="2238045" cy="2013552"/>
          </a:xfrm>
          <a:prstGeom prst="rect">
            <a:avLst/>
          </a:prstGeom>
        </p:spPr>
      </p:pic>
      <p:pic>
        <p:nvPicPr>
          <p:cNvPr id="7" name="Picture 6" descr="D-Gilded-Rust-1">
            <a:extLst>
              <a:ext uri="{FF2B5EF4-FFF2-40B4-BE49-F238E27FC236}">
                <a16:creationId xmlns:a16="http://schemas.microsoft.com/office/drawing/2014/main" id="{AF9D4E48-0C78-4725-8893-07CEFB47B302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8" t="9107" r="13403" b="3279"/>
          <a:stretch/>
        </p:blipFill>
        <p:spPr>
          <a:xfrm>
            <a:off x="8568032" y="1095424"/>
            <a:ext cx="2124708" cy="2013552"/>
          </a:xfrm>
          <a:prstGeom prst="rect">
            <a:avLst/>
          </a:prstGeom>
        </p:spPr>
      </p:pic>
      <p:pic>
        <p:nvPicPr>
          <p:cNvPr id="8" name="Picture 7" descr="E-Terra-Cotta-Web">
            <a:extLst>
              <a:ext uri="{FF2B5EF4-FFF2-40B4-BE49-F238E27FC236}">
                <a16:creationId xmlns:a16="http://schemas.microsoft.com/office/drawing/2014/main" id="{B708C101-FADA-408B-87E8-BEEEDA485C43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5"/>
          <a:stretch/>
        </p:blipFill>
        <p:spPr>
          <a:xfrm>
            <a:off x="3709177" y="1095424"/>
            <a:ext cx="2229186" cy="2013552"/>
          </a:xfrm>
          <a:prstGeom prst="rect">
            <a:avLst/>
          </a:prstGeom>
        </p:spPr>
      </p:pic>
      <p:pic>
        <p:nvPicPr>
          <p:cNvPr id="11" name="Picture 10" descr="I-Amber Cherry">
            <a:extLst>
              <a:ext uri="{FF2B5EF4-FFF2-40B4-BE49-F238E27FC236}">
                <a16:creationId xmlns:a16="http://schemas.microsoft.com/office/drawing/2014/main" id="{2A17F983-8392-4C0A-8EAD-1A8E02BEEA14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6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78"/>
          <a:stretch/>
        </p:blipFill>
        <p:spPr>
          <a:xfrm>
            <a:off x="4565876" y="4262528"/>
            <a:ext cx="2965522" cy="2224142"/>
          </a:xfrm>
          <a:prstGeom prst="rect">
            <a:avLst/>
          </a:prstGeom>
        </p:spPr>
      </p:pic>
      <p:pic>
        <p:nvPicPr>
          <p:cNvPr id="12" name="Picture 11" descr="J-Mesquite-Ipe">
            <a:extLst>
              <a:ext uri="{FF2B5EF4-FFF2-40B4-BE49-F238E27FC236}">
                <a16:creationId xmlns:a16="http://schemas.microsoft.com/office/drawing/2014/main" id="{9351E837-3BEB-4F9F-9207-2369A61783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218" y="4262528"/>
            <a:ext cx="2965522" cy="2224142"/>
          </a:xfrm>
          <a:prstGeom prst="rect">
            <a:avLst/>
          </a:prstGeom>
        </p:spPr>
      </p:pic>
      <p:pic>
        <p:nvPicPr>
          <p:cNvPr id="14" name="Picture 13" descr="A picture containing ground, outdoor, elephant&#10;&#10;Description automatically generated">
            <a:extLst>
              <a:ext uri="{FF2B5EF4-FFF2-40B4-BE49-F238E27FC236}">
                <a16:creationId xmlns:a16="http://schemas.microsoft.com/office/drawing/2014/main" id="{49E3750E-7D5D-4BC4-B829-EA804378D4F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00"/>
          <a:stretch/>
        </p:blipFill>
        <p:spPr>
          <a:xfrm>
            <a:off x="1404534" y="4262527"/>
            <a:ext cx="2965522" cy="2224143"/>
          </a:xfrm>
          <a:prstGeom prst="rect">
            <a:avLst/>
          </a:prstGeom>
        </p:spPr>
      </p:pic>
      <p:sp>
        <p:nvSpPr>
          <p:cNvPr id="15" name="Google Shape;74;p1">
            <a:extLst>
              <a:ext uri="{FF2B5EF4-FFF2-40B4-BE49-F238E27FC236}">
                <a16:creationId xmlns:a16="http://schemas.microsoft.com/office/drawing/2014/main" id="{D42C3195-2F1C-4E95-A107-B17000D9C57B}"/>
              </a:ext>
            </a:extLst>
          </p:cNvPr>
          <p:cNvSpPr txBox="1">
            <a:spLocks/>
          </p:cNvSpPr>
          <p:nvPr/>
        </p:nvSpPr>
        <p:spPr>
          <a:xfrm>
            <a:off x="1171719" y="410390"/>
            <a:ext cx="9848560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Metal Panel – “Patina” Examples</a:t>
            </a:r>
          </a:p>
        </p:txBody>
      </p:sp>
      <p:sp>
        <p:nvSpPr>
          <p:cNvPr id="16" name="Google Shape;74;p1">
            <a:extLst>
              <a:ext uri="{FF2B5EF4-FFF2-40B4-BE49-F238E27FC236}">
                <a16:creationId xmlns:a16="http://schemas.microsoft.com/office/drawing/2014/main" id="{EBF28B74-5C9A-4678-B917-6178FAFF8696}"/>
              </a:ext>
            </a:extLst>
          </p:cNvPr>
          <p:cNvSpPr txBox="1">
            <a:spLocks/>
          </p:cNvSpPr>
          <p:nvPr/>
        </p:nvSpPr>
        <p:spPr>
          <a:xfrm>
            <a:off x="1171719" y="3650709"/>
            <a:ext cx="9848560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Metal Panel – “Wood” Examples</a:t>
            </a:r>
          </a:p>
        </p:txBody>
      </p:sp>
    </p:spTree>
    <p:extLst>
      <p:ext uri="{BB962C8B-B14F-4D97-AF65-F5344CB8AC3E}">
        <p14:creationId xmlns:p14="http://schemas.microsoft.com/office/powerpoint/2010/main" val="2748846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03">
            <a:extLst>
              <a:ext uri="{FF2B5EF4-FFF2-40B4-BE49-F238E27FC236}">
                <a16:creationId xmlns:a16="http://schemas.microsoft.com/office/drawing/2014/main" id="{29F66CAF-5F2F-493B-ABB8-F78B07BB4217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2"/>
          <a:stretch/>
        </p:blipFill>
        <p:spPr>
          <a:xfrm>
            <a:off x="178933" y="626065"/>
            <a:ext cx="5776933" cy="4024050"/>
          </a:xfrm>
          <a:prstGeom prst="rect">
            <a:avLst/>
          </a:prstGeom>
        </p:spPr>
      </p:pic>
      <p:pic>
        <p:nvPicPr>
          <p:cNvPr id="7" name="Picture 6" descr="04">
            <a:extLst>
              <a:ext uri="{FF2B5EF4-FFF2-40B4-BE49-F238E27FC236}">
                <a16:creationId xmlns:a16="http://schemas.microsoft.com/office/drawing/2014/main" id="{5ED692B9-D6DE-49C5-BAAC-F51A9FFE7C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33" y="4796599"/>
            <a:ext cx="2933261" cy="1956413"/>
          </a:xfrm>
          <a:prstGeom prst="rect">
            <a:avLst/>
          </a:prstGeom>
        </p:spPr>
      </p:pic>
      <p:pic>
        <p:nvPicPr>
          <p:cNvPr id="9" name="Picture 8" descr="07">
            <a:extLst>
              <a:ext uri="{FF2B5EF4-FFF2-40B4-BE49-F238E27FC236}">
                <a16:creationId xmlns:a16="http://schemas.microsoft.com/office/drawing/2014/main" id="{624E442A-F88A-4DB5-B272-62C550704880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4" cstate="hq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9"/>
          <a:stretch/>
        </p:blipFill>
        <p:spPr>
          <a:xfrm>
            <a:off x="3207292" y="4796599"/>
            <a:ext cx="2748574" cy="1956413"/>
          </a:xfrm>
          <a:prstGeom prst="rect">
            <a:avLst/>
          </a:prstGeom>
        </p:spPr>
      </p:pic>
      <p:pic>
        <p:nvPicPr>
          <p:cNvPr id="10" name="Picture 9" descr="06">
            <a:extLst>
              <a:ext uri="{FF2B5EF4-FFF2-40B4-BE49-F238E27FC236}">
                <a16:creationId xmlns:a16="http://schemas.microsoft.com/office/drawing/2014/main" id="{E82B43F2-2D6D-40FD-83F3-4320E95CC4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135" y="240087"/>
            <a:ext cx="5738370" cy="3132622"/>
          </a:xfrm>
          <a:prstGeom prst="rect">
            <a:avLst/>
          </a:prstGeom>
        </p:spPr>
      </p:pic>
      <p:pic>
        <p:nvPicPr>
          <p:cNvPr id="11" name="Picture 10" descr="08">
            <a:extLst>
              <a:ext uri="{FF2B5EF4-FFF2-40B4-BE49-F238E27FC236}">
                <a16:creationId xmlns:a16="http://schemas.microsoft.com/office/drawing/2014/main" id="{803AB88A-E071-468D-96A9-47E2E7DF3DFF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6" cstate="hq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07" t="21214" r="33660"/>
          <a:stretch/>
        </p:blipFill>
        <p:spPr>
          <a:xfrm>
            <a:off x="6236134" y="3485291"/>
            <a:ext cx="2930102" cy="3269321"/>
          </a:xfrm>
          <a:prstGeom prst="rect">
            <a:avLst/>
          </a:prstGeom>
        </p:spPr>
      </p:pic>
      <p:pic>
        <p:nvPicPr>
          <p:cNvPr id="13" name="Picture 12" descr="A picture containing outdoor, sky, building&#10;&#10;Description automatically generated">
            <a:extLst>
              <a:ext uri="{FF2B5EF4-FFF2-40B4-BE49-F238E27FC236}">
                <a16:creationId xmlns:a16="http://schemas.microsoft.com/office/drawing/2014/main" id="{6DDC770D-6CE3-4117-BA67-50336E718FA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8154"/>
          <a:stretch/>
        </p:blipFill>
        <p:spPr>
          <a:xfrm>
            <a:off x="9351521" y="3485292"/>
            <a:ext cx="2622984" cy="3273354"/>
          </a:xfrm>
          <a:prstGeom prst="rect">
            <a:avLst/>
          </a:prstGeom>
        </p:spPr>
      </p:pic>
      <p:sp>
        <p:nvSpPr>
          <p:cNvPr id="14" name="Google Shape;74;p1">
            <a:extLst>
              <a:ext uri="{FF2B5EF4-FFF2-40B4-BE49-F238E27FC236}">
                <a16:creationId xmlns:a16="http://schemas.microsoft.com/office/drawing/2014/main" id="{3F288EA6-2DED-47A4-9D81-68DBDC3F5DD2}"/>
              </a:ext>
            </a:extLst>
          </p:cNvPr>
          <p:cNvSpPr txBox="1">
            <a:spLocks/>
          </p:cNvSpPr>
          <p:nvPr/>
        </p:nvSpPr>
        <p:spPr>
          <a:xfrm>
            <a:off x="142446" y="143184"/>
            <a:ext cx="9848560" cy="409639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5400" tIns="25400" rIns="25400" bIns="2540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  <a:spcBef>
                <a:spcPts val="0"/>
              </a:spcBef>
              <a:buClr>
                <a:srgbClr val="EBEBEB"/>
              </a:buClr>
              <a:buSzPct val="129128"/>
            </a:pP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Arial"/>
                <a:sym typeface="Arial"/>
              </a:rPr>
              <a:t>Metal Panel – Project Examples</a:t>
            </a:r>
          </a:p>
        </p:txBody>
      </p:sp>
    </p:spTree>
    <p:extLst>
      <p:ext uri="{BB962C8B-B14F-4D97-AF65-F5344CB8AC3E}">
        <p14:creationId xmlns:p14="http://schemas.microsoft.com/office/powerpoint/2010/main" val="1649785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E24DCD-D6AB-4C00-97A0-D183BBB4587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3" b="653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20B61A3C-6EB5-4706-91E7-F0DB1A1869EC}"/>
              </a:ext>
            </a:extLst>
          </p:cNvPr>
          <p:cNvGrpSpPr/>
          <p:nvPr/>
        </p:nvGrpSpPr>
        <p:grpSpPr>
          <a:xfrm>
            <a:off x="9707737" y="6229060"/>
            <a:ext cx="2220518" cy="511681"/>
            <a:chOff x="10484989" y="294056"/>
            <a:chExt cx="1387565" cy="31974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3CEA2BC-315E-495F-B7BD-155A475476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484989" y="294056"/>
              <a:ext cx="320692" cy="31974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35D61AB-3DD9-4D54-933E-83E15BC766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92748" y="294056"/>
              <a:ext cx="879806" cy="1939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08522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00BCAD-8F79-4234-AD55-C6739C5F19F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3" b="653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33E91A8-E256-4AAB-A8DB-6C5B5A5C7AF5}"/>
              </a:ext>
            </a:extLst>
          </p:cNvPr>
          <p:cNvGrpSpPr/>
          <p:nvPr/>
        </p:nvGrpSpPr>
        <p:grpSpPr>
          <a:xfrm>
            <a:off x="9686372" y="6229060"/>
            <a:ext cx="2220518" cy="511681"/>
            <a:chOff x="10484989" y="294056"/>
            <a:chExt cx="1387565" cy="31974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0F454CD-FC28-4BA9-A067-1303F46C28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484989" y="294056"/>
              <a:ext cx="320692" cy="31974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8855A2C-FA75-4CA8-9AAB-1A6E9781D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92748" y="294056"/>
              <a:ext cx="879806" cy="1939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2036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59C261-EC1D-4B94-A33E-3A9779FFF36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3" b="653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FB537035-EA11-4EE4-BB57-B648E9240F96}"/>
              </a:ext>
            </a:extLst>
          </p:cNvPr>
          <p:cNvGrpSpPr/>
          <p:nvPr/>
        </p:nvGrpSpPr>
        <p:grpSpPr>
          <a:xfrm>
            <a:off x="9707737" y="6262770"/>
            <a:ext cx="2220518" cy="511681"/>
            <a:chOff x="10484989" y="294056"/>
            <a:chExt cx="1387565" cy="31974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969D6BE-BC99-4E9D-A30A-683C73B61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484989" y="294056"/>
              <a:ext cx="320692" cy="31974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62E2729-E17D-4C8E-9CC3-86FAAAD2E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92748" y="294056"/>
              <a:ext cx="879806" cy="1939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571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452</Words>
  <Application>Microsoft Office PowerPoint</Application>
  <PresentationFormat>Widescreen</PresentationFormat>
  <Paragraphs>248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Helvetica Neue</vt:lpstr>
      <vt:lpstr>Source Sans Pro</vt:lpstr>
      <vt:lpstr>Source Sans Pro Light</vt:lpstr>
      <vt:lpstr>Office Theme</vt:lpstr>
      <vt:lpstr>CCPS – New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High School Design Discussion</dc:title>
  <dc:creator>Jack Faber</dc:creator>
  <cp:lastModifiedBy>Edwards, Karen</cp:lastModifiedBy>
  <cp:revision>62</cp:revision>
  <cp:lastPrinted>2021-11-03T18:22:48Z</cp:lastPrinted>
  <dcterms:created xsi:type="dcterms:W3CDTF">2021-10-13T19:53:41Z</dcterms:created>
  <dcterms:modified xsi:type="dcterms:W3CDTF">2021-11-03T18:22:51Z</dcterms:modified>
</cp:coreProperties>
</file>