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embeddedFontLst>
    <p:embeddedFont>
      <p:font typeface="Montserrat"/>
      <p:regular r:id="rId14"/>
      <p:bold r:id="rId15"/>
      <p:italic r:id="rId16"/>
      <p:boldItalic r:id="rId17"/>
    </p:embeddedFont>
    <p:embeddedFont>
      <p:font typeface="Roboto Light"/>
      <p:regular r:id="rId18"/>
      <p:bold r:id="rId19"/>
      <p:italic r:id="rId20"/>
      <p:boldItalic r:id="rId21"/>
    </p:embeddedFont>
    <p:embeddedFont>
      <p:font typeface="Calligraffitti"/>
      <p:regular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Light-italic.fntdata"/><Relationship Id="rId11" Type="http://schemas.openxmlformats.org/officeDocument/2006/relationships/slide" Target="slides/slide6.xml"/><Relationship Id="rId22" Type="http://schemas.openxmlformats.org/officeDocument/2006/relationships/font" Target="fonts/Calligraffitti-regular.fntdata"/><Relationship Id="rId10" Type="http://schemas.openxmlformats.org/officeDocument/2006/relationships/slide" Target="slides/slide5.xml"/><Relationship Id="rId21" Type="http://schemas.openxmlformats.org/officeDocument/2006/relationships/font" Target="fonts/RobotoLight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Montserrat-bold.fntdata"/><Relationship Id="rId14" Type="http://schemas.openxmlformats.org/officeDocument/2006/relationships/font" Target="fonts/Montserrat-regular.fntdata"/><Relationship Id="rId17" Type="http://schemas.openxmlformats.org/officeDocument/2006/relationships/font" Target="fonts/Montserrat-boldItalic.fntdata"/><Relationship Id="rId16" Type="http://schemas.openxmlformats.org/officeDocument/2006/relationships/font" Target="fonts/Montserrat-italic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RobotoLight-bold.fntdata"/><Relationship Id="rId6" Type="http://schemas.openxmlformats.org/officeDocument/2006/relationships/slide" Target="slides/slide1.xml"/><Relationship Id="rId18" Type="http://schemas.openxmlformats.org/officeDocument/2006/relationships/font" Target="fonts/RobotoLight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c42c715f82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c42c715f82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Title Slide 02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c42c715f82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c42c715f82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Divider Slide 02 </a:t>
            </a:r>
            <a:endParaRPr b="1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f1408634d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f1408634d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07a719f2a8_0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07a719f2a8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12791bbc6f3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12791bbc6f3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Divider Slide 02 </a:t>
            </a:r>
            <a:endParaRPr b="1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307a719f2a8_0_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307a719f2a8_0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307a719f2a8_0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307a719f2a8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307a719f2a8_0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307a719f2a8_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7.png"/><Relationship Id="rId4" Type="http://schemas.openxmlformats.org/officeDocument/2006/relationships/image" Target="../media/image2.jpg"/><Relationship Id="rId5" Type="http://schemas.openxmlformats.org/officeDocument/2006/relationships/image" Target="../media/image1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png"/><Relationship Id="rId4" Type="http://schemas.openxmlformats.org/officeDocument/2006/relationships/image" Target="../media/image8.png"/><Relationship Id="rId5" Type="http://schemas.openxmlformats.org/officeDocument/2006/relationships/image" Target="../media/image4.png"/><Relationship Id="rId6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Relationship Id="rId4" Type="http://schemas.openxmlformats.org/officeDocument/2006/relationships/image" Target="../media/image5.png"/><Relationship Id="rId5" Type="http://schemas.openxmlformats.org/officeDocument/2006/relationships/image" Target="../media/image6.jpg"/><Relationship Id="rId6" Type="http://schemas.openxmlformats.org/officeDocument/2006/relationships/image" Target="../media/image1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6.png"/><Relationship Id="rId4" Type="http://schemas.openxmlformats.org/officeDocument/2006/relationships/image" Target="../media/image5.png"/><Relationship Id="rId5" Type="http://schemas.openxmlformats.org/officeDocument/2006/relationships/image" Target="../media/image7.png"/><Relationship Id="rId6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Relationship Id="rId4" Type="http://schemas.openxmlformats.org/officeDocument/2006/relationships/image" Target="../media/image5.png"/><Relationship Id="rId5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5" name="Google Shape;55;p13"/>
          <p:cNvCxnSpPr/>
          <p:nvPr/>
        </p:nvCxnSpPr>
        <p:spPr>
          <a:xfrm flipH="1" rot="10800000">
            <a:off x="4200450" y="3609975"/>
            <a:ext cx="743100" cy="2700"/>
          </a:xfrm>
          <a:prstGeom prst="straightConnector1">
            <a:avLst/>
          </a:prstGeom>
          <a:noFill/>
          <a:ln cap="flat" cmpd="sng" w="19050">
            <a:solidFill>
              <a:srgbClr val="98B449"/>
            </a:solidFill>
            <a:prstDash val="dot"/>
            <a:round/>
            <a:headEnd len="med" w="med" type="none"/>
            <a:tailEnd len="med" w="med" type="none"/>
          </a:ln>
        </p:spPr>
      </p:cxnSp>
      <p:sp>
        <p:nvSpPr>
          <p:cNvPr id="56" name="Google Shape;56;p13"/>
          <p:cNvSpPr txBox="1"/>
          <p:nvPr/>
        </p:nvSpPr>
        <p:spPr>
          <a:xfrm>
            <a:off x="3048000" y="3738550"/>
            <a:ext cx="3476700" cy="48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Board Spotlight October 2024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5143507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 txBox="1"/>
          <p:nvPr/>
        </p:nvSpPr>
        <p:spPr>
          <a:xfrm>
            <a:off x="2586000" y="1940700"/>
            <a:ext cx="3972000" cy="72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500">
              <a:solidFill>
                <a:schemeClr val="lt1"/>
              </a:solidFill>
              <a:latin typeface="Roboto Light"/>
              <a:ea typeface="Roboto Light"/>
              <a:cs typeface="Roboto Light"/>
              <a:sym typeface="Roboto Light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0" y="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4"/>
          <p:cNvSpPr txBox="1"/>
          <p:nvPr/>
        </p:nvSpPr>
        <p:spPr>
          <a:xfrm>
            <a:off x="293675" y="637000"/>
            <a:ext cx="5119800" cy="4002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chemeClr val="lt1">
                <a:alpha val="70000"/>
              </a:schemeClr>
            </a:outerShdw>
          </a:effectLst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Tackling attendance is a top priority across the state 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00700" y="257325"/>
            <a:ext cx="3389300" cy="1906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3675" y="1592050"/>
            <a:ext cx="6510950" cy="2464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/>
          <p:nvPr/>
        </p:nvSpPr>
        <p:spPr>
          <a:xfrm>
            <a:off x="1216275" y="769325"/>
            <a:ext cx="6557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72" name="Google Shape;72;p15"/>
          <p:cNvCxnSpPr/>
          <p:nvPr/>
        </p:nvCxnSpPr>
        <p:spPr>
          <a:xfrm>
            <a:off x="747350" y="835275"/>
            <a:ext cx="4395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73" name="Google Shape;73;p15"/>
          <p:cNvSpPr txBox="1"/>
          <p:nvPr/>
        </p:nvSpPr>
        <p:spPr>
          <a:xfrm>
            <a:off x="747350" y="206375"/>
            <a:ext cx="5111700" cy="50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5825" y="332175"/>
            <a:ext cx="5775249" cy="3878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850" y="4441375"/>
            <a:ext cx="9104302" cy="70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61075" y="514200"/>
            <a:ext cx="2951150" cy="340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30925" y="1308025"/>
            <a:ext cx="2435250" cy="807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6"/>
          <p:cNvSpPr/>
          <p:nvPr/>
        </p:nvSpPr>
        <p:spPr>
          <a:xfrm rot="-5400000">
            <a:off x="-2337450" y="2337575"/>
            <a:ext cx="5151600" cy="476700"/>
          </a:xfrm>
          <a:prstGeom prst="rect">
            <a:avLst/>
          </a:prstGeom>
          <a:solidFill>
            <a:srgbClr val="98B44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3" name="Google Shape;8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-2333351" y="2364763"/>
            <a:ext cx="5143401" cy="422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93533" y="4288965"/>
            <a:ext cx="1050476" cy="854539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6"/>
          <p:cNvSpPr txBox="1"/>
          <p:nvPr/>
        </p:nvSpPr>
        <p:spPr>
          <a:xfrm>
            <a:off x="1216275" y="769325"/>
            <a:ext cx="6557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86" name="Google Shape;86;p16"/>
          <p:cNvCxnSpPr/>
          <p:nvPr/>
        </p:nvCxnSpPr>
        <p:spPr>
          <a:xfrm>
            <a:off x="747350" y="835275"/>
            <a:ext cx="4395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7" name="Google Shape;87;p16"/>
          <p:cNvSpPr txBox="1"/>
          <p:nvPr/>
        </p:nvSpPr>
        <p:spPr>
          <a:xfrm>
            <a:off x="747350" y="206375"/>
            <a:ext cx="5111700" cy="50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8" name="Google Shape;88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05690" y="769325"/>
            <a:ext cx="2303742" cy="3291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47350" y="681300"/>
            <a:ext cx="4728891" cy="3607676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6"/>
          <p:cNvSpPr txBox="1"/>
          <p:nvPr/>
        </p:nvSpPr>
        <p:spPr>
          <a:xfrm>
            <a:off x="2097675" y="79400"/>
            <a:ext cx="5676300" cy="4287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000046"/>
                </a:solidFill>
                <a:latin typeface="Montserrat"/>
                <a:ea typeface="Montserrat"/>
                <a:cs typeface="Montserrat"/>
                <a:sym typeface="Montserrat"/>
              </a:rPr>
              <a:t>Day 1 and Day 2 Breakdown</a:t>
            </a:r>
            <a:r>
              <a:rPr lang="en" sz="2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23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1" name="Google Shape;91;p16"/>
          <p:cNvSpPr txBox="1"/>
          <p:nvPr/>
        </p:nvSpPr>
        <p:spPr>
          <a:xfrm>
            <a:off x="1656975" y="4572025"/>
            <a:ext cx="5676300" cy="42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7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*designed for District and School Leaders</a:t>
            </a:r>
            <a:endParaRPr b="1" sz="17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7"/>
          <p:cNvPicPr preferRelativeResize="0"/>
          <p:nvPr/>
        </p:nvPicPr>
        <p:blipFill rotWithShape="1">
          <a:blip r:embed="rId3">
            <a:alphaModFix/>
          </a:blip>
          <a:srcRect b="0" l="0" r="85991" t="72904"/>
          <a:stretch/>
        </p:blipFill>
        <p:spPr>
          <a:xfrm>
            <a:off x="-137750" y="4097250"/>
            <a:ext cx="1148495" cy="1167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231308" y="4409765"/>
            <a:ext cx="1050476" cy="854539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7"/>
          <p:cNvSpPr txBox="1"/>
          <p:nvPr/>
        </p:nvSpPr>
        <p:spPr>
          <a:xfrm>
            <a:off x="246050" y="539750"/>
            <a:ext cx="5230800" cy="4998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000046"/>
                </a:solidFill>
                <a:latin typeface="Montserrat"/>
                <a:ea typeface="Montserrat"/>
                <a:cs typeface="Montserrat"/>
                <a:sym typeface="Montserrat"/>
              </a:rPr>
              <a:t>Day 3 Breakdown</a:t>
            </a:r>
            <a:endParaRPr b="1" sz="3000">
              <a:solidFill>
                <a:srgbClr val="00004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9" name="Google Shape;99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41675" y="983625"/>
            <a:ext cx="3948899" cy="281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4750" y="1454150"/>
            <a:ext cx="6673737" cy="1663075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7"/>
          <p:cNvSpPr/>
          <p:nvPr/>
        </p:nvSpPr>
        <p:spPr>
          <a:xfrm>
            <a:off x="5897575" y="889000"/>
            <a:ext cx="2508300" cy="150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FF"/>
              </a:highlight>
            </a:endParaRPr>
          </a:p>
        </p:txBody>
      </p:sp>
      <p:sp>
        <p:nvSpPr>
          <p:cNvPr id="102" name="Google Shape;102;p17"/>
          <p:cNvSpPr txBox="1"/>
          <p:nvPr/>
        </p:nvSpPr>
        <p:spPr>
          <a:xfrm>
            <a:off x="889000" y="4095750"/>
            <a:ext cx="48261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*designed for leadership teams and teachers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89CB0"/>
        </a:solidFill>
      </p:bgPr>
    </p:bg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8"/>
          <p:cNvSpPr txBox="1"/>
          <p:nvPr/>
        </p:nvSpPr>
        <p:spPr>
          <a:xfrm>
            <a:off x="1240075" y="865200"/>
            <a:ext cx="6562500" cy="2601300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rgbClr val="98B449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Example teams for trainings</a:t>
            </a:r>
            <a:r>
              <a:rPr lang="en"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13716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Char char="●"/>
            </a:pPr>
            <a:r>
              <a:rPr lang="en"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District DPP </a:t>
            </a:r>
            <a:endParaRPr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13716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Char char="●"/>
            </a:pPr>
            <a:r>
              <a:rPr lang="en"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Building Level Administrator</a:t>
            </a:r>
            <a:endParaRPr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13716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Char char="●"/>
            </a:pPr>
            <a:r>
              <a:rPr lang="en"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FRYSC</a:t>
            </a:r>
            <a:endParaRPr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13716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Char char="●"/>
            </a:pPr>
            <a:r>
              <a:rPr lang="en"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Counselor</a:t>
            </a:r>
            <a:endParaRPr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13716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Char char="●"/>
            </a:pPr>
            <a:r>
              <a:rPr lang="en"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School Social Worker</a:t>
            </a:r>
            <a:endParaRPr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13716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Char char="●"/>
            </a:pPr>
            <a:r>
              <a:rPr lang="en"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Teacher Leader</a:t>
            </a:r>
            <a:r>
              <a:rPr lang="en"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(Day 3 only)</a:t>
            </a:r>
            <a:endParaRPr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8" name="Google Shape;108;p18"/>
          <p:cNvSpPr txBox="1"/>
          <p:nvPr/>
        </p:nvSpPr>
        <p:spPr>
          <a:xfrm>
            <a:off x="747350" y="206375"/>
            <a:ext cx="5111700" cy="50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9" name="Google Shape;10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850" y="4441375"/>
            <a:ext cx="9104302" cy="70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43825" y="3237225"/>
            <a:ext cx="1480325" cy="12041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9"/>
          <p:cNvSpPr/>
          <p:nvPr/>
        </p:nvSpPr>
        <p:spPr>
          <a:xfrm rot="-5400000">
            <a:off x="-2337450" y="2337575"/>
            <a:ext cx="5151600" cy="476700"/>
          </a:xfrm>
          <a:prstGeom prst="rect">
            <a:avLst/>
          </a:prstGeom>
          <a:solidFill>
            <a:srgbClr val="789CB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6" name="Google Shape;11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-2333351" y="2364763"/>
            <a:ext cx="5143401" cy="422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9"/>
          <p:cNvSpPr txBox="1"/>
          <p:nvPr/>
        </p:nvSpPr>
        <p:spPr>
          <a:xfrm>
            <a:off x="1216275" y="769325"/>
            <a:ext cx="6557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18" name="Google Shape;118;p19"/>
          <p:cNvCxnSpPr/>
          <p:nvPr/>
        </p:nvCxnSpPr>
        <p:spPr>
          <a:xfrm>
            <a:off x="747350" y="835275"/>
            <a:ext cx="4395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19" name="Google Shape;119;p19"/>
          <p:cNvSpPr txBox="1"/>
          <p:nvPr/>
        </p:nvSpPr>
        <p:spPr>
          <a:xfrm>
            <a:off x="747350" y="206375"/>
            <a:ext cx="5111700" cy="50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0" name="Google Shape;120;p19"/>
          <p:cNvSpPr txBox="1"/>
          <p:nvPr/>
        </p:nvSpPr>
        <p:spPr>
          <a:xfrm>
            <a:off x="2097675" y="79400"/>
            <a:ext cx="5676300" cy="42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1" name="Google Shape;121;p19"/>
          <p:cNvSpPr txBox="1"/>
          <p:nvPr/>
        </p:nvSpPr>
        <p:spPr>
          <a:xfrm>
            <a:off x="1656975" y="4572025"/>
            <a:ext cx="5676300" cy="42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7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2" name="Google Shape;122;p19"/>
          <p:cNvSpPr txBox="1"/>
          <p:nvPr/>
        </p:nvSpPr>
        <p:spPr>
          <a:xfrm>
            <a:off x="881075" y="1024850"/>
            <a:ext cx="2421000" cy="33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43741"/>
                </a:solidFill>
                <a:latin typeface="Montserrat"/>
                <a:ea typeface="Montserrat"/>
                <a:cs typeface="Montserrat"/>
                <a:sym typeface="Montserrat"/>
              </a:rPr>
              <a:t>NKCES Team will provide coaching support for school and district teams between cohort meetings as needed.</a:t>
            </a:r>
            <a:endParaRPr b="1" sz="1800">
              <a:solidFill>
                <a:srgbClr val="3437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3" name="Google Shape;123;p19"/>
          <p:cNvPicPr preferRelativeResize="0"/>
          <p:nvPr/>
        </p:nvPicPr>
        <p:blipFill>
          <a:blip r:embed="rId4">
            <a:alphaModFix amt="44000"/>
          </a:blip>
          <a:stretch>
            <a:fillRect/>
          </a:stretch>
        </p:blipFill>
        <p:spPr>
          <a:xfrm>
            <a:off x="2992425" y="828950"/>
            <a:ext cx="9482826" cy="7713976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9"/>
          <p:cNvSpPr txBox="1"/>
          <p:nvPr/>
        </p:nvSpPr>
        <p:spPr>
          <a:xfrm>
            <a:off x="3190875" y="134925"/>
            <a:ext cx="4532400" cy="4926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000046"/>
                </a:solidFill>
                <a:latin typeface="Montserrat"/>
                <a:ea typeface="Montserrat"/>
                <a:cs typeface="Montserrat"/>
                <a:sym typeface="Montserrat"/>
              </a:rPr>
              <a:t>CONTINUOUS</a:t>
            </a:r>
            <a:r>
              <a:rPr b="1" lang="en" sz="2000">
                <a:solidFill>
                  <a:srgbClr val="000046"/>
                </a:solidFill>
                <a:latin typeface="Montserrat"/>
                <a:ea typeface="Montserrat"/>
                <a:cs typeface="Montserrat"/>
                <a:sym typeface="Montserrat"/>
              </a:rPr>
              <a:t> SUPPORT</a:t>
            </a:r>
            <a:endParaRPr b="1" sz="2000">
              <a:solidFill>
                <a:srgbClr val="00004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5" name="Google Shape;125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6376" y="1072478"/>
            <a:ext cx="476700" cy="387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82425" y="828938"/>
            <a:ext cx="4778138" cy="303620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3300000" dist="209550">
              <a:srgbClr val="789CB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98B449"/>
        </a:solid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0"/>
          <p:cNvSpPr txBox="1"/>
          <p:nvPr/>
        </p:nvSpPr>
        <p:spPr>
          <a:xfrm rot="-1951821">
            <a:off x="1006620" y="1338250"/>
            <a:ext cx="4879810" cy="124400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chemeClr val="dk2"/>
              </a:solidFill>
              <a:latin typeface="Calligraffitti"/>
              <a:ea typeface="Calligraffitti"/>
              <a:cs typeface="Calligraffitti"/>
              <a:sym typeface="Calligraffitti"/>
            </a:endParaRPr>
          </a:p>
        </p:txBody>
      </p:sp>
      <p:pic>
        <p:nvPicPr>
          <p:cNvPr id="132" name="Google Shape;132;p20"/>
          <p:cNvPicPr preferRelativeResize="0"/>
          <p:nvPr/>
        </p:nvPicPr>
        <p:blipFill rotWithShape="1">
          <a:blip r:embed="rId3">
            <a:alphaModFix/>
          </a:blip>
          <a:srcRect b="4389" l="443" r="1112" t="796"/>
          <a:stretch/>
        </p:blipFill>
        <p:spPr>
          <a:xfrm>
            <a:off x="131875" y="205738"/>
            <a:ext cx="8757673" cy="4732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57013" y="351675"/>
            <a:ext cx="3429966" cy="4440125"/>
          </a:xfrm>
          <a:prstGeom prst="rect">
            <a:avLst/>
          </a:prstGeom>
          <a:noFill/>
          <a:ln cap="flat" cmpd="sng" w="19050">
            <a:solidFill>
              <a:srgbClr val="34374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34" name="Google Shape;134;p20"/>
          <p:cNvSpPr txBox="1"/>
          <p:nvPr/>
        </p:nvSpPr>
        <p:spPr>
          <a:xfrm>
            <a:off x="650875" y="1270000"/>
            <a:ext cx="1881300" cy="658800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rgbClr val="789CB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Register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Here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35" name="Google Shape;135;p20"/>
          <p:cNvSpPr/>
          <p:nvPr/>
        </p:nvSpPr>
        <p:spPr>
          <a:xfrm>
            <a:off x="1674800" y="1506150"/>
            <a:ext cx="611400" cy="281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789CB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