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10287000" cx="18288000"/>
  <p:notesSz cx="6858000" cy="9144000"/>
  <p:embeddedFontLst>
    <p:embeddedFont>
      <p:font typeface="Merriweather Sans"/>
      <p:regular r:id="rId17"/>
      <p:bold r:id="rId18"/>
      <p:italic r:id="rId19"/>
      <p:boldItalic r:id="rId20"/>
    </p:embeddedFont>
    <p:embeddedFont>
      <p:font typeface="Cedarville Cursive"/>
      <p:regular r:id="rId21"/>
    </p:embeddedFont>
    <p:embeddedFont>
      <p:font typeface="Poppins"/>
      <p:regular r:id="rId22"/>
      <p:bold r:id="rId23"/>
      <p:italic r:id="rId24"/>
      <p:boldItalic r:id="rId25"/>
    </p:embeddedFont>
    <p:embeddedFont>
      <p:font typeface="Inter"/>
      <p:regular r:id="rId26"/>
      <p:bold r:id="rId27"/>
      <p:italic r:id="rId28"/>
      <p:boldItalic r:id="rId29"/>
    </p:embeddedFont>
    <p:embeddedFont>
      <p:font typeface="Poppins Light"/>
      <p:regular r:id="rId30"/>
      <p:bold r:id="rId31"/>
      <p:italic r:id="rId32"/>
      <p:boldItalic r:id="rId33"/>
    </p:embeddedFont>
    <p:embeddedFont>
      <p:font typeface="Merriweather Sans Light"/>
      <p:regular r:id="rId34"/>
      <p:bold r:id="rId35"/>
      <p:italic r:id="rId36"/>
      <p:boldItalic r:id="rId37"/>
    </p:embeddedFont>
    <p:embeddedFont>
      <p:font typeface="Open Sans"/>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E9D705F-8183-4196-83F3-1EA9338CC948}">
  <a:tblStyle styleId="{AE9D705F-8183-4196-83F3-1EA9338CC948}"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8EBA3BF-057F-4494-97A3-2963005E6466}"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italic.fntdata"/><Relationship Id="rId20" Type="http://schemas.openxmlformats.org/officeDocument/2006/relationships/font" Target="fonts/MerriweatherSans-boldItalic.fntdata"/><Relationship Id="rId41" Type="http://schemas.openxmlformats.org/officeDocument/2006/relationships/font" Target="fonts/OpenSans-boldItalic.fntdata"/><Relationship Id="rId22" Type="http://schemas.openxmlformats.org/officeDocument/2006/relationships/font" Target="fonts/Poppins-regular.fntdata"/><Relationship Id="rId21" Type="http://schemas.openxmlformats.org/officeDocument/2006/relationships/font" Target="fonts/CedarvilleCursive-regular.fntdata"/><Relationship Id="rId24" Type="http://schemas.openxmlformats.org/officeDocument/2006/relationships/font" Target="fonts/Poppins-italic.fntdata"/><Relationship Id="rId23" Type="http://schemas.openxmlformats.org/officeDocument/2006/relationships/font" Target="fonts/Poppi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regular.fntdata"/><Relationship Id="rId25" Type="http://schemas.openxmlformats.org/officeDocument/2006/relationships/font" Target="fonts/Poppins-boldItalic.fntdata"/><Relationship Id="rId28" Type="http://schemas.openxmlformats.org/officeDocument/2006/relationships/font" Target="fonts/Inter-italic.fntdata"/><Relationship Id="rId27" Type="http://schemas.openxmlformats.org/officeDocument/2006/relationships/font" Target="fonts/Inter-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Inter-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oppinsLight-bold.fntdata"/><Relationship Id="rId30" Type="http://schemas.openxmlformats.org/officeDocument/2006/relationships/font" Target="fonts/PoppinsLight-regular.fntdata"/><Relationship Id="rId11" Type="http://schemas.openxmlformats.org/officeDocument/2006/relationships/slide" Target="slides/slide5.xml"/><Relationship Id="rId33" Type="http://schemas.openxmlformats.org/officeDocument/2006/relationships/font" Target="fonts/PoppinsLight-boldItalic.fntdata"/><Relationship Id="rId10" Type="http://schemas.openxmlformats.org/officeDocument/2006/relationships/slide" Target="slides/slide4.xml"/><Relationship Id="rId32" Type="http://schemas.openxmlformats.org/officeDocument/2006/relationships/font" Target="fonts/PoppinsLight-italic.fntdata"/><Relationship Id="rId13" Type="http://schemas.openxmlformats.org/officeDocument/2006/relationships/slide" Target="slides/slide7.xml"/><Relationship Id="rId35" Type="http://schemas.openxmlformats.org/officeDocument/2006/relationships/font" Target="fonts/MerriweatherSansLight-bold.fntdata"/><Relationship Id="rId12" Type="http://schemas.openxmlformats.org/officeDocument/2006/relationships/slide" Target="slides/slide6.xml"/><Relationship Id="rId34" Type="http://schemas.openxmlformats.org/officeDocument/2006/relationships/font" Target="fonts/MerriweatherSansLight-regular.fntdata"/><Relationship Id="rId15" Type="http://schemas.openxmlformats.org/officeDocument/2006/relationships/slide" Target="slides/slide9.xml"/><Relationship Id="rId37" Type="http://schemas.openxmlformats.org/officeDocument/2006/relationships/font" Target="fonts/MerriweatherSansLight-boldItalic.fntdata"/><Relationship Id="rId14" Type="http://schemas.openxmlformats.org/officeDocument/2006/relationships/slide" Target="slides/slide8.xml"/><Relationship Id="rId36" Type="http://schemas.openxmlformats.org/officeDocument/2006/relationships/font" Target="fonts/MerriweatherSansLight-italic.fntdata"/><Relationship Id="rId17" Type="http://schemas.openxmlformats.org/officeDocument/2006/relationships/font" Target="fonts/MerriweatherSans-regular.fntdata"/><Relationship Id="rId39" Type="http://schemas.openxmlformats.org/officeDocument/2006/relationships/font" Target="fonts/OpenSans-bold.fntdata"/><Relationship Id="rId16" Type="http://schemas.openxmlformats.org/officeDocument/2006/relationships/slide" Target="slides/slide10.xml"/><Relationship Id="rId38" Type="http://schemas.openxmlformats.org/officeDocument/2006/relationships/font" Target="fonts/OpenSans-regular.fntdata"/><Relationship Id="rId19" Type="http://schemas.openxmlformats.org/officeDocument/2006/relationships/font" Target="fonts/MerriweatherSans-italic.fntdata"/><Relationship Id="rId18" Type="http://schemas.openxmlformats.org/officeDocument/2006/relationships/font" Target="fonts/MerriweatherSans-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c0d7423e0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c0d7423e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e68e6c59ee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e68e6c59e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c479462a64_1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3c479462a64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c0d7423e03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c0d7423e0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3f91412bf7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3f91412bf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3f91412bf7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3f91412bf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3f91412bf7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33f91412bf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c479462a64_1_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c479462a64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dcedc6638d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dcedc6638d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dcedc6638d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3dcedc6638d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Intended Results (e.g. student outcomes, educator beliefs, practices)?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 How will this professional development be monitored for evidence of implementation?</a:t>
            </a:r>
            <a:endParaRPr/>
          </a:p>
          <a:p>
            <a:pPr indent="0" lvl="0" marL="0" rtl="0" algn="l">
              <a:spcBef>
                <a:spcPts val="0"/>
              </a:spcBef>
              <a:spcAft>
                <a:spcPts val="0"/>
              </a:spcAft>
              <a:buNone/>
            </a:pPr>
            <a:r>
              <a:rPr lang="en-US"/>
              <a:t>i. What data will be considered and gathered (e.g. student work samples, curriculum-based assessments, classroom observations, teacher feedback)?</a:t>
            </a:r>
            <a:endParaRPr/>
          </a:p>
          <a:p>
            <a:pPr indent="0" lvl="0" marL="0" rtl="0" algn="l">
              <a:spcBef>
                <a:spcPts val="0"/>
              </a:spcBef>
              <a:spcAft>
                <a:spcPts val="0"/>
              </a:spcAft>
              <a:buNone/>
            </a:pPr>
            <a:r>
              <a:rPr lang="en-US"/>
              <a:t>ii. Who is responsible for gathering? (teachers, coaches, administrators, etc.)</a:t>
            </a:r>
            <a:endParaRPr/>
          </a:p>
          <a:p>
            <a:pPr indent="0" lvl="0" marL="0" rtl="0" algn="l">
              <a:spcBef>
                <a:spcPts val="0"/>
              </a:spcBef>
              <a:spcAft>
                <a:spcPts val="0"/>
              </a:spcAft>
              <a:buNone/>
            </a:pPr>
            <a:r>
              <a:rPr lang="en-US"/>
              <a:t>iii. How frequently will this data be analyzed? (monthly, quarterly, etc.)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 What will be the indicators of success of this professional development (e.g. improved formative assessment data, teacher efficacy and perception data, ongoing classroom data points)? Consider the completed actions or markers that need to occur that would indicate the goals and objectives have been achieved and describe in detail.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 Who is the specific targeted audience for this professional development (e.g. elementary math teachers, those implementing high-quality instructional resources)?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 What specific resources are needed to support this professional development (e.g. staff, funding, technology, specific instructional resources, professional development from vendors, release time for professional learning)?</a:t>
            </a:r>
            <a:endParaRPr/>
          </a:p>
          <a:p>
            <a:pPr indent="0" lvl="0" marL="0" rtl="0" algn="l">
              <a:spcBef>
                <a:spcPts val="0"/>
              </a:spcBef>
              <a:spcAft>
                <a:spcPts val="0"/>
              </a:spcAft>
              <a:buNone/>
            </a:pPr>
            <a:r>
              <a:rPr lang="en-US"/>
              <a:t>i. What funding source(s) will be utilized to support this professional development?</a:t>
            </a:r>
            <a:endParaRPr/>
          </a:p>
          <a:p>
            <a:pPr indent="0" lvl="0" marL="0" rtl="0" algn="l">
              <a:spcBef>
                <a:spcPts val="0"/>
              </a:spcBef>
              <a:spcAft>
                <a:spcPts val="0"/>
              </a:spcAft>
              <a:buNone/>
            </a:pPr>
            <a:r>
              <a:rPr lang="en-US"/>
              <a:t>ii. What will be the start date and anticipated completion date for each professional development activity? If professional development is ongoing, specify the frequency of activity across the year.</a:t>
            </a:r>
            <a:endParaRPr/>
          </a:p>
          <a:p>
            <a:pPr indent="0" lvl="0" marL="0" rtl="0" algn="l">
              <a:spcBef>
                <a:spcPts val="0"/>
              </a:spcBef>
              <a:spcAft>
                <a:spcPts val="0"/>
              </a:spcAft>
              <a:buNone/>
            </a:pPr>
            <a:r>
              <a:rPr lang="en-US"/>
              <a:t>iii. What supplies and resources will be needed to implement this professional development?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 What specific ongoing supports will be provided for professional development implementation (e.g. district level coaches will work with teacher teams monthly, building level coaches will lead monthly professional learning communities using instructional resources from professional development, bi-monthly release time for teachers to analyze student work or cooperatively plan, monthly meetings with mathematics consultant)? The ongoing supports should be connected to the specific professional development area identified in question 3.</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050">
              <a:solidFill>
                <a:srgbClr val="333333"/>
              </a:solidFill>
              <a:highlight>
                <a:srgbClr val="FFFFFF"/>
              </a:highlight>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_1_1">
    <p:spTree>
      <p:nvGrpSpPr>
        <p:cNvPr id="80" name="Shape 80"/>
        <p:cNvGrpSpPr/>
        <p:nvPr/>
      </p:nvGrpSpPr>
      <p:grpSpPr>
        <a:xfrm>
          <a:off x="0" y="0"/>
          <a:ext cx="0" cy="0"/>
          <a:chOff x="0" y="0"/>
          <a:chExt cx="0" cy="0"/>
        </a:xfrm>
      </p:grpSpPr>
      <p:sp>
        <p:nvSpPr>
          <p:cNvPr id="81" name="Google Shape;81;p13"/>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
        <p:nvSpPr>
          <p:cNvPr id="82" name="Google Shape;82;p13"/>
          <p:cNvSpPr txBox="1"/>
          <p:nvPr>
            <p:ph type="title"/>
          </p:nvPr>
        </p:nvSpPr>
        <p:spPr>
          <a:xfrm>
            <a:off x="2430650" y="385778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3" name="Google Shape;83;p13"/>
          <p:cNvSpPr txBox="1"/>
          <p:nvPr>
            <p:ph idx="2" type="title"/>
          </p:nvPr>
        </p:nvSpPr>
        <p:spPr>
          <a:xfrm>
            <a:off x="2430650" y="5156234"/>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
        <p:nvSpPr>
          <p:cNvPr id="84" name="Google Shape;84;p13"/>
          <p:cNvSpPr txBox="1"/>
          <p:nvPr>
            <p:ph idx="3" type="title"/>
          </p:nvPr>
        </p:nvSpPr>
        <p:spPr>
          <a:xfrm>
            <a:off x="2430650" y="7753059"/>
            <a:ext cx="5868000" cy="635400"/>
          </a:xfrm>
          <a:prstGeom prst="rect">
            <a:avLst/>
          </a:prstGeom>
        </p:spPr>
        <p:txBody>
          <a:bodyPr anchorCtr="0" anchor="b" bIns="45700" lIns="91425" spcFirstLastPara="1" rIns="91425" wrap="square" tIns="45700">
            <a:normAutofit/>
          </a:bodyPr>
          <a:lstStyle>
            <a:lvl1pPr lvl="0">
              <a:spcBef>
                <a:spcPts val="0"/>
              </a:spcBef>
              <a:spcAft>
                <a:spcPts val="0"/>
              </a:spcAft>
              <a:buClr>
                <a:schemeClr val="lt1"/>
              </a:buClr>
              <a:buSzPts val="3000"/>
              <a:buFont typeface="Merriweather Sans Light"/>
              <a:buNone/>
              <a:defRPr sz="3000">
                <a:solidFill>
                  <a:schemeClr val="lt1"/>
                </a:solidFill>
                <a:latin typeface="Merriweather Sans Light"/>
                <a:ea typeface="Merriweather Sans Light"/>
                <a:cs typeface="Merriweather Sans Light"/>
                <a:sym typeface="Merriweather Sans Light"/>
              </a:defRPr>
            </a:lvl1pPr>
            <a:lvl2pPr lvl="1"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2pPr>
            <a:lvl3pPr lvl="2"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3pPr>
            <a:lvl4pPr lvl="3"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4pPr>
            <a:lvl5pPr lvl="4"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5pPr>
            <a:lvl6pPr lvl="5"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6pPr>
            <a:lvl7pPr lvl="6"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7pPr>
            <a:lvl8pPr lvl="7"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8pPr>
            <a:lvl9pPr lvl="8" algn="r">
              <a:spcBef>
                <a:spcPts val="0"/>
              </a:spcBef>
              <a:spcAft>
                <a:spcPts val="0"/>
              </a:spcAft>
              <a:buClr>
                <a:schemeClr val="lt1"/>
              </a:buClr>
              <a:buSzPts val="2400"/>
              <a:buFont typeface="Merriweather Sans"/>
              <a:buNone/>
              <a:defRPr sz="2400">
                <a:solidFill>
                  <a:schemeClr val="lt1"/>
                </a:solidFill>
                <a:latin typeface="Merriweather Sans"/>
                <a:ea typeface="Merriweather Sans"/>
                <a:cs typeface="Merriweather Sans"/>
                <a:sym typeface="Merriweather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jp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jpg"/><Relationship Id="rId4" Type="http://schemas.openxmlformats.org/officeDocument/2006/relationships/hyperlink" Target="https://docs.google.com/spreadsheets/d/1OuAU4h75dcRww0IQ7zx0DF6YHT2j113to-SLBQY6J6I/edit?usp=sharin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pic>
        <p:nvPicPr>
          <p:cNvPr id="89" name="Google Shape;89;p14" title="3.jpg"/>
          <p:cNvPicPr preferRelativeResize="0"/>
          <p:nvPr/>
        </p:nvPicPr>
        <p:blipFill>
          <a:blip r:embed="rId3">
            <a:alphaModFix/>
          </a:blip>
          <a:stretch>
            <a:fillRect/>
          </a:stretch>
        </p:blipFill>
        <p:spPr>
          <a:xfrm>
            <a:off x="0" y="0"/>
            <a:ext cx="18288000" cy="10287019"/>
          </a:xfrm>
          <a:prstGeom prst="rect">
            <a:avLst/>
          </a:prstGeom>
          <a:noFill/>
          <a:ln>
            <a:noFill/>
          </a:ln>
        </p:spPr>
      </p:pic>
      <p:sp>
        <p:nvSpPr>
          <p:cNvPr id="90" name="Google Shape;90;p14"/>
          <p:cNvSpPr txBox="1"/>
          <p:nvPr/>
        </p:nvSpPr>
        <p:spPr>
          <a:xfrm>
            <a:off x="1084575" y="3171550"/>
            <a:ext cx="10500600" cy="647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8400">
                <a:solidFill>
                  <a:schemeClr val="dk1"/>
                </a:solidFill>
                <a:latin typeface="Poppins"/>
                <a:ea typeface="Poppins"/>
                <a:cs typeface="Poppins"/>
                <a:sym typeface="Poppins"/>
              </a:rPr>
              <a:t>Brooks Elementary Professional Development Plan</a:t>
            </a:r>
            <a:endParaRPr b="1" sz="8400">
              <a:solidFill>
                <a:schemeClr val="dk1"/>
              </a:solidFill>
              <a:latin typeface="Poppins"/>
              <a:ea typeface="Poppins"/>
              <a:cs typeface="Poppins"/>
              <a:sym typeface="Poppins"/>
            </a:endParaRPr>
          </a:p>
          <a:p>
            <a:pPr indent="0" lvl="0" marL="0" rtl="0" algn="l">
              <a:spcBef>
                <a:spcPts val="0"/>
              </a:spcBef>
              <a:spcAft>
                <a:spcPts val="0"/>
              </a:spcAft>
              <a:buNone/>
            </a:pPr>
            <a:r>
              <a:rPr lang="en-US" sz="3500">
                <a:solidFill>
                  <a:schemeClr val="dk1"/>
                </a:solidFill>
                <a:latin typeface="Poppins"/>
                <a:ea typeface="Poppins"/>
                <a:cs typeface="Poppins"/>
                <a:sym typeface="Poppins"/>
              </a:rPr>
              <a:t>2026-2027</a:t>
            </a:r>
            <a:endParaRPr sz="3500">
              <a:solidFill>
                <a:schemeClr val="dk1"/>
              </a:solidFill>
              <a:latin typeface="Poppins"/>
              <a:ea typeface="Poppins"/>
              <a:cs typeface="Poppins"/>
              <a:sym typeface="Poppins"/>
            </a:endParaRPr>
          </a:p>
        </p:txBody>
      </p:sp>
      <p:pic>
        <p:nvPicPr>
          <p:cNvPr id="91" name="Google Shape;91;p14" title="BES New-02.png"/>
          <p:cNvPicPr preferRelativeResize="0"/>
          <p:nvPr/>
        </p:nvPicPr>
        <p:blipFill>
          <a:blip r:embed="rId4">
            <a:alphaModFix/>
          </a:blip>
          <a:stretch>
            <a:fillRect/>
          </a:stretch>
        </p:blipFill>
        <p:spPr>
          <a:xfrm>
            <a:off x="1248900" y="1101050"/>
            <a:ext cx="2185549" cy="21855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graphicFrame>
        <p:nvGraphicFramePr>
          <p:cNvPr id="155" name="Google Shape;155;p23"/>
          <p:cNvGraphicFramePr/>
          <p:nvPr/>
        </p:nvGraphicFramePr>
        <p:xfrm>
          <a:off x="598163" y="2141200"/>
          <a:ext cx="3000000" cy="3000000"/>
        </p:xfrm>
        <a:graphic>
          <a:graphicData uri="http://schemas.openxmlformats.org/drawingml/2006/table">
            <a:tbl>
              <a:tblPr>
                <a:noFill/>
                <a:tableStyleId>{28EBA3BF-057F-4494-97A3-2963005E6466}</a:tableStyleId>
              </a:tblPr>
              <a:tblGrid>
                <a:gridCol w="3221775"/>
                <a:gridCol w="3481725"/>
                <a:gridCol w="4127800"/>
                <a:gridCol w="2549350"/>
                <a:gridCol w="1739700"/>
                <a:gridCol w="22799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lnSpc>
                          <a:spcPct val="115000"/>
                        </a:lnSpc>
                        <a:spcBef>
                          <a:spcPts val="1000"/>
                        </a:spcBef>
                        <a:spcAft>
                          <a:spcPts val="0"/>
                        </a:spcAft>
                        <a:buNone/>
                      </a:pPr>
                      <a:r>
                        <a:rPr lang="en-US">
                          <a:solidFill>
                            <a:srgbClr val="222222"/>
                          </a:solidFill>
                          <a:highlight>
                            <a:schemeClr val="lt1"/>
                          </a:highlight>
                          <a:latin typeface="Poppins"/>
                          <a:ea typeface="Poppins"/>
                          <a:cs typeface="Poppins"/>
                          <a:sym typeface="Poppins"/>
                        </a:rPr>
                        <a:t>6 Hours PYRAMID </a:t>
                      </a:r>
                      <a:r>
                        <a:rPr i="1" lang="en-US">
                          <a:solidFill>
                            <a:srgbClr val="222222"/>
                          </a:solidFill>
                          <a:highlight>
                            <a:schemeClr val="lt1"/>
                          </a:highlight>
                          <a:latin typeface="Poppins"/>
                          <a:ea typeface="Poppins"/>
                          <a:cs typeface="Poppins"/>
                          <a:sym typeface="Poppins"/>
                        </a:rPr>
                        <a:t>REVIEW</a:t>
                      </a:r>
                      <a:endParaRPr i="1">
                        <a:solidFill>
                          <a:srgbClr val="222222"/>
                        </a:solidFill>
                        <a:highlight>
                          <a:schemeClr val="lt1"/>
                        </a:highlight>
                        <a:latin typeface="Poppins"/>
                        <a:ea typeface="Poppins"/>
                        <a:cs typeface="Poppins"/>
                        <a:sym typeface="Poppins"/>
                      </a:endParaRPr>
                    </a:p>
                    <a:p>
                      <a:pPr indent="0" lvl="0" marL="0" rtl="0" algn="l">
                        <a:lnSpc>
                          <a:spcPct val="115000"/>
                        </a:lnSpc>
                        <a:spcBef>
                          <a:spcPts val="1000"/>
                        </a:spcBef>
                        <a:spcAft>
                          <a:spcPts val="0"/>
                        </a:spcAft>
                        <a:buNone/>
                      </a:pPr>
                      <a:r>
                        <a:rPr i="1" lang="en-US">
                          <a:solidFill>
                            <a:srgbClr val="FF0000"/>
                          </a:solidFill>
                          <a:highlight>
                            <a:schemeClr val="lt1"/>
                          </a:highlight>
                          <a:latin typeface="Poppins"/>
                          <a:ea typeface="Poppins"/>
                          <a:cs typeface="Poppins"/>
                          <a:sym typeface="Poppins"/>
                        </a:rPr>
                        <a:t>August 3rd 8:15-11:15 (implementation hours 3) Location TBD</a:t>
                      </a:r>
                      <a:endParaRPr i="1">
                        <a:solidFill>
                          <a:srgbClr val="FF0000"/>
                        </a:solidFill>
                        <a:highlight>
                          <a:schemeClr val="lt1"/>
                        </a:highlight>
                        <a:latin typeface="Poppins"/>
                        <a:ea typeface="Poppins"/>
                        <a:cs typeface="Poppins"/>
                        <a:sym typeface="Poppins"/>
                      </a:endParaRPr>
                    </a:p>
                    <a:p>
                      <a:pPr indent="0" lvl="0" marL="0" rtl="0" algn="l">
                        <a:lnSpc>
                          <a:spcPct val="115000"/>
                        </a:lnSpc>
                        <a:spcBef>
                          <a:spcPts val="1000"/>
                        </a:spcBef>
                        <a:spcAft>
                          <a:spcPts val="0"/>
                        </a:spcAft>
                        <a:buClr>
                          <a:schemeClr val="dk1"/>
                        </a:buClr>
                        <a:buSzPts val="1100"/>
                        <a:buFont typeface="Arial"/>
                        <a:buNone/>
                      </a:pPr>
                      <a:r>
                        <a:rPr lang="en-US">
                          <a:solidFill>
                            <a:srgbClr val="222222"/>
                          </a:solidFill>
                          <a:highlight>
                            <a:schemeClr val="lt1"/>
                          </a:highlight>
                          <a:latin typeface="Poppins"/>
                          <a:ea typeface="Poppins"/>
                          <a:cs typeface="Poppins"/>
                          <a:sym typeface="Poppins"/>
                        </a:rPr>
                        <a:t>3 hours Best practices in early childhood led by Connor Heath, Stacy Brothers , and Stephanie Wilson.</a:t>
                      </a:r>
                      <a:endParaRPr>
                        <a:solidFill>
                          <a:srgbClr val="222222"/>
                        </a:solidFill>
                        <a:highlight>
                          <a:schemeClr val="lt1"/>
                        </a:highlight>
                        <a:latin typeface="Poppins"/>
                        <a:ea typeface="Poppins"/>
                        <a:cs typeface="Poppins"/>
                        <a:sym typeface="Poppins"/>
                      </a:endParaRPr>
                    </a:p>
                    <a:p>
                      <a:pPr indent="0" lvl="0" marL="0" rtl="0" algn="l">
                        <a:lnSpc>
                          <a:spcPct val="115000"/>
                        </a:lnSpc>
                        <a:spcBef>
                          <a:spcPts val="1000"/>
                        </a:spcBef>
                        <a:spcAft>
                          <a:spcPts val="0"/>
                        </a:spcAft>
                        <a:buClr>
                          <a:schemeClr val="dk1"/>
                        </a:buClr>
                        <a:buSzPts val="1100"/>
                        <a:buFont typeface="Arial"/>
                        <a:buNone/>
                      </a:pPr>
                      <a:r>
                        <a:rPr lang="en-US">
                          <a:solidFill>
                            <a:srgbClr val="FF0000"/>
                          </a:solidFill>
                          <a:highlight>
                            <a:schemeClr val="lt1"/>
                          </a:highlight>
                          <a:latin typeface="Poppins"/>
                          <a:ea typeface="Poppins"/>
                          <a:cs typeface="Poppins"/>
                          <a:sym typeface="Poppins"/>
                        </a:rPr>
                        <a:t>August 3rd 12:15-3:15 Location TBD</a:t>
                      </a:r>
                      <a:endParaRPr i="1">
                        <a:solidFill>
                          <a:srgbClr val="FF0000"/>
                        </a:solidFill>
                        <a:highlight>
                          <a:schemeClr val="lt1"/>
                        </a:highlight>
                        <a:latin typeface="Poppins"/>
                        <a:ea typeface="Poppins"/>
                        <a:cs typeface="Poppins"/>
                        <a:sym typeface="Poppins"/>
                      </a:endParaRPr>
                    </a:p>
                    <a:p>
                      <a:pPr indent="0" lvl="0" marL="0" rtl="0" algn="l">
                        <a:lnSpc>
                          <a:spcPct val="115000"/>
                        </a:lnSpc>
                        <a:spcBef>
                          <a:spcPts val="1000"/>
                        </a:spcBef>
                        <a:spcAft>
                          <a:spcPts val="0"/>
                        </a:spcAft>
                        <a:buClr>
                          <a:schemeClr val="dk1"/>
                        </a:buClr>
                        <a:buSzPts val="1100"/>
                        <a:buFont typeface="Arial"/>
                        <a:buNone/>
                      </a:pPr>
                      <a:r>
                        <a:rPr lang="en-US">
                          <a:solidFill>
                            <a:srgbClr val="222222"/>
                          </a:solidFill>
                          <a:highlight>
                            <a:schemeClr val="lt1"/>
                          </a:highlight>
                          <a:latin typeface="Poppins"/>
                          <a:ea typeface="Poppins"/>
                          <a:cs typeface="Poppins"/>
                          <a:sym typeface="Poppins"/>
                        </a:rPr>
                        <a:t>3 hrs DIAL 4 / 3 hrs  PreK My Way</a:t>
                      </a:r>
                      <a:endParaRPr>
                        <a:solidFill>
                          <a:srgbClr val="222222"/>
                        </a:solidFill>
                        <a:highlight>
                          <a:schemeClr val="lt1"/>
                        </a:highlight>
                        <a:latin typeface="Poppins"/>
                        <a:ea typeface="Poppins"/>
                        <a:cs typeface="Poppins"/>
                        <a:sym typeface="Poppins"/>
                      </a:endParaRPr>
                    </a:p>
                    <a:p>
                      <a:pPr indent="0" lvl="0" marL="0" rtl="0" algn="l">
                        <a:lnSpc>
                          <a:spcPct val="115000"/>
                        </a:lnSpc>
                        <a:spcBef>
                          <a:spcPts val="1000"/>
                        </a:spcBef>
                        <a:spcAft>
                          <a:spcPts val="0"/>
                        </a:spcAft>
                        <a:buClr>
                          <a:schemeClr val="dk1"/>
                        </a:buClr>
                        <a:buSzPts val="1100"/>
                        <a:buFont typeface="Arial"/>
                        <a:buNone/>
                      </a:pPr>
                      <a:r>
                        <a:rPr lang="en-US">
                          <a:solidFill>
                            <a:srgbClr val="FF0000"/>
                          </a:solidFill>
                          <a:highlight>
                            <a:schemeClr val="lt1"/>
                          </a:highlight>
                          <a:latin typeface="Poppins"/>
                          <a:ea typeface="Poppins"/>
                          <a:cs typeface="Poppins"/>
                          <a:sym typeface="Poppins"/>
                        </a:rPr>
                        <a:t>August 4th 8:15-3:15  Location TBD</a:t>
                      </a:r>
                      <a:endParaRPr>
                        <a:solidFill>
                          <a:srgbClr val="222222"/>
                        </a:solidFill>
                        <a:highlight>
                          <a:schemeClr val="lt1"/>
                        </a:highlight>
                        <a:latin typeface="Poppins"/>
                        <a:ea typeface="Poppins"/>
                        <a:cs typeface="Poppins"/>
                        <a:sym typeface="Poppins"/>
                      </a:endParaRPr>
                    </a:p>
                    <a:p>
                      <a:pPr indent="0" lvl="0" marL="0" rtl="0" algn="l">
                        <a:lnSpc>
                          <a:spcPct val="115000"/>
                        </a:lnSpc>
                        <a:spcBef>
                          <a:spcPts val="1000"/>
                        </a:spcBef>
                        <a:spcAft>
                          <a:spcPts val="0"/>
                        </a:spcAft>
                        <a:buClr>
                          <a:schemeClr val="dk1"/>
                        </a:buClr>
                        <a:buSzPts val="1100"/>
                        <a:buFont typeface="Arial"/>
                        <a:buNone/>
                      </a:pPr>
                      <a:r>
                        <a:rPr lang="en-US">
                          <a:solidFill>
                            <a:srgbClr val="222222"/>
                          </a:solidFill>
                          <a:highlight>
                            <a:schemeClr val="lt1"/>
                          </a:highlight>
                          <a:latin typeface="Poppins"/>
                          <a:ea typeface="Poppins"/>
                          <a:cs typeface="Poppins"/>
                          <a:sym typeface="Poppins"/>
                        </a:rPr>
                        <a:t>3 hours from RTC Website </a:t>
                      </a:r>
                      <a:r>
                        <a:rPr lang="en-US" sz="1200">
                          <a:solidFill>
                            <a:srgbClr val="222222"/>
                          </a:solidFill>
                          <a:highlight>
                            <a:schemeClr val="lt1"/>
                          </a:highlight>
                          <a:latin typeface="Poppins"/>
                          <a:ea typeface="Poppins"/>
                          <a:cs typeface="Poppins"/>
                          <a:sym typeface="Poppins"/>
                        </a:rPr>
                        <a:t>(connected to individualized  PGP for Preschool Teacher)</a:t>
                      </a:r>
                      <a:endParaRPr>
                        <a:solidFill>
                          <a:srgbClr val="222222"/>
                        </a:solidFill>
                        <a:highlight>
                          <a:schemeClr val="lt1"/>
                        </a:highlight>
                        <a:latin typeface="Poppins"/>
                        <a:ea typeface="Poppins"/>
                        <a:cs typeface="Poppins"/>
                        <a:sym typeface="Poppins"/>
                      </a:endParaRPr>
                    </a:p>
                    <a:p>
                      <a:pPr indent="0" lvl="0" marL="0" rtl="0" algn="l">
                        <a:lnSpc>
                          <a:spcPct val="115000"/>
                        </a:lnSpc>
                        <a:spcBef>
                          <a:spcPts val="1000"/>
                        </a:spcBef>
                        <a:spcAft>
                          <a:spcPts val="0"/>
                        </a:spcAft>
                        <a:buClr>
                          <a:schemeClr val="dk1"/>
                        </a:buClr>
                        <a:buSzPts val="1100"/>
                        <a:buFont typeface="Arial"/>
                        <a:buNone/>
                      </a:pPr>
                      <a:r>
                        <a:rPr lang="en-US">
                          <a:solidFill>
                            <a:srgbClr val="222222"/>
                          </a:solidFill>
                          <a:highlight>
                            <a:schemeClr val="lt1"/>
                          </a:highlight>
                          <a:latin typeface="Poppins"/>
                          <a:ea typeface="Poppins"/>
                          <a:cs typeface="Poppins"/>
                          <a:sym typeface="Poppins"/>
                        </a:rPr>
                        <a:t>6 HOURS with school staff related to classroom management, working with low incidence, family engagement, etc (must be related to preschool) </a:t>
                      </a:r>
                      <a:endParaRPr i="1">
                        <a:solidFill>
                          <a:srgbClr val="222222"/>
                        </a:solidFill>
                        <a:highlight>
                          <a:schemeClr val="lt1"/>
                        </a:highlight>
                        <a:latin typeface="Poppins"/>
                        <a:ea typeface="Poppins"/>
                        <a:cs typeface="Poppins"/>
                        <a:sym typeface="Poppins"/>
                      </a:endParaRPr>
                    </a:p>
                    <a:p>
                      <a:pPr indent="0" lvl="0" marL="0" rtl="0" algn="l">
                        <a:lnSpc>
                          <a:spcPct val="115000"/>
                        </a:lnSpc>
                        <a:spcBef>
                          <a:spcPts val="1000"/>
                        </a:spcBef>
                        <a:spcAft>
                          <a:spcPts val="0"/>
                        </a:spcAft>
                        <a:buNone/>
                      </a:pPr>
                      <a:r>
                        <a:t/>
                      </a:r>
                      <a:endParaRPr sz="1200">
                        <a:solidFill>
                          <a:srgbClr val="222222"/>
                        </a:solidFill>
                        <a:highlight>
                          <a:schemeClr val="lt1"/>
                        </a:highlight>
                      </a:endParaRPr>
                    </a:p>
                    <a:p>
                      <a:pPr indent="0" lvl="0" marL="0" rtl="0" algn="l">
                        <a:lnSpc>
                          <a:spcPct val="115000"/>
                        </a:lnSpc>
                        <a:spcBef>
                          <a:spcPts val="1000"/>
                        </a:spcBef>
                        <a:spcAft>
                          <a:spcPts val="0"/>
                        </a:spcAft>
                        <a:buNone/>
                      </a:pPr>
                      <a:r>
                        <a:t/>
                      </a:r>
                      <a:endParaRPr sz="1200">
                        <a:solidFill>
                          <a:srgbClr val="222222"/>
                        </a:solidFill>
                        <a:highlight>
                          <a:schemeClr val="lt1"/>
                        </a:highlight>
                      </a:endParaRPr>
                    </a:p>
                    <a:p>
                      <a:pPr indent="0" lvl="0" marL="0" rtl="0" algn="l">
                        <a:lnSpc>
                          <a:spcPct val="115000"/>
                        </a:lnSpc>
                        <a:spcBef>
                          <a:spcPts val="1000"/>
                        </a:spcBef>
                        <a:spcAft>
                          <a:spcPts val="1000"/>
                        </a:spcAft>
                        <a:buNone/>
                      </a:pPr>
                      <a:r>
                        <a:t/>
                      </a:r>
                      <a:endParaRPr sz="12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Target Audience: </a:t>
                      </a:r>
                      <a:r>
                        <a:rPr lang="en-US">
                          <a:latin typeface="Poppins"/>
                          <a:ea typeface="Poppins"/>
                          <a:cs typeface="Poppins"/>
                          <a:sym typeface="Poppins"/>
                        </a:rPr>
                        <a:t>Preschool Teacher</a:t>
                      </a:r>
                      <a:endParaRPr>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Intended Results:</a:t>
                      </a:r>
                      <a:r>
                        <a:rPr lang="en-US" sz="1200">
                          <a:latin typeface="Poppins"/>
                          <a:ea typeface="Poppins"/>
                          <a:cs typeface="Poppins"/>
                          <a:sym typeface="Poppins"/>
                        </a:rPr>
                        <a:t> </a:t>
                      </a:r>
                      <a:r>
                        <a:rPr lang="en-US">
                          <a:latin typeface="Poppins"/>
                          <a:ea typeface="Poppins"/>
                          <a:cs typeface="Poppins"/>
                          <a:sym typeface="Poppins"/>
                        </a:rPr>
                        <a:t>Improved quality of preschool instruction leading to enhanced student engagement, development, and school readiness.</a:t>
                      </a:r>
                      <a:endParaRPr>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Student Outcomes:</a:t>
                      </a:r>
                      <a:r>
                        <a:rPr lang="en-US" sz="1600">
                          <a:latin typeface="Poppins"/>
                          <a:ea typeface="Poppins"/>
                          <a:cs typeface="Poppins"/>
                          <a:sym typeface="Poppins"/>
                        </a:rPr>
                        <a:t> </a:t>
                      </a:r>
                      <a:r>
                        <a:rPr lang="en-US">
                          <a:latin typeface="Poppins"/>
                          <a:ea typeface="Poppins"/>
                          <a:cs typeface="Poppins"/>
                          <a:sym typeface="Poppins"/>
                        </a:rPr>
                        <a:t>Students will show increased readiness for kindergarten through improved foundational academic and social-emotional skills.</a:t>
                      </a:r>
                      <a:endParaRPr>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Educator Practices: </a:t>
                      </a:r>
                      <a:r>
                        <a:rPr lang="en-US">
                          <a:latin typeface="Poppins"/>
                          <a:ea typeface="Poppins"/>
                          <a:cs typeface="Poppins"/>
                          <a:sym typeface="Poppins"/>
                        </a:rPr>
                        <a:t>Educators will create engaging, developmentally appropriate learning experiences that support growth across all preschool domains.</a:t>
                      </a:r>
                      <a:endParaRPr>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Educator Beliefs &amp; Efficacy:</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Educators will have a strong sense of efficacy in fostering positive social-emotional, language, and cognitive outcomes for preschool students.</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r>
                        <a:rPr lang="en-US">
                          <a:latin typeface="Poppins"/>
                          <a:ea typeface="Poppins"/>
                          <a:cs typeface="Poppins"/>
                          <a:sym typeface="Poppins"/>
                        </a:rPr>
                        <a:t>Implementation will be observed during classroom walkthroughs.</a:t>
                      </a:r>
                      <a:endParaRPr>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Data Gathered: </a:t>
                      </a:r>
                      <a:r>
                        <a:rPr lang="en-US">
                          <a:latin typeface="Poppins"/>
                          <a:ea typeface="Poppins"/>
                          <a:cs typeface="Poppins"/>
                          <a:sym typeface="Poppins"/>
                        </a:rPr>
                        <a:t>Walkthrough data is used to support and inform the implementation of the Pyramid Model.</a:t>
                      </a:r>
                      <a:endParaRPr>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a:t>
                      </a:r>
                      <a:r>
                        <a:rPr lang="en-US">
                          <a:latin typeface="Poppins"/>
                          <a:ea typeface="Poppins"/>
                          <a:cs typeface="Poppins"/>
                          <a:sym typeface="Poppins"/>
                        </a:rPr>
                        <a:t>The following stakeholders are involved in this process: the Preschool Director/Coordinator, consultants, and building principals.</a:t>
                      </a:r>
                      <a:endParaRPr>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a:latin typeface="Poppins"/>
                          <a:ea typeface="Poppins"/>
                          <a:cs typeface="Poppins"/>
                          <a:sym typeface="Poppins"/>
                        </a:rPr>
                        <a:t> A monthly review conducted during the Preschool Department Meeting.</a:t>
                      </a:r>
                      <a:endParaRPr>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r>
                        <a:rPr lang="en-US" sz="1600">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a:solidFill>
                            <a:schemeClr val="dk1"/>
                          </a:solidFill>
                          <a:latin typeface="Poppins"/>
                          <a:ea typeface="Poppins"/>
                          <a:cs typeface="Poppins"/>
                          <a:sym typeface="Poppins"/>
                        </a:rPr>
                        <a:t>Monthly PLC Data Sessions</a:t>
                      </a:r>
                      <a:endParaRPr>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a:solidFill>
                            <a:schemeClr val="dk1"/>
                          </a:solidFill>
                          <a:latin typeface="Poppins"/>
                          <a:ea typeface="Poppins"/>
                          <a:cs typeface="Poppins"/>
                          <a:sym typeface="Poppins"/>
                        </a:rPr>
                        <a:t>Coaching Cycles provided by consultants based on data collection and observed trends. </a:t>
                      </a:r>
                      <a:endParaRPr sz="12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17500" lvl="0" marL="457200" rtl="0" algn="l">
                        <a:spcBef>
                          <a:spcPts val="0"/>
                        </a:spcBef>
                        <a:spcAft>
                          <a:spcPts val="0"/>
                        </a:spcAft>
                        <a:buSzPts val="1400"/>
                        <a:buFont typeface="Poppins"/>
                        <a:buChar char="●"/>
                      </a:pPr>
                      <a:r>
                        <a:rPr lang="en-US">
                          <a:latin typeface="Poppins"/>
                          <a:ea typeface="Poppins"/>
                          <a:cs typeface="Poppins"/>
                          <a:sym typeface="Poppins"/>
                        </a:rPr>
                        <a:t>Increased use of evidence-based social-emotional teaching practices observed during classroom walkthroughs.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Improved student social-emotional skills, including self-regulation, &amp; communication. Resulting in a reduction in challenging behaviors and behavior-related incidents.</a:t>
                      </a:r>
                      <a:endParaRPr>
                        <a:latin typeface="Poppins"/>
                        <a:ea typeface="Poppins"/>
                        <a:cs typeface="Poppins"/>
                        <a:sym typeface="Poppins"/>
                      </a:endParaRPr>
                    </a:p>
                    <a:p>
                      <a:pPr indent="-317500" lvl="0" marL="457200" rtl="0" algn="l">
                        <a:spcBef>
                          <a:spcPts val="0"/>
                        </a:spcBef>
                        <a:spcAft>
                          <a:spcPts val="0"/>
                        </a:spcAft>
                        <a:buSzPts val="1400"/>
                        <a:buFont typeface="Poppins"/>
                        <a:buChar char="●"/>
                      </a:pPr>
                      <a:r>
                        <a:rPr lang="en-US">
                          <a:latin typeface="Poppins"/>
                          <a:ea typeface="Poppins"/>
                          <a:cs typeface="Poppins"/>
                          <a:sym typeface="Poppins"/>
                        </a:rPr>
                        <a:t>Consistent implementation of Pyramid Model strategies across classrooms.</a:t>
                      </a:r>
                      <a:endParaRPr>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August 2026</a:t>
                      </a:r>
                      <a:endParaRPr>
                        <a:latin typeface="Poppins"/>
                        <a:ea typeface="Poppins"/>
                        <a:cs typeface="Poppins"/>
                        <a:sym typeface="Poppins"/>
                      </a:endParaRPr>
                    </a:p>
                    <a:p>
                      <a:pPr indent="0" lvl="0" marL="0" rtl="0" algn="l">
                        <a:spcBef>
                          <a:spcPts val="0"/>
                        </a:spcBef>
                        <a:spcAft>
                          <a:spcPts val="0"/>
                        </a:spcAft>
                        <a:buNone/>
                      </a:pPr>
                      <a:r>
                        <a:t/>
                      </a:r>
                      <a:endParaRPr sz="1200">
                        <a:latin typeface="Poppins"/>
                        <a:ea typeface="Poppins"/>
                        <a:cs typeface="Poppins"/>
                        <a:sym typeface="Poppins"/>
                      </a:endParaRPr>
                    </a:p>
                    <a:p>
                      <a:pPr indent="0" lvl="0" marL="0" rtl="0" algn="l">
                        <a:spcBef>
                          <a:spcPts val="0"/>
                        </a:spcBef>
                        <a:spcAft>
                          <a:spcPts val="0"/>
                        </a:spcAft>
                        <a:buNone/>
                      </a:pPr>
                      <a:r>
                        <a:t/>
                      </a:r>
                      <a:endParaRPr sz="12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Sessions offered throughout the year</a:t>
                      </a:r>
                      <a:endParaRPr>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Data Anaylsis </a:t>
                      </a:r>
                      <a:endParaRPr>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May 2027</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 </a:t>
                      </a:r>
                      <a:r>
                        <a:rPr lang="en-US">
                          <a:latin typeface="Poppins"/>
                          <a:ea typeface="Poppins"/>
                          <a:cs typeface="Poppins"/>
                          <a:sym typeface="Poppins"/>
                        </a:rPr>
                        <a:t>Preschool Director/Coordinator, Consultants, Elementary Director, Lead Teachers</a:t>
                      </a:r>
                      <a:endParaRPr>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TPOT Reliability</a:t>
                      </a:r>
                      <a:endParaRPr>
                        <a:latin typeface="Poppins"/>
                        <a:ea typeface="Poppins"/>
                        <a:cs typeface="Poppins"/>
                        <a:sym typeface="Poppins"/>
                      </a:endParaRPr>
                    </a:p>
                    <a:p>
                      <a:pPr indent="0" lvl="0" marL="0" rtl="0" algn="l">
                        <a:spcBef>
                          <a:spcPts val="0"/>
                        </a:spcBef>
                        <a:spcAft>
                          <a:spcPts val="0"/>
                        </a:spcAft>
                        <a:buNone/>
                      </a:pPr>
                      <a:r>
                        <a:rPr lang="en-US">
                          <a:latin typeface="Poppins"/>
                          <a:ea typeface="Poppins"/>
                          <a:cs typeface="Poppins"/>
                          <a:sym typeface="Poppins"/>
                        </a:rPr>
                        <a:t>STARS</a:t>
                      </a:r>
                      <a:endParaRPr>
                        <a:latin typeface="Poppins"/>
                        <a:ea typeface="Poppins"/>
                        <a:cs typeface="Poppins"/>
                        <a:sym typeface="Poppins"/>
                      </a:endParaRPr>
                    </a:p>
                    <a:p>
                      <a:pPr indent="0" lvl="0" marL="0" rtl="0" algn="l">
                        <a:spcBef>
                          <a:spcPts val="0"/>
                        </a:spcBef>
                        <a:spcAft>
                          <a:spcPts val="0"/>
                        </a:spcAft>
                        <a:buNone/>
                      </a:pPr>
                      <a:r>
                        <a:rPr lang="en-US">
                          <a:solidFill>
                            <a:schemeClr val="dk1"/>
                          </a:solidFill>
                          <a:latin typeface="Poppins"/>
                          <a:ea typeface="Poppins"/>
                          <a:cs typeface="Poppins"/>
                          <a:sym typeface="Poppins"/>
                        </a:rPr>
                        <a:t>Pyramid materials</a:t>
                      </a:r>
                      <a:endParaRPr>
                        <a:solidFill>
                          <a:schemeClr val="dk1"/>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a:solidFill>
                            <a:schemeClr val="dk1"/>
                          </a:solidFill>
                          <a:latin typeface="Poppins"/>
                          <a:ea typeface="Poppins"/>
                          <a:cs typeface="Poppins"/>
                          <a:sym typeface="Poppins"/>
                        </a:rPr>
                        <a:t>PreK My Way Curriculum</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0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NA</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6" name="Google Shape;156;p23"/>
          <p:cNvSpPr txBox="1"/>
          <p:nvPr/>
        </p:nvSpPr>
        <p:spPr>
          <a:xfrm>
            <a:off x="0" y="120000"/>
            <a:ext cx="18139200" cy="2284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sz="2400">
                <a:solidFill>
                  <a:srgbClr val="000000"/>
                </a:solidFill>
                <a:latin typeface="Poppins"/>
                <a:ea typeface="Poppins"/>
                <a:cs typeface="Poppins"/>
                <a:sym typeface="Poppins"/>
              </a:rPr>
              <a:t>Focus Area:  Pre</a:t>
            </a:r>
            <a:r>
              <a:rPr b="1" lang="en-US" sz="2400">
                <a:latin typeface="Poppins"/>
                <a:ea typeface="Poppins"/>
                <a:cs typeface="Poppins"/>
                <a:sym typeface="Poppins"/>
              </a:rPr>
              <a:t>school </a:t>
            </a:r>
            <a:endParaRPr b="1" sz="2400">
              <a:solidFill>
                <a:srgbClr val="000000"/>
              </a:solidFill>
              <a:latin typeface="Poppins"/>
              <a:ea typeface="Poppins"/>
              <a:cs typeface="Poppins"/>
              <a:sym typeface="Poppins"/>
            </a:endParaRPr>
          </a:p>
          <a:p>
            <a:pPr indent="0" lvl="0" marL="0" rtl="0" algn="l">
              <a:lnSpc>
                <a:spcPct val="115000"/>
              </a:lnSpc>
              <a:spcBef>
                <a:spcPts val="2400"/>
              </a:spcBef>
              <a:spcAft>
                <a:spcPts val="0"/>
              </a:spcAft>
              <a:buNone/>
            </a:pPr>
            <a:r>
              <a:rPr b="1" lang="en-US" sz="1600">
                <a:solidFill>
                  <a:srgbClr val="000000"/>
                </a:solidFill>
                <a:latin typeface="Poppins"/>
                <a:ea typeface="Poppins"/>
                <a:cs typeface="Poppins"/>
                <a:sym typeface="Poppins"/>
              </a:rPr>
              <a:t>Short-Term Goal:</a:t>
            </a:r>
            <a:r>
              <a:rPr lang="en-US" sz="1600">
                <a:solidFill>
                  <a:srgbClr val="000000"/>
                </a:solidFill>
                <a:latin typeface="Poppins"/>
                <a:ea typeface="Poppins"/>
                <a:cs typeface="Poppins"/>
                <a:sym typeface="Poppins"/>
              </a:rPr>
              <a:t> </a:t>
            </a:r>
            <a:r>
              <a:rPr lang="en-US" sz="1600">
                <a:solidFill>
                  <a:schemeClr val="dk1"/>
                </a:solidFill>
                <a:latin typeface="Poppins"/>
                <a:ea typeface="Poppins"/>
                <a:cs typeface="Poppins"/>
                <a:sym typeface="Poppins"/>
              </a:rPr>
              <a:t>To consistently implement regulations and best practices with fidelity, resulting in high-quality preschool instruction and improved student outcomes.</a:t>
            </a:r>
            <a:endParaRPr sz="1600">
              <a:solidFill>
                <a:schemeClr val="dk1"/>
              </a:solidFill>
              <a:latin typeface="Poppins"/>
              <a:ea typeface="Poppins"/>
              <a:cs typeface="Poppins"/>
              <a:sym typeface="Poppins"/>
            </a:endParaRPr>
          </a:p>
          <a:p>
            <a:pPr indent="0" lvl="0" marL="0" rtl="0" algn="l">
              <a:lnSpc>
                <a:spcPct val="115000"/>
              </a:lnSpc>
              <a:spcBef>
                <a:spcPts val="2400"/>
              </a:spcBef>
              <a:spcAft>
                <a:spcPts val="0"/>
              </a:spcAft>
              <a:buNone/>
            </a:pPr>
            <a:r>
              <a:rPr b="1" lang="en-US" sz="1600">
                <a:solidFill>
                  <a:srgbClr val="000000"/>
                </a:solidFill>
                <a:latin typeface="Poppins"/>
                <a:ea typeface="Poppins"/>
                <a:cs typeface="Poppins"/>
                <a:sym typeface="Poppins"/>
              </a:rPr>
              <a:t>Long-Term Goal:</a:t>
            </a:r>
            <a:r>
              <a:rPr lang="en-US" sz="1600">
                <a:solidFill>
                  <a:srgbClr val="000000"/>
                </a:solidFill>
                <a:latin typeface="Poppins"/>
                <a:ea typeface="Poppins"/>
                <a:cs typeface="Poppins"/>
                <a:sym typeface="Poppins"/>
              </a:rPr>
              <a:t> </a:t>
            </a:r>
            <a:r>
              <a:rPr lang="en-US" sz="1600">
                <a:solidFill>
                  <a:schemeClr val="dk1"/>
                </a:solidFill>
                <a:latin typeface="Poppins"/>
                <a:ea typeface="Poppins"/>
                <a:cs typeface="Poppins"/>
                <a:sym typeface="Poppins"/>
              </a:rPr>
              <a:t>To build and maintain a culture of continuous improvement in preschool programming through consistent application of regulations and best practices.</a:t>
            </a:r>
            <a:endParaRPr sz="1600">
              <a:solidFill>
                <a:schemeClr val="dk1"/>
              </a:solidFill>
              <a:latin typeface="Poppins"/>
              <a:ea typeface="Poppins"/>
              <a:cs typeface="Poppins"/>
              <a:sym typeface="Poppins"/>
            </a:endParaRPr>
          </a:p>
          <a:p>
            <a:pPr indent="0" lvl="0" marL="0" rtl="0" algn="l">
              <a:lnSpc>
                <a:spcPct val="115000"/>
              </a:lnSpc>
              <a:spcBef>
                <a:spcPts val="2400"/>
              </a:spcBef>
              <a:spcAft>
                <a:spcPts val="600"/>
              </a:spcAft>
              <a:buNone/>
            </a:pPr>
            <a:r>
              <a:t/>
            </a:r>
            <a:endParaRPr sz="1200">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p15"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97" name="Google Shape;97;p15"/>
          <p:cNvGraphicFramePr/>
          <p:nvPr/>
        </p:nvGraphicFramePr>
        <p:xfrm>
          <a:off x="1236275" y="2608563"/>
          <a:ext cx="3000000" cy="3000000"/>
        </p:xfrm>
        <a:graphic>
          <a:graphicData uri="http://schemas.openxmlformats.org/drawingml/2006/table">
            <a:tbl>
              <a:tblPr>
                <a:noFill/>
                <a:tableStyleId>{AE9D705F-8183-4196-83F3-1EA9338CC948}</a:tableStyleId>
              </a:tblPr>
              <a:tblGrid>
                <a:gridCol w="8173975"/>
                <a:gridCol w="8173975"/>
              </a:tblGrid>
              <a:tr h="885700">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The School Based Decision-Making Council has reviewed and approved the attached Professional Development plan for the 2026-2027 school year.</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Principal Signature:  </a:t>
                      </a:r>
                      <a:r>
                        <a:rPr b="1" lang="en-US" sz="2000">
                          <a:solidFill>
                            <a:srgbClr val="0D0D0D"/>
                          </a:solidFill>
                          <a:latin typeface="Cedarville Cursive"/>
                          <a:ea typeface="Cedarville Cursive"/>
                          <a:cs typeface="Cedarville Cursive"/>
                          <a:sym typeface="Cedarville Cursive"/>
                        </a:rPr>
                        <a:t>Betty Jo Davis</a:t>
                      </a:r>
                      <a:endParaRPr b="1" sz="2000">
                        <a:solidFill>
                          <a:srgbClr val="0D0D0D"/>
                        </a:solidFill>
                        <a:latin typeface="Cedarville Cursive"/>
                        <a:ea typeface="Cedarville Cursive"/>
                        <a:cs typeface="Cedarville Cursive"/>
                        <a:sym typeface="Cedarville Cursive"/>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  Taylor Henry</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 Brandon Paul</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 Danielle Simmons</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 Madi Zachery</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 Brittany Wells </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r h="853575">
                <a:tc gridSpan="2">
                  <a:txBody>
                    <a:bodyPr/>
                    <a:lstStyle/>
                    <a:p>
                      <a:pPr indent="0" lvl="0" marL="0" rtl="0" algn="l">
                        <a:spcBef>
                          <a:spcPts val="0"/>
                        </a:spcBef>
                        <a:spcAft>
                          <a:spcPts val="0"/>
                        </a:spcAft>
                        <a:buNone/>
                      </a:pPr>
                      <a:r>
                        <a:rPr b="1" lang="en-US" sz="2000">
                          <a:solidFill>
                            <a:srgbClr val="0D0D0D"/>
                          </a:solidFill>
                          <a:latin typeface="Poppins"/>
                          <a:ea typeface="Poppins"/>
                          <a:cs typeface="Poppins"/>
                          <a:sym typeface="Poppins"/>
                        </a:rPr>
                        <a:t>Signature:</a:t>
                      </a:r>
                      <a:endParaRPr b="1" sz="2000">
                        <a:solidFill>
                          <a:srgbClr val="0D0D0D"/>
                        </a:solidFill>
                        <a:latin typeface="Poppins"/>
                        <a:ea typeface="Poppins"/>
                        <a:cs typeface="Poppins"/>
                        <a:sym typeface="Poppin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hMerge="1"/>
              </a:tr>
            </a:tbl>
          </a:graphicData>
        </a:graphic>
      </p:graphicFrame>
      <p:sp>
        <p:nvSpPr>
          <p:cNvPr id="98" name="Google Shape;98;p15"/>
          <p:cNvSpPr txBox="1"/>
          <p:nvPr/>
        </p:nvSpPr>
        <p:spPr>
          <a:xfrm>
            <a:off x="1236275" y="767175"/>
            <a:ext cx="16086900" cy="11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5400">
                <a:solidFill>
                  <a:srgbClr val="0D0D0D"/>
                </a:solidFill>
                <a:latin typeface="Poppins"/>
                <a:ea typeface="Poppins"/>
                <a:cs typeface="Poppins"/>
                <a:sym typeface="Poppins"/>
              </a:rPr>
              <a:t>Date: </a:t>
            </a:r>
            <a:endParaRPr b="1" sz="5400">
              <a:solidFill>
                <a:srgbClr val="0D0D0D"/>
              </a:solidFill>
              <a:latin typeface="Poppins"/>
              <a:ea typeface="Poppins"/>
              <a:cs typeface="Poppins"/>
              <a:sym typeface="Poppi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pic>
        <p:nvPicPr>
          <p:cNvPr id="103" name="Google Shape;103;p16"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04" name="Google Shape;104;p16"/>
          <p:cNvSpPr txBox="1"/>
          <p:nvPr/>
        </p:nvSpPr>
        <p:spPr>
          <a:xfrm>
            <a:off x="1116600" y="4675800"/>
            <a:ext cx="16054800" cy="39351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3300" u="sng">
                <a:solidFill>
                  <a:schemeClr val="dk1"/>
                </a:solidFill>
                <a:latin typeface="Poppins"/>
                <a:ea typeface="Poppins"/>
                <a:cs typeface="Poppins"/>
                <a:sym typeface="Poppins"/>
              </a:rPr>
              <a:t>Mission</a:t>
            </a:r>
            <a:endParaRPr b="1" sz="3300" u="sng">
              <a:solidFill>
                <a:schemeClr val="dk1"/>
              </a:solidFill>
              <a:latin typeface="Poppins"/>
              <a:ea typeface="Poppins"/>
              <a:cs typeface="Poppins"/>
              <a:sym typeface="Poppins"/>
            </a:endParaRPr>
          </a:p>
          <a:p>
            <a:pPr indent="0" lvl="0" marL="0" rtl="0" algn="ctr">
              <a:lnSpc>
                <a:spcPct val="95000"/>
              </a:lnSpc>
              <a:spcBef>
                <a:spcPts val="1200"/>
              </a:spcBef>
              <a:spcAft>
                <a:spcPts val="0"/>
              </a:spcAft>
              <a:buClr>
                <a:schemeClr val="dk1"/>
              </a:buClr>
              <a:buSzPts val="1018"/>
              <a:buFont typeface="Arial"/>
              <a:buNone/>
            </a:pPr>
            <a:r>
              <a:rPr b="1" lang="en-US" sz="5720">
                <a:solidFill>
                  <a:schemeClr val="dk1"/>
                </a:solidFill>
                <a:latin typeface="Merriweather Sans"/>
                <a:ea typeface="Merriweather Sans"/>
                <a:cs typeface="Merriweather Sans"/>
                <a:sym typeface="Merriweather Sans"/>
              </a:rPr>
              <a:t>We will collaborate as a school and with families to create a loving, safe, community where all children rise to their full potential.</a:t>
            </a:r>
            <a:endParaRPr b="1" sz="4795">
              <a:solidFill>
                <a:schemeClr val="dk1"/>
              </a:solidFill>
              <a:latin typeface="Merriweather Sans"/>
              <a:ea typeface="Merriweather Sans"/>
              <a:cs typeface="Merriweather Sans"/>
              <a:sym typeface="Merriweather Sans"/>
            </a:endParaRPr>
          </a:p>
          <a:p>
            <a:pPr indent="0" lvl="0" marL="0" rtl="0" algn="ctr">
              <a:lnSpc>
                <a:spcPct val="115000"/>
              </a:lnSpc>
              <a:spcBef>
                <a:spcPts val="0"/>
              </a:spcBef>
              <a:spcAft>
                <a:spcPts val="0"/>
              </a:spcAft>
              <a:buNone/>
            </a:pPr>
            <a:r>
              <a:t/>
            </a:r>
            <a:endParaRPr b="1" sz="3300" u="sng">
              <a:solidFill>
                <a:schemeClr val="dk1"/>
              </a:solidFill>
              <a:latin typeface="Poppins"/>
              <a:ea typeface="Poppins"/>
              <a:cs typeface="Poppins"/>
              <a:sym typeface="Poppins"/>
            </a:endParaRPr>
          </a:p>
          <a:p>
            <a:pPr indent="0" lvl="0" marL="0" rtl="0" algn="ctr">
              <a:spcBef>
                <a:spcPts val="12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t/>
            </a:r>
            <a:endParaRPr i="1" sz="3000">
              <a:solidFill>
                <a:schemeClr val="dk1"/>
              </a:solidFill>
              <a:latin typeface="Poppins"/>
              <a:ea typeface="Poppins"/>
              <a:cs typeface="Poppins"/>
              <a:sym typeface="Poppins"/>
            </a:endParaRPr>
          </a:p>
          <a:p>
            <a:pPr indent="0" lvl="0" marL="0" rtl="0" algn="ctr">
              <a:spcBef>
                <a:spcPts val="800"/>
              </a:spcBef>
              <a:spcAft>
                <a:spcPts val="0"/>
              </a:spcAft>
              <a:buNone/>
            </a:pPr>
            <a:r>
              <a:t/>
            </a:r>
            <a:endParaRPr i="1" sz="2700">
              <a:solidFill>
                <a:schemeClr val="dk1"/>
              </a:solidFill>
              <a:latin typeface="Poppins"/>
              <a:ea typeface="Poppins"/>
              <a:cs typeface="Poppins"/>
              <a:sym typeface="Poppins"/>
            </a:endParaRPr>
          </a:p>
          <a:p>
            <a:pPr indent="0" lvl="0" marL="0" rtl="0" algn="l">
              <a:lnSpc>
                <a:spcPct val="115000"/>
              </a:lnSpc>
              <a:spcBef>
                <a:spcPts val="0"/>
              </a:spcBef>
              <a:spcAft>
                <a:spcPts val="1200"/>
              </a:spcAft>
              <a:buNone/>
            </a:pPr>
            <a:r>
              <a:t/>
            </a:r>
            <a:endParaRPr sz="3400">
              <a:solidFill>
                <a:schemeClr val="dk1"/>
              </a:solidFill>
              <a:latin typeface="Poppins"/>
              <a:ea typeface="Poppins"/>
              <a:cs typeface="Poppins"/>
              <a:sym typeface="Poppins"/>
            </a:endParaRPr>
          </a:p>
        </p:txBody>
      </p:sp>
      <p:sp>
        <p:nvSpPr>
          <p:cNvPr id="105" name="Google Shape;105;p16"/>
          <p:cNvSpPr txBox="1"/>
          <p:nvPr/>
        </p:nvSpPr>
        <p:spPr>
          <a:xfrm>
            <a:off x="1065549" y="9650735"/>
            <a:ext cx="3693600" cy="55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US" sz="2400">
                <a:solidFill>
                  <a:schemeClr val="dk1"/>
                </a:solidFill>
                <a:latin typeface="Poppins Light"/>
                <a:ea typeface="Poppins Light"/>
                <a:cs typeface="Poppins Light"/>
                <a:sym typeface="Poppins Light"/>
              </a:rPr>
              <a:t>Date: March 1, 2026</a:t>
            </a:r>
            <a:endParaRPr sz="2400">
              <a:solidFill>
                <a:schemeClr val="dk1"/>
              </a:solidFill>
              <a:latin typeface="Poppins Light"/>
              <a:ea typeface="Poppins Light"/>
              <a:cs typeface="Poppins Light"/>
              <a:sym typeface="Poppins Light"/>
            </a:endParaRPr>
          </a:p>
        </p:txBody>
      </p:sp>
      <p:pic>
        <p:nvPicPr>
          <p:cNvPr id="106" name="Google Shape;106;p16" title="BES New-20 (1).png"/>
          <p:cNvPicPr preferRelativeResize="0"/>
          <p:nvPr/>
        </p:nvPicPr>
        <p:blipFill>
          <a:blip r:embed="rId4">
            <a:alphaModFix/>
          </a:blip>
          <a:stretch>
            <a:fillRect/>
          </a:stretch>
        </p:blipFill>
        <p:spPr>
          <a:xfrm>
            <a:off x="4678825" y="229947"/>
            <a:ext cx="8930350" cy="4221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pic>
        <p:nvPicPr>
          <p:cNvPr id="111" name="Google Shape;111;p17"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12" name="Google Shape;112;p17"/>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500">
                <a:solidFill>
                  <a:schemeClr val="dk1"/>
                </a:solidFill>
                <a:latin typeface="Poppins"/>
                <a:ea typeface="Poppins"/>
                <a:cs typeface="Poppins"/>
                <a:sym typeface="Poppins"/>
              </a:rPr>
              <a:t>Persons Involved in Planning Process</a:t>
            </a:r>
            <a:endParaRPr b="1" sz="6500">
              <a:solidFill>
                <a:schemeClr val="dk1"/>
              </a:solidFill>
              <a:latin typeface="Poppins"/>
              <a:ea typeface="Poppins"/>
              <a:cs typeface="Poppins"/>
              <a:sym typeface="Poppins"/>
            </a:endParaRPr>
          </a:p>
        </p:txBody>
      </p:sp>
      <p:sp>
        <p:nvSpPr>
          <p:cNvPr id="113" name="Google Shape;113;p17"/>
          <p:cNvSpPr txBox="1"/>
          <p:nvPr/>
        </p:nvSpPr>
        <p:spPr>
          <a:xfrm>
            <a:off x="1454625" y="2302375"/>
            <a:ext cx="16025700" cy="6883500"/>
          </a:xfrm>
          <a:prstGeom prst="rect">
            <a:avLst/>
          </a:prstGeom>
          <a:noFill/>
          <a:ln>
            <a:noFill/>
          </a:ln>
        </p:spPr>
        <p:txBody>
          <a:bodyPr anchorCtr="0" anchor="t" bIns="91425" lIns="91425" spcFirstLastPara="1" rIns="91425" wrap="square" tIns="91425">
            <a:normAutofit/>
          </a:bodyPr>
          <a:lstStyle/>
          <a:p>
            <a:pPr indent="-425450" lvl="0" marL="457200" rtl="0" algn="l">
              <a:lnSpc>
                <a:spcPct val="115000"/>
              </a:lnSpc>
              <a:spcBef>
                <a:spcPts val="0"/>
              </a:spcBef>
              <a:spcAft>
                <a:spcPts val="0"/>
              </a:spcAft>
              <a:buClr>
                <a:schemeClr val="dk1"/>
              </a:buClr>
              <a:buSzPts val="3100"/>
              <a:buFont typeface="Poppins"/>
              <a:buChar char="●"/>
            </a:pPr>
            <a:r>
              <a:rPr b="1" lang="en-US" sz="3500">
                <a:solidFill>
                  <a:schemeClr val="dk1"/>
                </a:solidFill>
                <a:latin typeface="Poppins"/>
                <a:ea typeface="Poppins"/>
                <a:cs typeface="Poppins"/>
                <a:sym typeface="Poppins"/>
              </a:rPr>
              <a:t>Instructional Leadership Team </a:t>
            </a:r>
            <a:endParaRPr b="1" sz="3500">
              <a:solidFill>
                <a:schemeClr val="dk1"/>
              </a:solidFill>
              <a:latin typeface="Poppins"/>
              <a:ea typeface="Poppins"/>
              <a:cs typeface="Poppins"/>
              <a:sym typeface="Poppins"/>
            </a:endParaRPr>
          </a:p>
          <a:p>
            <a:pPr indent="-450850" lvl="1" marL="9144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Principal</a:t>
            </a:r>
            <a:endParaRPr b="1" sz="3500">
              <a:solidFill>
                <a:schemeClr val="dk1"/>
              </a:solidFill>
              <a:latin typeface="Poppins"/>
              <a:ea typeface="Poppins"/>
              <a:cs typeface="Poppins"/>
              <a:sym typeface="Poppins"/>
            </a:endParaRPr>
          </a:p>
          <a:p>
            <a:pPr indent="-450850" lvl="1" marL="9144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Assistant Principal</a:t>
            </a:r>
            <a:endParaRPr b="1" sz="3500">
              <a:solidFill>
                <a:schemeClr val="dk1"/>
              </a:solidFill>
              <a:latin typeface="Poppins"/>
              <a:ea typeface="Poppins"/>
              <a:cs typeface="Poppins"/>
              <a:sym typeface="Poppins"/>
            </a:endParaRPr>
          </a:p>
          <a:p>
            <a:pPr indent="-450850" lvl="1" marL="9144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Instructional Coach</a:t>
            </a:r>
            <a:endParaRPr b="1" sz="3500">
              <a:solidFill>
                <a:schemeClr val="dk1"/>
              </a:solidFill>
              <a:latin typeface="Poppins"/>
              <a:ea typeface="Poppins"/>
              <a:cs typeface="Poppins"/>
              <a:sym typeface="Poppins"/>
            </a:endParaRPr>
          </a:p>
          <a:p>
            <a:pPr indent="-450850" lvl="1" marL="9144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KDE Instructional Coach </a:t>
            </a:r>
            <a:endParaRPr b="1" sz="3500">
              <a:solidFill>
                <a:schemeClr val="dk1"/>
              </a:solidFill>
              <a:latin typeface="Poppins"/>
              <a:ea typeface="Poppins"/>
              <a:cs typeface="Poppins"/>
              <a:sym typeface="Poppins"/>
            </a:endParaRPr>
          </a:p>
          <a:p>
            <a:pPr indent="-450850" lvl="0" marL="457200" rtl="0" algn="l">
              <a:lnSpc>
                <a:spcPct val="115000"/>
              </a:lnSpc>
              <a:spcBef>
                <a:spcPts val="0"/>
              </a:spcBef>
              <a:spcAft>
                <a:spcPts val="0"/>
              </a:spcAft>
              <a:buClr>
                <a:schemeClr val="dk1"/>
              </a:buClr>
              <a:buSzPts val="3500"/>
              <a:buFont typeface="Poppins"/>
              <a:buChar char="●"/>
            </a:pPr>
            <a:r>
              <a:rPr b="1" lang="en-US" sz="3500">
                <a:solidFill>
                  <a:schemeClr val="dk1"/>
                </a:solidFill>
                <a:latin typeface="Poppins"/>
                <a:ea typeface="Poppins"/>
                <a:cs typeface="Poppins"/>
                <a:sym typeface="Poppins"/>
              </a:rPr>
              <a:t>School Staff </a:t>
            </a:r>
            <a:endParaRPr b="1" sz="3500">
              <a:solidFill>
                <a:schemeClr val="dk1"/>
              </a:solidFill>
              <a:latin typeface="Poppins"/>
              <a:ea typeface="Poppins"/>
              <a:cs typeface="Poppins"/>
              <a:sym typeface="Poppi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id="118" name="Google Shape;118;p18"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19" name="Google Shape;119;p18"/>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Description of Planning Process</a:t>
            </a:r>
            <a:endParaRPr b="1" sz="6700">
              <a:solidFill>
                <a:schemeClr val="dk1"/>
              </a:solidFill>
              <a:latin typeface="Poppins"/>
              <a:ea typeface="Poppins"/>
              <a:cs typeface="Poppins"/>
              <a:sym typeface="Poppins"/>
            </a:endParaRPr>
          </a:p>
        </p:txBody>
      </p:sp>
      <p:sp>
        <p:nvSpPr>
          <p:cNvPr id="120" name="Google Shape;120;p18"/>
          <p:cNvSpPr txBox="1"/>
          <p:nvPr/>
        </p:nvSpPr>
        <p:spPr>
          <a:xfrm>
            <a:off x="1434450" y="2548850"/>
            <a:ext cx="16025700" cy="3876300"/>
          </a:xfrm>
          <a:prstGeom prst="rect">
            <a:avLst/>
          </a:prstGeom>
          <a:noFill/>
          <a:ln>
            <a:noFill/>
          </a:ln>
        </p:spPr>
        <p:txBody>
          <a:bodyPr anchorCtr="0" anchor="t" bIns="91425" lIns="91425" spcFirstLastPara="1" rIns="91425" wrap="square" tIns="91425">
            <a:normAutofit fontScale="92500" lnSpcReduction="10000"/>
          </a:bodyPr>
          <a:lstStyle/>
          <a:p>
            <a:pPr indent="0" lvl="0" marL="0" rtl="0" algn="l">
              <a:lnSpc>
                <a:spcPct val="115000"/>
              </a:lnSpc>
              <a:spcBef>
                <a:spcPts val="0"/>
              </a:spcBef>
              <a:spcAft>
                <a:spcPts val="0"/>
              </a:spcAft>
              <a:buNone/>
            </a:pPr>
            <a:r>
              <a:rPr lang="en-US" sz="3300">
                <a:solidFill>
                  <a:schemeClr val="dk1"/>
                </a:solidFill>
                <a:latin typeface="Poppins"/>
                <a:ea typeface="Poppins"/>
                <a:cs typeface="Poppins"/>
                <a:sym typeface="Poppins"/>
              </a:rPr>
              <a:t>Teachers were provided a survey to identify priorities for professional learning.</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lang="en-US" sz="3300">
                <a:solidFill>
                  <a:schemeClr val="dk1"/>
                </a:solidFill>
                <a:latin typeface="Poppins"/>
                <a:ea typeface="Poppins"/>
                <a:cs typeface="Poppins"/>
                <a:sym typeface="Poppins"/>
              </a:rPr>
              <a:t>The instructional leadership team reviewed the results of the survey and the data collected from walkthroughs and assessments.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lang="en-US" sz="3300">
                <a:solidFill>
                  <a:schemeClr val="dk1"/>
                </a:solidFill>
                <a:latin typeface="Poppins"/>
                <a:ea typeface="Poppins"/>
                <a:cs typeface="Poppins"/>
                <a:sym typeface="Poppins"/>
              </a:rPr>
              <a:t>Based on the needs determined from these, the plan was created.</a:t>
            </a:r>
            <a:endParaRPr sz="1700">
              <a:solidFill>
                <a:schemeClr val="dk1"/>
              </a:solidFill>
              <a:latin typeface="Poppins"/>
              <a:ea typeface="Poppins"/>
              <a:cs typeface="Poppins"/>
              <a:sym typeface="Poppins"/>
            </a:endParaRPr>
          </a:p>
        </p:txBody>
      </p:sp>
      <p:sp>
        <p:nvSpPr>
          <p:cNvPr id="121" name="Google Shape;121;p18"/>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pic>
        <p:nvPicPr>
          <p:cNvPr id="126" name="Google Shape;126;p19" title="3.jpg"/>
          <p:cNvPicPr preferRelativeResize="0"/>
          <p:nvPr/>
        </p:nvPicPr>
        <p:blipFill>
          <a:blip r:embed="rId3">
            <a:alphaModFix/>
          </a:blip>
          <a:stretch>
            <a:fillRect/>
          </a:stretch>
        </p:blipFill>
        <p:spPr>
          <a:xfrm>
            <a:off x="0" y="-12"/>
            <a:ext cx="18288000" cy="10287019"/>
          </a:xfrm>
          <a:prstGeom prst="rect">
            <a:avLst/>
          </a:prstGeom>
          <a:noFill/>
          <a:ln>
            <a:noFill/>
          </a:ln>
        </p:spPr>
      </p:pic>
      <p:sp>
        <p:nvSpPr>
          <p:cNvPr id="127" name="Google Shape;127;p19"/>
          <p:cNvSpPr txBox="1"/>
          <p:nvPr/>
        </p:nvSpPr>
        <p:spPr>
          <a:xfrm>
            <a:off x="1282050" y="686825"/>
            <a:ext cx="16025700" cy="136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6700">
                <a:solidFill>
                  <a:schemeClr val="dk1"/>
                </a:solidFill>
                <a:latin typeface="Poppins"/>
                <a:ea typeface="Poppins"/>
                <a:cs typeface="Poppins"/>
                <a:sym typeface="Poppins"/>
              </a:rPr>
              <a:t>Needs Assessment Analysis</a:t>
            </a:r>
            <a:endParaRPr b="1" sz="6700">
              <a:solidFill>
                <a:schemeClr val="dk1"/>
              </a:solidFill>
              <a:latin typeface="Poppins"/>
              <a:ea typeface="Poppins"/>
              <a:cs typeface="Poppins"/>
              <a:sym typeface="Poppins"/>
            </a:endParaRPr>
          </a:p>
        </p:txBody>
      </p:sp>
      <p:sp>
        <p:nvSpPr>
          <p:cNvPr id="128" name="Google Shape;128;p19"/>
          <p:cNvSpPr txBox="1"/>
          <p:nvPr/>
        </p:nvSpPr>
        <p:spPr>
          <a:xfrm>
            <a:off x="1434450" y="2253050"/>
            <a:ext cx="16025700" cy="6349200"/>
          </a:xfrm>
          <a:prstGeom prst="rect">
            <a:avLst/>
          </a:prstGeom>
          <a:noFill/>
          <a:ln>
            <a:noFill/>
          </a:ln>
        </p:spPr>
        <p:txBody>
          <a:bodyPr anchorCtr="0" anchor="t" bIns="91425" lIns="91425" spcFirstLastPara="1" rIns="91425" wrap="square" tIns="91425">
            <a:normAutofit fontScale="25000" lnSpcReduction="10000"/>
          </a:bodyPr>
          <a:lstStyle/>
          <a:p>
            <a:pPr indent="0" lvl="0" marL="0" rtl="0" algn="l">
              <a:lnSpc>
                <a:spcPct val="115000"/>
              </a:lnSpc>
              <a:spcBef>
                <a:spcPts val="0"/>
              </a:spcBef>
              <a:spcAft>
                <a:spcPts val="0"/>
              </a:spcAft>
              <a:buClr>
                <a:schemeClr val="dk1"/>
              </a:buClr>
              <a:buSzPts val="275"/>
              <a:buFont typeface="Arial"/>
              <a:buNone/>
            </a:pPr>
            <a:r>
              <a:rPr lang="en-US" sz="8773">
                <a:solidFill>
                  <a:schemeClr val="dk1"/>
                </a:solidFill>
                <a:latin typeface="Poppins"/>
                <a:ea typeface="Poppins"/>
                <a:cs typeface="Poppins"/>
                <a:sym typeface="Poppins"/>
              </a:rPr>
              <a:t>Link to Needs Assessment </a:t>
            </a:r>
            <a:r>
              <a:rPr lang="en-US" sz="8773" u="sng">
                <a:solidFill>
                  <a:schemeClr val="hlink"/>
                </a:solidFill>
                <a:latin typeface="Poppins"/>
                <a:ea typeface="Poppins"/>
                <a:cs typeface="Poppins"/>
                <a:sym typeface="Poppins"/>
                <a:hlinkClick r:id="rId4"/>
              </a:rPr>
              <a:t>here</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chemeClr val="dk1"/>
                </a:solidFill>
                <a:latin typeface="Poppins"/>
                <a:ea typeface="Poppins"/>
                <a:cs typeface="Poppins"/>
                <a:sym typeface="Poppins"/>
              </a:rPr>
              <a:t>Top two focus areas: </a:t>
            </a:r>
            <a:endParaRPr sz="8773">
              <a:solidFill>
                <a:schemeClr val="dk1"/>
              </a:solidFill>
              <a:latin typeface="Poppins"/>
              <a:ea typeface="Poppins"/>
              <a:cs typeface="Poppins"/>
              <a:sym typeface="Poppins"/>
            </a:endParaRPr>
          </a:p>
          <a:p>
            <a:pPr indent="-367873" lvl="0" marL="457200" rtl="0" algn="l">
              <a:lnSpc>
                <a:spcPct val="115000"/>
              </a:lnSpc>
              <a:spcBef>
                <a:spcPts val="1200"/>
              </a:spcBef>
              <a:spcAft>
                <a:spcPts val="0"/>
              </a:spcAft>
              <a:buClr>
                <a:schemeClr val="dk1"/>
              </a:buClr>
              <a:buSzPct val="100000"/>
              <a:buFont typeface="Poppins"/>
              <a:buChar char="●"/>
            </a:pPr>
            <a:r>
              <a:rPr lang="en-US" sz="8773">
                <a:solidFill>
                  <a:schemeClr val="dk1"/>
                </a:solidFill>
                <a:latin typeface="Poppins"/>
                <a:ea typeface="Poppins"/>
                <a:cs typeface="Poppins"/>
                <a:sym typeface="Poppins"/>
              </a:rPr>
              <a:t> Design and Deliver Instruction - Reading and Math Core</a:t>
            </a:r>
            <a:endParaRPr sz="8773">
              <a:solidFill>
                <a:schemeClr val="dk1"/>
              </a:solidFill>
              <a:latin typeface="Poppins"/>
              <a:ea typeface="Poppins"/>
              <a:cs typeface="Poppins"/>
              <a:sym typeface="Poppins"/>
            </a:endParaRPr>
          </a:p>
          <a:p>
            <a:pPr indent="-367873" lvl="0" marL="457200" rtl="0" algn="l">
              <a:lnSpc>
                <a:spcPct val="115000"/>
              </a:lnSpc>
              <a:spcBef>
                <a:spcPts val="0"/>
              </a:spcBef>
              <a:spcAft>
                <a:spcPts val="0"/>
              </a:spcAft>
              <a:buClr>
                <a:schemeClr val="dk1"/>
              </a:buClr>
              <a:buSzPct val="100000"/>
              <a:buFont typeface="Poppins"/>
              <a:buChar char="●"/>
            </a:pPr>
            <a:r>
              <a:rPr lang="en-US" sz="8773">
                <a:solidFill>
                  <a:schemeClr val="dk1"/>
                </a:solidFill>
                <a:latin typeface="Poppins"/>
                <a:ea typeface="Poppins"/>
                <a:cs typeface="Poppins"/>
                <a:sym typeface="Poppins"/>
              </a:rPr>
              <a:t>Review, analyze, and apply data results  - Utilize data to make </a:t>
            </a:r>
            <a:r>
              <a:rPr lang="en-US" sz="8773">
                <a:solidFill>
                  <a:schemeClr val="dk1"/>
                </a:solidFill>
                <a:latin typeface="Poppins"/>
                <a:ea typeface="Poppins"/>
                <a:cs typeface="Poppins"/>
                <a:sym typeface="Poppins"/>
              </a:rPr>
              <a:t>informed</a:t>
            </a:r>
            <a:r>
              <a:rPr lang="en-US" sz="8773">
                <a:solidFill>
                  <a:schemeClr val="dk1"/>
                </a:solidFill>
                <a:latin typeface="Poppins"/>
                <a:ea typeface="Poppins"/>
                <a:cs typeface="Poppins"/>
                <a:sym typeface="Poppins"/>
              </a:rPr>
              <a:t> and strategic decisions</a:t>
            </a:r>
            <a:endParaRPr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t/>
            </a:r>
            <a:endParaRPr b="1" sz="8773">
              <a:solidFill>
                <a:schemeClr val="dk1"/>
              </a:solidFill>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rgbClr val="0D0D0D"/>
                </a:solidFill>
                <a:highlight>
                  <a:schemeClr val="lt1"/>
                </a:highlight>
                <a:latin typeface="Poppins"/>
                <a:ea typeface="Poppins"/>
                <a:cs typeface="Poppins"/>
                <a:sym typeface="Poppins"/>
              </a:rPr>
              <a:t>Explanation of how this relates to school goals here.</a:t>
            </a:r>
            <a:endParaRPr sz="8773">
              <a:solidFill>
                <a:srgbClr val="0D0D0D"/>
              </a:solidFill>
              <a:highlight>
                <a:schemeClr val="lt1"/>
              </a:highlight>
              <a:latin typeface="Poppins"/>
              <a:ea typeface="Poppins"/>
              <a:cs typeface="Poppins"/>
              <a:sym typeface="Poppins"/>
            </a:endParaRPr>
          </a:p>
          <a:p>
            <a:pPr indent="0" lvl="0" marL="0" rtl="0" algn="l">
              <a:lnSpc>
                <a:spcPct val="115000"/>
              </a:lnSpc>
              <a:spcBef>
                <a:spcPts val="1200"/>
              </a:spcBef>
              <a:spcAft>
                <a:spcPts val="0"/>
              </a:spcAft>
              <a:buClr>
                <a:schemeClr val="dk1"/>
              </a:buClr>
              <a:buSzPts val="275"/>
              <a:buFont typeface="Arial"/>
              <a:buNone/>
            </a:pPr>
            <a:r>
              <a:rPr lang="en-US" sz="8773">
                <a:solidFill>
                  <a:srgbClr val="114779"/>
                </a:solidFill>
                <a:latin typeface="Poppins"/>
                <a:ea typeface="Poppins"/>
                <a:cs typeface="Poppins"/>
                <a:sym typeface="Poppins"/>
              </a:rPr>
              <a:t>Our school is focused on improving the rigor of Tier 1 instruction in the areas of reading and math.  Our focus areas will guide our streamlining of the PLC process using our HQIR. </a:t>
            </a:r>
            <a:endParaRPr sz="8773">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3300">
              <a:solidFill>
                <a:srgbClr val="114779"/>
              </a:solidFill>
              <a:latin typeface="Poppins"/>
              <a:ea typeface="Poppins"/>
              <a:cs typeface="Poppins"/>
              <a:sym typeface="Poppins"/>
            </a:endParaRPr>
          </a:p>
          <a:p>
            <a:pPr indent="0" lvl="0" marL="0" rtl="0" algn="l">
              <a:lnSpc>
                <a:spcPct val="115000"/>
              </a:lnSpc>
              <a:spcBef>
                <a:spcPts val="1200"/>
              </a:spcBef>
              <a:spcAft>
                <a:spcPts val="0"/>
              </a:spcAft>
              <a:buNone/>
            </a:pPr>
            <a:r>
              <a:t/>
            </a:r>
            <a:endParaRPr sz="1700">
              <a:solidFill>
                <a:schemeClr val="dk2"/>
              </a:solidFill>
              <a:latin typeface="Poppins"/>
              <a:ea typeface="Poppins"/>
              <a:cs typeface="Poppins"/>
              <a:sym typeface="Poppins"/>
            </a:endParaRPr>
          </a:p>
          <a:p>
            <a:pPr indent="0" lvl="0" marL="0" rtl="0" algn="l">
              <a:spcBef>
                <a:spcPts val="1200"/>
              </a:spcBef>
              <a:spcAft>
                <a:spcPts val="0"/>
              </a:spcAft>
              <a:buNone/>
            </a:pPr>
            <a:r>
              <a:t/>
            </a:r>
            <a:endParaRPr sz="1700">
              <a:solidFill>
                <a:schemeClr val="dk2"/>
              </a:solidFill>
              <a:latin typeface="Poppins"/>
              <a:ea typeface="Poppins"/>
              <a:cs typeface="Poppins"/>
              <a:sym typeface="Poppins"/>
            </a:endParaRPr>
          </a:p>
        </p:txBody>
      </p:sp>
      <p:sp>
        <p:nvSpPr>
          <p:cNvPr id="129" name="Google Shape;129;p19"/>
          <p:cNvSpPr txBox="1"/>
          <p:nvPr/>
        </p:nvSpPr>
        <p:spPr>
          <a:xfrm>
            <a:off x="1434450" y="9126925"/>
            <a:ext cx="124695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700">
                <a:solidFill>
                  <a:schemeClr val="dk1"/>
                </a:solidFill>
                <a:latin typeface="Inter"/>
                <a:ea typeface="Inter"/>
                <a:cs typeface="Inter"/>
                <a:sym typeface="Inter"/>
              </a:rPr>
              <a:t>(*this plan is subject to change based on needs and data updates)</a:t>
            </a:r>
            <a:endParaRPr>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id="134" name="Google Shape;134;p20"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35" name="Google Shape;135;p20"/>
          <p:cNvGraphicFramePr/>
          <p:nvPr/>
        </p:nvGraphicFramePr>
        <p:xfrm>
          <a:off x="598163" y="2141200"/>
          <a:ext cx="3000000" cy="3000000"/>
        </p:xfrm>
        <a:graphic>
          <a:graphicData uri="http://schemas.openxmlformats.org/drawingml/2006/table">
            <a:tbl>
              <a:tblPr>
                <a:noFill/>
                <a:tableStyleId>{28EBA3BF-057F-4494-97A3-2963005E6466}</a:tableStyleId>
              </a:tblPr>
              <a:tblGrid>
                <a:gridCol w="2483150"/>
                <a:gridCol w="3980350"/>
                <a:gridCol w="4363775"/>
                <a:gridCol w="2400975"/>
                <a:gridCol w="1688900"/>
                <a:gridCol w="2483150"/>
              </a:tblGrid>
              <a:tr h="57700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Monitoring &amp; </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Ongoing Supports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Indicators of Success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Start, End Date &amp; # of Hours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Resources, Estimated Cost &amp; Funding Source</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4690275">
                <a:tc>
                  <a:txBody>
                    <a:bodyPr/>
                    <a:lstStyle/>
                    <a:p>
                      <a:pPr indent="0" lvl="0" marL="0" rtl="0" algn="l">
                        <a:spcBef>
                          <a:spcPts val="0"/>
                        </a:spcBef>
                        <a:spcAft>
                          <a:spcPts val="0"/>
                        </a:spcAft>
                        <a:buNone/>
                      </a:pPr>
                      <a:r>
                        <a:rPr b="1" lang="en-US">
                          <a:solidFill>
                            <a:schemeClr val="dk1"/>
                          </a:solidFill>
                        </a:rPr>
                        <a:t>Activity:</a:t>
                      </a:r>
                      <a:r>
                        <a:rPr lang="en-US">
                          <a:solidFill>
                            <a:schemeClr val="dk1"/>
                          </a:solidFill>
                        </a:rPr>
                        <a:t> KCM Partnership through PNCA2 – Mathematical Practices Implementation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US">
                          <a:solidFill>
                            <a:schemeClr val="dk1"/>
                          </a:solidFill>
                        </a:rPr>
                        <a:t>Description:</a:t>
                      </a:r>
                      <a:endParaRPr b="1">
                        <a:solidFill>
                          <a:schemeClr val="dk1"/>
                        </a:solidFill>
                      </a:endParaRPr>
                    </a:p>
                    <a:p>
                      <a:pPr indent="0" lvl="0" marL="0" rtl="0" algn="l">
                        <a:spcBef>
                          <a:spcPts val="0"/>
                        </a:spcBef>
                        <a:spcAft>
                          <a:spcPts val="0"/>
                        </a:spcAft>
                        <a:buNone/>
                      </a:pPr>
                      <a:r>
                        <a:rPr lang="en-US">
                          <a:solidFill>
                            <a:schemeClr val="dk1"/>
                          </a:solidFill>
                        </a:rPr>
                        <a:t>In partnership with a KCM math coach through the PNCA2 program, BES will launch a </a:t>
                      </a:r>
                      <a:r>
                        <a:rPr b="1" lang="en-US">
                          <a:solidFill>
                            <a:schemeClr val="dk1"/>
                          </a:solidFill>
                        </a:rPr>
                        <a:t>school-wide Math Agreement</a:t>
                      </a:r>
                      <a:r>
                        <a:rPr lang="en-US">
                          <a:solidFill>
                            <a:schemeClr val="dk1"/>
                          </a:solidFill>
                        </a:rPr>
                        <a:t> focused on embedding Mathematical Practices into daily instruction.</a:t>
                      </a:r>
                      <a:endParaRPr>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200">
                          <a:latin typeface="Poppins"/>
                          <a:ea typeface="Poppins"/>
                          <a:cs typeface="Poppins"/>
                          <a:sym typeface="Poppins"/>
                        </a:rPr>
                        <a:t>Target Audience:</a:t>
                      </a:r>
                      <a:r>
                        <a:rPr lang="en-US" sz="1200">
                          <a:latin typeface="Poppins"/>
                          <a:ea typeface="Poppins"/>
                          <a:cs typeface="Poppins"/>
                          <a:sym typeface="Poppins"/>
                        </a:rPr>
                        <a:t>All certified teachers (K–5), Special Education, EL teachers, and instructional support staff</a:t>
                      </a:r>
                      <a:endParaRPr sz="1200">
                        <a:latin typeface="Poppins"/>
                        <a:ea typeface="Poppins"/>
                        <a:cs typeface="Poppins"/>
                        <a:sym typeface="Poppins"/>
                      </a:endParaRPr>
                    </a:p>
                    <a:p>
                      <a:pPr indent="0" lvl="0" marL="0" rtl="0" algn="l">
                        <a:spcBef>
                          <a:spcPts val="0"/>
                        </a:spcBef>
                        <a:spcAft>
                          <a:spcPts val="0"/>
                        </a:spcAft>
                        <a:buNone/>
                      </a:pPr>
                      <a:r>
                        <a:t/>
                      </a:r>
                      <a:endParaRPr b="1"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Intended Results:</a:t>
                      </a:r>
                      <a:r>
                        <a:rPr lang="en-US" sz="1200">
                          <a:latin typeface="Poppins"/>
                          <a:ea typeface="Poppins"/>
                          <a:cs typeface="Poppins"/>
                          <a:sym typeface="Poppins"/>
                        </a:rPr>
                        <a:t> </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Implement Mathematical Practices within daily math instruction</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Facilitate structured student discourse using BES discussion zones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Utilize manipulatives to deepen conceptual understanding</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Apply problem-solving routines (3 Reads, Try–Discuss–Connect) with fidelity</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Align instruction to HQIR expectations (i-Ready Math)</a:t>
                      </a:r>
                      <a:endParaRPr sz="1200">
                        <a:latin typeface="Poppins"/>
                        <a:ea typeface="Poppins"/>
                        <a:cs typeface="Poppins"/>
                        <a:sym typeface="Poppins"/>
                      </a:endParaRPr>
                    </a:p>
                    <a:p>
                      <a:pPr indent="0" lvl="0" marL="0" rtl="0" algn="l">
                        <a:spcBef>
                          <a:spcPts val="0"/>
                        </a:spcBef>
                        <a:spcAft>
                          <a:spcPts val="0"/>
                        </a:spcAft>
                        <a:buNone/>
                      </a:pPr>
                      <a:r>
                        <a:t/>
                      </a:r>
                      <a:endParaRPr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S</a:t>
                      </a:r>
                      <a:r>
                        <a:rPr b="1" lang="en-US" sz="1200">
                          <a:latin typeface="Poppins"/>
                          <a:ea typeface="Poppins"/>
                          <a:cs typeface="Poppins"/>
                          <a:sym typeface="Poppins"/>
                        </a:rPr>
                        <a:t>tudent Outcomes:</a:t>
                      </a:r>
                      <a:r>
                        <a:rPr lang="en-US" sz="1200">
                          <a:latin typeface="Poppins"/>
                          <a:ea typeface="Poppins"/>
                          <a:cs typeface="Poppins"/>
                          <a:sym typeface="Poppins"/>
                        </a:rPr>
                        <a:t> </a:t>
                      </a:r>
                      <a:r>
                        <a:rPr b="1" lang="en-US" sz="1200">
                          <a:solidFill>
                            <a:schemeClr val="dk1"/>
                          </a:solidFill>
                        </a:rPr>
                        <a:t>70% or more of students will demonstrate proficiency</a:t>
                      </a:r>
                      <a:r>
                        <a:rPr lang="en-US" sz="1200">
                          <a:solidFill>
                            <a:schemeClr val="dk1"/>
                          </a:solidFill>
                        </a:rPr>
                        <a:t> on i-Ready and KSA-aligned math assessments, with measurable increases in student discourse, conceptual understanding, and problem-solving aligned to Mathematical Practices.</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b="1" lang="en-US" sz="1200">
                          <a:latin typeface="Poppins"/>
                          <a:ea typeface="Poppins"/>
                          <a:cs typeface="Poppins"/>
                          <a:sym typeface="Poppins"/>
                        </a:rPr>
                        <a:t>Educator Practices:</a:t>
                      </a:r>
                      <a:r>
                        <a:rPr lang="en-US" sz="1200">
                          <a:solidFill>
                            <a:schemeClr val="dk1"/>
                          </a:solidFill>
                          <a:latin typeface="Poppins"/>
                          <a:ea typeface="Poppins"/>
                          <a:cs typeface="Poppins"/>
                          <a:sym typeface="Poppins"/>
                        </a:rPr>
                        <a:t>Implement Mathematical Practices within daily math instruction</a:t>
                      </a:r>
                      <a:endParaRPr b="1" sz="1200">
                        <a:latin typeface="Poppins"/>
                        <a:ea typeface="Poppins"/>
                        <a:cs typeface="Poppins"/>
                        <a:sym typeface="Poppins"/>
                      </a:endParaRPr>
                    </a:p>
                    <a:p>
                      <a:pPr indent="0" lvl="0" marL="0" rtl="0" algn="l">
                        <a:spcBef>
                          <a:spcPts val="0"/>
                        </a:spcBef>
                        <a:spcAft>
                          <a:spcPts val="0"/>
                        </a:spcAft>
                        <a:buNone/>
                      </a:pPr>
                      <a:r>
                        <a:t/>
                      </a:r>
                      <a:endParaRPr b="1" sz="1200">
                        <a:latin typeface="Poppins"/>
                        <a:ea typeface="Poppins"/>
                        <a:cs typeface="Poppins"/>
                        <a:sym typeface="Poppins"/>
                      </a:endParaRPr>
                    </a:p>
                    <a:p>
                      <a:pPr indent="0" lvl="0" marL="0" rtl="0" algn="l">
                        <a:spcBef>
                          <a:spcPts val="0"/>
                        </a:spcBef>
                        <a:spcAft>
                          <a:spcPts val="0"/>
                        </a:spcAft>
                        <a:buNone/>
                      </a:pPr>
                      <a:r>
                        <a:rPr b="1" lang="en-US" sz="1200">
                          <a:latin typeface="Poppins"/>
                          <a:ea typeface="Poppins"/>
                          <a:cs typeface="Poppins"/>
                          <a:sym typeface="Poppins"/>
                        </a:rPr>
                        <a:t>Educator Beliefs &amp; Efficacy:</a:t>
                      </a:r>
                      <a:r>
                        <a:rPr lang="en-US" sz="1200">
                          <a:latin typeface="Poppins"/>
                          <a:ea typeface="Poppins"/>
                          <a:cs typeface="Poppins"/>
                          <a:sym typeface="Poppins"/>
                        </a:rPr>
                        <a:t> We believe high-quality math instruction is rooted in Mathematical Practices that require students to think, talk, and reason deeply about mathematics. As educators build efficacy in implementing these practices consistently, they create classrooms where all students can access, engage in, and succeed in rigorous math learning.</a:t>
                      </a:r>
                      <a:endParaRPr sz="12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Monitoring for Evidence of Implementation:</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Weekly walkthroughs with specific Mathematical Practices look-fors</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Data collection from KCM coach visits (baseline + follow-up)</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PLC discussions using student work and mid-unit data</a:t>
                      </a:r>
                      <a:endParaRPr sz="1600">
                        <a:latin typeface="Poppins"/>
                        <a:ea typeface="Poppins"/>
                        <a:cs typeface="Poppins"/>
                        <a:sym typeface="Poppins"/>
                      </a:endParaRPr>
                    </a:p>
                    <a:p>
                      <a:pPr indent="0" lvl="0" marL="0" rtl="0" algn="l">
                        <a:spcBef>
                          <a:spcPts val="0"/>
                        </a:spcBef>
                        <a:spcAft>
                          <a:spcPts val="0"/>
                        </a:spcAft>
                        <a:buNone/>
                      </a:pPr>
                      <a:r>
                        <a:t/>
                      </a:r>
                      <a:endParaRPr b="1"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Data Gathered: </a:t>
                      </a:r>
                      <a:endParaRPr b="1"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unit assessment data</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walkthrough data</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iready </a:t>
                      </a:r>
                      <a:r>
                        <a:rPr lang="en-US" sz="1600">
                          <a:latin typeface="Poppins"/>
                          <a:ea typeface="Poppins"/>
                          <a:cs typeface="Poppins"/>
                          <a:sym typeface="Poppins"/>
                        </a:rPr>
                        <a:t>assessments</a:t>
                      </a:r>
                      <a:endParaRPr sz="1600">
                        <a:latin typeface="Poppins"/>
                        <a:ea typeface="Poppins"/>
                        <a:cs typeface="Poppins"/>
                        <a:sym typeface="Poppins"/>
                      </a:endParaRPr>
                    </a:p>
                    <a:p>
                      <a:pPr indent="0" lvl="0" marL="0" rtl="0" algn="l">
                        <a:spcBef>
                          <a:spcPts val="0"/>
                        </a:spcBef>
                        <a:spcAft>
                          <a:spcPts val="0"/>
                        </a:spcAft>
                        <a:buNone/>
                      </a:pPr>
                      <a:r>
                        <a:t/>
                      </a:r>
                      <a:endParaRPr b="1"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Responsible Parties:</a:t>
                      </a:r>
                      <a:r>
                        <a:rPr lang="en-US" sz="1600">
                          <a:latin typeface="Poppins"/>
                          <a:ea typeface="Poppins"/>
                          <a:cs typeface="Poppins"/>
                          <a:sym typeface="Poppins"/>
                        </a:rPr>
                        <a:t> </a:t>
                      </a:r>
                      <a:r>
                        <a:rPr lang="en-US" sz="1600">
                          <a:latin typeface="Poppins"/>
                          <a:ea typeface="Poppins"/>
                          <a:cs typeface="Poppins"/>
                          <a:sym typeface="Poppins"/>
                        </a:rPr>
                        <a:t>Principal</a:t>
                      </a:r>
                      <a:r>
                        <a:rPr lang="en-US" sz="1600">
                          <a:latin typeface="Poppins"/>
                          <a:ea typeface="Poppins"/>
                          <a:cs typeface="Poppins"/>
                          <a:sym typeface="Poppins"/>
                        </a:rPr>
                        <a:t>, Assistant Principal, Instructional Coach, KCM Coach</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Frequency of Analysis: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 Supports:</a:t>
                      </a:r>
                      <a:r>
                        <a:rPr lang="en-US" sz="1600">
                          <a:latin typeface="Poppins"/>
                          <a:ea typeface="Poppins"/>
                          <a:cs typeface="Poppins"/>
                          <a:sym typeface="Poppins"/>
                        </a:rPr>
                        <a:t> </a:t>
                      </a:r>
                      <a:endParaRPr sz="1600">
                        <a:latin typeface="Poppins"/>
                        <a:ea typeface="Poppins"/>
                        <a:cs typeface="Poppins"/>
                        <a:sym typeface="Poppins"/>
                      </a:endParaRPr>
                    </a:p>
                    <a:p>
                      <a:pPr indent="-330200" lvl="0" marL="457200" rtl="0" algn="l">
                        <a:spcBef>
                          <a:spcPts val="0"/>
                        </a:spcBef>
                        <a:spcAft>
                          <a:spcPts val="0"/>
                        </a:spcAft>
                        <a:buSzPts val="1600"/>
                        <a:buFont typeface="Poppins"/>
                        <a:buChar char="●"/>
                      </a:pPr>
                      <a:r>
                        <a:rPr lang="en-US" sz="1600">
                          <a:latin typeface="Poppins"/>
                          <a:ea typeface="Poppins"/>
                          <a:cs typeface="Poppins"/>
                          <a:sym typeface="Poppins"/>
                        </a:rPr>
                        <a:t>Instructional coach support during PLCs and planning</a:t>
                      </a:r>
                      <a:endParaRPr sz="1600">
                        <a:latin typeface="Poppins"/>
                        <a:ea typeface="Poppins"/>
                        <a:cs typeface="Poppins"/>
                        <a:sym typeface="Poppins"/>
                      </a:endParaRPr>
                    </a:p>
                    <a:p>
                      <a:pPr indent="-330200" lvl="0" marL="457200" rtl="0" algn="l">
                        <a:lnSpc>
                          <a:spcPct val="115000"/>
                        </a:lnSpc>
                        <a:spcBef>
                          <a:spcPts val="0"/>
                        </a:spcBef>
                        <a:spcAft>
                          <a:spcPts val="0"/>
                        </a:spcAft>
                        <a:buSzPts val="1600"/>
                        <a:buFont typeface="Poppins"/>
                        <a:buChar char="●"/>
                      </a:pPr>
                      <a:r>
                        <a:rPr lang="en-US" sz="1600">
                          <a:latin typeface="Poppins"/>
                          <a:ea typeface="Poppins"/>
                          <a:cs typeface="Poppins"/>
                          <a:sym typeface="Poppins"/>
                        </a:rPr>
                        <a:t>Bullitt Day follow-up sessions for refinement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Walkthrough data shows consistent use of Mathematical Practices in all classrooms</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Increased student discourse and engagement observed school-wide</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Improved mid-unit to end-of-unit assessment performance (≥70% at ≥70%)</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Growth in i-Ready diagnostic scores and KSA math proficiency</a:t>
                      </a:r>
                      <a:endParaRPr sz="1200">
                        <a:latin typeface="Poppins"/>
                        <a:ea typeface="Poppins"/>
                        <a:cs typeface="Poppins"/>
                        <a:sym typeface="Poppins"/>
                      </a:endParaRPr>
                    </a:p>
                    <a:p>
                      <a:pPr indent="-304800" lvl="0" marL="457200" rtl="0" algn="l">
                        <a:spcBef>
                          <a:spcPts val="0"/>
                        </a:spcBef>
                        <a:spcAft>
                          <a:spcPts val="0"/>
                        </a:spcAft>
                        <a:buSzPts val="1200"/>
                        <a:buFont typeface="Poppins"/>
                        <a:buChar char="●"/>
                      </a:pPr>
                      <a:r>
                        <a:rPr lang="en-US" sz="1200">
                          <a:latin typeface="Poppins"/>
                          <a:ea typeface="Poppins"/>
                          <a:cs typeface="Poppins"/>
                          <a:sym typeface="Poppins"/>
                        </a:rPr>
                        <a:t>Reduced variability in math instruction across classrooms</a:t>
                      </a:r>
                      <a:endParaRPr sz="12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Start: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June 4, 2026</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6 hours </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Ongoing:</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Sept Bullitt Day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Oct Bullitt Day</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Jan Bullitt Day</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Mid-Year Review:</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January ILT</a:t>
                      </a:r>
                      <a:endParaRPr sz="1600">
                        <a:latin typeface="Poppins"/>
                        <a:ea typeface="Poppins"/>
                        <a:cs typeface="Poppins"/>
                        <a:sym typeface="Poppins"/>
                      </a:endParaRPr>
                    </a:p>
                    <a:p>
                      <a:pPr indent="0" lvl="0" marL="0" rtl="0" algn="l">
                        <a:spcBef>
                          <a:spcPts val="0"/>
                        </a:spcBef>
                        <a:spcAft>
                          <a:spcPts val="0"/>
                        </a:spcAft>
                        <a:buNone/>
                      </a:pPr>
                      <a:r>
                        <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Completion:</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May ILT </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latin typeface="Poppins"/>
                          <a:ea typeface="Poppins"/>
                          <a:cs typeface="Poppins"/>
                          <a:sym typeface="Poppins"/>
                        </a:rPr>
                        <a:t>Staffing:</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n/a</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Technology &amp; Tools: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n/a</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Time &amp; Release:</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n/a</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Estimated Cost:</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n/a</a:t>
                      </a:r>
                      <a:endParaRPr sz="1600">
                        <a:latin typeface="Poppins"/>
                        <a:ea typeface="Poppins"/>
                        <a:cs typeface="Poppins"/>
                        <a:sym typeface="Poppins"/>
                      </a:endParaRPr>
                    </a:p>
                    <a:p>
                      <a:pPr indent="0" lvl="0" marL="0" rtl="0" algn="l">
                        <a:spcBef>
                          <a:spcPts val="0"/>
                        </a:spcBef>
                        <a:spcAft>
                          <a:spcPts val="0"/>
                        </a:spcAft>
                        <a:buNone/>
                      </a:pPr>
                      <a:r>
                        <a:rPr b="1" lang="en-US" sz="1600">
                          <a:latin typeface="Poppins"/>
                          <a:ea typeface="Poppins"/>
                          <a:cs typeface="Poppins"/>
                          <a:sym typeface="Poppins"/>
                        </a:rPr>
                        <a:t>Funding Sources:</a:t>
                      </a:r>
                      <a:r>
                        <a:rPr lang="en-US" sz="1600">
                          <a:latin typeface="Poppins"/>
                          <a:ea typeface="Poppins"/>
                          <a:cs typeface="Poppins"/>
                          <a:sym typeface="Poppins"/>
                        </a:rPr>
                        <a:t> </a:t>
                      </a:r>
                      <a:endParaRPr sz="1600">
                        <a:latin typeface="Poppins"/>
                        <a:ea typeface="Poppins"/>
                        <a:cs typeface="Poppins"/>
                        <a:sym typeface="Poppins"/>
                      </a:endParaRPr>
                    </a:p>
                    <a:p>
                      <a:pPr indent="0" lvl="0" marL="0" rtl="0" algn="l">
                        <a:spcBef>
                          <a:spcPts val="0"/>
                        </a:spcBef>
                        <a:spcAft>
                          <a:spcPts val="0"/>
                        </a:spcAft>
                        <a:buNone/>
                      </a:pPr>
                      <a:r>
                        <a:rPr lang="en-US" sz="1600">
                          <a:latin typeface="Poppins"/>
                          <a:ea typeface="Poppins"/>
                          <a:cs typeface="Poppins"/>
                          <a:sym typeface="Poppins"/>
                        </a:rPr>
                        <a:t>n/a</a:t>
                      </a:r>
                      <a:endParaRPr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36" name="Google Shape;136;p20"/>
          <p:cNvSpPr txBox="1"/>
          <p:nvPr/>
        </p:nvSpPr>
        <p:spPr>
          <a:xfrm>
            <a:off x="529575" y="120000"/>
            <a:ext cx="17609700" cy="1947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a:solidFill>
                  <a:schemeClr val="dk1"/>
                </a:solidFill>
                <a:latin typeface="Poppins"/>
                <a:ea typeface="Poppins"/>
                <a:cs typeface="Poppins"/>
                <a:sym typeface="Poppins"/>
              </a:rPr>
              <a:t>Focus Area: Math Core Instruction</a:t>
            </a:r>
            <a:endParaRPr b="1">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a:solidFill>
                  <a:schemeClr val="dk1"/>
                </a:solidFill>
                <a:latin typeface="Poppins"/>
                <a:ea typeface="Poppins"/>
                <a:cs typeface="Poppins"/>
                <a:sym typeface="Poppins"/>
              </a:rPr>
              <a:t>Short-Term Goal:</a:t>
            </a:r>
            <a:r>
              <a:rPr lang="en-US">
                <a:solidFill>
                  <a:schemeClr val="dk1"/>
                </a:solidFill>
                <a:latin typeface="Poppins"/>
                <a:ea typeface="Poppins"/>
                <a:cs typeface="Poppins"/>
                <a:sym typeface="Poppins"/>
              </a:rPr>
              <a:t> </a:t>
            </a:r>
            <a:r>
              <a:rPr lang="en-US">
                <a:solidFill>
                  <a:schemeClr val="dk1"/>
                </a:solidFill>
              </a:rPr>
              <a:t>By December 2026, 100% of classrooms will implement the BES Math Agreement with evidence of Mathematical Practices (student discourse, use of manipulatives, and problem-solving strategies) observed during walkthroughs in at least </a:t>
            </a:r>
            <a:r>
              <a:rPr b="1" lang="en-US">
                <a:solidFill>
                  <a:schemeClr val="dk1"/>
                </a:solidFill>
              </a:rPr>
              <a:t>2 of 3 weekly observations</a:t>
            </a:r>
            <a:r>
              <a:rPr lang="en-US">
                <a:solidFill>
                  <a:schemeClr val="dk1"/>
                </a:solidFill>
              </a:rPr>
              <a:t>.</a:t>
            </a:r>
            <a:endParaRPr>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a:solidFill>
                  <a:schemeClr val="dk1"/>
                </a:solidFill>
                <a:latin typeface="Poppins"/>
                <a:ea typeface="Poppins"/>
                <a:cs typeface="Poppins"/>
                <a:sym typeface="Poppins"/>
              </a:rPr>
              <a:t>Long-Term Goal:</a:t>
            </a:r>
            <a:r>
              <a:rPr lang="en-US">
                <a:solidFill>
                  <a:schemeClr val="dk1"/>
                </a:solidFill>
                <a:latin typeface="Poppins"/>
                <a:ea typeface="Poppins"/>
                <a:cs typeface="Poppins"/>
                <a:sym typeface="Poppins"/>
              </a:rPr>
              <a:t> </a:t>
            </a:r>
            <a:r>
              <a:rPr lang="en-US">
                <a:solidFill>
                  <a:schemeClr val="dk1"/>
                </a:solidFill>
              </a:rPr>
              <a:t>By May 2027, </a:t>
            </a:r>
            <a:r>
              <a:rPr b="1" lang="en-US">
                <a:solidFill>
                  <a:schemeClr val="dk1"/>
                </a:solidFill>
              </a:rPr>
              <a:t>100% of classrooms will consistently implement the BES Math Agreement</a:t>
            </a:r>
            <a:r>
              <a:rPr lang="en-US">
                <a:solidFill>
                  <a:schemeClr val="dk1"/>
                </a:solidFill>
              </a:rPr>
              <a:t>, demonstrating all identified Mathematical Practices (student discourse, problem-solving, use of manipulatives, and reasoning) as measured by walkthrough data, with </a:t>
            </a:r>
            <a:r>
              <a:rPr b="1" lang="en-US">
                <a:solidFill>
                  <a:schemeClr val="dk1"/>
                </a:solidFill>
              </a:rPr>
              <a:t>at least 85% of classrooms meeting proficiency on the BES Math Practices Look-Fors tool</a:t>
            </a:r>
            <a:r>
              <a:rPr lang="en-US">
                <a:solidFill>
                  <a:schemeClr val="dk1"/>
                </a:solidFill>
              </a:rPr>
              <a:t>, resulting in improved student outcomes on i-Ready and KSA-aligned assessments.</a:t>
            </a:r>
            <a:endParaRPr sz="11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id="141" name="Google Shape;141;p21"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42" name="Google Shape;142;p21"/>
          <p:cNvGraphicFramePr/>
          <p:nvPr/>
        </p:nvGraphicFramePr>
        <p:xfrm>
          <a:off x="598163" y="1719900"/>
          <a:ext cx="3000000" cy="3000000"/>
        </p:xfrm>
        <a:graphic>
          <a:graphicData uri="http://schemas.openxmlformats.org/drawingml/2006/table">
            <a:tbl>
              <a:tblPr>
                <a:noFill/>
                <a:tableStyleId>{28EBA3BF-057F-4494-97A3-2963005E6466}</a:tableStyleId>
              </a:tblPr>
              <a:tblGrid>
                <a:gridCol w="3107600"/>
                <a:gridCol w="5919400"/>
                <a:gridCol w="2769825"/>
                <a:gridCol w="2253075"/>
                <a:gridCol w="1245225"/>
                <a:gridCol w="2105175"/>
              </a:tblGrid>
              <a:tr h="682850">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Professional Learning Activity &amp; Description</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600">
                          <a:latin typeface="Poppins"/>
                          <a:ea typeface="Poppins"/>
                          <a:cs typeface="Poppins"/>
                          <a:sym typeface="Poppins"/>
                        </a:rPr>
                        <a:t>Targeted Audience &amp;</a:t>
                      </a:r>
                      <a:endParaRPr b="1" sz="1600">
                        <a:latin typeface="Poppins"/>
                        <a:ea typeface="Poppins"/>
                        <a:cs typeface="Poppins"/>
                        <a:sym typeface="Poppins"/>
                      </a:endParaRPr>
                    </a:p>
                    <a:p>
                      <a:pPr indent="0" lvl="0" marL="0" rtl="0" algn="ctr">
                        <a:lnSpc>
                          <a:spcPct val="115000"/>
                        </a:lnSpc>
                        <a:spcBef>
                          <a:spcPts val="0"/>
                        </a:spcBef>
                        <a:spcAft>
                          <a:spcPts val="0"/>
                        </a:spcAft>
                        <a:buNone/>
                      </a:pPr>
                      <a:r>
                        <a:rPr b="1" lang="en-US" sz="1600">
                          <a:latin typeface="Poppins"/>
                          <a:ea typeface="Poppins"/>
                          <a:cs typeface="Poppins"/>
                          <a:sym typeface="Poppins"/>
                        </a:rPr>
                        <a:t> Intended Results</a:t>
                      </a:r>
                      <a:endParaRPr b="1" sz="16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a:latin typeface="Poppins"/>
                          <a:ea typeface="Poppins"/>
                          <a:cs typeface="Poppins"/>
                          <a:sym typeface="Poppins"/>
                        </a:rPr>
                        <a:t>Monitoring &amp; </a:t>
                      </a:r>
                      <a:endParaRPr b="1">
                        <a:latin typeface="Poppins"/>
                        <a:ea typeface="Poppins"/>
                        <a:cs typeface="Poppins"/>
                        <a:sym typeface="Poppins"/>
                      </a:endParaRPr>
                    </a:p>
                    <a:p>
                      <a:pPr indent="0" lvl="0" marL="0" rtl="0" algn="ctr">
                        <a:lnSpc>
                          <a:spcPct val="115000"/>
                        </a:lnSpc>
                        <a:spcBef>
                          <a:spcPts val="0"/>
                        </a:spcBef>
                        <a:spcAft>
                          <a:spcPts val="0"/>
                        </a:spcAft>
                        <a:buNone/>
                      </a:pPr>
                      <a:r>
                        <a:rPr b="1" lang="en-US">
                          <a:latin typeface="Poppins"/>
                          <a:ea typeface="Poppins"/>
                          <a:cs typeface="Poppins"/>
                          <a:sym typeface="Poppins"/>
                        </a:rPr>
                        <a:t>Ongoing Supports</a:t>
                      </a:r>
                      <a:endParaRPr b="1">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a:latin typeface="Poppins"/>
                          <a:ea typeface="Poppins"/>
                          <a:cs typeface="Poppins"/>
                          <a:sym typeface="Poppins"/>
                        </a:rPr>
                        <a:t>Indicators of Success</a:t>
                      </a:r>
                      <a:endParaRPr b="1">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a:latin typeface="Poppins"/>
                          <a:ea typeface="Poppins"/>
                          <a:cs typeface="Poppins"/>
                          <a:sym typeface="Poppins"/>
                        </a:rPr>
                        <a:t>Start, End Date &amp; # of Hours</a:t>
                      </a:r>
                      <a:endParaRPr b="1">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a:latin typeface="Poppins"/>
                          <a:ea typeface="Poppins"/>
                          <a:cs typeface="Poppins"/>
                          <a:sym typeface="Poppins"/>
                        </a:rPr>
                        <a:t>Resources, Estimated Cost &amp; Funding Source</a:t>
                      </a:r>
                      <a:endParaRPr b="1">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7360625">
                <a:tc>
                  <a:txBody>
                    <a:bodyPr/>
                    <a:lstStyle/>
                    <a:p>
                      <a:pPr indent="0" lvl="0" marL="0" rtl="0" algn="l">
                        <a:lnSpc>
                          <a:spcPct val="115000"/>
                        </a:lnSpc>
                        <a:spcBef>
                          <a:spcPts val="1200"/>
                        </a:spcBef>
                        <a:spcAft>
                          <a:spcPts val="0"/>
                        </a:spcAft>
                        <a:buClr>
                          <a:schemeClr val="dk1"/>
                        </a:buClr>
                        <a:buSzPts val="1100"/>
                        <a:buFont typeface="Arial"/>
                        <a:buNone/>
                      </a:pPr>
                      <a:r>
                        <a:rPr b="1" lang="en-US" sz="1100">
                          <a:solidFill>
                            <a:schemeClr val="dk1"/>
                          </a:solidFill>
                        </a:rPr>
                        <a:t>Activity:</a:t>
                      </a:r>
                      <a:r>
                        <a:rPr lang="en-US" sz="1100">
                          <a:solidFill>
                            <a:schemeClr val="dk1"/>
                          </a:solidFill>
                        </a:rPr>
                        <a:t> Blueprint Implementation (Curriculum Internalization &amp; HQIR Alignment)</a:t>
                      </a:r>
                      <a:br>
                        <a:rPr lang="en-US" sz="1100">
                          <a:solidFill>
                            <a:schemeClr val="dk1"/>
                          </a:solidFill>
                        </a:rPr>
                      </a:br>
                      <a:r>
                        <a:rPr lang="en-US" sz="1100">
                          <a:solidFill>
                            <a:schemeClr val="dk1"/>
                          </a:solidFill>
                        </a:rPr>
                        <a:t> </a:t>
                      </a:r>
                      <a:r>
                        <a:rPr b="1" lang="en-US" sz="1100">
                          <a:solidFill>
                            <a:schemeClr val="dk1"/>
                          </a:solidFill>
                        </a:rPr>
                        <a:t>Description:</a:t>
                      </a:r>
                      <a:br>
                        <a:rPr b="1" lang="en-US" sz="1100">
                          <a:solidFill>
                            <a:schemeClr val="dk1"/>
                          </a:solidFill>
                        </a:rPr>
                      </a:br>
                      <a:r>
                        <a:rPr lang="en-US" sz="1100">
                          <a:solidFill>
                            <a:schemeClr val="dk1"/>
                          </a:solidFill>
                        </a:rPr>
                        <a:t> BES will implement a </a:t>
                      </a:r>
                      <a:r>
                        <a:rPr b="1" lang="en-US" sz="1100">
                          <a:solidFill>
                            <a:schemeClr val="dk1"/>
                          </a:solidFill>
                        </a:rPr>
                        <a:t>Blueprint system</a:t>
                      </a:r>
                      <a:r>
                        <a:rPr lang="en-US" sz="1100">
                          <a:solidFill>
                            <a:schemeClr val="dk1"/>
                          </a:solidFill>
                        </a:rPr>
                        <a:t> for lesson and unit preparation aligned to KDE’s Curriculum-Based Professional Learning framework.</a:t>
                      </a:r>
                      <a:endParaRPr sz="11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1100">
                          <a:solidFill>
                            <a:schemeClr val="dk1"/>
                          </a:solidFill>
                        </a:rPr>
                        <a:t>This professional learning will:</a:t>
                      </a:r>
                      <a:endParaRPr sz="1100">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sz="1100">
                          <a:solidFill>
                            <a:schemeClr val="dk1"/>
                          </a:solidFill>
                        </a:rPr>
                        <a:t>Introduce </a:t>
                      </a:r>
                      <a:r>
                        <a:rPr b="1" lang="en-US" sz="1100">
                          <a:solidFill>
                            <a:schemeClr val="dk1"/>
                          </a:solidFill>
                        </a:rPr>
                        <a:t>intellectual preparation processes</a:t>
                      </a:r>
                      <a:r>
                        <a:rPr lang="en-US" sz="1100">
                          <a:solidFill>
                            <a:schemeClr val="dk1"/>
                          </a:solidFill>
                        </a:rPr>
                        <a:t> including:</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US" sz="1100">
                          <a:solidFill>
                            <a:schemeClr val="dk1"/>
                          </a:solidFill>
                        </a:rPr>
                        <a:t>Unit internalization</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US" sz="1100">
                          <a:solidFill>
                            <a:schemeClr val="dk1"/>
                          </a:solidFill>
                        </a:rPr>
                        <a:t>Lesson internalization</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US" sz="1100">
                          <a:solidFill>
                            <a:schemeClr val="dk1"/>
                          </a:solidFill>
                        </a:rPr>
                        <a:t>Lesson rehearsal</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US" sz="1100">
                          <a:solidFill>
                            <a:schemeClr val="dk1"/>
                          </a:solidFill>
                        </a:rPr>
                        <a:t>Student work analysis</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1100">
                          <a:solidFill>
                            <a:schemeClr val="dk1"/>
                          </a:solidFill>
                        </a:rPr>
                        <a:t>Train staff on use of KDE tools including:</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US" sz="1100">
                          <a:solidFill>
                            <a:schemeClr val="dk1"/>
                          </a:solidFill>
                        </a:rPr>
                        <a:t>Curriculum Implementation Framework</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US" sz="1100">
                          <a:solidFill>
                            <a:schemeClr val="dk1"/>
                          </a:solidFill>
                        </a:rPr>
                        <a:t>Internalization protocols (unit &amp; lesson)</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US" sz="1100">
                          <a:solidFill>
                            <a:schemeClr val="dk1"/>
                          </a:solidFill>
                        </a:rPr>
                        <a:t>Instructional Practice Guides (IPG)</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US" sz="1100">
                          <a:solidFill>
                            <a:schemeClr val="dk1"/>
                          </a:solidFill>
                        </a:rPr>
                        <a:t>Learning Walk Protocol</a:t>
                      </a:r>
                      <a:endParaRPr sz="11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1100">
                          <a:solidFill>
                            <a:schemeClr val="dk1"/>
                          </a:solidFill>
                        </a:rPr>
                        <a:t>Teachers will engage in </a:t>
                      </a:r>
                      <a:r>
                        <a:rPr b="1" lang="en-US" sz="1100">
                          <a:solidFill>
                            <a:schemeClr val="dk1"/>
                          </a:solidFill>
                        </a:rPr>
                        <a:t>PLC-based preparation cycles</a:t>
                      </a:r>
                      <a:r>
                        <a:rPr lang="en-US" sz="1100">
                          <a:solidFill>
                            <a:schemeClr val="dk1"/>
                          </a:solidFill>
                        </a:rPr>
                        <a:t> where they internalize upcoming units and lessons aligned to HQIR.</a:t>
                      </a:r>
                      <a:endParaRPr sz="1100">
                        <a:solidFill>
                          <a:schemeClr val="dk1"/>
                        </a:solidFill>
                      </a:endParaRPr>
                    </a:p>
                    <a:p>
                      <a:pPr indent="0" lvl="0" marL="0" rtl="0" algn="l">
                        <a:lnSpc>
                          <a:spcPct val="115000"/>
                        </a:lnSpc>
                        <a:spcBef>
                          <a:spcPts val="1200"/>
                        </a:spcBef>
                        <a:spcAft>
                          <a:spcPts val="1200"/>
                        </a:spcAft>
                        <a:buNone/>
                      </a:pPr>
                      <a:r>
                        <a:rPr lang="en-US" sz="1100">
                          <a:solidFill>
                            <a:schemeClr val="dk1"/>
                          </a:solidFill>
                        </a:rPr>
                        <a:t>This aligns directly to KDE guidance that </a:t>
                      </a:r>
                      <a:r>
                        <a:rPr b="1" lang="en-US" sz="1100">
                          <a:solidFill>
                            <a:schemeClr val="dk1"/>
                          </a:solidFill>
                        </a:rPr>
                        <a:t>professional learning must be rooted in curriculum use and job-embedded through PLCs and coaching cycles</a:t>
                      </a:r>
                      <a:endParaRPr b="1" sz="1100">
                        <a:solidFill>
                          <a:schemeClr val="dk1"/>
                        </a:solidFill>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b="1" lang="en-US" sz="1100">
                          <a:solidFill>
                            <a:schemeClr val="dk1"/>
                          </a:solidFill>
                        </a:rPr>
                        <a:t>Audience:</a:t>
                      </a:r>
                      <a:br>
                        <a:rPr b="1" lang="en-US" sz="1100">
                          <a:solidFill>
                            <a:schemeClr val="dk1"/>
                          </a:solidFill>
                        </a:rPr>
                      </a:br>
                      <a:r>
                        <a:rPr lang="en-US" sz="1100">
                          <a:solidFill>
                            <a:schemeClr val="dk1"/>
                          </a:solidFill>
                        </a:rPr>
                        <a:t> All certified staff (K–5), Special Education, EL teachers, and instructional support staff</a:t>
                      </a:r>
                      <a:endParaRPr sz="1100">
                        <a:solidFill>
                          <a:schemeClr val="dk1"/>
                        </a:solidFill>
                      </a:endParaRPr>
                    </a:p>
                    <a:p>
                      <a:pPr indent="0" lvl="0" marL="0" rtl="0" algn="l">
                        <a:lnSpc>
                          <a:spcPct val="115000"/>
                        </a:lnSpc>
                        <a:spcBef>
                          <a:spcPts val="1200"/>
                        </a:spcBef>
                        <a:spcAft>
                          <a:spcPts val="0"/>
                        </a:spcAft>
                        <a:buNone/>
                      </a:pPr>
                      <a:r>
                        <a:rPr b="1" lang="en-US" sz="1100">
                          <a:solidFill>
                            <a:schemeClr val="dk1"/>
                          </a:solidFill>
                        </a:rPr>
                        <a:t>Intended Learning Outcomes:</a:t>
                      </a:r>
                      <a:br>
                        <a:rPr b="1" lang="en-US" sz="1100">
                          <a:solidFill>
                            <a:schemeClr val="dk1"/>
                          </a:solidFill>
                        </a:rPr>
                      </a:br>
                      <a:r>
                        <a:rPr lang="en-US" sz="1100">
                          <a:solidFill>
                            <a:schemeClr val="dk1"/>
                          </a:solidFill>
                        </a:rPr>
                        <a:t> Participants will:</a:t>
                      </a:r>
                      <a:endParaRPr sz="1100">
                        <a:solidFill>
                          <a:schemeClr val="dk1"/>
                        </a:solidFill>
                      </a:endParaRPr>
                    </a:p>
                    <a:p>
                      <a:pPr indent="-298450" lvl="0" marL="457200" rtl="0" algn="l">
                        <a:lnSpc>
                          <a:spcPct val="115000"/>
                        </a:lnSpc>
                        <a:spcBef>
                          <a:spcPts val="1200"/>
                        </a:spcBef>
                        <a:spcAft>
                          <a:spcPts val="0"/>
                        </a:spcAft>
                        <a:buClr>
                          <a:schemeClr val="dk1"/>
                        </a:buClr>
                        <a:buSzPts val="1100"/>
                        <a:buChar char="●"/>
                      </a:pPr>
                      <a:r>
                        <a:rPr lang="en-US" sz="1100">
                          <a:solidFill>
                            <a:schemeClr val="dk1"/>
                          </a:solidFill>
                        </a:rPr>
                        <a:t>Internalize units and lessons using HQIR-aligned protocols</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1100">
                          <a:solidFill>
                            <a:schemeClr val="dk1"/>
                          </a:solidFill>
                        </a:rPr>
                        <a:t>Develop deep understanding of curriculum design and instructional intent</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1100">
                          <a:solidFill>
                            <a:schemeClr val="dk1"/>
                          </a:solidFill>
                        </a:rPr>
                        <a:t>Plan instruction aligned to standards, tasks, and expected student thinking</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1100">
                          <a:solidFill>
                            <a:schemeClr val="dk1"/>
                          </a:solidFill>
                        </a:rPr>
                        <a:t>Engage in PLC cycles that include rehearsal and student work analysis</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1100">
                          <a:solidFill>
                            <a:schemeClr val="dk1"/>
                          </a:solidFill>
                        </a:rPr>
                        <a:t>Implement HQIR with fidelity and coherence across classrooms </a:t>
                      </a:r>
                      <a:endParaRPr sz="1100">
                        <a:solidFill>
                          <a:schemeClr val="dk1"/>
                        </a:solidFill>
                      </a:endParaRPr>
                    </a:p>
                    <a:p>
                      <a:pPr indent="-298450" lvl="0" marL="457200" rtl="0" algn="l">
                        <a:spcBef>
                          <a:spcPts val="0"/>
                        </a:spcBef>
                        <a:spcAft>
                          <a:spcPts val="0"/>
                        </a:spcAft>
                        <a:buSzPts val="1100"/>
                        <a:buFont typeface="Poppins"/>
                        <a:buChar char="●"/>
                      </a:pPr>
                      <a:r>
                        <a:t/>
                      </a:r>
                      <a:endParaRPr b="1" sz="1100">
                        <a:latin typeface="Poppins"/>
                        <a:ea typeface="Poppins"/>
                        <a:cs typeface="Poppins"/>
                        <a:sym typeface="Poppins"/>
                      </a:endParaRPr>
                    </a:p>
                    <a:p>
                      <a:pPr indent="0" lvl="0" marL="0" rtl="0" algn="l">
                        <a:spcBef>
                          <a:spcPts val="0"/>
                        </a:spcBef>
                        <a:spcAft>
                          <a:spcPts val="0"/>
                        </a:spcAft>
                        <a:buNone/>
                      </a:pPr>
                      <a:r>
                        <a:t/>
                      </a:r>
                      <a:endParaRPr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Student Outcomes:</a:t>
                      </a:r>
                      <a:r>
                        <a:rPr lang="en-US" sz="1100">
                          <a:latin typeface="Poppins"/>
                          <a:ea typeface="Poppins"/>
                          <a:cs typeface="Poppins"/>
                          <a:sym typeface="Poppins"/>
                        </a:rPr>
                        <a:t> </a:t>
                      </a:r>
                      <a:endParaRPr sz="1100">
                        <a:latin typeface="Poppins"/>
                        <a:ea typeface="Poppins"/>
                        <a:cs typeface="Poppins"/>
                        <a:sym typeface="Poppins"/>
                      </a:endParaRPr>
                    </a:p>
                    <a:p>
                      <a:pPr indent="-298450" lvl="0" marL="457200" rtl="0" algn="l">
                        <a:lnSpc>
                          <a:spcPct val="115000"/>
                        </a:lnSpc>
                        <a:spcBef>
                          <a:spcPts val="1200"/>
                        </a:spcBef>
                        <a:spcAft>
                          <a:spcPts val="0"/>
                        </a:spcAft>
                        <a:buClr>
                          <a:schemeClr val="dk1"/>
                        </a:buClr>
                        <a:buSzPts val="1100"/>
                        <a:buChar char="●"/>
                      </a:pPr>
                      <a:r>
                        <a:rPr lang="en-US" sz="1100">
                          <a:solidFill>
                            <a:schemeClr val="dk1"/>
                          </a:solidFill>
                        </a:rPr>
                        <a:t>Students engage daily in </a:t>
                      </a:r>
                      <a:r>
                        <a:rPr b="1" lang="en-US" sz="1100">
                          <a:solidFill>
                            <a:schemeClr val="dk1"/>
                          </a:solidFill>
                        </a:rPr>
                        <a:t>grade-level, standards-aligned tasks</a:t>
                      </a:r>
                      <a:r>
                        <a:rPr lang="en-US" sz="1100">
                          <a:solidFill>
                            <a:schemeClr val="dk1"/>
                          </a:solidFill>
                        </a:rPr>
                        <a:t> grounded in HQIR</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1100">
                          <a:solidFill>
                            <a:schemeClr val="dk1"/>
                          </a:solidFill>
                        </a:rPr>
                        <a:t>Students demonstrate </a:t>
                      </a:r>
                      <a:r>
                        <a:rPr b="1" lang="en-US" sz="1100">
                          <a:solidFill>
                            <a:schemeClr val="dk1"/>
                          </a:solidFill>
                        </a:rPr>
                        <a:t>clear understanding of lesson purpose and learning targets</a:t>
                      </a:r>
                      <a:endParaRPr b="1"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1100">
                          <a:solidFill>
                            <a:schemeClr val="dk1"/>
                          </a:solidFill>
                        </a:rPr>
                        <a:t>Students engage in </a:t>
                      </a:r>
                      <a:r>
                        <a:rPr b="1" lang="en-US" sz="1100">
                          <a:solidFill>
                            <a:schemeClr val="dk1"/>
                          </a:solidFill>
                        </a:rPr>
                        <a:t>productive struggle with appropriately scaffolded support</a:t>
                      </a:r>
                      <a:endParaRPr b="1"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1100">
                          <a:solidFill>
                            <a:schemeClr val="dk1"/>
                          </a:solidFill>
                        </a:rPr>
                        <a:t>Students produce </a:t>
                      </a:r>
                      <a:r>
                        <a:rPr b="1" lang="en-US" sz="1100">
                          <a:solidFill>
                            <a:schemeClr val="dk1"/>
                          </a:solidFill>
                        </a:rPr>
                        <a:t>high-quality work aligned to lesson expectations and success criteria</a:t>
                      </a:r>
                      <a:endParaRPr b="1"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1100">
                          <a:solidFill>
                            <a:schemeClr val="dk1"/>
                          </a:solidFill>
                        </a:rPr>
                        <a:t>Students show </a:t>
                      </a:r>
                      <a:r>
                        <a:rPr b="1" lang="en-US" sz="1100">
                          <a:solidFill>
                            <a:schemeClr val="dk1"/>
                          </a:solidFill>
                        </a:rPr>
                        <a:t>growth on curriculum-embedded assessments and i-Ready diagnostics</a:t>
                      </a:r>
                      <a:endParaRPr b="1"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US" sz="1100">
                          <a:solidFill>
                            <a:schemeClr val="dk1"/>
                          </a:solidFill>
                        </a:rPr>
                        <a:t>Students experience </a:t>
                      </a:r>
                      <a:r>
                        <a:rPr b="1" lang="en-US" sz="1100">
                          <a:solidFill>
                            <a:schemeClr val="dk1"/>
                          </a:solidFill>
                        </a:rPr>
                        <a:t>consistent instruction across classrooms</a:t>
                      </a:r>
                      <a:r>
                        <a:rPr lang="en-US" sz="1100">
                          <a:solidFill>
                            <a:schemeClr val="dk1"/>
                          </a:solidFill>
                        </a:rPr>
                        <a:t> (reduced variability) </a:t>
                      </a:r>
                      <a:endParaRPr sz="1100">
                        <a:solidFill>
                          <a:schemeClr val="dk1"/>
                        </a:solidFill>
                      </a:endParaRPr>
                    </a:p>
                    <a:p>
                      <a:pPr indent="0" lvl="0" marL="0" rtl="0" algn="l">
                        <a:spcBef>
                          <a:spcPts val="1200"/>
                        </a:spcBef>
                        <a:spcAft>
                          <a:spcPts val="0"/>
                        </a:spcAft>
                        <a:buNone/>
                      </a:pPr>
                      <a:r>
                        <a:rPr b="1" lang="en-US" sz="1100">
                          <a:latin typeface="Poppins"/>
                          <a:ea typeface="Poppins"/>
                          <a:cs typeface="Poppins"/>
                          <a:sym typeface="Poppins"/>
                        </a:rPr>
                        <a:t>Educator Practices:</a:t>
                      </a:r>
                      <a:endParaRPr b="1" sz="1100">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sz="1100">
                          <a:solidFill>
                            <a:schemeClr val="dk1"/>
                          </a:solidFill>
                        </a:rPr>
                        <a:t>Teachers </a:t>
                      </a:r>
                      <a:r>
                        <a:rPr b="1" lang="en-US" sz="1100">
                          <a:solidFill>
                            <a:schemeClr val="dk1"/>
                          </a:solidFill>
                        </a:rPr>
                        <a:t>internalize units and lessons using Blueprint tools</a:t>
                      </a:r>
                      <a:r>
                        <a:rPr lang="en-US" sz="1100">
                          <a:solidFill>
                            <a:schemeClr val="dk1"/>
                          </a:solidFill>
                        </a:rPr>
                        <a:t> prior to instruction</a:t>
                      </a:r>
                      <a:endParaRPr sz="1100">
                        <a:solidFill>
                          <a:schemeClr val="dk1"/>
                        </a:solidFill>
                      </a:endParaRPr>
                    </a:p>
                    <a:p>
                      <a:pPr indent="0" lvl="0" marL="0" rtl="0" algn="l">
                        <a:spcBef>
                          <a:spcPts val="0"/>
                        </a:spcBef>
                        <a:spcAft>
                          <a:spcPts val="0"/>
                        </a:spcAft>
                        <a:buClr>
                          <a:schemeClr val="dk1"/>
                        </a:buClr>
                        <a:buSzPts val="1100"/>
                        <a:buFont typeface="Arial"/>
                        <a:buNone/>
                      </a:pPr>
                      <a:r>
                        <a:rPr lang="en-US" sz="1100">
                          <a:solidFill>
                            <a:schemeClr val="dk1"/>
                          </a:solidFill>
                        </a:rPr>
                        <a:t>Teachers plan with </a:t>
                      </a:r>
                      <a:r>
                        <a:rPr b="1" lang="en-US" sz="1100">
                          <a:solidFill>
                            <a:schemeClr val="dk1"/>
                          </a:solidFill>
                        </a:rPr>
                        <a:t>clear alignment to standards, tasks, and expected student thinking</a:t>
                      </a:r>
                      <a:endParaRPr b="1" sz="1100">
                        <a:solidFill>
                          <a:schemeClr val="dk1"/>
                        </a:solidFill>
                      </a:endParaRPr>
                    </a:p>
                    <a:p>
                      <a:pPr indent="0" lvl="0" marL="0" rtl="0" algn="l">
                        <a:spcBef>
                          <a:spcPts val="0"/>
                        </a:spcBef>
                        <a:spcAft>
                          <a:spcPts val="0"/>
                        </a:spcAft>
                        <a:buClr>
                          <a:schemeClr val="dk1"/>
                        </a:buClr>
                        <a:buSzPts val="1100"/>
                        <a:buFont typeface="Arial"/>
                        <a:buNone/>
                      </a:pPr>
                      <a:r>
                        <a:rPr lang="en-US" sz="1100">
                          <a:solidFill>
                            <a:schemeClr val="dk1"/>
                          </a:solidFill>
                        </a:rPr>
                        <a:t>Teachers implement HQIR </a:t>
                      </a:r>
                      <a:r>
                        <a:rPr b="1" lang="en-US" sz="1100">
                          <a:solidFill>
                            <a:schemeClr val="dk1"/>
                          </a:solidFill>
                        </a:rPr>
                        <a:t>with fidelity</a:t>
                      </a:r>
                      <a:r>
                        <a:rPr lang="en-US" sz="1100">
                          <a:solidFill>
                            <a:schemeClr val="dk1"/>
                          </a:solidFill>
                        </a:rPr>
                        <a:t>, maintaining the integrity of the lesson design</a:t>
                      </a:r>
                      <a:endParaRPr sz="1100">
                        <a:solidFill>
                          <a:schemeClr val="dk1"/>
                        </a:solidFill>
                      </a:endParaRPr>
                    </a:p>
                    <a:p>
                      <a:pPr indent="0" lvl="0" marL="0" rtl="0" algn="l">
                        <a:spcBef>
                          <a:spcPts val="0"/>
                        </a:spcBef>
                        <a:spcAft>
                          <a:spcPts val="0"/>
                        </a:spcAft>
                        <a:buNone/>
                      </a:pPr>
                      <a:r>
                        <a:t/>
                      </a:r>
                      <a:endParaRPr b="1" sz="1100">
                        <a:latin typeface="Poppins"/>
                        <a:ea typeface="Poppins"/>
                        <a:cs typeface="Poppins"/>
                        <a:sym typeface="Poppins"/>
                      </a:endParaRPr>
                    </a:p>
                    <a:p>
                      <a:pPr indent="0" lvl="0" marL="0" rtl="0" algn="l">
                        <a:spcBef>
                          <a:spcPts val="0"/>
                        </a:spcBef>
                        <a:spcAft>
                          <a:spcPts val="0"/>
                        </a:spcAft>
                        <a:buNone/>
                      </a:pPr>
                      <a:r>
                        <a:t/>
                      </a:r>
                      <a:endParaRPr b="1"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Educator Beliefs &amp; Efficacy:</a:t>
                      </a:r>
                      <a:r>
                        <a:rPr lang="en-US" sz="1100">
                          <a:latin typeface="Poppins"/>
                          <a:ea typeface="Poppins"/>
                          <a:cs typeface="Poppins"/>
                          <a:sym typeface="Poppins"/>
                        </a:rPr>
                        <a:t> We believe that high-quality instruction begins with deep understanding of the curriculum, and that intentional internalization of units and lessons ensures all students access grade-level content. As educators build efficacy in using HQIR-aligned preparation tools, they increase instructional coherence, rigor, and student success.</a:t>
                      </a:r>
                      <a:endParaRPr sz="11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100">
                          <a:latin typeface="Poppins"/>
                          <a:ea typeface="Poppins"/>
                          <a:cs typeface="Poppins"/>
                          <a:sym typeface="Poppins"/>
                        </a:rPr>
                        <a:t>Monitoring for Evidence of Implementation:</a:t>
                      </a:r>
                      <a:r>
                        <a:rPr lang="en-US" sz="1100">
                          <a:latin typeface="Poppins"/>
                          <a:ea typeface="Poppins"/>
                          <a:cs typeface="Poppins"/>
                          <a:sym typeface="Poppins"/>
                        </a:rPr>
                        <a:t> </a:t>
                      </a:r>
                      <a:endParaRPr sz="1100">
                        <a:latin typeface="Poppins"/>
                        <a:ea typeface="Poppins"/>
                        <a:cs typeface="Poppins"/>
                        <a:sym typeface="Poppins"/>
                      </a:endParaRPr>
                    </a:p>
                    <a:p>
                      <a:pPr indent="-298450" lvl="0" marL="457200" rtl="0" algn="l">
                        <a:spcBef>
                          <a:spcPts val="0"/>
                        </a:spcBef>
                        <a:spcAft>
                          <a:spcPts val="0"/>
                        </a:spcAft>
                        <a:buSzPts val="1100"/>
                        <a:buFont typeface="Poppins"/>
                        <a:buChar char="●"/>
                      </a:pPr>
                      <a:r>
                        <a:rPr lang="en-US" sz="1100">
                          <a:solidFill>
                            <a:schemeClr val="dk1"/>
                          </a:solidFill>
                        </a:rPr>
                        <a:t>PLC artifacts (Blueprint documents, internalization notes)</a:t>
                      </a:r>
                      <a:endParaRPr sz="1100">
                        <a:solidFill>
                          <a:schemeClr val="dk1"/>
                        </a:solidFill>
                      </a:endParaRPr>
                    </a:p>
                    <a:p>
                      <a:pPr indent="-298450" lvl="0" marL="457200" rtl="0" algn="l">
                        <a:spcBef>
                          <a:spcPts val="0"/>
                        </a:spcBef>
                        <a:spcAft>
                          <a:spcPts val="0"/>
                        </a:spcAft>
                        <a:buSzPts val="1100"/>
                        <a:buFont typeface="Poppins"/>
                        <a:buChar char="●"/>
                      </a:pPr>
                      <a:r>
                        <a:rPr lang="en-US" sz="1100">
                          <a:solidFill>
                            <a:schemeClr val="dk1"/>
                          </a:solidFill>
                        </a:rPr>
                        <a:t>Walkthrough data using </a:t>
                      </a:r>
                      <a:r>
                        <a:rPr b="1" lang="en-US" sz="1100">
                          <a:solidFill>
                            <a:schemeClr val="dk1"/>
                          </a:solidFill>
                        </a:rPr>
                        <a:t>IPG-aligned tools</a:t>
                      </a:r>
                      <a:endParaRPr b="1" sz="1100">
                        <a:solidFill>
                          <a:schemeClr val="dk1"/>
                        </a:solidFill>
                      </a:endParaRPr>
                    </a:p>
                    <a:p>
                      <a:pPr indent="-298450" lvl="0" marL="457200" rtl="0" algn="l">
                        <a:spcBef>
                          <a:spcPts val="0"/>
                        </a:spcBef>
                        <a:spcAft>
                          <a:spcPts val="0"/>
                        </a:spcAft>
                        <a:buSzPts val="1100"/>
                        <a:buFont typeface="Poppins"/>
                        <a:buChar char="●"/>
                      </a:pPr>
                      <a:r>
                        <a:rPr lang="en-US" sz="1100">
                          <a:solidFill>
                            <a:schemeClr val="dk1"/>
                          </a:solidFill>
                        </a:rPr>
                        <a:t>Learning Walk Protocol data collection</a:t>
                      </a:r>
                      <a:endParaRPr sz="1100">
                        <a:solidFill>
                          <a:schemeClr val="dk1"/>
                        </a:solidFill>
                      </a:endParaRPr>
                    </a:p>
                    <a:p>
                      <a:pPr indent="-298450" lvl="0" marL="457200" rtl="0" algn="l">
                        <a:spcBef>
                          <a:spcPts val="0"/>
                        </a:spcBef>
                        <a:spcAft>
                          <a:spcPts val="0"/>
                        </a:spcAft>
                        <a:buSzPts val="1100"/>
                        <a:buFont typeface="Poppins"/>
                        <a:buChar char="●"/>
                      </a:pPr>
                      <a:r>
                        <a:rPr lang="en-US" sz="1100">
                          <a:solidFill>
                            <a:schemeClr val="dk1"/>
                          </a:solidFill>
                        </a:rPr>
                        <a:t>Observation of lesson alignment to internalized plans</a:t>
                      </a:r>
                      <a:endParaRPr sz="1100">
                        <a:solidFill>
                          <a:schemeClr val="dk1"/>
                        </a:solidFill>
                      </a:endParaRPr>
                    </a:p>
                    <a:p>
                      <a:pPr indent="0" lvl="0" marL="0" rtl="0" algn="l">
                        <a:spcBef>
                          <a:spcPts val="0"/>
                        </a:spcBef>
                        <a:spcAft>
                          <a:spcPts val="0"/>
                        </a:spcAft>
                        <a:buNone/>
                      </a:pPr>
                      <a:r>
                        <a:t/>
                      </a:r>
                      <a:endParaRPr b="1"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Data Gathered: </a:t>
                      </a:r>
                      <a:endParaRPr b="1" sz="1100">
                        <a:latin typeface="Poppins"/>
                        <a:ea typeface="Poppins"/>
                        <a:cs typeface="Poppins"/>
                        <a:sym typeface="Poppins"/>
                      </a:endParaRPr>
                    </a:p>
                    <a:p>
                      <a:pPr indent="-298450" lvl="0" marL="457200" rtl="0" algn="l">
                        <a:spcBef>
                          <a:spcPts val="0"/>
                        </a:spcBef>
                        <a:spcAft>
                          <a:spcPts val="0"/>
                        </a:spcAft>
                        <a:buSzPts val="1100"/>
                        <a:buFont typeface="Poppins"/>
                        <a:buChar char="●"/>
                      </a:pPr>
                      <a:r>
                        <a:rPr lang="en-US" sz="1100">
                          <a:latin typeface="Poppins"/>
                          <a:ea typeface="Poppins"/>
                          <a:cs typeface="Poppins"/>
                          <a:sym typeface="Poppins"/>
                        </a:rPr>
                        <a:t>unit assessment data</a:t>
                      </a:r>
                      <a:endParaRPr sz="1100">
                        <a:latin typeface="Poppins"/>
                        <a:ea typeface="Poppins"/>
                        <a:cs typeface="Poppins"/>
                        <a:sym typeface="Poppins"/>
                      </a:endParaRPr>
                    </a:p>
                    <a:p>
                      <a:pPr indent="-298450" lvl="0" marL="457200" rtl="0" algn="l">
                        <a:spcBef>
                          <a:spcPts val="0"/>
                        </a:spcBef>
                        <a:spcAft>
                          <a:spcPts val="0"/>
                        </a:spcAft>
                        <a:buSzPts val="1100"/>
                        <a:buFont typeface="Poppins"/>
                        <a:buChar char="●"/>
                      </a:pPr>
                      <a:r>
                        <a:rPr lang="en-US" sz="1100">
                          <a:latin typeface="Poppins"/>
                          <a:ea typeface="Poppins"/>
                          <a:cs typeface="Poppins"/>
                          <a:sym typeface="Poppins"/>
                        </a:rPr>
                        <a:t>walkthrough data</a:t>
                      </a:r>
                      <a:endParaRPr sz="1100">
                        <a:latin typeface="Poppins"/>
                        <a:ea typeface="Poppins"/>
                        <a:cs typeface="Poppins"/>
                        <a:sym typeface="Poppins"/>
                      </a:endParaRPr>
                    </a:p>
                    <a:p>
                      <a:pPr indent="-298450" lvl="0" marL="457200" rtl="0" algn="l">
                        <a:spcBef>
                          <a:spcPts val="0"/>
                        </a:spcBef>
                        <a:spcAft>
                          <a:spcPts val="0"/>
                        </a:spcAft>
                        <a:buSzPts val="1100"/>
                        <a:buFont typeface="Poppins"/>
                        <a:buChar char="●"/>
                      </a:pPr>
                      <a:r>
                        <a:rPr lang="en-US" sz="1100">
                          <a:latin typeface="Poppins"/>
                          <a:ea typeface="Poppins"/>
                          <a:cs typeface="Poppins"/>
                          <a:sym typeface="Poppins"/>
                        </a:rPr>
                        <a:t>iready assessments</a:t>
                      </a:r>
                      <a:endParaRPr sz="1100">
                        <a:latin typeface="Poppins"/>
                        <a:ea typeface="Poppins"/>
                        <a:cs typeface="Poppins"/>
                        <a:sym typeface="Poppins"/>
                      </a:endParaRPr>
                    </a:p>
                    <a:p>
                      <a:pPr indent="0" lvl="0" marL="0" rtl="0" algn="l">
                        <a:spcBef>
                          <a:spcPts val="0"/>
                        </a:spcBef>
                        <a:spcAft>
                          <a:spcPts val="0"/>
                        </a:spcAft>
                        <a:buNone/>
                      </a:pPr>
                      <a:r>
                        <a:t/>
                      </a:r>
                      <a:endParaRPr b="1"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Responsible Parties:</a:t>
                      </a:r>
                      <a:r>
                        <a:rPr lang="en-US" sz="1100">
                          <a:latin typeface="Poppins"/>
                          <a:ea typeface="Poppins"/>
                          <a:cs typeface="Poppins"/>
                          <a:sym typeface="Poppins"/>
                        </a:rPr>
                        <a:t> Principal, Assistant Principal, Instructional Coach, KDE Coach</a:t>
                      </a:r>
                      <a:endParaRPr sz="1100">
                        <a:latin typeface="Poppins"/>
                        <a:ea typeface="Poppins"/>
                        <a:cs typeface="Poppins"/>
                        <a:sym typeface="Poppins"/>
                      </a:endParaRPr>
                    </a:p>
                    <a:p>
                      <a:pPr indent="0" lvl="0" marL="0" rtl="0" algn="l">
                        <a:spcBef>
                          <a:spcPts val="0"/>
                        </a:spcBef>
                        <a:spcAft>
                          <a:spcPts val="0"/>
                        </a:spcAft>
                        <a:buNone/>
                      </a:pPr>
                      <a:r>
                        <a:t/>
                      </a:r>
                      <a:endParaRPr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Frequency of Analysis:</a:t>
                      </a:r>
                      <a:r>
                        <a:rPr lang="en-US" sz="1100">
                          <a:latin typeface="Poppins"/>
                          <a:ea typeface="Poppins"/>
                          <a:cs typeface="Poppins"/>
                          <a:sym typeface="Poppins"/>
                        </a:rPr>
                        <a:t> </a:t>
                      </a:r>
                      <a:endParaRPr sz="1100">
                        <a:latin typeface="Poppins"/>
                        <a:ea typeface="Poppins"/>
                        <a:cs typeface="Poppins"/>
                        <a:sym typeface="Poppins"/>
                      </a:endParaRPr>
                    </a:p>
                    <a:p>
                      <a:pPr indent="0" lvl="0" marL="0" rtl="0" algn="l">
                        <a:spcBef>
                          <a:spcPts val="0"/>
                        </a:spcBef>
                        <a:spcAft>
                          <a:spcPts val="0"/>
                        </a:spcAft>
                        <a:buNone/>
                      </a:pPr>
                      <a:r>
                        <a:t/>
                      </a:r>
                      <a:endParaRPr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Ongoing Supports:</a:t>
                      </a:r>
                      <a:r>
                        <a:rPr lang="en-US" sz="1100">
                          <a:latin typeface="Poppins"/>
                          <a:ea typeface="Poppins"/>
                          <a:cs typeface="Poppins"/>
                          <a:sym typeface="Poppins"/>
                        </a:rPr>
                        <a:t> </a:t>
                      </a:r>
                      <a:endParaRPr sz="1100">
                        <a:latin typeface="Poppins"/>
                        <a:ea typeface="Poppins"/>
                        <a:cs typeface="Poppins"/>
                        <a:sym typeface="Poppins"/>
                      </a:endParaRPr>
                    </a:p>
                    <a:p>
                      <a:pPr indent="-298450" lvl="0" marL="457200" rtl="0" algn="l">
                        <a:lnSpc>
                          <a:spcPct val="115000"/>
                        </a:lnSpc>
                        <a:spcBef>
                          <a:spcPts val="1200"/>
                        </a:spcBef>
                        <a:spcAft>
                          <a:spcPts val="0"/>
                        </a:spcAft>
                        <a:buSzPts val="1100"/>
                        <a:buFont typeface="Poppins"/>
                        <a:buChar char="●"/>
                      </a:pPr>
                      <a:r>
                        <a:rPr lang="en-US" sz="1100">
                          <a:latin typeface="Poppins"/>
                          <a:ea typeface="Poppins"/>
                          <a:cs typeface="Poppins"/>
                          <a:sym typeface="Poppins"/>
                        </a:rPr>
                        <a:t>Instructional coach support in PLCs</a:t>
                      </a:r>
                      <a:endParaRPr sz="1100">
                        <a:latin typeface="Poppins"/>
                        <a:ea typeface="Poppins"/>
                        <a:cs typeface="Poppins"/>
                        <a:sym typeface="Poppins"/>
                      </a:endParaRPr>
                    </a:p>
                    <a:p>
                      <a:pPr indent="-298450" lvl="0" marL="457200" rtl="0" algn="l">
                        <a:lnSpc>
                          <a:spcPct val="115000"/>
                        </a:lnSpc>
                        <a:spcBef>
                          <a:spcPts val="0"/>
                        </a:spcBef>
                        <a:spcAft>
                          <a:spcPts val="0"/>
                        </a:spcAft>
                        <a:buSzPts val="1100"/>
                        <a:buFont typeface="Poppins"/>
                        <a:buChar char="●"/>
                      </a:pPr>
                      <a:r>
                        <a:rPr lang="en-US" sz="1100">
                          <a:latin typeface="Poppins"/>
                          <a:ea typeface="Poppins"/>
                          <a:cs typeface="Poppins"/>
                          <a:sym typeface="Poppins"/>
                        </a:rPr>
                        <a:t>Modeling of internalization and rehearsal protocols</a:t>
                      </a:r>
                      <a:endParaRPr sz="1100">
                        <a:latin typeface="Poppins"/>
                        <a:ea typeface="Poppins"/>
                        <a:cs typeface="Poppins"/>
                        <a:sym typeface="Poppins"/>
                      </a:endParaRPr>
                    </a:p>
                    <a:p>
                      <a:pPr indent="-298450" lvl="0" marL="457200" rtl="0" algn="l">
                        <a:lnSpc>
                          <a:spcPct val="115000"/>
                        </a:lnSpc>
                        <a:spcBef>
                          <a:spcPts val="0"/>
                        </a:spcBef>
                        <a:spcAft>
                          <a:spcPts val="0"/>
                        </a:spcAft>
                        <a:buSzPts val="1100"/>
                        <a:buFont typeface="Poppins"/>
                        <a:buChar char="●"/>
                      </a:pPr>
                      <a:r>
                        <a:rPr lang="en-US" sz="1100">
                          <a:latin typeface="Poppins"/>
                          <a:ea typeface="Poppins"/>
                          <a:cs typeface="Poppins"/>
                          <a:sym typeface="Poppins"/>
                        </a:rPr>
                        <a:t>Feedback aligned to IPG indicators</a:t>
                      </a:r>
                      <a:endParaRPr sz="1100">
                        <a:latin typeface="Poppins"/>
                        <a:ea typeface="Poppins"/>
                        <a:cs typeface="Poppins"/>
                        <a:sym typeface="Poppins"/>
                      </a:endParaRPr>
                    </a:p>
                    <a:p>
                      <a:pPr indent="-298450" lvl="0" marL="457200" rtl="0" algn="l">
                        <a:lnSpc>
                          <a:spcPct val="115000"/>
                        </a:lnSpc>
                        <a:spcBef>
                          <a:spcPts val="0"/>
                        </a:spcBef>
                        <a:spcAft>
                          <a:spcPts val="0"/>
                        </a:spcAft>
                        <a:buSzPts val="1100"/>
                        <a:buFont typeface="Poppins"/>
                        <a:buChar char="●"/>
                      </a:pPr>
                      <a:r>
                        <a:rPr lang="en-US" sz="1100">
                          <a:latin typeface="Poppins"/>
                          <a:ea typeface="Poppins"/>
                          <a:cs typeface="Poppins"/>
                          <a:sym typeface="Poppins"/>
                        </a:rPr>
                        <a:t>Bullitt Day follow-up sessions focused on refining practices</a:t>
                      </a:r>
                      <a:endParaRPr sz="11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298450" lvl="0" marL="457200" rtl="0" algn="l">
                        <a:spcBef>
                          <a:spcPts val="0"/>
                        </a:spcBef>
                        <a:spcAft>
                          <a:spcPts val="0"/>
                        </a:spcAft>
                        <a:buSzPts val="1100"/>
                        <a:buFont typeface="Poppins"/>
                        <a:buChar char="●"/>
                      </a:pPr>
                      <a:r>
                        <a:rPr lang="en-US" sz="1100">
                          <a:latin typeface="Poppins"/>
                          <a:ea typeface="Poppins"/>
                          <a:cs typeface="Poppins"/>
                          <a:sym typeface="Poppins"/>
                        </a:rPr>
                        <a:t>All teachers consistently complete unit and lesson internalization</a:t>
                      </a:r>
                      <a:endParaRPr sz="1100">
                        <a:latin typeface="Poppins"/>
                        <a:ea typeface="Poppins"/>
                        <a:cs typeface="Poppins"/>
                        <a:sym typeface="Poppins"/>
                      </a:endParaRPr>
                    </a:p>
                    <a:p>
                      <a:pPr indent="-298450" lvl="0" marL="457200" rtl="0" algn="l">
                        <a:spcBef>
                          <a:spcPts val="0"/>
                        </a:spcBef>
                        <a:spcAft>
                          <a:spcPts val="0"/>
                        </a:spcAft>
                        <a:buSzPts val="1100"/>
                        <a:buFont typeface="Poppins"/>
                        <a:buChar char="●"/>
                      </a:pPr>
                      <a:r>
                        <a:rPr lang="en-US" sz="1100">
                          <a:latin typeface="Poppins"/>
                          <a:ea typeface="Poppins"/>
                          <a:cs typeface="Poppins"/>
                          <a:sym typeface="Poppins"/>
                        </a:rPr>
                        <a:t>Walkthroughs show strong alignment between planning and instruction</a:t>
                      </a:r>
                      <a:endParaRPr sz="1100">
                        <a:latin typeface="Poppins"/>
                        <a:ea typeface="Poppins"/>
                        <a:cs typeface="Poppins"/>
                        <a:sym typeface="Poppins"/>
                      </a:endParaRPr>
                    </a:p>
                    <a:p>
                      <a:pPr indent="-298450" lvl="0" marL="457200" rtl="0" algn="l">
                        <a:spcBef>
                          <a:spcPts val="0"/>
                        </a:spcBef>
                        <a:spcAft>
                          <a:spcPts val="0"/>
                        </a:spcAft>
                        <a:buSzPts val="1100"/>
                        <a:buFont typeface="Poppins"/>
                        <a:buChar char="●"/>
                      </a:pPr>
                      <a:r>
                        <a:rPr lang="en-US" sz="1100">
                          <a:latin typeface="Poppins"/>
                          <a:ea typeface="Poppins"/>
                          <a:cs typeface="Poppins"/>
                          <a:sym typeface="Poppins"/>
                        </a:rPr>
                        <a:t>Increased instructional coherence across classrooms</a:t>
                      </a:r>
                      <a:endParaRPr sz="1100">
                        <a:latin typeface="Poppins"/>
                        <a:ea typeface="Poppins"/>
                        <a:cs typeface="Poppins"/>
                        <a:sym typeface="Poppins"/>
                      </a:endParaRPr>
                    </a:p>
                    <a:p>
                      <a:pPr indent="-298450" lvl="0" marL="457200" rtl="0" algn="l">
                        <a:spcBef>
                          <a:spcPts val="0"/>
                        </a:spcBef>
                        <a:spcAft>
                          <a:spcPts val="0"/>
                        </a:spcAft>
                        <a:buSzPts val="1100"/>
                        <a:buFont typeface="Poppins"/>
                        <a:buChar char="●"/>
                      </a:pPr>
                      <a:r>
                        <a:rPr lang="en-US" sz="1100">
                          <a:latin typeface="Poppins"/>
                          <a:ea typeface="Poppins"/>
                          <a:cs typeface="Poppins"/>
                          <a:sym typeface="Poppins"/>
                        </a:rPr>
                        <a:t>Evidence of HQIR fidelity in daily instruction</a:t>
                      </a:r>
                      <a:endParaRPr sz="1100">
                        <a:latin typeface="Poppins"/>
                        <a:ea typeface="Poppins"/>
                        <a:cs typeface="Poppins"/>
                        <a:sym typeface="Poppins"/>
                      </a:endParaRPr>
                    </a:p>
                    <a:p>
                      <a:pPr indent="-298450" lvl="0" marL="457200" rtl="0" algn="l">
                        <a:spcBef>
                          <a:spcPts val="0"/>
                        </a:spcBef>
                        <a:spcAft>
                          <a:spcPts val="0"/>
                        </a:spcAft>
                        <a:buSzPts val="1100"/>
                        <a:buFont typeface="Poppins"/>
                        <a:buChar char="●"/>
                      </a:pPr>
                      <a:r>
                        <a:rPr lang="en-US" sz="1100">
                          <a:latin typeface="Poppins"/>
                          <a:ea typeface="Poppins"/>
                          <a:cs typeface="Poppins"/>
                          <a:sym typeface="Poppins"/>
                        </a:rPr>
                        <a:t>Improved student performance on curriculum-based assessments and i-Ready</a:t>
                      </a:r>
                      <a:endParaRPr sz="1100">
                        <a:latin typeface="Poppins"/>
                        <a:ea typeface="Poppins"/>
                        <a:cs typeface="Poppins"/>
                        <a:sym typeface="Poppins"/>
                      </a:endParaRPr>
                    </a:p>
                    <a:p>
                      <a:pPr indent="0" lvl="0" marL="0" rtl="0" algn="l">
                        <a:spcBef>
                          <a:spcPts val="0"/>
                        </a:spcBef>
                        <a:spcAft>
                          <a:spcPts val="0"/>
                        </a:spcAft>
                        <a:buNone/>
                      </a:pPr>
                      <a:r>
                        <a:t/>
                      </a:r>
                      <a:endParaRPr sz="1100">
                        <a:latin typeface="Poppins"/>
                        <a:ea typeface="Poppins"/>
                        <a:cs typeface="Poppins"/>
                        <a:sym typeface="Poppins"/>
                      </a:endParaRPr>
                    </a:p>
                    <a:p>
                      <a:pPr indent="0" lvl="0" marL="0" rtl="0" algn="l">
                        <a:spcBef>
                          <a:spcPts val="0"/>
                        </a:spcBef>
                        <a:spcAft>
                          <a:spcPts val="0"/>
                        </a:spcAft>
                        <a:buNone/>
                      </a:pPr>
                      <a:r>
                        <a:t/>
                      </a:r>
                      <a:endParaRPr sz="11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100">
                          <a:latin typeface="Poppins"/>
                          <a:ea typeface="Poppins"/>
                          <a:cs typeface="Poppins"/>
                          <a:sym typeface="Poppins"/>
                        </a:rPr>
                        <a:t>Start:</a:t>
                      </a:r>
                      <a:r>
                        <a:rPr lang="en-US" sz="1100">
                          <a:latin typeface="Poppins"/>
                          <a:ea typeface="Poppins"/>
                          <a:cs typeface="Poppins"/>
                          <a:sym typeface="Poppins"/>
                        </a:rPr>
                        <a:t> </a:t>
                      </a:r>
                      <a:endParaRPr sz="1100">
                        <a:latin typeface="Poppins"/>
                        <a:ea typeface="Poppins"/>
                        <a:cs typeface="Poppins"/>
                        <a:sym typeface="Poppins"/>
                      </a:endParaRPr>
                    </a:p>
                    <a:p>
                      <a:pPr indent="0" lvl="0" marL="0" rtl="0" algn="l">
                        <a:spcBef>
                          <a:spcPts val="0"/>
                        </a:spcBef>
                        <a:spcAft>
                          <a:spcPts val="0"/>
                        </a:spcAft>
                        <a:buNone/>
                      </a:pPr>
                      <a:r>
                        <a:rPr lang="en-US" sz="1100">
                          <a:latin typeface="Poppins"/>
                          <a:ea typeface="Poppins"/>
                          <a:cs typeface="Poppins"/>
                          <a:sym typeface="Poppins"/>
                        </a:rPr>
                        <a:t>Summer 2026</a:t>
                      </a:r>
                      <a:endParaRPr sz="1100">
                        <a:latin typeface="Poppins"/>
                        <a:ea typeface="Poppins"/>
                        <a:cs typeface="Poppins"/>
                        <a:sym typeface="Poppins"/>
                      </a:endParaRPr>
                    </a:p>
                    <a:p>
                      <a:pPr indent="0" lvl="0" marL="0" rtl="0" algn="l">
                        <a:spcBef>
                          <a:spcPts val="0"/>
                        </a:spcBef>
                        <a:spcAft>
                          <a:spcPts val="0"/>
                        </a:spcAft>
                        <a:buNone/>
                      </a:pPr>
                      <a:r>
                        <a:rPr lang="en-US" sz="1100">
                          <a:latin typeface="Poppins"/>
                          <a:ea typeface="Poppins"/>
                          <a:cs typeface="Poppins"/>
                          <a:sym typeface="Poppins"/>
                        </a:rPr>
                        <a:t>3 hours </a:t>
                      </a:r>
                      <a:endParaRPr sz="1100">
                        <a:latin typeface="Poppins"/>
                        <a:ea typeface="Poppins"/>
                        <a:cs typeface="Poppins"/>
                        <a:sym typeface="Poppins"/>
                      </a:endParaRPr>
                    </a:p>
                    <a:p>
                      <a:pPr indent="0" lvl="0" marL="0" rtl="0" algn="l">
                        <a:spcBef>
                          <a:spcPts val="0"/>
                        </a:spcBef>
                        <a:spcAft>
                          <a:spcPts val="0"/>
                        </a:spcAft>
                        <a:buNone/>
                      </a:pPr>
                      <a:r>
                        <a:t/>
                      </a:r>
                      <a:endParaRPr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Ongoing:</a:t>
                      </a:r>
                      <a:r>
                        <a:rPr lang="en-US" sz="1100">
                          <a:latin typeface="Poppins"/>
                          <a:ea typeface="Poppins"/>
                          <a:cs typeface="Poppins"/>
                          <a:sym typeface="Poppins"/>
                        </a:rPr>
                        <a:t> </a:t>
                      </a:r>
                      <a:endParaRPr sz="1100">
                        <a:latin typeface="Poppins"/>
                        <a:ea typeface="Poppins"/>
                        <a:cs typeface="Poppins"/>
                        <a:sym typeface="Poppins"/>
                      </a:endParaRPr>
                    </a:p>
                    <a:p>
                      <a:pPr indent="0" lvl="0" marL="0" rtl="0" algn="l">
                        <a:spcBef>
                          <a:spcPts val="0"/>
                        </a:spcBef>
                        <a:spcAft>
                          <a:spcPts val="0"/>
                        </a:spcAft>
                        <a:buNone/>
                      </a:pPr>
                      <a:r>
                        <a:rPr lang="en-US" sz="1100">
                          <a:latin typeface="Poppins"/>
                          <a:ea typeface="Poppins"/>
                          <a:cs typeface="Poppins"/>
                          <a:sym typeface="Poppins"/>
                        </a:rPr>
                        <a:t>Bullitt Days and PLC</a:t>
                      </a:r>
                      <a:endParaRPr sz="1100">
                        <a:latin typeface="Poppins"/>
                        <a:ea typeface="Poppins"/>
                        <a:cs typeface="Poppins"/>
                        <a:sym typeface="Poppins"/>
                      </a:endParaRPr>
                    </a:p>
                    <a:p>
                      <a:pPr indent="0" lvl="0" marL="0" rtl="0" algn="l">
                        <a:spcBef>
                          <a:spcPts val="0"/>
                        </a:spcBef>
                        <a:spcAft>
                          <a:spcPts val="0"/>
                        </a:spcAft>
                        <a:buNone/>
                      </a:pPr>
                      <a:r>
                        <a:t/>
                      </a:r>
                      <a:endParaRPr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Mid-Year Review:</a:t>
                      </a:r>
                      <a:r>
                        <a:rPr lang="en-US" sz="1100">
                          <a:latin typeface="Poppins"/>
                          <a:ea typeface="Poppins"/>
                          <a:cs typeface="Poppins"/>
                          <a:sym typeface="Poppins"/>
                        </a:rPr>
                        <a:t> </a:t>
                      </a:r>
                      <a:endParaRPr sz="1100">
                        <a:latin typeface="Poppins"/>
                        <a:ea typeface="Poppins"/>
                        <a:cs typeface="Poppins"/>
                        <a:sym typeface="Poppins"/>
                      </a:endParaRPr>
                    </a:p>
                    <a:p>
                      <a:pPr indent="0" lvl="0" marL="0" rtl="0" algn="l">
                        <a:spcBef>
                          <a:spcPts val="0"/>
                        </a:spcBef>
                        <a:spcAft>
                          <a:spcPts val="0"/>
                        </a:spcAft>
                        <a:buNone/>
                      </a:pPr>
                      <a:r>
                        <a:rPr lang="en-US" sz="1100">
                          <a:latin typeface="Poppins"/>
                          <a:ea typeface="Poppins"/>
                          <a:cs typeface="Poppins"/>
                          <a:sym typeface="Poppins"/>
                        </a:rPr>
                        <a:t>January ILT</a:t>
                      </a:r>
                      <a:endParaRPr sz="1100">
                        <a:latin typeface="Poppins"/>
                        <a:ea typeface="Poppins"/>
                        <a:cs typeface="Poppins"/>
                        <a:sym typeface="Poppins"/>
                      </a:endParaRPr>
                    </a:p>
                    <a:p>
                      <a:pPr indent="0" lvl="0" marL="0" rtl="0" algn="l">
                        <a:spcBef>
                          <a:spcPts val="0"/>
                        </a:spcBef>
                        <a:spcAft>
                          <a:spcPts val="0"/>
                        </a:spcAft>
                        <a:buNone/>
                      </a:pPr>
                      <a:r>
                        <a:t/>
                      </a:r>
                      <a:endParaRPr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Completion:</a:t>
                      </a:r>
                      <a:r>
                        <a:rPr lang="en-US" sz="1100">
                          <a:latin typeface="Poppins"/>
                          <a:ea typeface="Poppins"/>
                          <a:cs typeface="Poppins"/>
                          <a:sym typeface="Poppins"/>
                        </a:rPr>
                        <a:t> </a:t>
                      </a:r>
                      <a:endParaRPr sz="1100">
                        <a:latin typeface="Poppins"/>
                        <a:ea typeface="Poppins"/>
                        <a:cs typeface="Poppins"/>
                        <a:sym typeface="Poppins"/>
                      </a:endParaRPr>
                    </a:p>
                    <a:p>
                      <a:pPr indent="0" lvl="0" marL="0" rtl="0" algn="l">
                        <a:spcBef>
                          <a:spcPts val="0"/>
                        </a:spcBef>
                        <a:spcAft>
                          <a:spcPts val="0"/>
                        </a:spcAft>
                        <a:buNone/>
                      </a:pPr>
                      <a:r>
                        <a:rPr lang="en-US" sz="1100">
                          <a:latin typeface="Poppins"/>
                          <a:ea typeface="Poppins"/>
                          <a:cs typeface="Poppins"/>
                          <a:sym typeface="Poppins"/>
                        </a:rPr>
                        <a:t>May ILT </a:t>
                      </a:r>
                      <a:endParaRPr sz="11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100">
                          <a:latin typeface="Poppins"/>
                          <a:ea typeface="Poppins"/>
                          <a:cs typeface="Poppins"/>
                          <a:sym typeface="Poppins"/>
                        </a:rPr>
                        <a:t>Staffing:</a:t>
                      </a:r>
                      <a:endParaRPr sz="1100">
                        <a:latin typeface="Poppins"/>
                        <a:ea typeface="Poppins"/>
                        <a:cs typeface="Poppins"/>
                        <a:sym typeface="Poppins"/>
                      </a:endParaRPr>
                    </a:p>
                    <a:p>
                      <a:pPr indent="0" lvl="0" marL="0" rtl="0" algn="l">
                        <a:spcBef>
                          <a:spcPts val="0"/>
                        </a:spcBef>
                        <a:spcAft>
                          <a:spcPts val="0"/>
                        </a:spcAft>
                        <a:buNone/>
                      </a:pPr>
                      <a:r>
                        <a:rPr lang="en-US" sz="1100">
                          <a:latin typeface="Poppins"/>
                          <a:ea typeface="Poppins"/>
                          <a:cs typeface="Poppins"/>
                          <a:sym typeface="Poppins"/>
                        </a:rPr>
                        <a:t>n/a</a:t>
                      </a:r>
                      <a:endParaRPr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Technology &amp; Tools:</a:t>
                      </a:r>
                      <a:r>
                        <a:rPr lang="en-US" sz="1100">
                          <a:latin typeface="Poppins"/>
                          <a:ea typeface="Poppins"/>
                          <a:cs typeface="Poppins"/>
                          <a:sym typeface="Poppins"/>
                        </a:rPr>
                        <a:t> </a:t>
                      </a:r>
                      <a:endParaRPr sz="1100">
                        <a:latin typeface="Poppins"/>
                        <a:ea typeface="Poppins"/>
                        <a:cs typeface="Poppins"/>
                        <a:sym typeface="Poppins"/>
                      </a:endParaRPr>
                    </a:p>
                    <a:p>
                      <a:pPr indent="0" lvl="0" marL="0" rtl="0" algn="l">
                        <a:spcBef>
                          <a:spcPts val="0"/>
                        </a:spcBef>
                        <a:spcAft>
                          <a:spcPts val="0"/>
                        </a:spcAft>
                        <a:buNone/>
                      </a:pPr>
                      <a:r>
                        <a:rPr lang="en-US" sz="1100">
                          <a:latin typeface="Poppins"/>
                          <a:ea typeface="Poppins"/>
                          <a:cs typeface="Poppins"/>
                          <a:sym typeface="Poppins"/>
                        </a:rPr>
                        <a:t>n/a</a:t>
                      </a:r>
                      <a:endParaRPr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Time &amp; Release:</a:t>
                      </a:r>
                      <a:r>
                        <a:rPr lang="en-US" sz="1100">
                          <a:latin typeface="Poppins"/>
                          <a:ea typeface="Poppins"/>
                          <a:cs typeface="Poppins"/>
                          <a:sym typeface="Poppins"/>
                        </a:rPr>
                        <a:t> </a:t>
                      </a:r>
                      <a:endParaRPr sz="1100">
                        <a:latin typeface="Poppins"/>
                        <a:ea typeface="Poppins"/>
                        <a:cs typeface="Poppins"/>
                        <a:sym typeface="Poppins"/>
                      </a:endParaRPr>
                    </a:p>
                    <a:p>
                      <a:pPr indent="0" lvl="0" marL="0" rtl="0" algn="l">
                        <a:spcBef>
                          <a:spcPts val="0"/>
                        </a:spcBef>
                        <a:spcAft>
                          <a:spcPts val="0"/>
                        </a:spcAft>
                        <a:buNone/>
                      </a:pPr>
                      <a:r>
                        <a:rPr lang="en-US" sz="1100">
                          <a:latin typeface="Poppins"/>
                          <a:ea typeface="Poppins"/>
                          <a:cs typeface="Poppins"/>
                          <a:sym typeface="Poppins"/>
                        </a:rPr>
                        <a:t>n/a</a:t>
                      </a:r>
                      <a:endParaRPr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Estimated Cost:</a:t>
                      </a:r>
                      <a:r>
                        <a:rPr lang="en-US" sz="1100">
                          <a:latin typeface="Poppins"/>
                          <a:ea typeface="Poppins"/>
                          <a:cs typeface="Poppins"/>
                          <a:sym typeface="Poppins"/>
                        </a:rPr>
                        <a:t> </a:t>
                      </a:r>
                      <a:endParaRPr sz="1100">
                        <a:latin typeface="Poppins"/>
                        <a:ea typeface="Poppins"/>
                        <a:cs typeface="Poppins"/>
                        <a:sym typeface="Poppins"/>
                      </a:endParaRPr>
                    </a:p>
                    <a:p>
                      <a:pPr indent="0" lvl="0" marL="0" rtl="0" algn="l">
                        <a:spcBef>
                          <a:spcPts val="0"/>
                        </a:spcBef>
                        <a:spcAft>
                          <a:spcPts val="0"/>
                        </a:spcAft>
                        <a:buNone/>
                      </a:pPr>
                      <a:r>
                        <a:rPr lang="en-US" sz="1100">
                          <a:latin typeface="Poppins"/>
                          <a:ea typeface="Poppins"/>
                          <a:cs typeface="Poppins"/>
                          <a:sym typeface="Poppins"/>
                        </a:rPr>
                        <a:t>n/a</a:t>
                      </a:r>
                      <a:endParaRPr sz="1100">
                        <a:latin typeface="Poppins"/>
                        <a:ea typeface="Poppins"/>
                        <a:cs typeface="Poppins"/>
                        <a:sym typeface="Poppins"/>
                      </a:endParaRPr>
                    </a:p>
                    <a:p>
                      <a:pPr indent="0" lvl="0" marL="0" rtl="0" algn="l">
                        <a:spcBef>
                          <a:spcPts val="0"/>
                        </a:spcBef>
                        <a:spcAft>
                          <a:spcPts val="0"/>
                        </a:spcAft>
                        <a:buNone/>
                      </a:pPr>
                      <a:r>
                        <a:rPr b="1" lang="en-US" sz="1100">
                          <a:latin typeface="Poppins"/>
                          <a:ea typeface="Poppins"/>
                          <a:cs typeface="Poppins"/>
                          <a:sym typeface="Poppins"/>
                        </a:rPr>
                        <a:t>Funding Sources:</a:t>
                      </a:r>
                      <a:r>
                        <a:rPr lang="en-US" sz="1100">
                          <a:latin typeface="Poppins"/>
                          <a:ea typeface="Poppins"/>
                          <a:cs typeface="Poppins"/>
                          <a:sym typeface="Poppins"/>
                        </a:rPr>
                        <a:t> </a:t>
                      </a:r>
                      <a:endParaRPr sz="1100">
                        <a:latin typeface="Poppins"/>
                        <a:ea typeface="Poppins"/>
                        <a:cs typeface="Poppins"/>
                        <a:sym typeface="Poppins"/>
                      </a:endParaRPr>
                    </a:p>
                    <a:p>
                      <a:pPr indent="0" lvl="0" marL="0" rtl="0" algn="l">
                        <a:spcBef>
                          <a:spcPts val="0"/>
                        </a:spcBef>
                        <a:spcAft>
                          <a:spcPts val="0"/>
                        </a:spcAft>
                        <a:buNone/>
                      </a:pPr>
                      <a:r>
                        <a:rPr lang="en-US" sz="1100">
                          <a:latin typeface="Poppins"/>
                          <a:ea typeface="Poppins"/>
                          <a:cs typeface="Poppins"/>
                          <a:sym typeface="Poppins"/>
                        </a:rPr>
                        <a:t>n/a</a:t>
                      </a:r>
                      <a:endParaRPr sz="11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43" name="Google Shape;143;p21"/>
          <p:cNvSpPr txBox="1"/>
          <p:nvPr/>
        </p:nvSpPr>
        <p:spPr>
          <a:xfrm>
            <a:off x="529575" y="120000"/>
            <a:ext cx="17609700" cy="159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a:solidFill>
                  <a:schemeClr val="dk1"/>
                </a:solidFill>
                <a:latin typeface="Poppins"/>
                <a:ea typeface="Poppins"/>
                <a:cs typeface="Poppins"/>
                <a:sym typeface="Poppins"/>
              </a:rPr>
              <a:t>Focus Area:</a:t>
            </a:r>
            <a:r>
              <a:rPr lang="en-US" sz="1100">
                <a:solidFill>
                  <a:schemeClr val="dk1"/>
                </a:solidFill>
              </a:rPr>
              <a:t>Curriculum-Based Professional Learning through </a:t>
            </a:r>
            <a:r>
              <a:rPr b="1" lang="en-US" sz="1100">
                <a:solidFill>
                  <a:schemeClr val="dk1"/>
                </a:solidFill>
              </a:rPr>
              <a:t>Blueprint (Intellectual Preparation)</a:t>
            </a:r>
            <a:r>
              <a:rPr lang="en-US" sz="1100">
                <a:solidFill>
                  <a:schemeClr val="dk1"/>
                </a:solidFill>
              </a:rPr>
              <a:t> for Reading and Math using HQIR (MyView &amp; i-Ready)</a:t>
            </a:r>
            <a:endParaRPr b="1">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a:solidFill>
                  <a:schemeClr val="dk1"/>
                </a:solidFill>
                <a:latin typeface="Poppins"/>
                <a:ea typeface="Poppins"/>
                <a:cs typeface="Poppins"/>
                <a:sym typeface="Poppins"/>
              </a:rPr>
              <a:t>Short-Term Goal:</a:t>
            </a:r>
            <a:r>
              <a:rPr lang="en-US" sz="1100">
                <a:solidFill>
                  <a:schemeClr val="dk1"/>
                </a:solidFill>
              </a:rPr>
              <a:t>By December 2026, </a:t>
            </a:r>
            <a:r>
              <a:rPr b="1" lang="en-US" sz="1100">
                <a:solidFill>
                  <a:schemeClr val="dk1"/>
                </a:solidFill>
              </a:rPr>
              <a:t>100% of teachers will consistently utilize the Blueprint (unit and lesson internalization tools)</a:t>
            </a:r>
            <a:r>
              <a:rPr lang="en-US" sz="1100">
                <a:solidFill>
                  <a:schemeClr val="dk1"/>
                </a:solidFill>
              </a:rPr>
              <a:t> to prepare instruction, with evidence of alignment to HQIR and instructional vision observed in </a:t>
            </a:r>
            <a:r>
              <a:rPr b="1" lang="en-US" sz="1100">
                <a:solidFill>
                  <a:schemeClr val="dk1"/>
                </a:solidFill>
              </a:rPr>
              <a:t>PLC artifacts and walkthroughs (2 of 3 observations).</a:t>
            </a:r>
            <a:endParaRPr>
              <a:solidFill>
                <a:schemeClr val="dk1"/>
              </a:solidFill>
              <a:latin typeface="Poppins"/>
              <a:ea typeface="Poppins"/>
              <a:cs typeface="Poppins"/>
              <a:sym typeface="Poppins"/>
            </a:endParaRPr>
          </a:p>
          <a:p>
            <a:pPr indent="0" lvl="0" marL="0" rtl="0" algn="l">
              <a:lnSpc>
                <a:spcPct val="115000"/>
              </a:lnSpc>
              <a:spcBef>
                <a:spcPts val="1200"/>
              </a:spcBef>
              <a:spcAft>
                <a:spcPts val="1200"/>
              </a:spcAft>
              <a:buNone/>
            </a:pPr>
            <a:r>
              <a:rPr b="1" lang="en-US">
                <a:solidFill>
                  <a:schemeClr val="dk1"/>
                </a:solidFill>
                <a:latin typeface="Poppins"/>
                <a:ea typeface="Poppins"/>
                <a:cs typeface="Poppins"/>
                <a:sym typeface="Poppins"/>
              </a:rPr>
              <a:t>Long-Term Goal:</a:t>
            </a:r>
            <a:r>
              <a:rPr lang="en-US" sz="1100">
                <a:solidFill>
                  <a:schemeClr val="dk1"/>
                </a:solidFill>
              </a:rPr>
              <a:t>By May 2027, </a:t>
            </a:r>
            <a:r>
              <a:rPr b="1" lang="en-US" sz="1100">
                <a:solidFill>
                  <a:schemeClr val="dk1"/>
                </a:solidFill>
              </a:rPr>
              <a:t>100% of teachers will implement curriculum with fidelity through consistent use of internalization practices (unit/lesson internalization, rehearsal, and student work analysis)</a:t>
            </a:r>
            <a:r>
              <a:rPr lang="en-US" sz="1100">
                <a:solidFill>
                  <a:schemeClr val="dk1"/>
                </a:solidFill>
              </a:rPr>
              <a:t>, with </a:t>
            </a:r>
            <a:r>
              <a:rPr b="1" lang="en-US" sz="1100">
                <a:solidFill>
                  <a:schemeClr val="dk1"/>
                </a:solidFill>
              </a:rPr>
              <a:t>85% of classrooms meeting proficiency on IPG-aligned walkthrough tools</a:t>
            </a:r>
            <a:r>
              <a:rPr lang="en-US" sz="1100">
                <a:solidFill>
                  <a:schemeClr val="dk1"/>
                </a:solidFill>
              </a:rPr>
              <a:t>, resulting in improved Tier 1 instruction and student outcomes.</a:t>
            </a:r>
            <a:endParaRPr>
              <a:solidFill>
                <a:schemeClr val="dk1"/>
              </a:solidFill>
              <a:latin typeface="Poppins"/>
              <a:ea typeface="Poppins"/>
              <a:cs typeface="Poppins"/>
              <a:sym typeface="Poppi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pic>
        <p:nvPicPr>
          <p:cNvPr id="148" name="Google Shape;148;p22" title="3.jpg"/>
          <p:cNvPicPr preferRelativeResize="0"/>
          <p:nvPr/>
        </p:nvPicPr>
        <p:blipFill>
          <a:blip r:embed="rId3">
            <a:alphaModFix/>
          </a:blip>
          <a:stretch>
            <a:fillRect/>
          </a:stretch>
        </p:blipFill>
        <p:spPr>
          <a:xfrm>
            <a:off x="0" y="-12"/>
            <a:ext cx="18288000" cy="10287019"/>
          </a:xfrm>
          <a:prstGeom prst="rect">
            <a:avLst/>
          </a:prstGeom>
          <a:noFill/>
          <a:ln>
            <a:noFill/>
          </a:ln>
        </p:spPr>
      </p:pic>
      <p:graphicFrame>
        <p:nvGraphicFramePr>
          <p:cNvPr id="149" name="Google Shape;149;p22"/>
          <p:cNvGraphicFramePr/>
          <p:nvPr/>
        </p:nvGraphicFramePr>
        <p:xfrm>
          <a:off x="634263" y="1438625"/>
          <a:ext cx="3000000" cy="3000000"/>
        </p:xfrm>
        <a:graphic>
          <a:graphicData uri="http://schemas.openxmlformats.org/drawingml/2006/table">
            <a:tbl>
              <a:tblPr>
                <a:noFill/>
                <a:tableStyleId>{28EBA3BF-057F-4494-97A3-2963005E6466}</a:tableStyleId>
              </a:tblPr>
              <a:tblGrid>
                <a:gridCol w="2253100"/>
                <a:gridCol w="3322975"/>
                <a:gridCol w="2260400"/>
                <a:gridCol w="5063125"/>
                <a:gridCol w="2954250"/>
                <a:gridCol w="1546450"/>
              </a:tblGrid>
              <a:tr h="682850">
                <a:tc>
                  <a:txBody>
                    <a:bodyPr/>
                    <a:lstStyle/>
                    <a:p>
                      <a:pPr indent="0" lvl="0" marL="0" rtl="0" algn="ctr">
                        <a:lnSpc>
                          <a:spcPct val="115000"/>
                        </a:lnSpc>
                        <a:spcBef>
                          <a:spcPts val="0"/>
                        </a:spcBef>
                        <a:spcAft>
                          <a:spcPts val="0"/>
                        </a:spcAft>
                        <a:buNone/>
                      </a:pPr>
                      <a:r>
                        <a:rPr b="1" lang="en-US">
                          <a:latin typeface="Poppins"/>
                          <a:ea typeface="Poppins"/>
                          <a:cs typeface="Poppins"/>
                          <a:sym typeface="Poppins"/>
                        </a:rPr>
                        <a:t>Professional Learning Activity &amp; Description</a:t>
                      </a:r>
                      <a:endParaRPr b="1">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a:latin typeface="Poppins"/>
                          <a:ea typeface="Poppins"/>
                          <a:cs typeface="Poppins"/>
                          <a:sym typeface="Poppins"/>
                        </a:rPr>
                        <a:t>Targeted Audience &amp;</a:t>
                      </a:r>
                      <a:endParaRPr b="1">
                        <a:latin typeface="Poppins"/>
                        <a:ea typeface="Poppins"/>
                        <a:cs typeface="Poppins"/>
                        <a:sym typeface="Poppins"/>
                      </a:endParaRPr>
                    </a:p>
                    <a:p>
                      <a:pPr indent="0" lvl="0" marL="0" rtl="0" algn="ctr">
                        <a:lnSpc>
                          <a:spcPct val="115000"/>
                        </a:lnSpc>
                        <a:spcBef>
                          <a:spcPts val="0"/>
                        </a:spcBef>
                        <a:spcAft>
                          <a:spcPts val="0"/>
                        </a:spcAft>
                        <a:buNone/>
                      </a:pPr>
                      <a:r>
                        <a:rPr b="1" lang="en-US">
                          <a:latin typeface="Poppins"/>
                          <a:ea typeface="Poppins"/>
                          <a:cs typeface="Poppins"/>
                          <a:sym typeface="Poppins"/>
                        </a:rPr>
                        <a:t> Intended Results</a:t>
                      </a:r>
                      <a:endParaRPr b="1">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900">
                          <a:latin typeface="Poppins"/>
                          <a:ea typeface="Poppins"/>
                          <a:cs typeface="Poppins"/>
                          <a:sym typeface="Poppins"/>
                        </a:rPr>
                        <a:t>Monitoring &amp; </a:t>
                      </a:r>
                      <a:endParaRPr b="1" sz="900">
                        <a:latin typeface="Poppins"/>
                        <a:ea typeface="Poppins"/>
                        <a:cs typeface="Poppins"/>
                        <a:sym typeface="Poppins"/>
                      </a:endParaRPr>
                    </a:p>
                    <a:p>
                      <a:pPr indent="0" lvl="0" marL="0" rtl="0" algn="ctr">
                        <a:lnSpc>
                          <a:spcPct val="115000"/>
                        </a:lnSpc>
                        <a:spcBef>
                          <a:spcPts val="0"/>
                        </a:spcBef>
                        <a:spcAft>
                          <a:spcPts val="0"/>
                        </a:spcAft>
                        <a:buNone/>
                      </a:pPr>
                      <a:r>
                        <a:rPr b="1" lang="en-US" sz="900">
                          <a:latin typeface="Poppins"/>
                          <a:ea typeface="Poppins"/>
                          <a:cs typeface="Poppins"/>
                          <a:sym typeface="Poppins"/>
                        </a:rPr>
                        <a:t>Ongoing Supports</a:t>
                      </a:r>
                      <a:endParaRPr b="1" sz="9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900">
                          <a:latin typeface="Poppins"/>
                          <a:ea typeface="Poppins"/>
                          <a:cs typeface="Poppins"/>
                          <a:sym typeface="Poppins"/>
                        </a:rPr>
                        <a:t>Indicators of Success</a:t>
                      </a:r>
                      <a:endParaRPr b="1" sz="9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100">
                          <a:latin typeface="Poppins"/>
                          <a:ea typeface="Poppins"/>
                          <a:cs typeface="Poppins"/>
                          <a:sym typeface="Poppins"/>
                        </a:rPr>
                        <a:t>Start, End Date &amp; # of Hours</a:t>
                      </a:r>
                      <a:endParaRPr b="1" sz="11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rtl="0" algn="ctr">
                        <a:lnSpc>
                          <a:spcPct val="115000"/>
                        </a:lnSpc>
                        <a:spcBef>
                          <a:spcPts val="0"/>
                        </a:spcBef>
                        <a:spcAft>
                          <a:spcPts val="0"/>
                        </a:spcAft>
                        <a:buNone/>
                      </a:pPr>
                      <a:r>
                        <a:rPr b="1" lang="en-US" sz="1100">
                          <a:latin typeface="Poppins"/>
                          <a:ea typeface="Poppins"/>
                          <a:cs typeface="Poppins"/>
                          <a:sym typeface="Poppins"/>
                        </a:rPr>
                        <a:t>Resources, Estimated Cost &amp; Funding Source</a:t>
                      </a:r>
                      <a:endParaRPr b="1" sz="11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7360625">
                <a:tc>
                  <a:txBody>
                    <a:bodyPr/>
                    <a:lstStyle/>
                    <a:p>
                      <a:pPr indent="0" lvl="0" marL="0" rtl="0" algn="l">
                        <a:lnSpc>
                          <a:spcPct val="115000"/>
                        </a:lnSpc>
                        <a:spcBef>
                          <a:spcPts val="1200"/>
                        </a:spcBef>
                        <a:spcAft>
                          <a:spcPts val="0"/>
                        </a:spcAft>
                        <a:buNone/>
                      </a:pPr>
                      <a:r>
                        <a:rPr b="1" lang="en-US" sz="1000">
                          <a:solidFill>
                            <a:schemeClr val="dk1"/>
                          </a:solidFill>
                        </a:rPr>
                        <a:t>Activity:</a:t>
                      </a:r>
                      <a:r>
                        <a:rPr lang="en-US" sz="1000">
                          <a:solidFill>
                            <a:schemeClr val="dk1"/>
                          </a:solidFill>
                        </a:rPr>
                        <a:t> Blueprint Implementation (Curriculum Internalization &amp; HQIR Alignment)</a:t>
                      </a:r>
                      <a:br>
                        <a:rPr lang="en-US" sz="1000">
                          <a:solidFill>
                            <a:schemeClr val="dk1"/>
                          </a:solidFill>
                        </a:rPr>
                      </a:br>
                      <a:r>
                        <a:rPr b="1" lang="en-US" sz="1000">
                          <a:solidFill>
                            <a:schemeClr val="dk1"/>
                          </a:solidFill>
                        </a:rPr>
                        <a:t>Description:</a:t>
                      </a:r>
                      <a:endParaRPr b="1"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1000">
                          <a:solidFill>
                            <a:schemeClr val="dk1"/>
                          </a:solidFill>
                        </a:rPr>
                        <a:t>Staff will be introduced to the </a:t>
                      </a:r>
                      <a:r>
                        <a:rPr b="1" lang="en-US" sz="1000">
                          <a:solidFill>
                            <a:schemeClr val="dk1"/>
                          </a:solidFill>
                        </a:rPr>
                        <a:t>BES Instructional System</a:t>
                      </a:r>
                      <a:r>
                        <a:rPr lang="en-US" sz="1000">
                          <a:solidFill>
                            <a:schemeClr val="dk1"/>
                          </a:solidFill>
                        </a:rPr>
                        <a:t>, including:</a:t>
                      </a:r>
                      <a:endParaRPr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The role of the </a:t>
                      </a:r>
                      <a:r>
                        <a:rPr b="1" lang="en-US" sz="1000">
                          <a:solidFill>
                            <a:schemeClr val="dk1"/>
                          </a:solidFill>
                        </a:rPr>
                        <a:t>Blueprint (unit planning)</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The </a:t>
                      </a:r>
                      <a:r>
                        <a:rPr b="1" lang="en-US" sz="1000">
                          <a:solidFill>
                            <a:schemeClr val="dk1"/>
                          </a:solidFill>
                        </a:rPr>
                        <a:t>Workshop structure as the delivery system for MTSS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The </a:t>
                      </a:r>
                      <a:r>
                        <a:rPr b="1" lang="en-US" sz="1000">
                          <a:solidFill>
                            <a:schemeClr val="dk1"/>
                          </a:solidFill>
                        </a:rPr>
                        <a:t>ongoing MTSS process embedded within PLCs</a:t>
                      </a:r>
                      <a:endParaRPr b="1"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1000">
                          <a:solidFill>
                            <a:schemeClr val="dk1"/>
                          </a:solidFill>
                        </a:rPr>
                        <a:t>Teachers will learn how:</a:t>
                      </a:r>
                      <a:endParaRPr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MTSS is </a:t>
                      </a:r>
                      <a:r>
                        <a:rPr b="1" lang="en-US" sz="1000">
                          <a:solidFill>
                            <a:schemeClr val="dk1"/>
                          </a:solidFill>
                        </a:rPr>
                        <a:t>not a separate system</a:t>
                      </a:r>
                      <a:r>
                        <a:rPr lang="en-US" sz="1000">
                          <a:solidFill>
                            <a:schemeClr val="dk1"/>
                          </a:solidFill>
                        </a:rPr>
                        <a:t>, but integrated into daily instruction</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The </a:t>
                      </a:r>
                      <a:r>
                        <a:rPr b="1" lang="en-US" sz="1000">
                          <a:solidFill>
                            <a:schemeClr val="dk1"/>
                          </a:solidFill>
                        </a:rPr>
                        <a:t>Workshop folder tracks student needs over time</a:t>
                      </a:r>
                      <a:r>
                        <a:rPr lang="en-US" sz="1000">
                          <a:solidFill>
                            <a:schemeClr val="dk1"/>
                          </a:solidFill>
                        </a:rPr>
                        <a:t> (not by unit)</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The </a:t>
                      </a:r>
                      <a:r>
                        <a:rPr b="1" lang="en-US" sz="1000">
                          <a:solidFill>
                            <a:schemeClr val="dk1"/>
                          </a:solidFill>
                        </a:rPr>
                        <a:t>Blueprint connects to MTSS through weekly data reflection</a:t>
                      </a:r>
                      <a:endParaRPr b="1" sz="1000">
                        <a:solidFill>
                          <a:schemeClr val="dk1"/>
                        </a:solidFill>
                      </a:endParaRPr>
                    </a:p>
                    <a:p>
                      <a:pPr indent="0" lvl="0" marL="0" rtl="0" algn="l">
                        <a:lnSpc>
                          <a:spcPct val="115000"/>
                        </a:lnSpc>
                        <a:spcBef>
                          <a:spcPts val="1200"/>
                        </a:spcBef>
                        <a:spcAft>
                          <a:spcPts val="1200"/>
                        </a:spcAft>
                        <a:buNone/>
                      </a:pPr>
                      <a:r>
                        <a:t/>
                      </a:r>
                      <a:endParaRPr sz="1000">
                        <a:solidFill>
                          <a:schemeClr val="dk1"/>
                        </a:solidFill>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1400"/>
                        </a:spcBef>
                        <a:spcAft>
                          <a:spcPts val="0"/>
                        </a:spcAft>
                        <a:buClr>
                          <a:schemeClr val="dk1"/>
                        </a:buClr>
                        <a:buSzPts val="1100"/>
                        <a:buFont typeface="Arial"/>
                        <a:buNone/>
                      </a:pPr>
                      <a:r>
                        <a:rPr b="1" lang="en-US" sz="1000">
                          <a:solidFill>
                            <a:schemeClr val="dk1"/>
                          </a:solidFill>
                        </a:rPr>
                        <a:t>Audience:</a:t>
                      </a:r>
                      <a:endParaRPr b="1"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All certified teachers (K–5)</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Special education teachers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Interventionists and support staff</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Instructional coach and administration</a:t>
                      </a:r>
                      <a:endParaRPr b="1" sz="1000">
                        <a:solidFill>
                          <a:schemeClr val="dk1"/>
                        </a:solidFill>
                      </a:endParaRPr>
                    </a:p>
                    <a:p>
                      <a:pPr indent="0" lvl="0" marL="0" rtl="0" algn="l">
                        <a:lnSpc>
                          <a:spcPct val="115000"/>
                        </a:lnSpc>
                        <a:spcBef>
                          <a:spcPts val="1200"/>
                        </a:spcBef>
                        <a:spcAft>
                          <a:spcPts val="0"/>
                        </a:spcAft>
                        <a:buNone/>
                      </a:pPr>
                      <a:r>
                        <a:rPr b="1" lang="en-US" sz="1000">
                          <a:solidFill>
                            <a:schemeClr val="dk1"/>
                          </a:solidFill>
                        </a:rPr>
                        <a:t>I</a:t>
                      </a:r>
                      <a:r>
                        <a:rPr b="1" lang="en-US" sz="1000">
                          <a:solidFill>
                            <a:schemeClr val="dk1"/>
                          </a:solidFill>
                        </a:rPr>
                        <a:t>ntended Outcomes:</a:t>
                      </a:r>
                      <a:endParaRPr b="1"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1000">
                          <a:solidFill>
                            <a:schemeClr val="dk1"/>
                          </a:solidFill>
                        </a:rPr>
                        <a:t>Teachers will:</a:t>
                      </a:r>
                      <a:endParaRPr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Implement a </a:t>
                      </a:r>
                      <a:r>
                        <a:rPr b="1" lang="en-US" sz="1000">
                          <a:solidFill>
                            <a:schemeClr val="dk1"/>
                          </a:solidFill>
                        </a:rPr>
                        <a:t>coherent instructional system</a:t>
                      </a:r>
                      <a:r>
                        <a:rPr lang="en-US" sz="1000">
                          <a:solidFill>
                            <a:schemeClr val="dk1"/>
                          </a:solidFill>
                        </a:rPr>
                        <a:t> aligned to MTSS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Use </a:t>
                      </a:r>
                      <a:r>
                        <a:rPr b="1" lang="en-US" sz="1000">
                          <a:solidFill>
                            <a:schemeClr val="dk1"/>
                          </a:solidFill>
                        </a:rPr>
                        <a:t>data consistently to drive instructional decisions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Provide </a:t>
                      </a:r>
                      <a:r>
                        <a:rPr b="1" lang="en-US" sz="1000">
                          <a:solidFill>
                            <a:schemeClr val="dk1"/>
                          </a:solidFill>
                        </a:rPr>
                        <a:t>tiered supports within Workshop</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Participate in </a:t>
                      </a:r>
                      <a:r>
                        <a:rPr b="1" lang="en-US" sz="1000">
                          <a:solidFill>
                            <a:schemeClr val="dk1"/>
                          </a:solidFill>
                        </a:rPr>
                        <a:t>focused, efficient PLCs that result in action</a:t>
                      </a:r>
                      <a:endParaRPr b="1" sz="1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1000">
                          <a:solidFill>
                            <a:schemeClr val="dk1"/>
                          </a:solidFill>
                        </a:rPr>
                        <a:t>Students will:</a:t>
                      </a:r>
                      <a:endParaRPr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Receive </a:t>
                      </a:r>
                      <a:r>
                        <a:rPr b="1" lang="en-US" sz="1000">
                          <a:solidFill>
                            <a:schemeClr val="dk1"/>
                          </a:solidFill>
                        </a:rPr>
                        <a:t>timely, targeted support based on need</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Experience </a:t>
                      </a:r>
                      <a:r>
                        <a:rPr b="1" lang="en-US" sz="1000">
                          <a:solidFill>
                            <a:schemeClr val="dk1"/>
                          </a:solidFill>
                        </a:rPr>
                        <a:t>aligned instruction and intervention</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Demonstrate increased proficiency and growth</a:t>
                      </a:r>
                      <a:endParaRPr b="1" sz="1000">
                        <a:solidFill>
                          <a:schemeClr val="dk1"/>
                        </a:solidFill>
                      </a:endParaRPr>
                    </a:p>
                    <a:p>
                      <a:pPr indent="0" lvl="0" marL="0" rtl="0" algn="l">
                        <a:lnSpc>
                          <a:spcPct val="115000"/>
                        </a:lnSpc>
                        <a:spcBef>
                          <a:spcPts val="1200"/>
                        </a:spcBef>
                        <a:spcAft>
                          <a:spcPts val="0"/>
                        </a:spcAft>
                        <a:buNone/>
                      </a:pPr>
                      <a:r>
                        <a:rPr lang="en-US" sz="1000">
                          <a:solidFill>
                            <a:schemeClr val="dk1"/>
                          </a:solidFill>
                        </a:rPr>
                        <a:t>Teachers will:</a:t>
                      </a:r>
                      <a:endParaRPr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Use the </a:t>
                      </a:r>
                      <a:r>
                        <a:rPr b="1" lang="en-US" sz="1000">
                          <a:solidFill>
                            <a:schemeClr val="dk1"/>
                          </a:solidFill>
                        </a:rPr>
                        <a:t>Blueprint to plan high-quality Tier 1 instruction</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Implement </a:t>
                      </a:r>
                      <a:r>
                        <a:rPr b="1" lang="en-US" sz="1000">
                          <a:solidFill>
                            <a:schemeClr val="dk1"/>
                          </a:solidFill>
                        </a:rPr>
                        <a:t>Workshop to deliver Tier 2 and Tier 3 supports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Use </a:t>
                      </a:r>
                      <a:r>
                        <a:rPr b="1" lang="en-US" sz="1000">
                          <a:solidFill>
                            <a:schemeClr val="dk1"/>
                          </a:solidFill>
                        </a:rPr>
                        <a:t>data in PLC to make instructional decisions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Monitor and adjust instruction based on student response</a:t>
                      </a:r>
                      <a:endParaRPr b="1" sz="1000">
                        <a:latin typeface="Poppins"/>
                        <a:ea typeface="Poppins"/>
                        <a:cs typeface="Poppins"/>
                        <a:sym typeface="Poppins"/>
                      </a:endParaRPr>
                    </a:p>
                    <a:p>
                      <a:pPr indent="0" lvl="0" marL="0" rtl="0" algn="l">
                        <a:spcBef>
                          <a:spcPts val="1200"/>
                        </a:spcBef>
                        <a:spcAft>
                          <a:spcPts val="0"/>
                        </a:spcAft>
                        <a:buNone/>
                      </a:pPr>
                      <a:r>
                        <a:rPr b="1" lang="en-US" sz="1000">
                          <a:latin typeface="Poppins"/>
                          <a:ea typeface="Poppins"/>
                          <a:cs typeface="Poppins"/>
                          <a:sym typeface="Poppins"/>
                        </a:rPr>
                        <a:t>Educator Beliefs &amp; Efficacy:</a:t>
                      </a:r>
                      <a:r>
                        <a:rPr lang="en-US" sz="1000">
                          <a:latin typeface="Poppins"/>
                          <a:ea typeface="Poppins"/>
                          <a:cs typeface="Poppins"/>
                          <a:sym typeface="Poppins"/>
                        </a:rPr>
                        <a:t> </a:t>
                      </a:r>
                      <a:r>
                        <a:rPr lang="en-US" sz="1000">
                          <a:latin typeface="Poppins"/>
                          <a:ea typeface="Poppins"/>
                          <a:cs typeface="Poppins"/>
                          <a:sym typeface="Poppins"/>
                        </a:rPr>
                        <a:t>All students can achieve at high levels when instruction is aligned to their needs, and that using data to adjust instruction and intervention will lead to improved student outcomes.</a:t>
                      </a:r>
                      <a:endParaRPr sz="10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000">
                          <a:latin typeface="Poppins"/>
                          <a:ea typeface="Poppins"/>
                          <a:cs typeface="Poppins"/>
                          <a:sym typeface="Poppins"/>
                        </a:rPr>
                        <a:t>Monitoring for Evidence of Implementation:</a:t>
                      </a:r>
                      <a:r>
                        <a:rPr lang="en-US" sz="1000">
                          <a:latin typeface="Poppins"/>
                          <a:ea typeface="Poppins"/>
                          <a:cs typeface="Poppins"/>
                          <a:sym typeface="Poppins"/>
                        </a:rPr>
                        <a:t> </a:t>
                      </a:r>
                      <a:endParaRPr sz="1000">
                        <a:latin typeface="Poppins"/>
                        <a:ea typeface="Poppins"/>
                        <a:cs typeface="Poppins"/>
                        <a:sym typeface="Poppins"/>
                      </a:endParaRPr>
                    </a:p>
                    <a:p>
                      <a:pPr indent="-228600" lvl="0" marL="457200" rtl="0" algn="l">
                        <a:spcBef>
                          <a:spcPts val="0"/>
                        </a:spcBef>
                        <a:spcAft>
                          <a:spcPts val="0"/>
                        </a:spcAft>
                        <a:buNone/>
                      </a:pPr>
                      <a:r>
                        <a:rPr lang="en-US" sz="1000">
                          <a:solidFill>
                            <a:schemeClr val="dk1"/>
                          </a:solidFill>
                        </a:rPr>
                        <a:t>PLC observations (use of agenda, data, and action planning)</a:t>
                      </a:r>
                      <a:endParaRPr sz="1000">
                        <a:solidFill>
                          <a:schemeClr val="dk1"/>
                        </a:solidFill>
                      </a:endParaRPr>
                    </a:p>
                    <a:p>
                      <a:pPr indent="-228600" lvl="0" marL="457200" rtl="0" algn="l">
                        <a:spcBef>
                          <a:spcPts val="0"/>
                        </a:spcBef>
                        <a:spcAft>
                          <a:spcPts val="0"/>
                        </a:spcAft>
                        <a:buNone/>
                      </a:pPr>
                      <a:r>
                        <a:rPr lang="en-US" sz="1000">
                          <a:solidFill>
                            <a:schemeClr val="dk1"/>
                          </a:solidFill>
                        </a:rPr>
                        <a:t>Walkthroughs during Workshop (evidence of Tier 1, 2, 3 groups)</a:t>
                      </a:r>
                      <a:endParaRPr sz="1000">
                        <a:solidFill>
                          <a:schemeClr val="dk1"/>
                        </a:solidFill>
                      </a:endParaRPr>
                    </a:p>
                    <a:p>
                      <a:pPr indent="-228600" lvl="0" marL="457200" rtl="0" algn="l">
                        <a:spcBef>
                          <a:spcPts val="0"/>
                        </a:spcBef>
                        <a:spcAft>
                          <a:spcPts val="0"/>
                        </a:spcAft>
                        <a:buNone/>
                      </a:pPr>
                      <a:r>
                        <a:rPr lang="en-US" sz="1000">
                          <a:solidFill>
                            <a:schemeClr val="dk1"/>
                          </a:solidFill>
                        </a:rPr>
                        <a:t>Review of:</a:t>
                      </a:r>
                      <a:endParaRPr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Workshop folders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Blueprint reflection pages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Progress monitoring data</a:t>
                      </a:r>
                      <a:endParaRPr sz="1000">
                        <a:solidFill>
                          <a:schemeClr val="dk1"/>
                        </a:solidFill>
                      </a:endParaRPr>
                    </a:p>
                    <a:p>
                      <a:pPr indent="0" lvl="0" marL="0" rtl="0" algn="l">
                        <a:spcBef>
                          <a:spcPts val="1200"/>
                        </a:spcBef>
                        <a:spcAft>
                          <a:spcPts val="0"/>
                        </a:spcAft>
                        <a:buNone/>
                      </a:pPr>
                      <a:r>
                        <a:t/>
                      </a:r>
                      <a:endParaRPr b="1" sz="1000">
                        <a:latin typeface="Poppins"/>
                        <a:ea typeface="Poppins"/>
                        <a:cs typeface="Poppins"/>
                        <a:sym typeface="Poppins"/>
                      </a:endParaRPr>
                    </a:p>
                    <a:p>
                      <a:pPr indent="0" lvl="0" marL="0" rtl="0" algn="l">
                        <a:spcBef>
                          <a:spcPts val="0"/>
                        </a:spcBef>
                        <a:spcAft>
                          <a:spcPts val="0"/>
                        </a:spcAft>
                        <a:buNone/>
                      </a:pPr>
                      <a:r>
                        <a:rPr b="1" lang="en-US" sz="1000">
                          <a:latin typeface="Poppins"/>
                          <a:ea typeface="Poppins"/>
                          <a:cs typeface="Poppins"/>
                          <a:sym typeface="Poppins"/>
                        </a:rPr>
                        <a:t>Data Gathered: </a:t>
                      </a:r>
                      <a:endParaRPr b="1" sz="1000">
                        <a:latin typeface="Poppins"/>
                        <a:ea typeface="Poppins"/>
                        <a:cs typeface="Poppins"/>
                        <a:sym typeface="Poppins"/>
                      </a:endParaRPr>
                    </a:p>
                    <a:p>
                      <a:pPr indent="-292100" lvl="0" marL="457200" rtl="0" algn="l">
                        <a:spcBef>
                          <a:spcPts val="0"/>
                        </a:spcBef>
                        <a:spcAft>
                          <a:spcPts val="0"/>
                        </a:spcAft>
                        <a:buSzPts val="1000"/>
                        <a:buFont typeface="Poppins"/>
                        <a:buChar char="●"/>
                      </a:pPr>
                      <a:r>
                        <a:rPr lang="en-US" sz="1000">
                          <a:latin typeface="Poppins"/>
                          <a:ea typeface="Poppins"/>
                          <a:cs typeface="Poppins"/>
                          <a:sym typeface="Poppins"/>
                        </a:rPr>
                        <a:t>unit assessment data</a:t>
                      </a:r>
                      <a:endParaRPr sz="1000">
                        <a:latin typeface="Poppins"/>
                        <a:ea typeface="Poppins"/>
                        <a:cs typeface="Poppins"/>
                        <a:sym typeface="Poppins"/>
                      </a:endParaRPr>
                    </a:p>
                    <a:p>
                      <a:pPr indent="-292100" lvl="0" marL="457200" rtl="0" algn="l">
                        <a:spcBef>
                          <a:spcPts val="0"/>
                        </a:spcBef>
                        <a:spcAft>
                          <a:spcPts val="0"/>
                        </a:spcAft>
                        <a:buSzPts val="1000"/>
                        <a:buFont typeface="Poppins"/>
                        <a:buChar char="●"/>
                      </a:pPr>
                      <a:r>
                        <a:rPr lang="en-US" sz="1000">
                          <a:latin typeface="Poppins"/>
                          <a:ea typeface="Poppins"/>
                          <a:cs typeface="Poppins"/>
                          <a:sym typeface="Poppins"/>
                        </a:rPr>
                        <a:t>walkthrough data</a:t>
                      </a:r>
                      <a:endParaRPr sz="1000">
                        <a:latin typeface="Poppins"/>
                        <a:ea typeface="Poppins"/>
                        <a:cs typeface="Poppins"/>
                        <a:sym typeface="Poppins"/>
                      </a:endParaRPr>
                    </a:p>
                    <a:p>
                      <a:pPr indent="-292100" lvl="0" marL="457200" rtl="0" algn="l">
                        <a:spcBef>
                          <a:spcPts val="0"/>
                        </a:spcBef>
                        <a:spcAft>
                          <a:spcPts val="0"/>
                        </a:spcAft>
                        <a:buSzPts val="1000"/>
                        <a:buFont typeface="Poppins"/>
                        <a:buChar char="●"/>
                      </a:pPr>
                      <a:r>
                        <a:rPr lang="en-US" sz="1000">
                          <a:latin typeface="Poppins"/>
                          <a:ea typeface="Poppins"/>
                          <a:cs typeface="Poppins"/>
                          <a:sym typeface="Poppins"/>
                        </a:rPr>
                        <a:t>iready assessments</a:t>
                      </a:r>
                      <a:endParaRPr sz="1000">
                        <a:latin typeface="Poppins"/>
                        <a:ea typeface="Poppins"/>
                        <a:cs typeface="Poppins"/>
                        <a:sym typeface="Poppins"/>
                      </a:endParaRPr>
                    </a:p>
                    <a:p>
                      <a:pPr indent="0" lvl="0" marL="0" rtl="0" algn="l">
                        <a:spcBef>
                          <a:spcPts val="0"/>
                        </a:spcBef>
                        <a:spcAft>
                          <a:spcPts val="0"/>
                        </a:spcAft>
                        <a:buNone/>
                      </a:pPr>
                      <a:r>
                        <a:t/>
                      </a:r>
                      <a:endParaRPr b="1" sz="1000">
                        <a:latin typeface="Poppins"/>
                        <a:ea typeface="Poppins"/>
                        <a:cs typeface="Poppins"/>
                        <a:sym typeface="Poppins"/>
                      </a:endParaRPr>
                    </a:p>
                    <a:p>
                      <a:pPr indent="0" lvl="0" marL="0" rtl="0" algn="l">
                        <a:spcBef>
                          <a:spcPts val="0"/>
                        </a:spcBef>
                        <a:spcAft>
                          <a:spcPts val="0"/>
                        </a:spcAft>
                        <a:buNone/>
                      </a:pPr>
                      <a:r>
                        <a:rPr b="1" lang="en-US" sz="1000">
                          <a:latin typeface="Poppins"/>
                          <a:ea typeface="Poppins"/>
                          <a:cs typeface="Poppins"/>
                          <a:sym typeface="Poppins"/>
                        </a:rPr>
                        <a:t>Responsible Parties:</a:t>
                      </a:r>
                      <a:r>
                        <a:rPr lang="en-US" sz="1000">
                          <a:latin typeface="Poppins"/>
                          <a:ea typeface="Poppins"/>
                          <a:cs typeface="Poppins"/>
                          <a:sym typeface="Poppins"/>
                        </a:rPr>
                        <a:t> Principal, Assistant Principal, Instructional Coach, KDE Coach</a:t>
                      </a:r>
                      <a:endParaRPr sz="1000">
                        <a:latin typeface="Poppins"/>
                        <a:ea typeface="Poppins"/>
                        <a:cs typeface="Poppins"/>
                        <a:sym typeface="Poppins"/>
                      </a:endParaRPr>
                    </a:p>
                    <a:p>
                      <a:pPr indent="0" lvl="0" marL="0" rtl="0" algn="l">
                        <a:spcBef>
                          <a:spcPts val="0"/>
                        </a:spcBef>
                        <a:spcAft>
                          <a:spcPts val="0"/>
                        </a:spcAft>
                        <a:buNone/>
                      </a:pPr>
                      <a:r>
                        <a:t/>
                      </a:r>
                      <a:endParaRPr sz="1000">
                        <a:latin typeface="Poppins"/>
                        <a:ea typeface="Poppins"/>
                        <a:cs typeface="Poppins"/>
                        <a:sym typeface="Poppins"/>
                      </a:endParaRPr>
                    </a:p>
                    <a:p>
                      <a:pPr indent="0" lvl="0" marL="0" rtl="0" algn="l">
                        <a:spcBef>
                          <a:spcPts val="0"/>
                        </a:spcBef>
                        <a:spcAft>
                          <a:spcPts val="0"/>
                        </a:spcAft>
                        <a:buNone/>
                      </a:pPr>
                      <a:r>
                        <a:rPr b="1" lang="en-US" sz="1000">
                          <a:latin typeface="Poppins"/>
                          <a:ea typeface="Poppins"/>
                          <a:cs typeface="Poppins"/>
                          <a:sym typeface="Poppins"/>
                        </a:rPr>
                        <a:t>Frequency of Analysis:</a:t>
                      </a:r>
                      <a:r>
                        <a:rPr lang="en-US" sz="1000">
                          <a:latin typeface="Poppins"/>
                          <a:ea typeface="Poppins"/>
                          <a:cs typeface="Poppins"/>
                          <a:sym typeface="Poppins"/>
                        </a:rPr>
                        <a:t> </a:t>
                      </a:r>
                      <a:endParaRPr sz="1000">
                        <a:latin typeface="Poppins"/>
                        <a:ea typeface="Poppins"/>
                        <a:cs typeface="Poppins"/>
                        <a:sym typeface="Poppins"/>
                      </a:endParaRPr>
                    </a:p>
                    <a:p>
                      <a:pPr indent="0" lvl="0" marL="0" rtl="0" algn="l">
                        <a:spcBef>
                          <a:spcPts val="0"/>
                        </a:spcBef>
                        <a:spcAft>
                          <a:spcPts val="0"/>
                        </a:spcAft>
                        <a:buNone/>
                      </a:pPr>
                      <a:r>
                        <a:t/>
                      </a:r>
                      <a:endParaRPr sz="1000">
                        <a:latin typeface="Poppins"/>
                        <a:ea typeface="Poppins"/>
                        <a:cs typeface="Poppins"/>
                        <a:sym typeface="Poppins"/>
                      </a:endParaRPr>
                    </a:p>
                    <a:p>
                      <a:pPr indent="0" lvl="0" marL="0" rtl="0" algn="l">
                        <a:lnSpc>
                          <a:spcPct val="115000"/>
                        </a:lnSpc>
                        <a:spcBef>
                          <a:spcPts val="1400"/>
                        </a:spcBef>
                        <a:spcAft>
                          <a:spcPts val="0"/>
                        </a:spcAft>
                        <a:buNone/>
                      </a:pPr>
                      <a:r>
                        <a:rPr b="1" lang="en-US" sz="1000">
                          <a:solidFill>
                            <a:schemeClr val="dk1"/>
                          </a:solidFill>
                        </a:rPr>
                        <a:t>Ongoing Supports:</a:t>
                      </a:r>
                      <a:endParaRPr b="1"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Instructional coaching cycles focused on:</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Data analysis</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Small group instruction</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Intervention implementation</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PLC facilitation support (modeling effective meetings)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Regular feedback using </a:t>
                      </a:r>
                      <a:r>
                        <a:rPr b="1" lang="en-US" sz="1000">
                          <a:solidFill>
                            <a:schemeClr val="dk1"/>
                          </a:solidFill>
                        </a:rPr>
                        <a:t>Danielson Domains 2 &amp; 3</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Data meetings aligned to iReady and unit assessments</a:t>
                      </a:r>
                      <a:endParaRPr b="1" sz="10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1800"/>
                        </a:spcBef>
                        <a:spcAft>
                          <a:spcPts val="0"/>
                        </a:spcAft>
                        <a:buNone/>
                      </a:pPr>
                      <a:r>
                        <a:rPr b="1" lang="en-US" sz="1000">
                          <a:solidFill>
                            <a:schemeClr val="dk1"/>
                          </a:solidFill>
                        </a:rPr>
                        <a:t>Implementation Indicators (Are we doing the work?)</a:t>
                      </a:r>
                      <a:endParaRPr b="1" sz="1000">
                        <a:solidFill>
                          <a:schemeClr val="dk1"/>
                        </a:solidFill>
                      </a:endParaRPr>
                    </a:p>
                    <a:p>
                      <a:pPr indent="0" lvl="0" marL="0" rtl="0" algn="l">
                        <a:lnSpc>
                          <a:spcPct val="115000"/>
                        </a:lnSpc>
                        <a:spcBef>
                          <a:spcPts val="1400"/>
                        </a:spcBef>
                        <a:spcAft>
                          <a:spcPts val="0"/>
                        </a:spcAft>
                        <a:buNone/>
                      </a:pPr>
                      <a:r>
                        <a:rPr b="1" lang="en-US" sz="1000">
                          <a:solidFill>
                            <a:schemeClr val="dk1"/>
                          </a:solidFill>
                        </a:rPr>
                        <a:t>Teachers will:</a:t>
                      </a:r>
                      <a:endParaRPr b="1"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Bring </a:t>
                      </a:r>
                      <a:r>
                        <a:rPr b="1" lang="en-US" sz="1000">
                          <a:solidFill>
                            <a:schemeClr val="dk1"/>
                          </a:solidFill>
                        </a:rPr>
                        <a:t>Blueprint + student data</a:t>
                      </a:r>
                      <a:r>
                        <a:rPr lang="en-US" sz="1000">
                          <a:solidFill>
                            <a:schemeClr val="dk1"/>
                          </a:solidFill>
                        </a:rPr>
                        <a:t> to PLC weekly</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Maintain </a:t>
                      </a:r>
                      <a:r>
                        <a:rPr b="1" lang="en-US" sz="1000">
                          <a:solidFill>
                            <a:schemeClr val="dk1"/>
                          </a:solidFill>
                        </a:rPr>
                        <a:t>current Workshop folders</a:t>
                      </a:r>
                      <a:r>
                        <a:rPr lang="en-US" sz="1000">
                          <a:solidFill>
                            <a:schemeClr val="dk1"/>
                          </a:solidFill>
                        </a:rPr>
                        <a:t> with updated groups and plans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Implement </a:t>
                      </a:r>
                      <a:r>
                        <a:rPr b="1" lang="en-US" sz="1000">
                          <a:solidFill>
                            <a:schemeClr val="dk1"/>
                          </a:solidFill>
                        </a:rPr>
                        <a:t>Tier 1, Tier 2, and Tier 3 groups during Workshop daily</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Use </a:t>
                      </a:r>
                      <a:r>
                        <a:rPr b="1" lang="en-US" sz="1000">
                          <a:solidFill>
                            <a:schemeClr val="dk1"/>
                          </a:solidFill>
                        </a:rPr>
                        <a:t>weekly data reflection pages</a:t>
                      </a:r>
                      <a:r>
                        <a:rPr lang="en-US" sz="1000">
                          <a:solidFill>
                            <a:schemeClr val="dk1"/>
                          </a:solidFill>
                        </a:rPr>
                        <a:t> within the Blueprint</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Participate in PLCs that result in </a:t>
                      </a:r>
                      <a:r>
                        <a:rPr b="1" lang="en-US" sz="1000">
                          <a:solidFill>
                            <a:schemeClr val="dk1"/>
                          </a:solidFill>
                        </a:rPr>
                        <a:t>clear action steps (groups, plans, monitoring)</a:t>
                      </a:r>
                      <a:endParaRPr b="1" sz="1000">
                        <a:solidFill>
                          <a:schemeClr val="dk1"/>
                        </a:solidFill>
                      </a:endParaRPr>
                    </a:p>
                    <a:p>
                      <a:pPr indent="0" lvl="0" marL="0" rtl="0" algn="l">
                        <a:lnSpc>
                          <a:spcPct val="115000"/>
                        </a:lnSpc>
                        <a:spcBef>
                          <a:spcPts val="1400"/>
                        </a:spcBef>
                        <a:spcAft>
                          <a:spcPts val="0"/>
                        </a:spcAft>
                        <a:buNone/>
                      </a:pPr>
                      <a:r>
                        <a:rPr b="1" lang="en-US" sz="1000">
                          <a:solidFill>
                            <a:schemeClr val="dk1"/>
                          </a:solidFill>
                        </a:rPr>
                        <a:t>During walkthroughs, we will see:</a:t>
                      </a:r>
                      <a:endParaRPr b="1"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Small group instruction aligned to </a:t>
                      </a:r>
                      <a:r>
                        <a:rPr b="1" lang="en-US" sz="1000">
                          <a:solidFill>
                            <a:schemeClr val="dk1"/>
                          </a:solidFill>
                        </a:rPr>
                        <a:t>specific skill deficits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Students working in </a:t>
                      </a:r>
                      <a:r>
                        <a:rPr b="1" lang="en-US" sz="1000">
                          <a:solidFill>
                            <a:schemeClr val="dk1"/>
                          </a:solidFill>
                        </a:rPr>
                        <a:t>flexible groups (Tier 1, 2, 3)</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Teachers using </a:t>
                      </a:r>
                      <a:r>
                        <a:rPr b="1" lang="en-US" sz="1000">
                          <a:solidFill>
                            <a:schemeClr val="dk1"/>
                          </a:solidFill>
                        </a:rPr>
                        <a:t>targeted interventions—not just reteaching whole group</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Evidence of </a:t>
                      </a:r>
                      <a:r>
                        <a:rPr b="1" lang="en-US" sz="1000">
                          <a:solidFill>
                            <a:schemeClr val="dk1"/>
                          </a:solidFill>
                        </a:rPr>
                        <a:t>progress monitoring (notes, probes, quick checks)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Alignment between:</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Blueprint (what was planned)</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Workshop (what is happening)</a:t>
                      </a:r>
                      <a:endParaRPr sz="1000">
                        <a:solidFill>
                          <a:schemeClr val="dk1"/>
                        </a:solidFill>
                      </a:endParaRPr>
                    </a:p>
                    <a:p>
                      <a:pPr indent="0" lvl="0" marL="0" rtl="0" algn="l">
                        <a:lnSpc>
                          <a:spcPct val="115000"/>
                        </a:lnSpc>
                        <a:spcBef>
                          <a:spcPts val="1400"/>
                        </a:spcBef>
                        <a:spcAft>
                          <a:spcPts val="0"/>
                        </a:spcAft>
                        <a:buNone/>
                      </a:pPr>
                      <a:r>
                        <a:rPr b="1" lang="en-US" sz="1000">
                          <a:solidFill>
                            <a:schemeClr val="dk1"/>
                          </a:solidFill>
                        </a:rPr>
                        <a:t>PLCs will:</a:t>
                      </a:r>
                      <a:endParaRPr b="1"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Follow the </a:t>
                      </a:r>
                      <a:r>
                        <a:rPr b="1" lang="en-US" sz="1000">
                          <a:solidFill>
                            <a:schemeClr val="dk1"/>
                          </a:solidFill>
                        </a:rPr>
                        <a:t>structured agenda consistently</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Use </a:t>
                      </a:r>
                      <a:r>
                        <a:rPr b="1" lang="en-US" sz="1000">
                          <a:solidFill>
                            <a:schemeClr val="dk1"/>
                          </a:solidFill>
                        </a:rPr>
                        <a:t>data to drive all decisions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Identify </a:t>
                      </a:r>
                      <a:r>
                        <a:rPr b="1" lang="en-US" sz="1000">
                          <a:solidFill>
                            <a:schemeClr val="dk1"/>
                          </a:solidFill>
                        </a:rPr>
                        <a:t>Tier 1 effectiveness (80% rule)</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Adjust </a:t>
                      </a:r>
                      <a:r>
                        <a:rPr b="1" lang="en-US" sz="1000">
                          <a:solidFill>
                            <a:schemeClr val="dk1"/>
                          </a:solidFill>
                        </a:rPr>
                        <a:t>instruction AND intervention</a:t>
                      </a:r>
                      <a:r>
                        <a:rPr lang="en-US" sz="1000">
                          <a:solidFill>
                            <a:schemeClr val="dk1"/>
                          </a:solidFill>
                        </a:rPr>
                        <a:t> (not just talk about students)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Produce:</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Updated groups</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Clear intervention plans</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Defined progress monitoring</a:t>
                      </a:r>
                      <a:endParaRPr sz="1000">
                        <a:solidFill>
                          <a:schemeClr val="dk1"/>
                        </a:solidFill>
                      </a:endParaRPr>
                    </a:p>
                    <a:p>
                      <a:pPr indent="0" lvl="0" marL="0" rtl="0" algn="l">
                        <a:lnSpc>
                          <a:spcPct val="115000"/>
                        </a:lnSpc>
                        <a:spcBef>
                          <a:spcPts val="1200"/>
                        </a:spcBef>
                        <a:spcAft>
                          <a:spcPts val="0"/>
                        </a:spcAft>
                        <a:buNone/>
                      </a:pPr>
                      <a:r>
                        <a:rPr b="1" lang="en-US" sz="1000">
                          <a:solidFill>
                            <a:schemeClr val="dk1"/>
                          </a:solidFill>
                        </a:rPr>
                        <a:t>Students will:</a:t>
                      </a:r>
                      <a:endParaRPr b="1" sz="1000">
                        <a:solidFill>
                          <a:schemeClr val="dk1"/>
                        </a:solidFill>
                      </a:endParaRPr>
                    </a:p>
                    <a:p>
                      <a:pPr indent="-292100" lvl="0" marL="457200" rtl="0" algn="l">
                        <a:lnSpc>
                          <a:spcPct val="115000"/>
                        </a:lnSpc>
                        <a:spcBef>
                          <a:spcPts val="1200"/>
                        </a:spcBef>
                        <a:spcAft>
                          <a:spcPts val="0"/>
                        </a:spcAft>
                        <a:buClr>
                          <a:schemeClr val="dk1"/>
                        </a:buClr>
                        <a:buSzPts val="1000"/>
                        <a:buChar char="●"/>
                      </a:pPr>
                      <a:r>
                        <a:rPr lang="en-US" sz="1000">
                          <a:solidFill>
                            <a:schemeClr val="dk1"/>
                          </a:solidFill>
                        </a:rPr>
                        <a:t>Demonstrate </a:t>
                      </a:r>
                      <a:r>
                        <a:rPr b="1" lang="en-US" sz="1000">
                          <a:solidFill>
                            <a:schemeClr val="dk1"/>
                          </a:solidFill>
                        </a:rPr>
                        <a:t>growth on iReady assessments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Improve performance on </a:t>
                      </a:r>
                      <a:r>
                        <a:rPr b="1" lang="en-US" sz="1000">
                          <a:solidFill>
                            <a:schemeClr val="dk1"/>
                          </a:solidFill>
                        </a:rPr>
                        <a:t>unit and formative assessments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Move </a:t>
                      </a:r>
                      <a:r>
                        <a:rPr b="1" lang="en-US" sz="1000">
                          <a:solidFill>
                            <a:schemeClr val="dk1"/>
                          </a:solidFill>
                        </a:rPr>
                        <a:t>between tiers based on progress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Receive </a:t>
                      </a:r>
                      <a:r>
                        <a:rPr b="1" lang="en-US" sz="1000">
                          <a:solidFill>
                            <a:schemeClr val="dk1"/>
                          </a:solidFill>
                        </a:rPr>
                        <a:t>targeted support aligned to their needs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Show increased </a:t>
                      </a:r>
                      <a:r>
                        <a:rPr b="1" lang="en-US" sz="1000">
                          <a:solidFill>
                            <a:schemeClr val="dk1"/>
                          </a:solidFill>
                        </a:rPr>
                        <a:t>engagement and success during small group instruction</a:t>
                      </a:r>
                      <a:endParaRPr sz="10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000">
                          <a:latin typeface="Poppins"/>
                          <a:ea typeface="Poppins"/>
                          <a:cs typeface="Poppins"/>
                          <a:sym typeface="Poppins"/>
                        </a:rPr>
                        <a:t>Start:</a:t>
                      </a:r>
                      <a:r>
                        <a:rPr lang="en-US" sz="1000">
                          <a:latin typeface="Poppins"/>
                          <a:ea typeface="Poppins"/>
                          <a:cs typeface="Poppins"/>
                          <a:sym typeface="Poppins"/>
                        </a:rPr>
                        <a:t> </a:t>
                      </a:r>
                      <a:endParaRPr sz="1000">
                        <a:latin typeface="Poppins"/>
                        <a:ea typeface="Poppins"/>
                        <a:cs typeface="Poppins"/>
                        <a:sym typeface="Poppins"/>
                      </a:endParaRPr>
                    </a:p>
                    <a:p>
                      <a:pPr indent="0" lvl="0" marL="0" rtl="0" algn="l">
                        <a:spcBef>
                          <a:spcPts val="0"/>
                        </a:spcBef>
                        <a:spcAft>
                          <a:spcPts val="0"/>
                        </a:spcAft>
                        <a:buNone/>
                      </a:pPr>
                      <a:r>
                        <a:rPr lang="en-US" sz="1000">
                          <a:latin typeface="Poppins"/>
                          <a:ea typeface="Poppins"/>
                          <a:cs typeface="Poppins"/>
                          <a:sym typeface="Poppins"/>
                        </a:rPr>
                        <a:t>Initial training (Back-to-school): 3 hours</a:t>
                      </a:r>
                      <a:endParaRPr sz="1000">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sz="1000">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sz="1000">
                          <a:latin typeface="Poppins"/>
                          <a:ea typeface="Poppins"/>
                          <a:cs typeface="Poppins"/>
                          <a:sym typeface="Poppins"/>
                        </a:rPr>
                        <a:t>Monthly PLC-embedded learning: 1–2 hours/month</a:t>
                      </a:r>
                      <a:endParaRPr sz="1000">
                        <a:latin typeface="Poppins"/>
                        <a:ea typeface="Poppins"/>
                        <a:cs typeface="Poppins"/>
                        <a:sym typeface="Poppins"/>
                      </a:endParaRPr>
                    </a:p>
                    <a:p>
                      <a:pPr indent="0" lvl="0" marL="0" rtl="0" algn="l">
                        <a:spcBef>
                          <a:spcPts val="0"/>
                        </a:spcBef>
                        <a:spcAft>
                          <a:spcPts val="0"/>
                        </a:spcAft>
                        <a:buNone/>
                      </a:pPr>
                      <a:r>
                        <a:t/>
                      </a:r>
                      <a:endParaRPr sz="1000">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rPr lang="en-US" sz="1000">
                          <a:latin typeface="Poppins"/>
                          <a:ea typeface="Poppins"/>
                          <a:cs typeface="Poppins"/>
                          <a:sym typeface="Poppins"/>
                        </a:rPr>
                        <a:t>Ongoing coaching cycles: embedded</a:t>
                      </a:r>
                      <a:r>
                        <a:rPr b="1" lang="en-US" sz="1000">
                          <a:solidFill>
                            <a:schemeClr val="dk1"/>
                          </a:solidFill>
                        </a:rPr>
                        <a:t> PL 1: System Launch – Blueprint + Workshop + MTSS </a:t>
                      </a:r>
                      <a:r>
                        <a:rPr lang="en-US" sz="1000">
                          <a:solidFill>
                            <a:schemeClr val="dk1"/>
                          </a:solidFill>
                        </a:rPr>
                        <a:t>Introduce the BES instructional system and how Blueprint (planning), Workshop (delivery), and PLC (decision-making) work together to support MTSS within daily instruction.</a:t>
                      </a:r>
                      <a:endParaRPr sz="1000">
                        <a:solidFill>
                          <a:schemeClr val="dk1"/>
                        </a:solidFill>
                      </a:endParaRPr>
                    </a:p>
                    <a:p>
                      <a:pPr indent="0" lvl="0" marL="0" rtl="0" algn="l">
                        <a:lnSpc>
                          <a:spcPct val="115000"/>
                        </a:lnSpc>
                        <a:spcBef>
                          <a:spcPts val="1800"/>
                        </a:spcBef>
                        <a:spcAft>
                          <a:spcPts val="0"/>
                        </a:spcAft>
                        <a:buClr>
                          <a:schemeClr val="dk1"/>
                        </a:buClr>
                        <a:buSzPts val="1100"/>
                        <a:buFont typeface="Arial"/>
                        <a:buNone/>
                      </a:pPr>
                      <a:r>
                        <a:rPr b="1" lang="en-US" sz="1000">
                          <a:solidFill>
                            <a:schemeClr val="dk1"/>
                          </a:solidFill>
                        </a:rPr>
                        <a:t> PL 2: Using Data to Drive MTSS Decision </a:t>
                      </a:r>
                      <a:r>
                        <a:rPr lang="en-US" sz="1000">
                          <a:solidFill>
                            <a:schemeClr val="dk1"/>
                          </a:solidFill>
                        </a:rPr>
                        <a:t>Train teachers to use multiple data sources (iReady, unit assessments, formative checks) to evaluate Tier 1 effectiveness, identify student needs, and make decisions about Tier 2 and Tier 3 supports.</a:t>
                      </a:r>
                      <a:endParaRPr sz="1000">
                        <a:solidFill>
                          <a:schemeClr val="dk1"/>
                        </a:solidFill>
                      </a:endParaRPr>
                    </a:p>
                    <a:p>
                      <a:pPr indent="0" lvl="0" marL="0" rtl="0" algn="l">
                        <a:lnSpc>
                          <a:spcPct val="115000"/>
                        </a:lnSpc>
                        <a:spcBef>
                          <a:spcPts val="1800"/>
                        </a:spcBef>
                        <a:spcAft>
                          <a:spcPts val="0"/>
                        </a:spcAft>
                        <a:buClr>
                          <a:schemeClr val="dk1"/>
                        </a:buClr>
                        <a:buSzPts val="1100"/>
                        <a:buFont typeface="Arial"/>
                        <a:buNone/>
                      </a:pPr>
                      <a:r>
                        <a:rPr b="1" lang="en-US" sz="1000">
                          <a:solidFill>
                            <a:schemeClr val="dk1"/>
                          </a:solidFill>
                        </a:rPr>
                        <a:t>PL 3: Workshop Implementation &amp; Intervention Planning</a:t>
                      </a:r>
                      <a:r>
                        <a:rPr lang="en-US" sz="1000">
                          <a:solidFill>
                            <a:schemeClr val="dk1"/>
                          </a:solidFill>
                        </a:rPr>
                        <a:t>Develop teacher capacity to design and implement Workshop structures, including small group instruction, targeted interventions, and progress monitoring aligned to student needs.</a:t>
                      </a:r>
                      <a:endParaRPr sz="1000">
                        <a:solidFill>
                          <a:schemeClr val="dk1"/>
                        </a:solidFill>
                      </a:endParaRPr>
                    </a:p>
                    <a:p>
                      <a:pPr indent="0" lvl="0" marL="0" rtl="0" algn="l">
                        <a:lnSpc>
                          <a:spcPct val="115000"/>
                        </a:lnSpc>
                        <a:spcBef>
                          <a:spcPts val="1800"/>
                        </a:spcBef>
                        <a:spcAft>
                          <a:spcPts val="0"/>
                        </a:spcAft>
                        <a:buNone/>
                      </a:pPr>
                      <a:r>
                        <a:rPr b="1" lang="en-US" sz="1000">
                          <a:solidFill>
                            <a:schemeClr val="dk1"/>
                          </a:solidFill>
                        </a:rPr>
                        <a:t> PL 4: MTSS in PLC – Problem-Solving &amp; Action Planning</a:t>
                      </a:r>
                      <a:r>
                        <a:rPr lang="en-US" sz="1000">
                          <a:solidFill>
                            <a:schemeClr val="dk1"/>
                          </a:solidFill>
                        </a:rPr>
                        <a:t>Build strong PLC practices using a structured problem-solving process to analyze data, adjust instruction, form groups, and create clear, actionable plans for Workshop</a:t>
                      </a:r>
                      <a:endParaRPr sz="1000">
                        <a:latin typeface="Poppins"/>
                        <a:ea typeface="Poppins"/>
                        <a:cs typeface="Poppins"/>
                        <a:sym typeface="Poppins"/>
                      </a:endParaRPr>
                    </a:p>
                    <a:p>
                      <a:pPr indent="0" lvl="0" marL="0" rtl="0" algn="l">
                        <a:spcBef>
                          <a:spcPts val="400"/>
                        </a:spcBef>
                        <a:spcAft>
                          <a:spcPts val="0"/>
                        </a:spcAft>
                        <a:buNone/>
                      </a:pPr>
                      <a:r>
                        <a:t/>
                      </a:r>
                      <a:endParaRPr sz="1000">
                        <a:latin typeface="Poppins"/>
                        <a:ea typeface="Poppins"/>
                        <a:cs typeface="Poppins"/>
                        <a:sym typeface="Poppins"/>
                      </a:endParaRPr>
                    </a:p>
                    <a:p>
                      <a:pPr indent="0" lvl="0" marL="0" rtl="0" algn="l">
                        <a:spcBef>
                          <a:spcPts val="0"/>
                        </a:spcBef>
                        <a:spcAft>
                          <a:spcPts val="0"/>
                        </a:spcAft>
                        <a:buNone/>
                      </a:pPr>
                      <a:r>
                        <a:rPr b="1" lang="en-US" sz="1000">
                          <a:latin typeface="Poppins"/>
                          <a:ea typeface="Poppins"/>
                          <a:cs typeface="Poppins"/>
                          <a:sym typeface="Poppins"/>
                        </a:rPr>
                        <a:t>Mid-Year Review:</a:t>
                      </a:r>
                      <a:r>
                        <a:rPr lang="en-US" sz="1000">
                          <a:latin typeface="Poppins"/>
                          <a:ea typeface="Poppins"/>
                          <a:cs typeface="Poppins"/>
                          <a:sym typeface="Poppins"/>
                        </a:rPr>
                        <a:t> </a:t>
                      </a:r>
                      <a:endParaRPr sz="1000">
                        <a:latin typeface="Poppins"/>
                        <a:ea typeface="Poppins"/>
                        <a:cs typeface="Poppins"/>
                        <a:sym typeface="Poppins"/>
                      </a:endParaRPr>
                    </a:p>
                    <a:p>
                      <a:pPr indent="0" lvl="0" marL="0" rtl="0" algn="l">
                        <a:spcBef>
                          <a:spcPts val="0"/>
                        </a:spcBef>
                        <a:spcAft>
                          <a:spcPts val="0"/>
                        </a:spcAft>
                        <a:buNone/>
                      </a:pPr>
                      <a:r>
                        <a:rPr lang="en-US" sz="1000">
                          <a:latin typeface="Poppins"/>
                          <a:ea typeface="Poppins"/>
                          <a:cs typeface="Poppins"/>
                          <a:sym typeface="Poppins"/>
                        </a:rPr>
                        <a:t>January ILT</a:t>
                      </a:r>
                      <a:endParaRPr sz="1000">
                        <a:latin typeface="Poppins"/>
                        <a:ea typeface="Poppins"/>
                        <a:cs typeface="Poppins"/>
                        <a:sym typeface="Poppins"/>
                      </a:endParaRPr>
                    </a:p>
                    <a:p>
                      <a:pPr indent="0" lvl="0" marL="0" rtl="0" algn="l">
                        <a:spcBef>
                          <a:spcPts val="0"/>
                        </a:spcBef>
                        <a:spcAft>
                          <a:spcPts val="0"/>
                        </a:spcAft>
                        <a:buNone/>
                      </a:pPr>
                      <a:r>
                        <a:t/>
                      </a:r>
                      <a:endParaRPr sz="1000">
                        <a:latin typeface="Poppins"/>
                        <a:ea typeface="Poppins"/>
                        <a:cs typeface="Poppins"/>
                        <a:sym typeface="Poppins"/>
                      </a:endParaRPr>
                    </a:p>
                    <a:p>
                      <a:pPr indent="0" lvl="0" marL="0" rtl="0" algn="l">
                        <a:spcBef>
                          <a:spcPts val="0"/>
                        </a:spcBef>
                        <a:spcAft>
                          <a:spcPts val="0"/>
                        </a:spcAft>
                        <a:buNone/>
                      </a:pPr>
                      <a:r>
                        <a:rPr b="1" lang="en-US" sz="1000">
                          <a:latin typeface="Poppins"/>
                          <a:ea typeface="Poppins"/>
                          <a:cs typeface="Poppins"/>
                          <a:sym typeface="Poppins"/>
                        </a:rPr>
                        <a:t>Completion:</a:t>
                      </a:r>
                      <a:r>
                        <a:rPr lang="en-US" sz="1000">
                          <a:latin typeface="Poppins"/>
                          <a:ea typeface="Poppins"/>
                          <a:cs typeface="Poppins"/>
                          <a:sym typeface="Poppins"/>
                        </a:rPr>
                        <a:t> </a:t>
                      </a:r>
                      <a:endParaRPr sz="1000">
                        <a:latin typeface="Poppins"/>
                        <a:ea typeface="Poppins"/>
                        <a:cs typeface="Poppins"/>
                        <a:sym typeface="Poppins"/>
                      </a:endParaRPr>
                    </a:p>
                    <a:p>
                      <a:pPr indent="0" lvl="0" marL="0" rtl="0" algn="l">
                        <a:spcBef>
                          <a:spcPts val="0"/>
                        </a:spcBef>
                        <a:spcAft>
                          <a:spcPts val="0"/>
                        </a:spcAft>
                        <a:buNone/>
                      </a:pPr>
                      <a:r>
                        <a:rPr lang="en-US" sz="1000">
                          <a:latin typeface="Poppins"/>
                          <a:ea typeface="Poppins"/>
                          <a:cs typeface="Poppins"/>
                          <a:sym typeface="Poppins"/>
                        </a:rPr>
                        <a:t>May ILT </a:t>
                      </a:r>
                      <a:endParaRPr sz="10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000">
                          <a:latin typeface="Poppins"/>
                          <a:ea typeface="Poppins"/>
                          <a:cs typeface="Poppins"/>
                          <a:sym typeface="Poppins"/>
                        </a:rPr>
                        <a:t>Staffing:</a:t>
                      </a:r>
                      <a:endParaRPr sz="1000">
                        <a:latin typeface="Poppins"/>
                        <a:ea typeface="Poppins"/>
                        <a:cs typeface="Poppins"/>
                        <a:sym typeface="Poppins"/>
                      </a:endParaRPr>
                    </a:p>
                    <a:p>
                      <a:pPr indent="0" lvl="0" marL="0" rtl="0" algn="l">
                        <a:spcBef>
                          <a:spcPts val="0"/>
                        </a:spcBef>
                        <a:spcAft>
                          <a:spcPts val="0"/>
                        </a:spcAft>
                        <a:buNone/>
                      </a:pPr>
                      <a:r>
                        <a:rPr lang="en-US" sz="1000">
                          <a:latin typeface="Poppins"/>
                          <a:ea typeface="Poppins"/>
                          <a:cs typeface="Poppins"/>
                          <a:sym typeface="Poppins"/>
                        </a:rPr>
                        <a:t>n/a</a:t>
                      </a:r>
                      <a:endParaRPr sz="1000">
                        <a:latin typeface="Poppins"/>
                        <a:ea typeface="Poppins"/>
                        <a:cs typeface="Poppins"/>
                        <a:sym typeface="Poppins"/>
                      </a:endParaRPr>
                    </a:p>
                    <a:p>
                      <a:pPr indent="0" lvl="0" marL="0" rtl="0" algn="l">
                        <a:spcBef>
                          <a:spcPts val="0"/>
                        </a:spcBef>
                        <a:spcAft>
                          <a:spcPts val="0"/>
                        </a:spcAft>
                        <a:buNone/>
                      </a:pPr>
                      <a:r>
                        <a:rPr b="1" lang="en-US" sz="1000">
                          <a:latin typeface="Poppins"/>
                          <a:ea typeface="Poppins"/>
                          <a:cs typeface="Poppins"/>
                          <a:sym typeface="Poppins"/>
                        </a:rPr>
                        <a:t>Technology &amp; Tools:</a:t>
                      </a:r>
                      <a:r>
                        <a:rPr lang="en-US" sz="1000">
                          <a:latin typeface="Poppins"/>
                          <a:ea typeface="Poppins"/>
                          <a:cs typeface="Poppins"/>
                          <a:sym typeface="Poppins"/>
                        </a:rPr>
                        <a:t> </a:t>
                      </a:r>
                      <a:endParaRPr sz="1000">
                        <a:latin typeface="Poppins"/>
                        <a:ea typeface="Poppins"/>
                        <a:cs typeface="Poppins"/>
                        <a:sym typeface="Poppins"/>
                      </a:endParaRPr>
                    </a:p>
                    <a:p>
                      <a:pPr indent="0" lvl="0" marL="0" rtl="0" algn="l">
                        <a:spcBef>
                          <a:spcPts val="0"/>
                        </a:spcBef>
                        <a:spcAft>
                          <a:spcPts val="0"/>
                        </a:spcAft>
                        <a:buNone/>
                      </a:pPr>
                      <a:r>
                        <a:rPr lang="en-US" sz="1000">
                          <a:latin typeface="Poppins"/>
                          <a:ea typeface="Poppins"/>
                          <a:cs typeface="Poppins"/>
                          <a:sym typeface="Poppins"/>
                        </a:rPr>
                        <a:t>n/a</a:t>
                      </a:r>
                      <a:endParaRPr sz="1000">
                        <a:latin typeface="Poppins"/>
                        <a:ea typeface="Poppins"/>
                        <a:cs typeface="Poppins"/>
                        <a:sym typeface="Poppins"/>
                      </a:endParaRPr>
                    </a:p>
                    <a:p>
                      <a:pPr indent="0" lvl="0" marL="0" rtl="0" algn="l">
                        <a:spcBef>
                          <a:spcPts val="0"/>
                        </a:spcBef>
                        <a:spcAft>
                          <a:spcPts val="0"/>
                        </a:spcAft>
                        <a:buNone/>
                      </a:pPr>
                      <a:r>
                        <a:rPr b="1" lang="en-US" sz="1000">
                          <a:latin typeface="Poppins"/>
                          <a:ea typeface="Poppins"/>
                          <a:cs typeface="Poppins"/>
                          <a:sym typeface="Poppins"/>
                        </a:rPr>
                        <a:t>Time &amp; Release:</a:t>
                      </a:r>
                      <a:r>
                        <a:rPr lang="en-US" sz="1000">
                          <a:latin typeface="Poppins"/>
                          <a:ea typeface="Poppins"/>
                          <a:cs typeface="Poppins"/>
                          <a:sym typeface="Poppins"/>
                        </a:rPr>
                        <a:t> </a:t>
                      </a:r>
                      <a:endParaRPr sz="1000">
                        <a:latin typeface="Poppins"/>
                        <a:ea typeface="Poppins"/>
                        <a:cs typeface="Poppins"/>
                        <a:sym typeface="Poppins"/>
                      </a:endParaRPr>
                    </a:p>
                    <a:p>
                      <a:pPr indent="0" lvl="0" marL="0" rtl="0" algn="l">
                        <a:spcBef>
                          <a:spcPts val="0"/>
                        </a:spcBef>
                        <a:spcAft>
                          <a:spcPts val="0"/>
                        </a:spcAft>
                        <a:buNone/>
                      </a:pPr>
                      <a:r>
                        <a:rPr lang="en-US" sz="1000">
                          <a:latin typeface="Poppins"/>
                          <a:ea typeface="Poppins"/>
                          <a:cs typeface="Poppins"/>
                          <a:sym typeface="Poppins"/>
                        </a:rPr>
                        <a:t>n/a</a:t>
                      </a:r>
                      <a:endParaRPr sz="1000">
                        <a:latin typeface="Poppins"/>
                        <a:ea typeface="Poppins"/>
                        <a:cs typeface="Poppins"/>
                        <a:sym typeface="Poppins"/>
                      </a:endParaRPr>
                    </a:p>
                    <a:p>
                      <a:pPr indent="0" lvl="0" marL="0" rtl="0" algn="l">
                        <a:spcBef>
                          <a:spcPts val="0"/>
                        </a:spcBef>
                        <a:spcAft>
                          <a:spcPts val="0"/>
                        </a:spcAft>
                        <a:buNone/>
                      </a:pPr>
                      <a:r>
                        <a:rPr b="1" lang="en-US" sz="1000">
                          <a:latin typeface="Poppins"/>
                          <a:ea typeface="Poppins"/>
                          <a:cs typeface="Poppins"/>
                          <a:sym typeface="Poppins"/>
                        </a:rPr>
                        <a:t>Estimated Cost:</a:t>
                      </a:r>
                      <a:r>
                        <a:rPr lang="en-US" sz="1000">
                          <a:latin typeface="Poppins"/>
                          <a:ea typeface="Poppins"/>
                          <a:cs typeface="Poppins"/>
                          <a:sym typeface="Poppins"/>
                        </a:rPr>
                        <a:t> </a:t>
                      </a:r>
                      <a:endParaRPr sz="1000">
                        <a:latin typeface="Poppins"/>
                        <a:ea typeface="Poppins"/>
                        <a:cs typeface="Poppins"/>
                        <a:sym typeface="Poppins"/>
                      </a:endParaRPr>
                    </a:p>
                    <a:p>
                      <a:pPr indent="0" lvl="0" marL="0" rtl="0" algn="l">
                        <a:spcBef>
                          <a:spcPts val="0"/>
                        </a:spcBef>
                        <a:spcAft>
                          <a:spcPts val="0"/>
                        </a:spcAft>
                        <a:buNone/>
                      </a:pPr>
                      <a:r>
                        <a:rPr lang="en-US" sz="1000">
                          <a:latin typeface="Poppins"/>
                          <a:ea typeface="Poppins"/>
                          <a:cs typeface="Poppins"/>
                          <a:sym typeface="Poppins"/>
                        </a:rPr>
                        <a:t>n/a</a:t>
                      </a:r>
                      <a:endParaRPr sz="1000">
                        <a:latin typeface="Poppins"/>
                        <a:ea typeface="Poppins"/>
                        <a:cs typeface="Poppins"/>
                        <a:sym typeface="Poppins"/>
                      </a:endParaRPr>
                    </a:p>
                    <a:p>
                      <a:pPr indent="0" lvl="0" marL="0" rtl="0" algn="l">
                        <a:spcBef>
                          <a:spcPts val="0"/>
                        </a:spcBef>
                        <a:spcAft>
                          <a:spcPts val="0"/>
                        </a:spcAft>
                        <a:buNone/>
                      </a:pPr>
                      <a:r>
                        <a:rPr b="1" lang="en-US" sz="1000">
                          <a:latin typeface="Poppins"/>
                          <a:ea typeface="Poppins"/>
                          <a:cs typeface="Poppins"/>
                          <a:sym typeface="Poppins"/>
                        </a:rPr>
                        <a:t>Funding Sources:</a:t>
                      </a:r>
                      <a:r>
                        <a:rPr lang="en-US" sz="1000">
                          <a:latin typeface="Poppins"/>
                          <a:ea typeface="Poppins"/>
                          <a:cs typeface="Poppins"/>
                          <a:sym typeface="Poppins"/>
                        </a:rPr>
                        <a:t> </a:t>
                      </a:r>
                      <a:endParaRPr sz="1000">
                        <a:latin typeface="Poppins"/>
                        <a:ea typeface="Poppins"/>
                        <a:cs typeface="Poppins"/>
                        <a:sym typeface="Poppins"/>
                      </a:endParaRPr>
                    </a:p>
                    <a:p>
                      <a:pPr indent="0" lvl="0" marL="0" rtl="0" algn="l">
                        <a:spcBef>
                          <a:spcPts val="0"/>
                        </a:spcBef>
                        <a:spcAft>
                          <a:spcPts val="0"/>
                        </a:spcAft>
                        <a:buNone/>
                      </a:pPr>
                      <a:r>
                        <a:rPr lang="en-US" sz="1000">
                          <a:latin typeface="Poppins"/>
                          <a:ea typeface="Poppins"/>
                          <a:cs typeface="Poppins"/>
                          <a:sym typeface="Poppins"/>
                        </a:rPr>
                        <a:t>n/a</a:t>
                      </a:r>
                      <a:endParaRPr sz="1000">
                        <a:latin typeface="Poppins"/>
                        <a:ea typeface="Poppins"/>
                        <a:cs typeface="Poppins"/>
                        <a:sym typeface="Poppins"/>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50" name="Google Shape;150;p22"/>
          <p:cNvSpPr txBox="1"/>
          <p:nvPr/>
        </p:nvSpPr>
        <p:spPr>
          <a:xfrm>
            <a:off x="529575" y="120000"/>
            <a:ext cx="17609700" cy="120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US">
                <a:solidFill>
                  <a:schemeClr val="dk1"/>
                </a:solidFill>
                <a:latin typeface="Poppins"/>
                <a:ea typeface="Poppins"/>
                <a:cs typeface="Poppins"/>
                <a:sym typeface="Poppins"/>
              </a:rPr>
              <a:t>Focus Area:  </a:t>
            </a:r>
            <a:r>
              <a:rPr lang="en-US" sz="1100">
                <a:solidFill>
                  <a:schemeClr val="dk1"/>
                </a:solidFill>
              </a:rPr>
              <a:t>Implementation of a </a:t>
            </a:r>
            <a:r>
              <a:rPr b="1" lang="en-US" sz="1100">
                <a:solidFill>
                  <a:schemeClr val="dk1"/>
                </a:solidFill>
              </a:rPr>
              <a:t>coherent MTSS system embedded within core instruction</a:t>
            </a:r>
            <a:r>
              <a:rPr lang="en-US" sz="1100">
                <a:solidFill>
                  <a:schemeClr val="dk1"/>
                </a:solidFill>
              </a:rPr>
              <a:t> through the use of the </a:t>
            </a:r>
            <a:r>
              <a:rPr b="1" lang="en-US" sz="1100">
                <a:solidFill>
                  <a:schemeClr val="dk1"/>
                </a:solidFill>
              </a:rPr>
              <a:t>Blueprint (planning), Workshop (delivery), and PLC (decision-making)</a:t>
            </a:r>
            <a:r>
              <a:rPr lang="en-US" sz="1100">
                <a:solidFill>
                  <a:schemeClr val="dk1"/>
                </a:solidFill>
              </a:rPr>
              <a:t> model.</a:t>
            </a:r>
            <a:endParaRPr b="1">
              <a:solidFill>
                <a:schemeClr val="dk1"/>
              </a:solidFill>
              <a:latin typeface="Poppins"/>
              <a:ea typeface="Poppins"/>
              <a:cs typeface="Poppins"/>
              <a:sym typeface="Poppins"/>
            </a:endParaRPr>
          </a:p>
          <a:p>
            <a:pPr indent="0" lvl="0" marL="0" rtl="0" algn="l">
              <a:lnSpc>
                <a:spcPct val="115000"/>
              </a:lnSpc>
              <a:spcBef>
                <a:spcPts val="1200"/>
              </a:spcBef>
              <a:spcAft>
                <a:spcPts val="0"/>
              </a:spcAft>
              <a:buNone/>
            </a:pPr>
            <a:r>
              <a:rPr b="1" lang="en-US">
                <a:solidFill>
                  <a:schemeClr val="dk1"/>
                </a:solidFill>
                <a:latin typeface="Poppins"/>
                <a:ea typeface="Poppins"/>
                <a:cs typeface="Poppins"/>
                <a:sym typeface="Poppins"/>
              </a:rPr>
              <a:t>Short-Term Goal:</a:t>
            </a:r>
            <a:r>
              <a:rPr lang="en-US" sz="1100">
                <a:solidFill>
                  <a:schemeClr val="dk1"/>
                </a:solidFill>
              </a:rPr>
              <a:t>By December, 100% of teachers will:  Utilize the </a:t>
            </a:r>
            <a:r>
              <a:rPr b="1" lang="en-US" sz="1100">
                <a:solidFill>
                  <a:schemeClr val="dk1"/>
                </a:solidFill>
              </a:rPr>
              <a:t>Blueprint + Workshop system</a:t>
            </a:r>
            <a:r>
              <a:rPr lang="en-US" sz="1100">
                <a:solidFill>
                  <a:schemeClr val="dk1"/>
                </a:solidFill>
              </a:rPr>
              <a:t> to plan and deliver instructionUse </a:t>
            </a:r>
            <a:r>
              <a:rPr b="1" lang="en-US" sz="1100">
                <a:solidFill>
                  <a:schemeClr val="dk1"/>
                </a:solidFill>
              </a:rPr>
              <a:t>weekly PLC structures to analyze data and adjust instruction/interventions</a:t>
            </a:r>
            <a:endParaRPr sz="1100">
              <a:solidFill>
                <a:schemeClr val="dk1"/>
              </a:solidFill>
            </a:endParaRPr>
          </a:p>
          <a:p>
            <a:pPr indent="0" lvl="0" marL="0" rtl="0" algn="l">
              <a:lnSpc>
                <a:spcPct val="115000"/>
              </a:lnSpc>
              <a:spcBef>
                <a:spcPts val="1200"/>
              </a:spcBef>
              <a:spcAft>
                <a:spcPts val="1200"/>
              </a:spcAft>
              <a:buNone/>
            </a:pPr>
            <a:r>
              <a:rPr b="1" lang="en-US">
                <a:solidFill>
                  <a:schemeClr val="dk1"/>
                </a:solidFill>
                <a:latin typeface="Poppins"/>
                <a:ea typeface="Poppins"/>
                <a:cs typeface="Poppins"/>
                <a:sym typeface="Poppins"/>
              </a:rPr>
              <a:t>Long-Term Goal:</a:t>
            </a:r>
            <a:r>
              <a:rPr lang="en-US" sz="1100">
                <a:solidFill>
                  <a:schemeClr val="dk1"/>
                </a:solidFill>
              </a:rPr>
              <a:t>By May 2027, </a:t>
            </a:r>
            <a:r>
              <a:rPr lang="en-US" sz="1100">
                <a:solidFill>
                  <a:schemeClr val="dk1"/>
                </a:solidFill>
              </a:rPr>
              <a:t>At least </a:t>
            </a:r>
            <a:r>
              <a:rPr b="1" lang="en-US" sz="1100">
                <a:solidFill>
                  <a:schemeClr val="dk1"/>
                </a:solidFill>
              </a:rPr>
              <a:t>80% of students will meet Tier 1 proficiency benchmarks</a:t>
            </a:r>
            <a:r>
              <a:rPr lang="en-US" sz="1100">
                <a:solidFill>
                  <a:schemeClr val="dk1"/>
                </a:solidFill>
              </a:rPr>
              <a:t>, with targeted supports effectively accelerating students below benchmark </a:t>
            </a:r>
            <a:endParaRPr b="1" sz="11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