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0" r:id="rId2"/>
    <p:sldMasterId id="2147483686" r:id="rId3"/>
    <p:sldMasterId id="2147483673" r:id="rId4"/>
  </p:sldMasterIdLst>
  <p:notesMasterIdLst>
    <p:notesMasterId r:id="rId14"/>
  </p:notesMasterIdLst>
  <p:sldIdLst>
    <p:sldId id="433" r:id="rId5"/>
    <p:sldId id="276" r:id="rId6"/>
    <p:sldId id="271" r:id="rId7"/>
    <p:sldId id="257" r:id="rId8"/>
    <p:sldId id="437" r:id="rId9"/>
    <p:sldId id="260" r:id="rId10"/>
    <p:sldId id="439" r:id="rId11"/>
    <p:sldId id="280" r:id="rId12"/>
    <p:sldId id="434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65A"/>
    <a:srgbClr val="089BC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4180"/>
    <p:restoredTop sz="95646"/>
  </p:normalViewPr>
  <p:slideViewPr>
    <p:cSldViewPr snapToGrid="0" snapToObjects="1">
      <p:cViewPr varScale="1">
        <p:scale>
          <a:sx n="67" d="100"/>
          <a:sy n="67" d="100"/>
        </p:scale>
        <p:origin x="292" y="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436F48-B994-454C-A7DC-14CB1969DECF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C8DA09-77F3-5C4A-98A8-B542F7B4F6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31211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5DA6EC-958F-7B49-AF7E-F40D3D20CF5B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41066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D37B6C-7FD5-F84D-BBAC-5198104697CD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67315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C8DA09-77F3-5C4A-98A8-B542F7B4F6E8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47629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C8DA09-77F3-5C4A-98A8-B542F7B4F6E8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84035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C8DA09-77F3-5C4A-98A8-B542F7B4F6E8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64244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A06E4-6B93-AC4B-93DE-90C413791CE7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25FBF-34E6-7F40-9FB6-031C9AFED7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50324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A06E4-6B93-AC4B-93DE-90C413791CE7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25FBF-34E6-7F40-9FB6-031C9AFED7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95339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A06E4-6B93-AC4B-93DE-90C413791CE7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25FBF-34E6-7F40-9FB6-031C9AFED7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9941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A06E4-6B93-AC4B-93DE-90C413791CE7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25FBF-34E6-7F40-9FB6-031C9AFED7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6834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A06E4-6B93-AC4B-93DE-90C413791CE7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25FBF-34E6-7F40-9FB6-031C9AFED7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52305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A06E4-6B93-AC4B-93DE-90C413791CE7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25FBF-34E6-7F40-9FB6-031C9AFED7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0178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A06E4-6B93-AC4B-93DE-90C413791CE7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25FBF-34E6-7F40-9FB6-031C9AFED7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77963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A06E4-6B93-AC4B-93DE-90C413791CE7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25FBF-34E6-7F40-9FB6-031C9AFED7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4573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A06E4-6B93-AC4B-93DE-90C413791CE7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25FBF-34E6-7F40-9FB6-031C9AFED7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4110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A06E4-6B93-AC4B-93DE-90C413791CE7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25FBF-34E6-7F40-9FB6-031C9AFED7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9953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A06E4-6B93-AC4B-93DE-90C413791CE7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25FBF-34E6-7F40-9FB6-031C9AFED7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36949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AA04891-F6F8-3743-8CF8-864067617046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2092F-EF47-EC4D-B2FD-22CEEF967F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33617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AA04891-F6F8-3743-8CF8-864067617046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2092F-EF47-EC4D-B2FD-22CEEF967F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94591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AA04891-F6F8-3743-8CF8-864067617046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2092F-EF47-EC4D-B2FD-22CEEF967F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49667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AA04891-F6F8-3743-8CF8-864067617046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2092F-EF47-EC4D-B2FD-22CEEF967F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25745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AA04891-F6F8-3743-8CF8-864067617046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2092F-EF47-EC4D-B2FD-22CEEF967F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4740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AA04891-F6F8-3743-8CF8-864067617046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1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82864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2092F-EF47-EC4D-B2FD-22CEEF967F0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325466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42092F-EF47-EC4D-B2FD-22CEEF967F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579533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42092F-EF47-EC4D-B2FD-22CEEF967F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55249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AA04891-F6F8-3743-8CF8-864067617046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2092F-EF47-EC4D-B2FD-22CEEF967F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003859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AA04891-F6F8-3743-8CF8-864067617046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2092F-EF47-EC4D-B2FD-22CEEF967F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46037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AA04891-F6F8-3743-8CF8-864067617046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2092F-EF47-EC4D-B2FD-22CEEF967F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840330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AA04891-F6F8-3743-8CF8-864067617046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2092F-EF47-EC4D-B2FD-22CEEF967F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59009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3D71E-0DF4-684B-8223-F501784446D4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9D91C-03CE-5F42-A3F4-80A00CCA7F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680782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3D71E-0DF4-684B-8223-F501784446D4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9D91C-03CE-5F42-A3F4-80A00CCA7F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61351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3D71E-0DF4-684B-8223-F501784446D4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9D91C-03CE-5F42-A3F4-80A00CCA7F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92926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3D71E-0DF4-684B-8223-F501784446D4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9D91C-03CE-5F42-A3F4-80A00CCA7F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072381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3D71E-0DF4-684B-8223-F501784446D4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9D91C-03CE-5F42-A3F4-80A00CCA7F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487763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3D71E-0DF4-684B-8223-F501784446D4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9D91C-03CE-5F42-A3F4-80A00CCA7F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58097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3D71E-0DF4-684B-8223-F501784446D4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9D91C-03CE-5F42-A3F4-80A00CCA7F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437914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3D71E-0DF4-684B-8223-F501784446D4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9D91C-03CE-5F42-A3F4-80A00CCA7F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823657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3D71E-0DF4-684B-8223-F501784446D4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9D91C-03CE-5F42-A3F4-80A00CCA7F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455882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3D71E-0DF4-684B-8223-F501784446D4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9D91C-03CE-5F42-A3F4-80A00CCA7F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51196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3D71E-0DF4-684B-8223-F501784446D4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9D91C-03CE-5F42-A3F4-80A00CCA7F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001067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E770A-9E80-2C47-B18E-9E264A748BA9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341B5-6C1A-3F47-AF12-3F5B002020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171631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E770A-9E80-2C47-B18E-9E264A748BA9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341B5-6C1A-3F47-AF12-3F5B002020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649053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E770A-9E80-2C47-B18E-9E264A748BA9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341B5-6C1A-3F47-AF12-3F5B002020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101332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E770A-9E80-2C47-B18E-9E264A748BA9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341B5-6C1A-3F47-AF12-3F5B002020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65447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E770A-9E80-2C47-B18E-9E264A748BA9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341B5-6C1A-3F47-AF12-3F5B002020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300031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E770A-9E80-2C47-B18E-9E264A748BA9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341B5-6C1A-3F47-AF12-3F5B002020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259341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E770A-9E80-2C47-B18E-9E264A748BA9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341B5-6C1A-3F47-AF12-3F5B002020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294887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E770A-9E80-2C47-B18E-9E264A748BA9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341B5-6C1A-3F47-AF12-3F5B002020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58546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E770A-9E80-2C47-B18E-9E264A748BA9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341B5-6C1A-3F47-AF12-3F5B002020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38731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E770A-9E80-2C47-B18E-9E264A748BA9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341B5-6C1A-3F47-AF12-3F5B002020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198668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E770A-9E80-2C47-B18E-9E264A748BA9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341B5-6C1A-3F47-AF12-3F5B002020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90921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0A06E4-6B93-AC4B-93DE-90C413791CE7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325FBF-34E6-7F40-9FB6-031C9AFED7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8724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42092F-EF47-EC4D-B2FD-22CEEF967F0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6356350"/>
            <a:ext cx="12192000" cy="501650"/>
          </a:xfrm>
          <a:prstGeom prst="rect">
            <a:avLst/>
          </a:prstGeom>
          <a:solidFill>
            <a:srgbClr val="089B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 userDrawn="1"/>
        </p:nvSpPr>
        <p:spPr>
          <a:xfrm>
            <a:off x="0" y="6310631"/>
            <a:ext cx="12192000" cy="4571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80288" y="6335015"/>
            <a:ext cx="2877439" cy="566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244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85" r:id="rId8"/>
    <p:sldLayoutId id="2147483672" r:id="rId9"/>
    <p:sldLayoutId id="2147483668" r:id="rId10"/>
    <p:sldLayoutId id="2147483669" r:id="rId11"/>
    <p:sldLayoutId id="2147483670" r:id="rId12"/>
    <p:sldLayoutId id="214748367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43D71E-0DF4-684B-8223-F501784446D4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19D91C-03CE-5F42-A3F4-80A00CCA7F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4899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FE770A-9E80-2C47-B18E-9E264A748BA9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0341B5-6C1A-3F47-AF12-3F5B002020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90942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4.png"/><Relationship Id="rId5" Type="http://schemas.openxmlformats.org/officeDocument/2006/relationships/hyperlink" Target="http://www.nfhsnetwork.com/highlights/roswell-high-school-roswell-ga/993b54c20f" TargetMode="External"/><Relationship Id="rId4" Type="http://schemas.openxmlformats.org/officeDocument/2006/relationships/hyperlink" Target="http://www.nfhsnetwork.com/highlights/colstrip-high-school-colstrip-mt/f21921545e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17.png"/><Relationship Id="rId4" Type="http://schemas.openxmlformats.org/officeDocument/2006/relationships/image" Target="../media/image16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tif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20.png"/><Relationship Id="rId4" Type="http://schemas.openxmlformats.org/officeDocument/2006/relationships/image" Target="../media/image19.tif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mailto:Christensen@nfhsnetwork.com" TargetMode="Externa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901188"/>
          </a:xfrm>
          <a:prstGeom prst="rect">
            <a:avLst/>
          </a:prstGeom>
        </p:spPr>
      </p:pic>
      <p:pic>
        <p:nvPicPr>
          <p:cNvPr id="5" name="Picture 4" descr="A close up of a sign&#10;&#10;Description automatically generated">
            <a:extLst>
              <a:ext uri="{FF2B5EF4-FFF2-40B4-BE49-F238E27FC236}">
                <a16:creationId xmlns:a16="http://schemas.microsoft.com/office/drawing/2014/main" id="{B9FCE256-DE05-4C5A-9D2B-660BB81FAB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96038" y="257421"/>
            <a:ext cx="1799923" cy="2105127"/>
          </a:xfrm>
          <a:prstGeom prst="rect">
            <a:avLst/>
          </a:prstGeom>
        </p:spPr>
      </p:pic>
      <p:sp>
        <p:nvSpPr>
          <p:cNvPr id="6" name="TextBox 4">
            <a:extLst>
              <a:ext uri="{FF2B5EF4-FFF2-40B4-BE49-F238E27FC236}">
                <a16:creationId xmlns:a16="http://schemas.microsoft.com/office/drawing/2014/main" id="{0335EE1D-7E5B-49A9-8DB7-C54BBA4C4C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1" y="3306822"/>
            <a:ext cx="11932919" cy="1625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7625" tIns="23813" rIns="47625" bIns="23813">
            <a:spAutoFit/>
          </a:bodyPr>
          <a:lstStyle>
            <a:lvl1pPr eaLnBrk="0" hangingPunct="0">
              <a:defRPr sz="26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6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6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6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6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defTabSz="652463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defTabSz="652463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defTabSz="652463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defTabSz="652463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 eaLnBrk="1" hangingPunct="1"/>
            <a:endParaRPr lang="en-US" sz="4916" b="1" dirty="0">
              <a:latin typeface="Titillium Web" charset="0"/>
              <a:ea typeface="Titillium Web" charset="0"/>
              <a:cs typeface="Titillium Web" charset="0"/>
            </a:endParaRPr>
          </a:p>
          <a:p>
            <a:pPr algn="ctr" eaLnBrk="1" hangingPunct="1"/>
            <a:r>
              <a:rPr lang="en-US" sz="5333" b="1" dirty="0">
                <a:solidFill>
                  <a:schemeClr val="bg1"/>
                </a:solidFill>
                <a:latin typeface="Titillium Web" charset="0"/>
                <a:ea typeface="Titillium Web" charset="0"/>
                <a:cs typeface="Titillium Web" charset="0"/>
              </a:rPr>
              <a:t>SCHOOL BROADCAST PROGRAM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4D849DA3-41A1-49AF-96A1-ECF369A7C3BF}"/>
              </a:ext>
            </a:extLst>
          </p:cNvPr>
          <p:cNvCxnSpPr/>
          <p:nvPr/>
        </p:nvCxnSpPr>
        <p:spPr>
          <a:xfrm>
            <a:off x="536609" y="3253351"/>
            <a:ext cx="10758921" cy="29883"/>
          </a:xfrm>
          <a:prstGeom prst="line">
            <a:avLst/>
          </a:prstGeom>
          <a:ln w="9525" cmpd="sng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54D0C57-32D9-4FD4-8B1E-5E669CDD3E81}"/>
              </a:ext>
            </a:extLst>
          </p:cNvPr>
          <p:cNvCxnSpPr/>
          <p:nvPr/>
        </p:nvCxnSpPr>
        <p:spPr>
          <a:xfrm>
            <a:off x="536608" y="5725297"/>
            <a:ext cx="10758921" cy="29883"/>
          </a:xfrm>
          <a:prstGeom prst="line">
            <a:avLst/>
          </a:prstGeom>
          <a:ln w="9525" cmpd="sng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37850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1649" y="320040"/>
            <a:ext cx="10172785" cy="6309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500" cap="all" dirty="0">
                <a:solidFill>
                  <a:srgbClr val="FF0000"/>
                </a:solidFill>
                <a:latin typeface="Titillium Web" charset="0"/>
                <a:ea typeface="Titillium Web" charset="0"/>
                <a:cs typeface="Titillium Web" charset="0"/>
              </a:rPr>
              <a:t>The Largest Broadcaster of High School Sports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236EFF6-DA91-D142-A7B4-4AEDE91F7C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3868" y="0"/>
            <a:ext cx="1218813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 descr="A close up of a sign&#10;&#10;Description automatically generated">
            <a:extLst>
              <a:ext uri="{FF2B5EF4-FFF2-40B4-BE49-F238E27FC236}">
                <a16:creationId xmlns:a16="http://schemas.microsoft.com/office/drawing/2014/main" id="{ABB1BB38-3C85-40FD-9FA0-8AD66D848C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28041" y="855073"/>
            <a:ext cx="789471" cy="923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2368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8" y="0"/>
            <a:ext cx="12184263" cy="68580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25244" y="1289655"/>
            <a:ext cx="11541513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>
                <a:solidFill>
                  <a:schemeClr val="bg1"/>
                </a:solidFill>
                <a:latin typeface="Titillium Web" charset="0"/>
                <a:ea typeface="Titillium Web" charset="0"/>
                <a:cs typeface="Titillium Web" charset="0"/>
              </a:rPr>
              <a:t>The #1 impediment to Schools taking part is the issue of manpower </a:t>
            </a:r>
            <a:r>
              <a:rPr lang="mr-IN" sz="3000" dirty="0">
                <a:solidFill>
                  <a:schemeClr val="bg1"/>
                </a:solidFill>
                <a:latin typeface="Titillium Web" charset="0"/>
                <a:ea typeface="Titillium Web" charset="0"/>
                <a:cs typeface="Titillium Web" charset="0"/>
              </a:rPr>
              <a:t>–</a:t>
            </a:r>
            <a:r>
              <a:rPr lang="en-US" sz="3000" dirty="0">
                <a:solidFill>
                  <a:schemeClr val="bg1"/>
                </a:solidFill>
                <a:latin typeface="Titillium Web" charset="0"/>
                <a:ea typeface="Titillium Web" charset="0"/>
                <a:cs typeface="Titillium Web" charset="0"/>
              </a:rPr>
              <a:t> many schools have </a:t>
            </a:r>
            <a:r>
              <a:rPr lang="en-US" sz="3000" b="1" u="sng" dirty="0">
                <a:solidFill>
                  <a:schemeClr val="bg1"/>
                </a:solidFill>
                <a:latin typeface="Titillium Web" charset="0"/>
                <a:ea typeface="Titillium Web" charset="0"/>
                <a:cs typeface="Titillium Web" charset="0"/>
              </a:rPr>
              <a:t>no one to run the program</a:t>
            </a:r>
            <a:r>
              <a:rPr lang="en-US" sz="3000" dirty="0">
                <a:solidFill>
                  <a:schemeClr val="bg1"/>
                </a:solidFill>
                <a:latin typeface="Titillium Web" charset="0"/>
                <a:ea typeface="Titillium Web" charset="0"/>
                <a:cs typeface="Titillium Web" charset="0"/>
              </a:rPr>
              <a:t>.</a:t>
            </a:r>
          </a:p>
          <a:p>
            <a:endParaRPr lang="en-US" sz="3000" dirty="0">
              <a:solidFill>
                <a:schemeClr val="bg1"/>
              </a:solidFill>
              <a:latin typeface="Titillium Web" charset="0"/>
              <a:ea typeface="Titillium Web" charset="0"/>
              <a:cs typeface="Titillium Web" charset="0"/>
            </a:endParaRPr>
          </a:p>
          <a:p>
            <a:endParaRPr lang="en-US" sz="3000" dirty="0">
              <a:solidFill>
                <a:schemeClr val="bg1"/>
              </a:solidFill>
              <a:latin typeface="Titillium Web" charset="0"/>
              <a:ea typeface="Titillium Web" charset="0"/>
              <a:cs typeface="Titillium Web" charset="0"/>
            </a:endParaRPr>
          </a:p>
          <a:p>
            <a:r>
              <a:rPr lang="en-US" sz="3000" dirty="0">
                <a:solidFill>
                  <a:schemeClr val="bg1"/>
                </a:solidFill>
                <a:latin typeface="Titillium Web" charset="0"/>
                <a:ea typeface="Titillium Web" charset="0"/>
                <a:cs typeface="Titillium Web" charset="0"/>
              </a:rPr>
              <a:t>Even when schools do have an established broadcast program with plenty of participating students, there are simply </a:t>
            </a:r>
            <a:r>
              <a:rPr lang="en-US" sz="3000" b="1" u="sng" dirty="0">
                <a:solidFill>
                  <a:schemeClr val="bg1"/>
                </a:solidFill>
                <a:latin typeface="Titillium Web" charset="0"/>
                <a:ea typeface="Titillium Web" charset="0"/>
                <a:cs typeface="Titillium Web" charset="0"/>
              </a:rPr>
              <a:t>too many events</a:t>
            </a:r>
            <a:r>
              <a:rPr lang="en-US" sz="3000" dirty="0">
                <a:solidFill>
                  <a:schemeClr val="bg1"/>
                </a:solidFill>
                <a:latin typeface="Titillium Web" charset="0"/>
                <a:ea typeface="Titillium Web" charset="0"/>
                <a:cs typeface="Titillium Web" charset="0"/>
              </a:rPr>
              <a:t> – they can’t cover them all.</a:t>
            </a:r>
          </a:p>
          <a:p>
            <a:endParaRPr lang="en-US" sz="3000" dirty="0">
              <a:solidFill>
                <a:schemeClr val="bg1"/>
              </a:solidFill>
              <a:latin typeface="Titillium Web" charset="0"/>
              <a:ea typeface="Titillium Web" charset="0"/>
              <a:cs typeface="Titillium Web" charset="0"/>
            </a:endParaRPr>
          </a:p>
          <a:p>
            <a:r>
              <a:rPr lang="en-US" sz="3000" dirty="0">
                <a:solidFill>
                  <a:schemeClr val="bg1"/>
                </a:solidFill>
                <a:latin typeface="Titillium Web" charset="0"/>
                <a:ea typeface="Titillium Web" charset="0"/>
                <a:cs typeface="Titillium Web" charset="0"/>
              </a:rPr>
              <a:t>We now have a solution for both</a:t>
            </a:r>
            <a:r>
              <a:rPr lang="mr-IN" sz="3000" dirty="0">
                <a:solidFill>
                  <a:schemeClr val="bg1"/>
                </a:solidFill>
                <a:latin typeface="Titillium Web" charset="0"/>
                <a:ea typeface="Titillium Web" charset="0"/>
                <a:cs typeface="Titillium Web" charset="0"/>
              </a:rPr>
              <a:t>…</a:t>
            </a:r>
            <a:endParaRPr lang="en-US" sz="3000" dirty="0">
              <a:solidFill>
                <a:schemeClr val="bg1"/>
              </a:solidFill>
              <a:latin typeface="Titillium Web" charset="0"/>
              <a:ea typeface="Titillium Web" charset="0"/>
              <a:cs typeface="Titillium Web" charset="0"/>
            </a:endParaRPr>
          </a:p>
        </p:txBody>
      </p:sp>
      <p:pic>
        <p:nvPicPr>
          <p:cNvPr id="4" name="Picture 3" descr="A close up of a sign&#10;&#10;Description automatically generated">
            <a:extLst>
              <a:ext uri="{FF2B5EF4-FFF2-40B4-BE49-F238E27FC236}">
                <a16:creationId xmlns:a16="http://schemas.microsoft.com/office/drawing/2014/main" id="{D5884C73-4B8D-4340-9300-28E82A8BDA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200" y="5633964"/>
            <a:ext cx="843856" cy="986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964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8" y="0"/>
            <a:ext cx="12184263" cy="685800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2844800" y="4179852"/>
            <a:ext cx="11203627" cy="1669022"/>
          </a:xfrm>
          <a:prstGeom prst="rect">
            <a:avLst/>
          </a:prstGeom>
          <a:solidFill>
            <a:schemeClr val="bg1">
              <a:lumMod val="75000"/>
              <a:alpha val="3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2643007" y="4352643"/>
            <a:ext cx="1175173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tillium Web" charset="0"/>
                <a:ea typeface="Titillium Web" charset="0"/>
                <a:cs typeface="Titillium Web" charset="0"/>
              </a:rPr>
              <a:t>AUTOMATED </a:t>
            </a:r>
          </a:p>
          <a:p>
            <a:pPr algn="ctr"/>
            <a:r>
              <a:rPr lang="en-US" sz="4000" b="1" dirty="0">
                <a:solidFill>
                  <a:schemeClr val="bg1"/>
                </a:solidFill>
                <a:latin typeface="Titillium Web" charset="0"/>
                <a:ea typeface="Titillium Web" charset="0"/>
                <a:cs typeface="Titillium Web" charset="0"/>
              </a:rPr>
              <a:t>SPORT PRODUCTION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BF0EBC-A32C-431F-9876-E1AED72C77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3762"/>
                    </a14:imgEffect>
                    <a14:imgEffect>
                      <a14:saturation sat="38000"/>
                    </a14:imgEffect>
                    <a14:imgEffect>
                      <a14:brightnessContrast bright="-14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1021044" y="-651014"/>
            <a:ext cx="5870660" cy="7059316"/>
          </a:xfrm>
          <a:prstGeom prst="rect">
            <a:avLst/>
          </a:prstGeom>
        </p:spPr>
      </p:pic>
      <p:pic>
        <p:nvPicPr>
          <p:cNvPr id="7" name="Picture 6" descr="A close up of a sign&#10;&#10;Description automatically generated">
            <a:extLst>
              <a:ext uri="{FF2B5EF4-FFF2-40B4-BE49-F238E27FC236}">
                <a16:creationId xmlns:a16="http://schemas.microsoft.com/office/drawing/2014/main" id="{9C41CEF2-F0DB-4E4A-AAC0-EA50C848E99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96038" y="257421"/>
            <a:ext cx="1799923" cy="2105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6032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-1" y="916321"/>
            <a:ext cx="12192001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200" b="1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 Light"/>
                <a:ea typeface="Titillium Web" charset="0"/>
                <a:cs typeface="Titillium Web" charset="0"/>
              </a:rPr>
              <a:t>Pixellot </a:t>
            </a:r>
            <a:r>
              <a:rPr lang="en-US" sz="22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 Light"/>
                <a:ea typeface="Titillium Web" charset="0"/>
                <a:cs typeface="Titillium Web" charset="0"/>
              </a:rPr>
              <a:t>is a system designed for automated event production</a:t>
            </a:r>
          </a:p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US" sz="2000" b="1" u="sng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 Light"/>
              </a:rPr>
              <a:t>No people required.</a:t>
            </a:r>
            <a:endParaRPr lang="en-US" sz="1000" u="sng" spc="100" dirty="0">
              <a:solidFill>
                <a:schemeClr val="tx1">
                  <a:lumMod val="75000"/>
                  <a:lumOff val="25000"/>
                </a:schemeClr>
              </a:solidFill>
              <a:latin typeface="Open Sans Light"/>
              <a:ea typeface="Titillium Web" charset="0"/>
              <a:cs typeface="Titillium Web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331352" y="2044237"/>
            <a:ext cx="5253843" cy="10310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 Light"/>
                <a:ea typeface="Titillium Web" charset="0"/>
                <a:cs typeface="Titillium Web" charset="0"/>
              </a:rPr>
              <a:t>Scoring Devices</a:t>
            </a:r>
          </a:p>
          <a:p>
            <a:pPr>
              <a:spcAft>
                <a:spcPts val="600"/>
              </a:spcAft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 Light"/>
                <a:ea typeface="Titillium Web" charset="0"/>
                <a:cs typeface="Titillium Web" charset="0"/>
              </a:rPr>
              <a:t>Automatically integrate score data into your broadcast with one of these devices: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0" y="141575"/>
            <a:ext cx="12192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>
                    <a:lumMod val="50000"/>
                  </a:schemeClr>
                </a:solidFill>
                <a:latin typeface="Titillium Web" charset="0"/>
              </a:rPr>
              <a:t>HARDWARE OVERVIEW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64290" y="2044237"/>
            <a:ext cx="5831710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 Light"/>
                <a:ea typeface="Titillium Web" charset="0"/>
                <a:cs typeface="Titillium Web" charset="0"/>
              </a:rPr>
              <a:t>Video Equipment</a:t>
            </a:r>
          </a:p>
          <a:p>
            <a:pPr marL="285750" indent="-285750">
              <a:spcAft>
                <a:spcPts val="600"/>
              </a:spcAft>
              <a:buFont typeface="Arial" charset="0"/>
              <a:buChar char="•"/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 Light"/>
                <a:ea typeface="Titillium Web" charset="0"/>
                <a:cs typeface="Titillium Web" charset="0"/>
              </a:rPr>
              <a:t>Camera head with weatherproof HD cameras</a:t>
            </a:r>
          </a:p>
          <a:p>
            <a:pPr marL="285728" indent="-285728">
              <a:buFont typeface="Arial" charset="0"/>
              <a:buChar char="•"/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 Light"/>
                <a:ea typeface="Titillium Web" charset="0"/>
                <a:cs typeface="Titillium Web" charset="0"/>
              </a:rPr>
              <a:t>Video Processing Computer for creating the automated production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94E304-E48A-EC43-B4CF-A2293842F15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47863" y="3337631"/>
            <a:ext cx="2476429" cy="2952926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1BBD44B-5142-4EBB-833C-569459A89D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22200" y="3179615"/>
            <a:ext cx="1493649" cy="204233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47E6175F-DC86-4463-A5A3-FDDA5A640D94}"/>
              </a:ext>
            </a:extLst>
          </p:cNvPr>
          <p:cNvSpPr/>
          <p:nvPr/>
        </p:nvSpPr>
        <p:spPr>
          <a:xfrm>
            <a:off x="6477223" y="5287746"/>
            <a:ext cx="2201970" cy="1154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 Light"/>
              </a:rPr>
              <a:t>OCR camera </a:t>
            </a:r>
          </a:p>
          <a:p>
            <a:pPr algn="ctr">
              <a:spcAft>
                <a:spcPts val="600"/>
              </a:spcAft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 Light"/>
              </a:rPr>
              <a:t>(</a:t>
            </a:r>
            <a:r>
              <a:rPr lang="en-US" sz="16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 Light"/>
              </a:rPr>
              <a:t>indoor venues</a:t>
            </a: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 Light"/>
              </a:rPr>
              <a:t>) </a:t>
            </a:r>
          </a:p>
          <a:p>
            <a:pPr algn="ctr"/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 Light"/>
              </a:rPr>
              <a:t>Mount and point at scoreboard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C775307-2F04-4C33-A86C-5185E9A8E2E4}"/>
              </a:ext>
            </a:extLst>
          </p:cNvPr>
          <p:cNvSpPr/>
          <p:nvPr/>
        </p:nvSpPr>
        <p:spPr>
          <a:xfrm>
            <a:off x="9198581" y="5260485"/>
            <a:ext cx="2201970" cy="1154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 Light"/>
                <a:ea typeface="Titillium Web" charset="0"/>
                <a:cs typeface="Titillium Web" charset="0"/>
              </a:rPr>
              <a:t>Sportzcast </a:t>
            </a:r>
          </a:p>
          <a:p>
            <a:pPr algn="ctr">
              <a:spcAft>
                <a:spcPts val="600"/>
              </a:spcAft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 Light"/>
                <a:ea typeface="Titillium Web" charset="0"/>
                <a:cs typeface="Titillium Web" charset="0"/>
              </a:rPr>
              <a:t>(</a:t>
            </a:r>
            <a:r>
              <a:rPr lang="en-US" sz="16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 Light"/>
                <a:ea typeface="Titillium Web" charset="0"/>
                <a:cs typeface="Titillium Web" charset="0"/>
              </a:rPr>
              <a:t>outdoor venues</a:t>
            </a: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 Light"/>
                <a:ea typeface="Titillium Web" charset="0"/>
                <a:cs typeface="Titillium Web" charset="0"/>
              </a:rPr>
              <a:t>)  </a:t>
            </a:r>
          </a:p>
          <a:p>
            <a:pPr algn="ctr"/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 Light"/>
                <a:ea typeface="Titillium Web" charset="0"/>
                <a:cs typeface="Titillium Web" charset="0"/>
              </a:rPr>
              <a:t>Plug into scoreboard controller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7D69FF2-5935-4DA3-8C2D-C02841B6A55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11409" y="3409358"/>
            <a:ext cx="2673786" cy="1404736"/>
          </a:xfrm>
          <a:prstGeom prst="rect">
            <a:avLst/>
          </a:prstGeom>
        </p:spPr>
      </p:pic>
      <p:pic>
        <p:nvPicPr>
          <p:cNvPr id="17" name="Picture 2" descr="Image result for hp z440 workstation">
            <a:extLst>
              <a:ext uri="{FF2B5EF4-FFF2-40B4-BE49-F238E27FC236}">
                <a16:creationId xmlns:a16="http://schemas.microsoft.com/office/drawing/2014/main" id="{20C318F1-6AF2-40C9-BA33-480D4046CE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949" y="3834144"/>
            <a:ext cx="2806100" cy="2107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 descr="A close up of a sign&#10;&#10;Description automatically generated">
            <a:extLst>
              <a:ext uri="{FF2B5EF4-FFF2-40B4-BE49-F238E27FC236}">
                <a16:creationId xmlns:a16="http://schemas.microsoft.com/office/drawing/2014/main" id="{0DD83784-E921-413D-AD45-A816C2C2431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8600" y="5786364"/>
            <a:ext cx="843856" cy="986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67741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11881" y="918817"/>
            <a:ext cx="5607092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 Light" charset="0"/>
                <a:ea typeface="Open Sans Light" charset="0"/>
                <a:cs typeface="Open Sans Light" charset="0"/>
              </a:rPr>
              <a:t>Auto-tracking feature enables cameras to follow the action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 Light" charset="0"/>
                <a:ea typeface="Open Sans Light" charset="0"/>
                <a:cs typeface="Open Sans Light" charset="0"/>
              </a:rPr>
              <a:t>No camera operator required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0" y="149376"/>
            <a:ext cx="12192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>
                    <a:lumMod val="50000"/>
                  </a:schemeClr>
                </a:solidFill>
                <a:latin typeface="Titillium Web" charset="0"/>
                <a:ea typeface="Titillium Web" charset="0"/>
                <a:cs typeface="Titillium Web" charset="0"/>
              </a:rPr>
              <a:t>AUTOMATED PRODUCTION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04335" y="918817"/>
            <a:ext cx="5607094" cy="12872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Open Sans Light" charset="0"/>
                <a:ea typeface="Open Sans Light" charset="0"/>
                <a:cs typeface="Open Sans Light" charset="0"/>
              </a:rPr>
              <a:t>Scorebug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 Light" charset="0"/>
                <a:ea typeface="Open Sans Light" charset="0"/>
                <a:cs typeface="Open Sans Light" charset="0"/>
              </a:rPr>
              <a:t> graphic with real-time data pulled from scoreboard</a:t>
            </a: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  <a:latin typeface="Open Sans Light" charset="0"/>
              <a:ea typeface="Open Sans Light" charset="0"/>
              <a:cs typeface="Open Sans Light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 Light" charset="0"/>
                <a:ea typeface="Open Sans Light" charset="0"/>
                <a:cs typeface="Open Sans Light" charset="0"/>
              </a:rPr>
              <a:t>Integrates with coaching software</a:t>
            </a:r>
          </a:p>
        </p:txBody>
      </p:sp>
      <p:pic>
        <p:nvPicPr>
          <p:cNvPr id="8" name="Picture 7" hidden="1">
            <a:extLst>
              <a:ext uri="{FF2B5EF4-FFF2-40B4-BE49-F238E27FC236}">
                <a16:creationId xmlns:a16="http://schemas.microsoft.com/office/drawing/2014/main" id="{A5378EE7-CBE3-4904-8C3F-62012AA094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704" y="2767358"/>
            <a:ext cx="11515725" cy="3171825"/>
          </a:xfrm>
          <a:prstGeom prst="rect">
            <a:avLst/>
          </a:prstGeom>
        </p:spPr>
      </p:pic>
      <p:sp>
        <p:nvSpPr>
          <p:cNvPr id="11" name="Rectangle 10" hidden="1">
            <a:extLst>
              <a:ext uri="{FF2B5EF4-FFF2-40B4-BE49-F238E27FC236}">
                <a16:creationId xmlns:a16="http://schemas.microsoft.com/office/drawing/2014/main" id="{666C3D20-D30E-40AF-9E11-1A0824D6F721}"/>
              </a:ext>
            </a:extLst>
          </p:cNvPr>
          <p:cNvSpPr/>
          <p:nvPr/>
        </p:nvSpPr>
        <p:spPr>
          <a:xfrm>
            <a:off x="1480309" y="2327928"/>
            <a:ext cx="37267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>
                <a:hlinkClick r:id="rId4"/>
              </a:rPr>
              <a:t>Click here for Basketball example clip</a:t>
            </a:r>
            <a:endParaRPr lang="en-US" dirty="0"/>
          </a:p>
        </p:txBody>
      </p:sp>
      <p:sp>
        <p:nvSpPr>
          <p:cNvPr id="12" name="Rectangle 11" hidden="1">
            <a:extLst>
              <a:ext uri="{FF2B5EF4-FFF2-40B4-BE49-F238E27FC236}">
                <a16:creationId xmlns:a16="http://schemas.microsoft.com/office/drawing/2014/main" id="{C96BFBDC-5231-4A9D-AA90-6DBDD827DE62}"/>
              </a:ext>
            </a:extLst>
          </p:cNvPr>
          <p:cNvSpPr/>
          <p:nvPr/>
        </p:nvSpPr>
        <p:spPr>
          <a:xfrm>
            <a:off x="7336002" y="2327743"/>
            <a:ext cx="33411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>
                <a:hlinkClick r:id="rId5"/>
              </a:rPr>
              <a:t>Click here for Soccer example clip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60AFCB-76F0-40AB-A75B-9B2F066F84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68593" y="2697075"/>
            <a:ext cx="5639289" cy="3176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1903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35498" y="1238300"/>
            <a:ext cx="9537339" cy="12995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  <a:spcAft>
                <a:spcPts val="2400"/>
              </a:spcAft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Coaches receive automated email after each game with link to download game film* – game film can then be easily and quickly uploaded into coaching software</a:t>
            </a:r>
            <a:endParaRPr lang="en-US" sz="1600" b="1" dirty="0">
              <a:solidFill>
                <a:schemeClr val="tx1">
                  <a:lumMod val="75000"/>
                  <a:lumOff val="2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lnSpc>
                <a:spcPts val="2400"/>
              </a:lnSpc>
              <a:spcAft>
                <a:spcPts val="1200"/>
              </a:spcAft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*Football </a:t>
            </a: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game film is already split into individual clips for easier breakdown in coaching software</a:t>
            </a:r>
          </a:p>
        </p:txBody>
      </p:sp>
      <p:sp>
        <p:nvSpPr>
          <p:cNvPr id="3" name="AutoShape 4" descr="Image result for under armour">
            <a:extLst>
              <a:ext uri="{FF2B5EF4-FFF2-40B4-BE49-F238E27FC236}">
                <a16:creationId xmlns:a16="http://schemas.microsoft.com/office/drawing/2014/main" id="{F1198F21-816C-4ED5-9440-3AAA32DEC8B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-616998" y="4741421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FC671814-D004-534A-9EBD-23C171D6D233}"/>
              </a:ext>
            </a:extLst>
          </p:cNvPr>
          <p:cNvSpPr txBox="1"/>
          <p:nvPr/>
        </p:nvSpPr>
        <p:spPr>
          <a:xfrm>
            <a:off x="7365207" y="3250437"/>
            <a:ext cx="1661032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100" dirty="0">
                <a:solidFill>
                  <a:schemeClr val="bg1"/>
                </a:solidFill>
              </a:rPr>
              <a:t>SCHOOL LOGO </a:t>
            </a:r>
          </a:p>
          <a:p>
            <a:pPr algn="ctr"/>
            <a:r>
              <a:rPr lang="en-US" sz="1100" dirty="0">
                <a:solidFill>
                  <a:schemeClr val="bg1"/>
                </a:solidFill>
              </a:rPr>
              <a:t>(or extra sponsor ad spot)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2E6CBF92-1F56-4700-B6B7-4B83E5AE86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354982" y="4753813"/>
            <a:ext cx="7419455" cy="993861"/>
          </a:xfrm>
          <a:prstGeom prst="rect">
            <a:avLst/>
          </a:prstGeom>
          <a:noFill/>
          <a:ln w="38100">
            <a:solidFill>
              <a:srgbClr val="089BCB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5A58F5E-CCE4-1D45-9974-C4591AA6DE27}"/>
              </a:ext>
            </a:extLst>
          </p:cNvPr>
          <p:cNvSpPr txBox="1"/>
          <p:nvPr/>
        </p:nvSpPr>
        <p:spPr>
          <a:xfrm>
            <a:off x="0" y="258439"/>
            <a:ext cx="12192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>
                    <a:lumMod val="50000"/>
                  </a:schemeClr>
                </a:solidFill>
                <a:latin typeface="Titillium Web" pitchFamily="2" charset="77"/>
                <a:ea typeface="Open Sans" charset="0"/>
                <a:cs typeface="Open Sans" charset="0"/>
              </a:rPr>
              <a:t>PIXELLOT GAME FILM UPLOAD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15846" y="5020264"/>
            <a:ext cx="372749" cy="20501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74464" y="3576688"/>
            <a:ext cx="380493" cy="209271"/>
          </a:xfrm>
          <a:prstGeom prst="rect">
            <a:avLst/>
          </a:prstGeom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40B91FEA-0F2E-4DAB-85CA-C3FB3157CA28}"/>
              </a:ext>
            </a:extLst>
          </p:cNvPr>
          <p:cNvSpPr/>
          <p:nvPr/>
        </p:nvSpPr>
        <p:spPr>
          <a:xfrm>
            <a:off x="6933460" y="3576688"/>
            <a:ext cx="252122" cy="209271"/>
          </a:xfrm>
          <a:prstGeom prst="round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77C12BAD-80D2-4546-8A20-8BA5CDE39C21}"/>
              </a:ext>
            </a:extLst>
          </p:cNvPr>
          <p:cNvGrpSpPr/>
          <p:nvPr/>
        </p:nvGrpSpPr>
        <p:grpSpPr>
          <a:xfrm>
            <a:off x="2354981" y="2939749"/>
            <a:ext cx="7419455" cy="993861"/>
            <a:chOff x="2354981" y="3349788"/>
            <a:chExt cx="7419455" cy="993861"/>
          </a:xfrm>
        </p:grpSpPr>
        <p:pic>
          <p:nvPicPr>
            <p:cNvPr id="13" name="Picture 4">
              <a:extLst>
                <a:ext uri="{FF2B5EF4-FFF2-40B4-BE49-F238E27FC236}">
                  <a16:creationId xmlns:a16="http://schemas.microsoft.com/office/drawing/2014/main" id="{EF96C6E9-7B06-4C72-AA85-6695E8F32B4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2354981" y="3349788"/>
              <a:ext cx="7419455" cy="993861"/>
            </a:xfrm>
            <a:prstGeom prst="rect">
              <a:avLst/>
            </a:prstGeom>
            <a:noFill/>
            <a:ln w="38100">
              <a:solidFill>
                <a:srgbClr val="089BCB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89D7BEBD-F3DC-40FD-B43B-CDA46F68C5E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949700" y="3394074"/>
              <a:ext cx="5781675" cy="523439"/>
            </a:xfrm>
            <a:prstGeom prst="rect">
              <a:avLst/>
            </a:prstGeom>
          </p:spPr>
        </p:pic>
      </p:grpSp>
      <p:sp>
        <p:nvSpPr>
          <p:cNvPr id="15" name="Arrow: Down 14">
            <a:extLst>
              <a:ext uri="{FF2B5EF4-FFF2-40B4-BE49-F238E27FC236}">
                <a16:creationId xmlns:a16="http://schemas.microsoft.com/office/drawing/2014/main" id="{25454E41-C00C-431F-A892-B53F5D6FD03E}"/>
              </a:ext>
            </a:extLst>
          </p:cNvPr>
          <p:cNvSpPr/>
          <p:nvPr/>
        </p:nvSpPr>
        <p:spPr>
          <a:xfrm>
            <a:off x="5912308" y="4073618"/>
            <a:ext cx="304800" cy="54018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30498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F9170E2D-BE11-D047-8478-E31666111D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3637" y="3118355"/>
            <a:ext cx="5390453" cy="303213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1BD9E7A-63CD-0947-86B7-7C25FC51E3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5544" y="3118369"/>
            <a:ext cx="5390428" cy="303211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10471" y="1191772"/>
            <a:ext cx="549592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Open Sans Light"/>
              </a:rPr>
              <a:t>Up to 3 spots for advertising (2 sponsor spots and 1 spot for your school logo or extra ad)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Open Sans Light"/>
              </a:rPr>
              <a:t>Change graphics out every athletic season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>
              <a:latin typeface="Open Sans Ligh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163385"/>
            <a:ext cx="12192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>
                    <a:lumMod val="50000"/>
                  </a:schemeClr>
                </a:solidFill>
                <a:latin typeface="Titillium Web" charset="0"/>
                <a:ea typeface="Titillium Web" charset="0"/>
                <a:cs typeface="Titillium Web" charset="0"/>
              </a:rPr>
              <a:t>PIXELLOT AD SPOTS</a:t>
            </a:r>
          </a:p>
        </p:txBody>
      </p:sp>
      <p:sp>
        <p:nvSpPr>
          <p:cNvPr id="8" name="Rectangle: Rounded Corners 7"/>
          <p:cNvSpPr/>
          <p:nvPr/>
        </p:nvSpPr>
        <p:spPr>
          <a:xfrm>
            <a:off x="887829" y="5514827"/>
            <a:ext cx="569643" cy="576004"/>
          </a:xfrm>
          <a:prstGeom prst="round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AutoShape 4" descr="Image result for under armour">
            <a:extLst>
              <a:ext uri="{FF2B5EF4-FFF2-40B4-BE49-F238E27FC236}">
                <a16:creationId xmlns:a16="http://schemas.microsoft.com/office/drawing/2014/main" id="{F1198F21-816C-4ED5-9440-3AAA32DEC8B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-616998" y="4741421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" name="Rectangle: Rounded Corners 7"/>
          <p:cNvSpPr/>
          <p:nvPr/>
        </p:nvSpPr>
        <p:spPr>
          <a:xfrm>
            <a:off x="5334669" y="5514827"/>
            <a:ext cx="569643" cy="576004"/>
          </a:xfrm>
          <a:prstGeom prst="round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: Rounded Corners 7"/>
          <p:cNvSpPr/>
          <p:nvPr/>
        </p:nvSpPr>
        <p:spPr>
          <a:xfrm>
            <a:off x="756180" y="3156860"/>
            <a:ext cx="425818" cy="447835"/>
          </a:xfrm>
          <a:prstGeom prst="round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6" name="Straight Arrow Connector 25"/>
          <p:cNvCxnSpPr>
            <a:cxnSpLocks/>
          </p:cNvCxnSpPr>
          <p:nvPr/>
        </p:nvCxnSpPr>
        <p:spPr>
          <a:xfrm flipH="1">
            <a:off x="1662156" y="5230887"/>
            <a:ext cx="548640" cy="274320"/>
          </a:xfrm>
          <a:prstGeom prst="straightConnector1">
            <a:avLst/>
          </a:prstGeom>
          <a:ln w="44450">
            <a:solidFill>
              <a:srgbClr val="FF0000"/>
            </a:solidFill>
            <a:tailEnd type="triangle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600000" rev="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>
            <a:cxnSpLocks/>
          </p:cNvCxnSpPr>
          <p:nvPr/>
        </p:nvCxnSpPr>
        <p:spPr>
          <a:xfrm>
            <a:off x="4585977" y="5230887"/>
            <a:ext cx="548640" cy="274320"/>
          </a:xfrm>
          <a:prstGeom prst="straightConnector1">
            <a:avLst/>
          </a:prstGeom>
          <a:ln w="44450">
            <a:solidFill>
              <a:srgbClr val="FF0000"/>
            </a:solidFill>
            <a:tailEnd type="triangle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600000" rev="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>
            <a:cxnSpLocks/>
          </p:cNvCxnSpPr>
          <p:nvPr/>
        </p:nvCxnSpPr>
        <p:spPr>
          <a:xfrm rot="16200000" flipH="1" flipV="1">
            <a:off x="1501423" y="3173379"/>
            <a:ext cx="0" cy="414796"/>
          </a:xfrm>
          <a:prstGeom prst="straightConnector1">
            <a:avLst/>
          </a:prstGeom>
          <a:ln w="44450">
            <a:solidFill>
              <a:srgbClr val="FF0000"/>
            </a:solidFill>
            <a:tailEnd type="triangle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600000" rev="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2071513" y="5058616"/>
            <a:ext cx="26584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effectLst>
                  <a:glow rad="63500">
                    <a:srgbClr val="FF0000">
                      <a:alpha val="40000"/>
                    </a:srgbClr>
                  </a:glow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</a:rPr>
              <a:t>SPONSOR AD SPOTS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805620" y="3201845"/>
            <a:ext cx="169148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100" b="1" dirty="0">
                <a:solidFill>
                  <a:schemeClr val="bg1"/>
                </a:solidFill>
              </a:rPr>
              <a:t>SCHOOL LOGO </a:t>
            </a:r>
          </a:p>
          <a:p>
            <a:pPr algn="ctr"/>
            <a:r>
              <a:rPr lang="en-US" sz="1100" b="1" dirty="0">
                <a:solidFill>
                  <a:schemeClr val="bg1"/>
                </a:solidFill>
              </a:rPr>
              <a:t>(or extra sponsor ad spot)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8BDB829-DA93-2D44-878C-9501C4A4D6CF}"/>
              </a:ext>
            </a:extLst>
          </p:cNvPr>
          <p:cNvSpPr txBox="1"/>
          <p:nvPr/>
        </p:nvSpPr>
        <p:spPr>
          <a:xfrm>
            <a:off x="5900928" y="1188728"/>
            <a:ext cx="60091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Open Sans Light"/>
              </a:rPr>
              <a:t>Sell sponsor spots to help pay for your Pixellot unit(s)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Open Sans Light"/>
              </a:rPr>
              <a:t>Sponsor receives ad space in every game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B0685F5-64C8-024D-ACB0-AA8A8D115E8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43637" y="3123910"/>
            <a:ext cx="5390428" cy="3026575"/>
          </a:xfrm>
          <a:prstGeom prst="rect">
            <a:avLst/>
          </a:prstGeom>
        </p:spPr>
      </p:pic>
      <p:sp>
        <p:nvSpPr>
          <p:cNvPr id="31" name="Rectangle: Rounded Corners 7">
            <a:extLst>
              <a:ext uri="{FF2B5EF4-FFF2-40B4-BE49-F238E27FC236}">
                <a16:creationId xmlns:a16="http://schemas.microsoft.com/office/drawing/2014/main" id="{6C2DB1BC-9FE7-E54E-82C9-0D0F3E9A0869}"/>
              </a:ext>
            </a:extLst>
          </p:cNvPr>
          <p:cNvSpPr/>
          <p:nvPr/>
        </p:nvSpPr>
        <p:spPr>
          <a:xfrm>
            <a:off x="6432188" y="5738327"/>
            <a:ext cx="569643" cy="356126"/>
          </a:xfrm>
          <a:prstGeom prst="round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: Rounded Corners 7">
            <a:extLst>
              <a:ext uri="{FF2B5EF4-FFF2-40B4-BE49-F238E27FC236}">
                <a16:creationId xmlns:a16="http://schemas.microsoft.com/office/drawing/2014/main" id="{6ED00CFA-4C86-7C4E-8597-AC87B46F4A11}"/>
              </a:ext>
            </a:extLst>
          </p:cNvPr>
          <p:cNvSpPr/>
          <p:nvPr/>
        </p:nvSpPr>
        <p:spPr>
          <a:xfrm>
            <a:off x="10879028" y="5738327"/>
            <a:ext cx="569643" cy="356126"/>
          </a:xfrm>
          <a:prstGeom prst="round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: Rounded Corners 7">
            <a:extLst>
              <a:ext uri="{FF2B5EF4-FFF2-40B4-BE49-F238E27FC236}">
                <a16:creationId xmlns:a16="http://schemas.microsoft.com/office/drawing/2014/main" id="{A461C7E0-1B5F-1241-AFF1-6265E1D48183}"/>
              </a:ext>
            </a:extLst>
          </p:cNvPr>
          <p:cNvSpPr/>
          <p:nvPr/>
        </p:nvSpPr>
        <p:spPr>
          <a:xfrm>
            <a:off x="6474708" y="3167739"/>
            <a:ext cx="425818" cy="447835"/>
          </a:xfrm>
          <a:prstGeom prst="round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E97FE2B1-441C-1B4D-9435-912429974912}"/>
              </a:ext>
            </a:extLst>
          </p:cNvPr>
          <p:cNvCxnSpPr>
            <a:cxnSpLocks/>
          </p:cNvCxnSpPr>
          <p:nvPr/>
        </p:nvCxnSpPr>
        <p:spPr>
          <a:xfrm flipH="1">
            <a:off x="7206515" y="5421124"/>
            <a:ext cx="548640" cy="274320"/>
          </a:xfrm>
          <a:prstGeom prst="straightConnector1">
            <a:avLst/>
          </a:prstGeom>
          <a:ln w="44450">
            <a:solidFill>
              <a:srgbClr val="FF0000"/>
            </a:solidFill>
            <a:tailEnd type="triangle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600000" rev="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E17B83ED-EEF8-4B4B-A998-F1CDD7FAA3B0}"/>
              </a:ext>
            </a:extLst>
          </p:cNvPr>
          <p:cNvCxnSpPr>
            <a:cxnSpLocks/>
          </p:cNvCxnSpPr>
          <p:nvPr/>
        </p:nvCxnSpPr>
        <p:spPr>
          <a:xfrm>
            <a:off x="10130336" y="5421124"/>
            <a:ext cx="548640" cy="274320"/>
          </a:xfrm>
          <a:prstGeom prst="straightConnector1">
            <a:avLst/>
          </a:prstGeom>
          <a:ln w="44450">
            <a:solidFill>
              <a:srgbClr val="FF0000"/>
            </a:solidFill>
            <a:tailEnd type="triangle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600000" rev="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6ACAE025-6CAC-F441-B08D-893ED8268917}"/>
              </a:ext>
            </a:extLst>
          </p:cNvPr>
          <p:cNvCxnSpPr>
            <a:cxnSpLocks/>
          </p:cNvCxnSpPr>
          <p:nvPr/>
        </p:nvCxnSpPr>
        <p:spPr>
          <a:xfrm rot="16200000" flipH="1" flipV="1">
            <a:off x="7219951" y="3184258"/>
            <a:ext cx="0" cy="414796"/>
          </a:xfrm>
          <a:prstGeom prst="straightConnector1">
            <a:avLst/>
          </a:prstGeom>
          <a:ln w="44450">
            <a:solidFill>
              <a:srgbClr val="FF0000"/>
            </a:solidFill>
            <a:tailEnd type="triangle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600000" rev="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>
            <a:extLst>
              <a:ext uri="{FF2B5EF4-FFF2-40B4-BE49-F238E27FC236}">
                <a16:creationId xmlns:a16="http://schemas.microsoft.com/office/drawing/2014/main" id="{8A783C08-1D74-4645-B938-1F43E63F936B}"/>
              </a:ext>
            </a:extLst>
          </p:cNvPr>
          <p:cNvSpPr txBox="1"/>
          <p:nvPr/>
        </p:nvSpPr>
        <p:spPr>
          <a:xfrm>
            <a:off x="7615872" y="5248853"/>
            <a:ext cx="26584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effectLst>
                  <a:glow rad="63500">
                    <a:srgbClr val="FF0000">
                      <a:alpha val="40000"/>
                    </a:srgbClr>
                  </a:glow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</a:rPr>
              <a:t>SPONSOR AD SPOTS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FC671814-D004-534A-9EBD-23C171D6D233}"/>
              </a:ext>
            </a:extLst>
          </p:cNvPr>
          <p:cNvSpPr txBox="1"/>
          <p:nvPr/>
        </p:nvSpPr>
        <p:spPr>
          <a:xfrm>
            <a:off x="7524148" y="3212724"/>
            <a:ext cx="1691489" cy="430887"/>
          </a:xfrm>
          <a:prstGeom prst="rect">
            <a:avLst/>
          </a:prstGeom>
          <a:solidFill>
            <a:schemeClr val="tx1">
              <a:alpha val="40000"/>
            </a:schemeClr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sz="1100" b="1" dirty="0">
                <a:solidFill>
                  <a:schemeClr val="bg1"/>
                </a:solidFill>
              </a:rPr>
              <a:t>SCHOOL LOGO </a:t>
            </a:r>
          </a:p>
          <a:p>
            <a:pPr algn="ctr"/>
            <a:r>
              <a:rPr lang="en-US" sz="1100" b="1" dirty="0">
                <a:solidFill>
                  <a:schemeClr val="bg1"/>
                </a:solidFill>
              </a:rPr>
              <a:t>(or extra sponsor ad spot)</a:t>
            </a:r>
          </a:p>
        </p:txBody>
      </p:sp>
    </p:spTree>
    <p:extLst>
      <p:ext uri="{BB962C8B-B14F-4D97-AF65-F5344CB8AC3E}">
        <p14:creationId xmlns:p14="http://schemas.microsoft.com/office/powerpoint/2010/main" val="1457454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68"/>
          <a:stretch/>
        </p:blipFill>
        <p:spPr>
          <a:xfrm>
            <a:off x="0" y="0"/>
            <a:ext cx="13388838" cy="692872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0513" y="1347840"/>
            <a:ext cx="11528854" cy="1583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charset="0"/>
              <a:buChar char="•"/>
            </a:pPr>
            <a:r>
              <a:rPr lang="en-US" sz="2500" dirty="0">
                <a:solidFill>
                  <a:schemeClr val="bg1">
                    <a:lumMod val="95000"/>
                  </a:schemeClr>
                </a:solidFill>
                <a:latin typeface="Titillium Web" charset="0"/>
                <a:ea typeface="Titillium Web" charset="0"/>
                <a:cs typeface="Titillium Web" charset="0"/>
              </a:rPr>
              <a:t>One-time fee for Pixellot equipment package (Pixellot system + all accessories)</a:t>
            </a:r>
            <a:endParaRPr lang="en-US" sz="800" dirty="0">
              <a:solidFill>
                <a:schemeClr val="bg1">
                  <a:lumMod val="95000"/>
                </a:schemeClr>
              </a:solidFill>
              <a:latin typeface="Titillium Web" charset="0"/>
              <a:ea typeface="Titillium Web" charset="0"/>
              <a:cs typeface="Titillium Web" charset="0"/>
            </a:endParaRPr>
          </a:p>
          <a:p>
            <a:pPr marL="342900" indent="-342900">
              <a:lnSpc>
                <a:spcPct val="150000"/>
              </a:lnSpc>
              <a:buFont typeface="Arial" charset="0"/>
              <a:buChar char="•"/>
            </a:pPr>
            <a:r>
              <a:rPr lang="en-US" sz="2500" dirty="0">
                <a:solidFill>
                  <a:schemeClr val="bg1">
                    <a:lumMod val="95000"/>
                  </a:schemeClr>
                </a:solidFill>
                <a:latin typeface="Titillium Web" charset="0"/>
                <a:ea typeface="Titillium Web" charset="0"/>
                <a:cs typeface="Titillium Web" charset="0"/>
              </a:rPr>
              <a:t>ZERO recurring costs for system</a:t>
            </a:r>
          </a:p>
          <a:p>
            <a:pPr marL="342900" indent="-342900">
              <a:lnSpc>
                <a:spcPct val="150000"/>
              </a:lnSpc>
              <a:buFont typeface="Arial" charset="0"/>
              <a:buChar char="•"/>
            </a:pPr>
            <a:r>
              <a:rPr lang="en-US" sz="2500" dirty="0">
                <a:solidFill>
                  <a:schemeClr val="bg1">
                    <a:lumMod val="95000"/>
                  </a:schemeClr>
                </a:solidFill>
                <a:latin typeface="Titillium Web" charset="0"/>
                <a:ea typeface="Titillium Web" charset="0"/>
                <a:cs typeface="Titillium Web" charset="0"/>
              </a:rPr>
              <a:t>Installation not included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0" y="235530"/>
            <a:ext cx="12192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tillium Web" charset="0"/>
                <a:ea typeface="Titillium Web" charset="0"/>
                <a:cs typeface="Titillium Web" charset="0"/>
              </a:rPr>
              <a:t>FINANCIAL MODEL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85467067-9884-D247-82E7-F6E0F5B0E96E}"/>
              </a:ext>
            </a:extLst>
          </p:cNvPr>
          <p:cNvGrpSpPr/>
          <p:nvPr/>
        </p:nvGrpSpPr>
        <p:grpSpPr>
          <a:xfrm>
            <a:off x="1407746" y="3421719"/>
            <a:ext cx="4023789" cy="2088441"/>
            <a:chOff x="1016110" y="3393734"/>
            <a:chExt cx="2611627" cy="1791391"/>
          </a:xfrm>
        </p:grpSpPr>
        <p:sp>
          <p:nvSpPr>
            <p:cNvPr id="2" name="TextBox 1"/>
            <p:cNvSpPr txBox="1"/>
            <p:nvPr/>
          </p:nvSpPr>
          <p:spPr>
            <a:xfrm>
              <a:off x="1692216" y="4050146"/>
              <a:ext cx="1257744" cy="113497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spcBef>
                  <a:spcPts val="600"/>
                </a:spcBef>
              </a:pPr>
              <a:r>
                <a:rPr lang="en-US" sz="3200" i="1" dirty="0">
                  <a:solidFill>
                    <a:schemeClr val="bg1"/>
                  </a:solidFill>
                  <a:latin typeface="Titillium Web" charset="0"/>
                  <a:ea typeface="Titillium Web" charset="0"/>
                  <a:cs typeface="Titillium Web" charset="0"/>
                </a:rPr>
                <a:t>$5,000 for</a:t>
              </a:r>
            </a:p>
            <a:p>
              <a:pPr algn="ctr">
                <a:spcBef>
                  <a:spcPts val="600"/>
                </a:spcBef>
              </a:pPr>
              <a:r>
                <a:rPr lang="en-US" sz="3200" i="1" dirty="0">
                  <a:solidFill>
                    <a:schemeClr val="bg1"/>
                  </a:solidFill>
                  <a:latin typeface="Titillium Web" charset="0"/>
                  <a:ea typeface="Titillium Web" charset="0"/>
                  <a:cs typeface="Titillium Web" charset="0"/>
                </a:rPr>
                <a:t>1 Unit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4CD4AE9E-4958-364E-B7D1-72719FF109E3}"/>
                </a:ext>
              </a:extLst>
            </p:cNvPr>
            <p:cNvSpPr txBox="1"/>
            <p:nvPr/>
          </p:nvSpPr>
          <p:spPr>
            <a:xfrm>
              <a:off x="1016110" y="3393734"/>
              <a:ext cx="2611627" cy="575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i="1" dirty="0">
                  <a:solidFill>
                    <a:schemeClr val="bg1">
                      <a:lumMod val="95000"/>
                    </a:schemeClr>
                  </a:solidFill>
                  <a:latin typeface="Titillium Web" charset="0"/>
                  <a:ea typeface="Titillium Web" charset="0"/>
                  <a:cs typeface="Titillium Web" charset="0"/>
                </a:rPr>
                <a:t>Previous Pricing:</a:t>
              </a: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918ABA00-C212-7D4B-B258-ECAE665772AE}"/>
              </a:ext>
            </a:extLst>
          </p:cNvPr>
          <p:cNvGrpSpPr/>
          <p:nvPr/>
        </p:nvGrpSpPr>
        <p:grpSpPr>
          <a:xfrm>
            <a:off x="5017801" y="3432609"/>
            <a:ext cx="6842626" cy="1814792"/>
            <a:chOff x="6190937" y="3432611"/>
            <a:chExt cx="3420255" cy="1162450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A480121-EC2D-0946-8DA4-1E72A7E8CCFF}"/>
                </a:ext>
              </a:extLst>
            </p:cNvPr>
            <p:cNvSpPr txBox="1"/>
            <p:nvPr/>
          </p:nvSpPr>
          <p:spPr>
            <a:xfrm>
              <a:off x="6190937" y="3432611"/>
              <a:ext cx="3420255" cy="3745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>
                  <a:solidFill>
                    <a:schemeClr val="bg1">
                      <a:lumMod val="95000"/>
                    </a:schemeClr>
                  </a:solidFill>
                  <a:effectLst>
                    <a:glow rad="76200">
                      <a:schemeClr val="accent4">
                        <a:lumMod val="60000"/>
                        <a:lumOff val="40000"/>
                        <a:alpha val="20000"/>
                      </a:schemeClr>
                    </a:glow>
                  </a:effectLst>
                  <a:latin typeface="Titillium Web" charset="0"/>
                  <a:ea typeface="Titillium Web" charset="0"/>
                  <a:cs typeface="Titillium Web" charset="0"/>
                </a:rPr>
                <a:t>SPECIAL 2-for-1 DEAL: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686A3F51-B7F1-D240-B963-795D303DC6BE}"/>
                </a:ext>
              </a:extLst>
            </p:cNvPr>
            <p:cNvSpPr txBox="1"/>
            <p:nvPr/>
          </p:nvSpPr>
          <p:spPr>
            <a:xfrm>
              <a:off x="7422186" y="3855772"/>
              <a:ext cx="957755" cy="73928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spcBef>
                  <a:spcPts val="600"/>
                </a:spcBef>
              </a:pPr>
              <a:r>
                <a:rPr lang="en-US" sz="3200" dirty="0">
                  <a:solidFill>
                    <a:schemeClr val="bg1"/>
                  </a:solidFill>
                  <a:effectLst>
                    <a:glow rad="76200">
                      <a:schemeClr val="accent4">
                        <a:lumMod val="60000"/>
                        <a:lumOff val="40000"/>
                        <a:alpha val="20000"/>
                      </a:schemeClr>
                    </a:glow>
                  </a:effectLst>
                  <a:latin typeface="Titillium Web" charset="0"/>
                  <a:ea typeface="Titillium Web" charset="0"/>
                  <a:cs typeface="Titillium Web" charset="0"/>
                </a:rPr>
                <a:t>$5,000 for</a:t>
              </a:r>
            </a:p>
            <a:p>
              <a:pPr algn="ctr">
                <a:spcBef>
                  <a:spcPts val="600"/>
                </a:spcBef>
              </a:pPr>
              <a:r>
                <a:rPr lang="en-US" sz="3200" b="1" dirty="0">
                  <a:solidFill>
                    <a:schemeClr val="bg1"/>
                  </a:solidFill>
                  <a:effectLst>
                    <a:glow rad="76200">
                      <a:schemeClr val="accent4">
                        <a:lumMod val="60000"/>
                        <a:lumOff val="40000"/>
                        <a:alpha val="20000"/>
                      </a:schemeClr>
                    </a:glow>
                  </a:effectLst>
                  <a:latin typeface="Titillium Web" charset="0"/>
                  <a:ea typeface="Titillium Web" charset="0"/>
                  <a:cs typeface="Titillium Web" charset="0"/>
                </a:rPr>
                <a:t>2 Units</a:t>
              </a:r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27708263-3E53-4EAF-8CC7-2D9E8C6D0B96}"/>
              </a:ext>
            </a:extLst>
          </p:cNvPr>
          <p:cNvSpPr txBox="1"/>
          <p:nvPr/>
        </p:nvSpPr>
        <p:spPr>
          <a:xfrm>
            <a:off x="550513" y="5553867"/>
            <a:ext cx="1037656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For more information contact:</a:t>
            </a:r>
          </a:p>
          <a:p>
            <a:r>
              <a:rPr lang="en-US" sz="2400" b="1" dirty="0">
                <a:solidFill>
                  <a:schemeClr val="bg1"/>
                </a:solidFill>
              </a:rPr>
              <a:t> Stephen Christensen: </a:t>
            </a:r>
            <a:r>
              <a:rPr lang="en-US" sz="2400" b="1" u="sng" dirty="0">
                <a:solidFill>
                  <a:schemeClr val="bg1"/>
                </a:solidFill>
              </a:rPr>
              <a:t>Stephen.</a:t>
            </a:r>
            <a:r>
              <a:rPr lang="en-US" sz="2400" b="1" u="sng" dirty="0">
                <a:solidFill>
                  <a:schemeClr val="bg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Christensen@nfhsnetwork.com</a:t>
            </a:r>
            <a:endParaRPr lang="en-US" sz="2400" b="1" u="sng" dirty="0">
              <a:solidFill>
                <a:schemeClr val="bg1"/>
              </a:solidFill>
            </a:endParaRPr>
          </a:p>
          <a:p>
            <a:r>
              <a:rPr lang="en-US" sz="2400" b="1" dirty="0">
                <a:solidFill>
                  <a:schemeClr val="bg1"/>
                </a:solidFill>
              </a:rPr>
              <a:t> 503-380-5637</a:t>
            </a:r>
          </a:p>
        </p:txBody>
      </p:sp>
      <p:pic>
        <p:nvPicPr>
          <p:cNvPr id="13" name="Picture 12" descr="A close up of a sign&#10;&#10;Description automatically generated">
            <a:extLst>
              <a:ext uri="{FF2B5EF4-FFF2-40B4-BE49-F238E27FC236}">
                <a16:creationId xmlns:a16="http://schemas.microsoft.com/office/drawing/2014/main" id="{3FC72A40-5B6E-4CD6-AF15-4B448B66F2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362211" y="5871056"/>
            <a:ext cx="843856" cy="986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8297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22589</TotalTime>
  <Words>370</Words>
  <Application>Microsoft Office PowerPoint</Application>
  <PresentationFormat>Widescreen</PresentationFormat>
  <Paragraphs>66</Paragraphs>
  <Slides>9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9</vt:i4>
      </vt:variant>
    </vt:vector>
  </HeadingPairs>
  <TitlesOfParts>
    <vt:vector size="19" baseType="lpstr">
      <vt:lpstr>Arial</vt:lpstr>
      <vt:lpstr>Calibri</vt:lpstr>
      <vt:lpstr>Calibri Light</vt:lpstr>
      <vt:lpstr>Open Sans</vt:lpstr>
      <vt:lpstr>Open Sans Light</vt:lpstr>
      <vt:lpstr>Titillium Web</vt:lpstr>
      <vt:lpstr>Office Theme</vt:lpstr>
      <vt:lpstr>Custom Design</vt:lpstr>
      <vt:lpstr>2_Custom Design</vt:lpstr>
      <vt:lpstr>1_Custom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Mark Koski</cp:lastModifiedBy>
  <cp:revision>217</cp:revision>
  <dcterms:created xsi:type="dcterms:W3CDTF">2016-09-27T17:04:33Z</dcterms:created>
  <dcterms:modified xsi:type="dcterms:W3CDTF">2020-06-24T21:46:05Z</dcterms:modified>
</cp:coreProperties>
</file>