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Revenues</a:t>
            </a:r>
          </a:p>
        </c:rich>
      </c:tx>
      <c:layout>
        <c:manualLayout>
          <c:xMode val="edge"/>
          <c:yMode val="edge"/>
          <c:x val="6.5396966934135048E-2"/>
          <c:y val="1.05477916703175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8903310930744311E-2"/>
          <c:y val="1.019190751829149E-2"/>
          <c:w val="0.96109668906925572"/>
          <c:h val="0.5336518157358932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Revnues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DAF-49AD-B235-156D17380CF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DAF-49AD-B235-156D17380CF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DAF-49AD-B235-156D17380CF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5DAF-49AD-B235-156D17380CF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5DAF-49AD-B235-156D17380CF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5DAF-49AD-B235-156D17380CF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5DAF-49AD-B235-156D17380CF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5DAF-49AD-B235-156D17380CF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5DAF-49AD-B235-156D17380CF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5DAF-49AD-B235-156D17380CF6}"/>
              </c:ext>
            </c:extLst>
          </c:dPt>
          <c:cat>
            <c:strRef>
              <c:f>Sheet1!$A$2:$A$11</c:f>
              <c:strCache>
                <c:ptCount val="10"/>
                <c:pt idx="0">
                  <c:v>Ad Valorem Taxes</c:v>
                </c:pt>
                <c:pt idx="1">
                  <c:v>Other Local Government Units</c:v>
                </c:pt>
                <c:pt idx="2">
                  <c:v>Tuition</c:v>
                </c:pt>
                <c:pt idx="3">
                  <c:v>Earnings on Investments</c:v>
                </c:pt>
                <c:pt idx="4">
                  <c:v>Other Local Sources</c:v>
                </c:pt>
                <c:pt idx="5">
                  <c:v>SEEK</c:v>
                </c:pt>
                <c:pt idx="6">
                  <c:v>Telecom Tax</c:v>
                </c:pt>
                <c:pt idx="7">
                  <c:v>Federal Reimbursment</c:v>
                </c:pt>
                <c:pt idx="8">
                  <c:v>Fund Transfers</c:v>
                </c:pt>
                <c:pt idx="9">
                  <c:v>Expenditure Reimbursements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159024.99</c:v>
                </c:pt>
                <c:pt idx="1">
                  <c:v>0</c:v>
                </c:pt>
                <c:pt idx="2">
                  <c:v>11289.39</c:v>
                </c:pt>
                <c:pt idx="3">
                  <c:v>32822.89</c:v>
                </c:pt>
                <c:pt idx="4">
                  <c:v>23731.59</c:v>
                </c:pt>
                <c:pt idx="5">
                  <c:v>701379</c:v>
                </c:pt>
                <c:pt idx="6">
                  <c:v>1140.99</c:v>
                </c:pt>
                <c:pt idx="7">
                  <c:v>2263.59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DC-43DD-A74D-46A8E37399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Expenses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5F8-4A6A-9035-7FAE3EE17B6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5F8-4A6A-9035-7FAE3EE17B6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5F8-4A6A-9035-7FAE3EE17B6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05F8-4A6A-9035-7FAE3EE17B6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05F8-4A6A-9035-7FAE3EE17B6B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05F8-4A6A-9035-7FAE3EE17B6B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05F8-4A6A-9035-7FAE3EE17B6B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05F8-4A6A-9035-7FAE3EE17B6B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05F8-4A6A-9035-7FAE3EE17B6B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05F8-4A6A-9035-7FAE3EE17B6B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5-05F8-4A6A-9035-7FAE3EE17B6B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7-05F8-4A6A-9035-7FAE3EE17B6B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9-05F8-4A6A-9035-7FAE3EE17B6B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B-05F8-4A6A-9035-7FAE3EE17B6B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D-05F8-4A6A-9035-7FAE3EE17B6B}"/>
              </c:ext>
            </c:extLst>
          </c:dPt>
          <c:cat>
            <c:strRef>
              <c:f>Sheet1!$A$2:$A$16</c:f>
              <c:strCache>
                <c:ptCount val="10"/>
                <c:pt idx="0">
                  <c:v>Instruction</c:v>
                </c:pt>
                <c:pt idx="1">
                  <c:v>Student Support Services</c:v>
                </c:pt>
                <c:pt idx="2">
                  <c:v>Instructional Staff Support Services</c:v>
                </c:pt>
                <c:pt idx="3">
                  <c:v>District Admin Support</c:v>
                </c:pt>
                <c:pt idx="4">
                  <c:v>School Admin Support</c:v>
                </c:pt>
                <c:pt idx="5">
                  <c:v>Business Support Services</c:v>
                </c:pt>
                <c:pt idx="6">
                  <c:v>Plant Operation and Maintenance</c:v>
                </c:pt>
                <c:pt idx="7">
                  <c:v>Student Transportation</c:v>
                </c:pt>
                <c:pt idx="8">
                  <c:v>Community Services</c:v>
                </c:pt>
                <c:pt idx="9">
                  <c:v>Fund Transfers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463712.65</c:v>
                </c:pt>
                <c:pt idx="1">
                  <c:v>80250.91</c:v>
                </c:pt>
                <c:pt idx="2">
                  <c:v>10777.92</c:v>
                </c:pt>
                <c:pt idx="3">
                  <c:v>49163.27</c:v>
                </c:pt>
                <c:pt idx="4">
                  <c:v>82484.740000000005</c:v>
                </c:pt>
                <c:pt idx="5">
                  <c:v>46495.65</c:v>
                </c:pt>
                <c:pt idx="6">
                  <c:v>149265.20000000001</c:v>
                </c:pt>
                <c:pt idx="7">
                  <c:v>114885.49</c:v>
                </c:pt>
                <c:pt idx="8">
                  <c:v>2571.5100000000002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C3-40C7-94C4-5D262FB489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egendEntry>
        <c:idx val="10"/>
        <c:delete val="1"/>
      </c:legendEntry>
      <c:legendEntry>
        <c:idx val="11"/>
        <c:delete val="1"/>
      </c:legendEntry>
      <c:legendEntry>
        <c:idx val="12"/>
        <c:delete val="1"/>
      </c:legendEntry>
      <c:legendEntry>
        <c:idx val="13"/>
        <c:delete val="1"/>
      </c:legendEntry>
      <c:legendEntry>
        <c:idx val="14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17B29C20-8F03-4513-91F5-135F639E9A6C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644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741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248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060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044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297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89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86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366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257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687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29C20-8F03-4513-91F5-135F639E9A6C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908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DBA23-9FBF-4D16-ABCD-B0B5FA3DDD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March Financial Report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E31BBD-3FC8-44EC-A659-3730D0E284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Todd County Board of Education</a:t>
            </a:r>
          </a:p>
        </p:txBody>
      </p:sp>
    </p:spTree>
    <p:extLst>
      <p:ext uri="{BB962C8B-B14F-4D97-AF65-F5344CB8AC3E}">
        <p14:creationId xmlns:p14="http://schemas.microsoft.com/office/powerpoint/2010/main" val="3145499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8ACC8-3D70-46F8-9B8B-2BE45D954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Bank Statement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0265D-CFA0-45C1-8859-CBFCFC390E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March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703E78-A0A6-43B0-A3CA-DBE7B2E796A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Balance at Month-End - $8,408,195.43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54BA01-4149-4518-9D80-EA5D0E83B3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Last March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C55B76-4562-4032-AE56-66EDB3E8133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Balance at Month-End - $8,103,713.02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891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B6F24-2EBB-4A24-AD66-43C34C9B9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Revenues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1DA98A-FEA9-4182-A57E-2D63B8B604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423901"/>
            <a:ext cx="6265088" cy="685800"/>
          </a:xfrm>
        </p:spPr>
        <p:txBody>
          <a:bodyPr/>
          <a:lstStyle/>
          <a:p>
            <a:r>
              <a:rPr lang="en-US" dirty="0"/>
              <a:t>This March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B2D014-6BB9-4CAC-AE46-A46AEA43FC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18447" y="1054189"/>
            <a:ext cx="6264350" cy="1940015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General Fund - $931,652.44</a:t>
            </a:r>
          </a:p>
          <a:p>
            <a:r>
              <a:rPr lang="en-US" dirty="0"/>
              <a:t>Special Fund - $903,630.15</a:t>
            </a:r>
          </a:p>
          <a:p>
            <a:r>
              <a:rPr lang="en-US" dirty="0"/>
              <a:t>District Activity Fund - $570.00</a:t>
            </a:r>
          </a:p>
          <a:p>
            <a:r>
              <a:rPr lang="en-US" dirty="0"/>
              <a:t>Food Service - $130,0000.00</a:t>
            </a:r>
          </a:p>
          <a:p>
            <a:r>
              <a:rPr lang="en-US" dirty="0"/>
              <a:t>Child Care - $9,812.57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9A17D2-7172-4570-AAA0-AE0894DC28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5979" y="2908363"/>
            <a:ext cx="6264414" cy="685800"/>
          </a:xfrm>
        </p:spPr>
        <p:txBody>
          <a:bodyPr/>
          <a:lstStyle/>
          <a:p>
            <a:r>
              <a:rPr lang="en-US" dirty="0"/>
              <a:t>Last March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4A4855-1B02-4AFF-A6E7-EA730DBA46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5305" y="3688765"/>
            <a:ext cx="6265588" cy="2637390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General Fund - $980,361.09</a:t>
            </a:r>
          </a:p>
          <a:p>
            <a:r>
              <a:rPr lang="en-US" dirty="0"/>
              <a:t>Special Fund - $1,280,962.25</a:t>
            </a:r>
          </a:p>
          <a:p>
            <a:r>
              <a:rPr lang="en-US" dirty="0"/>
              <a:t>Food Service - $167,423.14</a:t>
            </a:r>
          </a:p>
          <a:p>
            <a:r>
              <a:rPr lang="en-US" dirty="0"/>
              <a:t>Childcare - $10,869.10</a:t>
            </a:r>
          </a:p>
        </p:txBody>
      </p:sp>
    </p:spTree>
    <p:extLst>
      <p:ext uri="{BB962C8B-B14F-4D97-AF65-F5344CB8AC3E}">
        <p14:creationId xmlns:p14="http://schemas.microsoft.com/office/powerpoint/2010/main" val="2474290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84AD-5B6A-464B-9BA9-48A845A5B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Expenses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BB4FE-7DEB-4794-B651-4DDD921E7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532597"/>
            <a:ext cx="6265088" cy="685800"/>
          </a:xfrm>
        </p:spPr>
        <p:txBody>
          <a:bodyPr/>
          <a:lstStyle/>
          <a:p>
            <a:r>
              <a:rPr lang="en-US" dirty="0"/>
              <a:t>This March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FB9BB9-9E87-457F-980C-9BD1D29967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25305" y="1353691"/>
            <a:ext cx="6264350" cy="2253575"/>
          </a:xfrm>
        </p:spPr>
        <p:txBody>
          <a:bodyPr>
            <a:normAutofit/>
          </a:bodyPr>
          <a:lstStyle/>
          <a:p>
            <a:r>
              <a:rPr lang="en-US" dirty="0"/>
              <a:t>General Fund - $999,607.34</a:t>
            </a:r>
          </a:p>
          <a:p>
            <a:r>
              <a:rPr lang="en-US" dirty="0"/>
              <a:t>Special Fund - $400,144.74</a:t>
            </a:r>
          </a:p>
          <a:p>
            <a:r>
              <a:rPr lang="en-US" dirty="0"/>
              <a:t>Food Service - $141,023.56</a:t>
            </a:r>
          </a:p>
          <a:p>
            <a:r>
              <a:rPr lang="en-US" dirty="0"/>
              <a:t>Childcare - $15,162.33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4B5250-84D4-4AB6-86BD-A89F6158F6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4067" y="3947426"/>
            <a:ext cx="6205323" cy="402149"/>
          </a:xfrm>
        </p:spPr>
        <p:txBody>
          <a:bodyPr/>
          <a:lstStyle/>
          <a:p>
            <a:r>
              <a:rPr lang="en-US" dirty="0"/>
              <a:t>Last March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2A21C-C824-49F7-A3F7-57AFAAC8E2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4067" y="4349575"/>
            <a:ext cx="6265588" cy="2176902"/>
          </a:xfrm>
        </p:spPr>
        <p:txBody>
          <a:bodyPr>
            <a:normAutofit/>
          </a:bodyPr>
          <a:lstStyle/>
          <a:p>
            <a:r>
              <a:rPr lang="en-US" dirty="0"/>
              <a:t>General Fund - $1,169,076.92</a:t>
            </a:r>
          </a:p>
          <a:p>
            <a:r>
              <a:rPr lang="en-US" dirty="0"/>
              <a:t>Special Fund - $331,196.29</a:t>
            </a:r>
          </a:p>
          <a:p>
            <a:r>
              <a:rPr lang="en-US" dirty="0"/>
              <a:t>Food Service - $169,896.83</a:t>
            </a:r>
          </a:p>
          <a:p>
            <a:r>
              <a:rPr lang="en-US" dirty="0"/>
              <a:t>Childcare - $16,524.81</a:t>
            </a:r>
          </a:p>
        </p:txBody>
      </p:sp>
    </p:spTree>
    <p:extLst>
      <p:ext uri="{BB962C8B-B14F-4D97-AF65-F5344CB8AC3E}">
        <p14:creationId xmlns:p14="http://schemas.microsoft.com/office/powerpoint/2010/main" val="976159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33A68-E0AB-433D-A0A0-37E0A2F3E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886B75-BDA5-488F-B449-2B5304AC4CA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Revenue Breakdown</a:t>
            </a:r>
          </a:p>
          <a:p>
            <a:r>
              <a:rPr lang="en-US" dirty="0"/>
              <a:t>Total Revenue = $931,652.44</a:t>
            </a:r>
          </a:p>
        </p:txBody>
      </p:sp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id="{CBCFB1A7-62D0-4CF1-9964-DA3C47A073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31164071"/>
              </p:ext>
            </p:extLst>
          </p:nvPr>
        </p:nvGraphicFramePr>
        <p:xfrm>
          <a:off x="4647501" y="511728"/>
          <a:ext cx="7181908" cy="51265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55322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7514C-95F4-4958-BF14-EE3216F06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E37BC5A2-F8E8-4E4A-A463-6AD808A744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2774682"/>
              </p:ext>
            </p:extLst>
          </p:nvPr>
        </p:nvGraphicFramePr>
        <p:xfrm>
          <a:off x="5110163" y="803275"/>
          <a:ext cx="6275387" cy="5249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36FEC9-BD53-4FB6-A883-7238637DEF5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Expense Breakdown</a:t>
            </a:r>
          </a:p>
          <a:p>
            <a:r>
              <a:rPr lang="en-US" dirty="0"/>
              <a:t>Total Expenses = $999,607.34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707058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2426</TotalTime>
  <Words>139</Words>
  <Application>Microsoft Office PowerPoint</Application>
  <PresentationFormat>Widescreen</PresentationFormat>
  <Paragraphs>38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 Light</vt:lpstr>
      <vt:lpstr>Rockwell</vt:lpstr>
      <vt:lpstr>Wingdings</vt:lpstr>
      <vt:lpstr>Atlas</vt:lpstr>
      <vt:lpstr>March Financial Report</vt:lpstr>
      <vt:lpstr>Bank Statement</vt:lpstr>
      <vt:lpstr>Revenues</vt:lpstr>
      <vt:lpstr>Expenses</vt:lpstr>
      <vt:lpstr>General Fund</vt:lpstr>
      <vt:lpstr>General Fund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February Financial Report</dc:title>
  <dc:creator>Preston Browning</dc:creator>
  <cp:lastModifiedBy>Preston Browning</cp:lastModifiedBy>
  <cp:revision>68</cp:revision>
  <cp:lastPrinted>2022-12-07T15:48:59Z</cp:lastPrinted>
  <dcterms:created xsi:type="dcterms:W3CDTF">2021-03-04T14:20:50Z</dcterms:created>
  <dcterms:modified xsi:type="dcterms:W3CDTF">2025-04-09T13:34:31Z</dcterms:modified>
</cp:coreProperties>
</file>