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780" r:id="rId1"/>
  </p:sldMasterIdLst>
  <p:notesMasterIdLst>
    <p:notesMasterId r:id="rId11"/>
  </p:notesMasterIdLst>
  <p:handoutMasterIdLst>
    <p:handoutMasterId r:id="rId12"/>
  </p:handoutMasterIdLst>
  <p:sldIdLst>
    <p:sldId id="353" r:id="rId2"/>
    <p:sldId id="601" r:id="rId3"/>
    <p:sldId id="602" r:id="rId4"/>
    <p:sldId id="605" r:id="rId5"/>
    <p:sldId id="603" r:id="rId6"/>
    <p:sldId id="606" r:id="rId7"/>
    <p:sldId id="512" r:id="rId8"/>
    <p:sldId id="604" r:id="rId9"/>
    <p:sldId id="506" r:id="rId10"/>
  </p:sldIdLst>
  <p:sldSz cx="9144000" cy="6858000" type="screen4x3"/>
  <p:notesSz cx="7010400" cy="9296400"/>
  <p:custDataLst>
    <p:tags r:id="rId13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86573" autoAdjust="0"/>
  </p:normalViewPr>
  <p:slideViewPr>
    <p:cSldViewPr>
      <p:cViewPr>
        <p:scale>
          <a:sx n="106" d="100"/>
          <a:sy n="106" d="100"/>
        </p:scale>
        <p:origin x="1764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66" d="100"/>
          <a:sy n="66" d="100"/>
        </p:scale>
        <p:origin x="-930" y="7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D9D77B1-952C-4A04-9635-445837CC4F89}" type="datetimeFigureOut">
              <a:rPr lang="en-US"/>
              <a:pPr>
                <a:defRPr/>
              </a:pPr>
              <a:t>4/2/2019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B6708F7-6BD8-4169-8D3B-7984BB46A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1740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3" tIns="46586" rIns="93173" bIns="46586" numCol="1" anchor="t" anchorCtr="0" compatLnSpc="1">
            <a:prstTxWarp prst="textNoShape">
              <a:avLst/>
            </a:prstTxWarp>
          </a:bodyPr>
          <a:lstStyle>
            <a:lvl1pPr defTabSz="931567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3" tIns="46586" rIns="93173" bIns="46586" numCol="1" anchor="t" anchorCtr="0" compatLnSpc="1">
            <a:prstTxWarp prst="textNoShape">
              <a:avLst/>
            </a:prstTxWarp>
          </a:bodyPr>
          <a:lstStyle>
            <a:lvl1pPr algn="r" defTabSz="931567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03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3" tIns="46586" rIns="93173" bIns="465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3" tIns="46586" rIns="93173" bIns="46586" numCol="1" anchor="b" anchorCtr="0" compatLnSpc="1">
            <a:prstTxWarp prst="textNoShape">
              <a:avLst/>
            </a:prstTxWarp>
          </a:bodyPr>
          <a:lstStyle>
            <a:lvl1pPr defTabSz="931567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3" tIns="46586" rIns="93173" bIns="46586" numCol="1" anchor="b" anchorCtr="0" compatLnSpc="1">
            <a:prstTxWarp prst="textNoShape">
              <a:avLst/>
            </a:prstTxWarp>
          </a:bodyPr>
          <a:lstStyle>
            <a:lvl1pPr algn="r" defTabSz="931567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7BE42262-81F8-4CE1-9E59-8157AC19E5D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76083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E42262-81F8-4CE1-9E59-8157AC19E5DE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1372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E42262-81F8-4CE1-9E59-8157AC19E5DE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6624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E42262-81F8-4CE1-9E59-8157AC19E5DE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1709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E42262-81F8-4CE1-9E59-8157AC19E5DE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1903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E42262-81F8-4CE1-9E59-8157AC19E5DE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1903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E42262-81F8-4CE1-9E59-8157AC19E5DE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278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59430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5943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0FA94-B5E2-4882-A1A7-460F63138D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303755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BD63F-BCB2-410C-B981-DCE2E8B7A6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830346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20CFB-FDFA-4E7E-AE88-A8DA809B9D5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149684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806C1-3AC9-45CA-9EE9-AA9FA237D08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07303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2013B-64BA-42E1-8CC1-714FDF3968D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465529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2CAB8-527E-4C15-866B-4D7ED59F26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554083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85EB7-B495-435B-A80B-5CDB15AD68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585980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84EE6-BBE8-48F2-81FA-FA01FBC11EF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699652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01F67-FD26-4A7D-BD72-4743118935B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359360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A2173-3ADA-401A-A4B8-5A06786FC2A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244659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37F68-3BB7-4D3E-AA58-C1A7E9D6EF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221855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5840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58409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58410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FC86738-E9B6-4F28-AF5E-6120807B34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95" r:id="rId1"/>
    <p:sldLayoutId id="2147483985" r:id="rId2"/>
    <p:sldLayoutId id="2147483986" r:id="rId3"/>
    <p:sldLayoutId id="2147483987" r:id="rId4"/>
    <p:sldLayoutId id="2147483988" r:id="rId5"/>
    <p:sldLayoutId id="2147483989" r:id="rId6"/>
    <p:sldLayoutId id="2147483990" r:id="rId7"/>
    <p:sldLayoutId id="2147483991" r:id="rId8"/>
    <p:sldLayoutId id="2147483992" r:id="rId9"/>
    <p:sldLayoutId id="2147483993" r:id="rId10"/>
    <p:sldLayoutId id="2147483994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en-US" altLang="en-US"/>
              <a:t>2019 NFHS Legal Summit</a:t>
            </a:r>
            <a:br>
              <a:rPr lang="en-US" altLang="en-US"/>
            </a:br>
            <a:r>
              <a:rPr lang="en-US" altLang="en-US"/>
              <a:t>Michigan High School Athletic Association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/>
            <a:r>
              <a:rPr lang="en-US" altLang="en-US">
                <a:solidFill>
                  <a:srgbClr val="FFFFFF"/>
                </a:solidFill>
              </a:rPr>
              <a:t>Scott R. Eldridge</a:t>
            </a:r>
          </a:p>
          <a:p>
            <a:pPr algn="ctr" eaLnBrk="1" hangingPunct="1"/>
            <a:r>
              <a:rPr lang="en-US" altLang="en-US">
                <a:solidFill>
                  <a:srgbClr val="FFFFFF"/>
                </a:solidFill>
              </a:rPr>
              <a:t>Miller Canfield, PLC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01625"/>
            <a:ext cx="7693025" cy="1143000"/>
          </a:xfrm>
        </p:spPr>
        <p:txBody>
          <a:bodyPr/>
          <a:lstStyle/>
          <a:p>
            <a:pPr algn="ctr"/>
            <a:r>
              <a:rPr lang="en-US" altLang="en-US" sz="2700">
                <a:solidFill>
                  <a:srgbClr val="FFFFCC"/>
                </a:solidFill>
              </a:rPr>
              <a:t>Randall v. MHSAA</a:t>
            </a:r>
            <a:br>
              <a:rPr lang="en-US" altLang="en-US" sz="2700">
                <a:solidFill>
                  <a:srgbClr val="FFFFCC"/>
                </a:solidFill>
              </a:rPr>
            </a:br>
            <a:r>
              <a:rPr lang="en-US" altLang="en-US" sz="2700">
                <a:solidFill>
                  <a:srgbClr val="FFFFCC"/>
                </a:solidFill>
              </a:rPr>
              <a:t>Kent County Circuit Court–No. 18-01891-NI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Samuel Randall (18 yo), hockey goalie, participated in regular season hockey contest.</a:t>
            </a:r>
          </a:p>
          <a:p>
            <a:r>
              <a:rPr lang="en-US"/>
              <a:t>11 minutes into the second period, Randall sustained a collision and strike to his head. </a:t>
            </a:r>
          </a:p>
          <a:p>
            <a:r>
              <a:rPr lang="en-US"/>
              <a:t>Home team trainer assessed him; cleared him to continue.</a:t>
            </a:r>
          </a:p>
        </p:txBody>
      </p:sp>
    </p:spTree>
    <p:extLst>
      <p:ext uri="{BB962C8B-B14F-4D97-AF65-F5344CB8AC3E}">
        <p14:creationId xmlns:p14="http://schemas.microsoft.com/office/powerpoint/2010/main" val="320123546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01625"/>
            <a:ext cx="7693025" cy="1143000"/>
          </a:xfrm>
        </p:spPr>
        <p:txBody>
          <a:bodyPr/>
          <a:lstStyle/>
          <a:p>
            <a:pPr algn="ctr"/>
            <a:r>
              <a:rPr lang="en-US" altLang="en-US" sz="2700">
                <a:solidFill>
                  <a:srgbClr val="FFFFCC"/>
                </a:solidFill>
              </a:rPr>
              <a:t>Randall v. MHSAA</a:t>
            </a:r>
            <a:br>
              <a:rPr lang="en-US" altLang="en-US" sz="2700">
                <a:solidFill>
                  <a:srgbClr val="FFFFCC"/>
                </a:solidFill>
              </a:rPr>
            </a:br>
            <a:r>
              <a:rPr lang="en-US" altLang="en-US" sz="2700">
                <a:solidFill>
                  <a:srgbClr val="FFFFCC"/>
                </a:solidFill>
              </a:rPr>
              <a:t>Kent County Circuit Court–No. 18-01891-NI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6 minutes after being allowed back on the ice, Randall sustained a second collision to his head.</a:t>
            </a:r>
          </a:p>
          <a:p>
            <a:r>
              <a:rPr lang="en-US"/>
              <a:t>Randall removed himself from the game after the second collision.</a:t>
            </a:r>
          </a:p>
        </p:txBody>
      </p:sp>
    </p:spTree>
    <p:extLst>
      <p:ext uri="{BB962C8B-B14F-4D97-AF65-F5344CB8AC3E}">
        <p14:creationId xmlns:p14="http://schemas.microsoft.com/office/powerpoint/2010/main" val="235111656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01625"/>
            <a:ext cx="7693025" cy="1143000"/>
          </a:xfrm>
        </p:spPr>
        <p:txBody>
          <a:bodyPr/>
          <a:lstStyle/>
          <a:p>
            <a:pPr algn="ctr"/>
            <a:r>
              <a:rPr lang="en-US" altLang="en-US" sz="2700">
                <a:solidFill>
                  <a:srgbClr val="FFFFCC"/>
                </a:solidFill>
              </a:rPr>
              <a:t>Randall v. MHSAA</a:t>
            </a:r>
            <a:br>
              <a:rPr lang="en-US" altLang="en-US" sz="2700">
                <a:solidFill>
                  <a:srgbClr val="FFFFCC"/>
                </a:solidFill>
              </a:rPr>
            </a:br>
            <a:r>
              <a:rPr lang="en-US" altLang="en-US" sz="2700">
                <a:solidFill>
                  <a:srgbClr val="FFFFCC"/>
                </a:solidFill>
              </a:rPr>
              <a:t>Kent County Circuit Court–No. 18-01891-NI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Randall was later found to have suffered a concussion.</a:t>
            </a:r>
          </a:p>
          <a:p>
            <a:r>
              <a:rPr lang="en-US"/>
              <a:t>Randall filed a complaint in March 2018 against the MHSAA (and schools; trainer) alleging MHSAA vicariously liable for alleged negligence of officials, for failure to remove him after first collision. </a:t>
            </a:r>
          </a:p>
        </p:txBody>
      </p:sp>
    </p:spTree>
    <p:extLst>
      <p:ext uri="{BB962C8B-B14F-4D97-AF65-F5344CB8AC3E}">
        <p14:creationId xmlns:p14="http://schemas.microsoft.com/office/powerpoint/2010/main" val="18278973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1625"/>
            <a:ext cx="7616825" cy="1143000"/>
          </a:xfrm>
        </p:spPr>
        <p:txBody>
          <a:bodyPr/>
          <a:lstStyle/>
          <a:p>
            <a:pPr algn="ctr"/>
            <a:r>
              <a:rPr lang="en-US" altLang="en-US" sz="2700">
                <a:solidFill>
                  <a:srgbClr val="FFFFCC"/>
                </a:solidFill>
              </a:rPr>
              <a:t>Randall v. MHSAA</a:t>
            </a:r>
            <a:br>
              <a:rPr lang="en-US" altLang="en-US" sz="2700">
                <a:solidFill>
                  <a:srgbClr val="FFFFCC"/>
                </a:solidFill>
              </a:rPr>
            </a:br>
            <a:r>
              <a:rPr lang="en-US" altLang="en-US" sz="2700">
                <a:solidFill>
                  <a:srgbClr val="FFFFCC"/>
                </a:solidFill>
              </a:rPr>
              <a:t>Kent County Circuit Court–No. 18-01891-NI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Randall alleged that officials were employed and compensated by MHSAA; and </a:t>
            </a:r>
          </a:p>
          <a:p>
            <a:r>
              <a:rPr lang="en-US"/>
              <a:t>Officials responsible for the contest were acting under the direction, supervision, and control of MHSAA.</a:t>
            </a:r>
          </a:p>
        </p:txBody>
      </p:sp>
    </p:spTree>
    <p:extLst>
      <p:ext uri="{BB962C8B-B14F-4D97-AF65-F5344CB8AC3E}">
        <p14:creationId xmlns:p14="http://schemas.microsoft.com/office/powerpoint/2010/main" val="419759025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1625"/>
            <a:ext cx="7616825" cy="1143000"/>
          </a:xfrm>
        </p:spPr>
        <p:txBody>
          <a:bodyPr/>
          <a:lstStyle/>
          <a:p>
            <a:pPr algn="ctr"/>
            <a:r>
              <a:rPr lang="en-US" altLang="en-US" sz="2700">
                <a:solidFill>
                  <a:srgbClr val="FFFFCC"/>
                </a:solidFill>
              </a:rPr>
              <a:t>Randall v. MHSAA</a:t>
            </a:r>
            <a:br>
              <a:rPr lang="en-US" altLang="en-US" sz="2700">
                <a:solidFill>
                  <a:srgbClr val="FFFFCC"/>
                </a:solidFill>
              </a:rPr>
            </a:br>
            <a:r>
              <a:rPr lang="en-US" altLang="en-US" sz="2700">
                <a:solidFill>
                  <a:srgbClr val="FFFFCC"/>
                </a:solidFill>
              </a:rPr>
              <a:t>Kent County Circuit Court–No. 18-01891-NI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Plaintiff focused on:</a:t>
            </a:r>
          </a:p>
          <a:p>
            <a:pPr lvl="1"/>
            <a:r>
              <a:rPr lang="en-US"/>
              <a:t>Control over uniform/attire;</a:t>
            </a:r>
          </a:p>
          <a:p>
            <a:pPr lvl="1"/>
            <a:r>
              <a:rPr lang="en-US"/>
              <a:t>MHSAA ability to “discipline”;</a:t>
            </a:r>
          </a:p>
          <a:p>
            <a:pPr lvl="1"/>
            <a:r>
              <a:rPr lang="en-US"/>
              <a:t>Mandatory training/testing;</a:t>
            </a:r>
          </a:p>
          <a:p>
            <a:pPr lvl="1"/>
            <a:r>
              <a:rPr lang="en-US"/>
              <a:t>Must be “registered”;</a:t>
            </a:r>
          </a:p>
          <a:p>
            <a:pPr lvl="1"/>
            <a:r>
              <a:rPr lang="en-US"/>
              <a:t>Passing criminal background checks;</a:t>
            </a:r>
          </a:p>
          <a:p>
            <a:pPr lvl="1"/>
            <a:r>
              <a:rPr lang="en-US"/>
              <a:t>Officials must enforce playing rules.</a:t>
            </a:r>
          </a:p>
          <a:p>
            <a:pPr marL="457200" lvl="1" indent="0">
              <a:buNone/>
            </a:pPr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81444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923212" cy="14478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700">
                <a:solidFill>
                  <a:srgbClr val="FFFFCC"/>
                </a:solidFill>
              </a:rPr>
              <a:t>Randall v. MHSAA</a:t>
            </a:r>
            <a:br>
              <a:rPr lang="en-US" altLang="en-US" sz="2700">
                <a:solidFill>
                  <a:srgbClr val="FFFFCC"/>
                </a:solidFill>
              </a:rPr>
            </a:br>
            <a:r>
              <a:rPr lang="en-US" altLang="en-US" sz="2700">
                <a:solidFill>
                  <a:srgbClr val="FFFFCC"/>
                </a:solidFill>
              </a:rPr>
              <a:t>Kent County Circuit Court–No. 18-01891-NI</a:t>
            </a:r>
            <a:endParaRPr lang="en-US" altLang="en-US" sz="3000"/>
          </a:p>
        </p:txBody>
      </p:sp>
      <p:sp>
        <p:nvSpPr>
          <p:cNvPr id="495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1905000"/>
            <a:ext cx="73136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/>
              <a:t>MHSAA filed Motion to Dismiss on March 22, 2018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/>
              <a:t>Judge denied motion, ordered limited discovery.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/>
              <a:t>MHSAA filed a second Motion to Dismiss on August 28, 2018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/>
              <a:t>Judge Trusock granted MHSAA’s Motion to Dismiss on October 5, 2018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5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5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5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5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5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5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5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5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5619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1625"/>
            <a:ext cx="7769225" cy="1143000"/>
          </a:xfrm>
        </p:spPr>
        <p:txBody>
          <a:bodyPr/>
          <a:lstStyle/>
          <a:p>
            <a:pPr algn="ctr"/>
            <a:r>
              <a:rPr lang="en-US" altLang="en-US" sz="2700">
                <a:solidFill>
                  <a:srgbClr val="FFFFCC"/>
                </a:solidFill>
              </a:rPr>
              <a:t>Randall v. MHSAA</a:t>
            </a:r>
            <a:br>
              <a:rPr lang="en-US" altLang="en-US" sz="2700">
                <a:solidFill>
                  <a:srgbClr val="FFFFCC"/>
                </a:solidFill>
              </a:rPr>
            </a:br>
            <a:r>
              <a:rPr lang="en-US" altLang="en-US" sz="2700">
                <a:solidFill>
                  <a:srgbClr val="FFFFCC"/>
                </a:solidFill>
              </a:rPr>
              <a:t>Kent County Circuit Court–No. 18-01891-NI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Judge Trusock, in his opinion, stated, “Each official was registered with MHSAA, but MHSAA did not pay them, organize them, or perform any action that establishes the officials are employees.”</a:t>
            </a:r>
          </a:p>
        </p:txBody>
      </p:sp>
    </p:spTree>
    <p:extLst>
      <p:ext uri="{BB962C8B-B14F-4D97-AF65-F5344CB8AC3E}">
        <p14:creationId xmlns:p14="http://schemas.microsoft.com/office/powerpoint/2010/main" val="264195397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eldridge@millercanfield.com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altLang="en-US"/>
          </a:p>
          <a:p>
            <a:pPr eaLnBrk="1" hangingPunct="1">
              <a:buFont typeface="Wingdings" pitchFamily="2" charset="2"/>
              <a:buNone/>
            </a:pPr>
            <a:endParaRPr lang="en-US" altLang="en-US"/>
          </a:p>
          <a:p>
            <a:pPr eaLnBrk="1" hangingPunct="1">
              <a:buFont typeface="Wingdings" pitchFamily="2" charset="2"/>
              <a:buNone/>
            </a:pPr>
            <a:endParaRPr lang="en-US" altLang="en-US"/>
          </a:p>
          <a:p>
            <a:pPr algn="ctr" eaLnBrk="1" hangingPunct="1">
              <a:buFont typeface="Wingdings" pitchFamily="2" charset="2"/>
              <a:buNone/>
            </a:pPr>
            <a:r>
              <a:rPr lang="en-US" altLang="en-US"/>
              <a:t>THANK YOU!!!</a:t>
            </a: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8.21"/>
  <p:tag name="AS_TITLE" val="Aspose.Slides for .NET 4.0"/>
  <p:tag name="AS_VERSION" val="17.8"/>
</p:tagLst>
</file>

<file path=ppt/theme/theme1.xml><?xml version="1.0" encoding="utf-8"?>
<a:theme xmlns:a="http://schemas.openxmlformats.org/drawingml/2006/main" name="Eclipse">
  <a:themeElements>
    <a:clrScheme name="Eclipse 11">
      <a:dk1>
        <a:srgbClr val="5F5F5F"/>
      </a:dk1>
      <a:lt1>
        <a:srgbClr val="FFFFFF"/>
      </a:lt1>
      <a:dk2>
        <a:srgbClr val="64AAAE"/>
      </a:dk2>
      <a:lt2>
        <a:srgbClr val="FFFFCC"/>
      </a:lt2>
      <a:accent1>
        <a:srgbClr val="B4B1DB"/>
      </a:accent1>
      <a:accent2>
        <a:srgbClr val="61C1D7"/>
      </a:accent2>
      <a:accent3>
        <a:srgbClr val="B8D2D3"/>
      </a:accent3>
      <a:accent4>
        <a:srgbClr val="DADADA"/>
      </a:accent4>
      <a:accent5>
        <a:srgbClr val="D6D5EA"/>
      </a:accent5>
      <a:accent6>
        <a:srgbClr val="57AFC3"/>
      </a:accent6>
      <a:hlink>
        <a:srgbClr val="257177"/>
      </a:hlink>
      <a:folHlink>
        <a:srgbClr val="CCCCCC"/>
      </a:folHlink>
    </a:clrScheme>
    <a:fontScheme name="Eclipse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1">
        <a:dk1>
          <a:srgbClr val="5F5F5F"/>
        </a:dk1>
        <a:lt1>
          <a:srgbClr val="FFFFFF"/>
        </a:lt1>
        <a:dk2>
          <a:srgbClr val="64AAAE"/>
        </a:dk2>
        <a:lt2>
          <a:srgbClr val="FFFFCC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DADADA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
  </Template>
  <TotalTime>0</TotalTime>
  <Words>320</Words>
  <Application>Microsoft Office PowerPoint</Application>
  <PresentationFormat>On-screen Show (4:3)</PresentationFormat>
  <Paragraphs>43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Times New Roman</vt:lpstr>
      <vt:lpstr>Verdana</vt:lpstr>
      <vt:lpstr>Wingdings</vt:lpstr>
      <vt:lpstr>Eclipse</vt:lpstr>
      <vt:lpstr>2019 NFHS Legal Summit Michigan High School Athletic Association</vt:lpstr>
      <vt:lpstr>Randall v. MHSAA Kent County Circuit Court–No. 18-01891-NI</vt:lpstr>
      <vt:lpstr>Randall v. MHSAA Kent County Circuit Court–No. 18-01891-NI</vt:lpstr>
      <vt:lpstr>Randall v. MHSAA Kent County Circuit Court–No. 18-01891-NI</vt:lpstr>
      <vt:lpstr>Randall v. MHSAA Kent County Circuit Court–No. 18-01891-NI</vt:lpstr>
      <vt:lpstr>Randall v. MHSAA Kent County Circuit Court–No. 18-01891-NI</vt:lpstr>
      <vt:lpstr>Randall v. MHSAA Kent County Circuit Court–No. 18-01891-NI</vt:lpstr>
      <vt:lpstr>Randall v. MHSAA Kent County Circuit Court–No. 18-01891-NI</vt:lpstr>
      <vt:lpstr>eldridge@millercanfield.com</vt:lpstr>
    </vt:vector>
  </TitlesOfParts>
  <Company/>
  <LinksUpToDate>false</LinksUpToDate>
  <SharedDoc>false</SharedDoc>
  <HyperlinkBase>
  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
  </dc:title>
  <cp:revision>1</cp:revision>
  <cp:lastPrinted>1601-01-01T00:00:00Z</cp:lastPrinted>
  <dcterms:created xsi:type="dcterms:W3CDTF">1601-01-01T00:00:00Z</dcterms:created>
  <dcterms:modified xsi:type="dcterms:W3CDTF">2019-04-02T18:15:42Z</dcterms:modified>
</cp:coreProperties>
</file>