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Anton"/>
      <p:regular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schemas.openxmlformats.org/officeDocument/2006/relationships/font" Target="fonts/Anton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567b4a3ec5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567b4a3ec5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567b4a3ec5_0_3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567b4a3ec5_0_3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57e891d941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57e891d941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567b4a3ec5_0_3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567b4a3ec5_0_3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567b4a3ec5_0_3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567b4a3ec5_0_3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567b4a3ec5_0_3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567b4a3ec5_0_3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567b4a3ec5_0_3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567b4a3ec5_0_3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567b4a3ec5_0_3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567b4a3ec5_0_3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567b4a3ec5_0_4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567b4a3ec5_0_4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74fdc01ed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74fdc01ed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accent3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BCES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May 2025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120"/>
              <a:t>Reading Data from Fall to Spring</a:t>
            </a:r>
            <a:endParaRPr sz="3120"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873250"/>
            <a:ext cx="8520600" cy="419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 sz="2600">
                <a:latin typeface="Anton"/>
                <a:ea typeface="Anton"/>
                <a:cs typeface="Anton"/>
                <a:sym typeface="Anton"/>
              </a:rPr>
              <a:t>  </a:t>
            </a:r>
            <a:endParaRPr b="1" sz="2600">
              <a:latin typeface="Anton"/>
              <a:ea typeface="Anton"/>
              <a:cs typeface="Anton"/>
              <a:sym typeface="Anton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3250" y="1285975"/>
            <a:ext cx="9105900" cy="337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 Data from Fall to Spring</a:t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25" y="1208453"/>
            <a:ext cx="9124950" cy="3660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520"/>
              <a:t>Celebrations </a:t>
            </a:r>
            <a:endParaRPr sz="3520"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Treasure Day: May 16</a:t>
            </a:r>
            <a:endParaRPr sz="2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Battle of the Castles and Good Faith Effort: May 19</a:t>
            </a:r>
            <a:endParaRPr sz="2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Color Run: May 20</a:t>
            </a:r>
            <a:endParaRPr sz="2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Field Day: May 20</a:t>
            </a:r>
            <a:endParaRPr sz="2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700">
                <a:solidFill>
                  <a:schemeClr val="dk1"/>
                </a:solidFill>
              </a:rPr>
              <a:t>K Graduation and 5th Grade Farewell: May 21</a:t>
            </a:r>
            <a:endParaRPr sz="2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BCMS</a:t>
            </a:r>
            <a:endParaRPr/>
          </a:p>
        </p:txBody>
      </p:sp>
      <p:sp>
        <p:nvSpPr>
          <p:cNvPr id="81" name="Google Shape;81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Middle School Celebrations</a:t>
            </a:r>
            <a:endParaRPr/>
          </a:p>
        </p:txBody>
      </p:sp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42307"/>
              <a:buFont typeface="Arial"/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20: 6</a:t>
            </a:r>
            <a:r>
              <a:rPr baseline="30000"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and 7</a:t>
            </a:r>
            <a:r>
              <a:rPr baseline="30000"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Grade Awards 11:00am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42307"/>
              <a:buFont typeface="Arial"/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21: 8</a:t>
            </a:r>
            <a:r>
              <a:rPr baseline="30000"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Grade Completion Ceremony / Awards 1:45pm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42307"/>
              <a:buFont typeface="Arial"/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22:  Last Day of School for Students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42307"/>
              <a:buFont typeface="Arial"/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23: High School Graduation 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BCHS</a:t>
            </a:r>
            <a:endParaRPr/>
          </a:p>
        </p:txBody>
      </p:sp>
      <p:sp>
        <p:nvSpPr>
          <p:cNvPr id="99" name="Google Shape;99;p2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type="title"/>
          </p:nvPr>
        </p:nvSpPr>
        <p:spPr>
          <a:xfrm>
            <a:off x="311700" y="107200"/>
            <a:ext cx="8520600" cy="91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BCHS Highlight Dates</a:t>
            </a:r>
            <a:endParaRPr/>
          </a:p>
        </p:txBody>
      </p:sp>
      <p:sp>
        <p:nvSpPr>
          <p:cNvPr id="105" name="Google Shape;105;p21"/>
          <p:cNvSpPr txBox="1"/>
          <p:nvPr>
            <p:ph idx="1" type="body"/>
          </p:nvPr>
        </p:nvSpPr>
        <p:spPr>
          <a:xfrm>
            <a:off x="311700" y="591650"/>
            <a:ext cx="8520600" cy="397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32500" lnSpcReduction="1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5888"/>
              <a:buFont typeface="Arial"/>
              <a:buNone/>
            </a:pPr>
            <a:r>
              <a:t/>
            </a:r>
            <a:endParaRPr b="1" sz="19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5888"/>
              <a:buFont typeface="Arial"/>
              <a:buNone/>
            </a:pPr>
            <a:r>
              <a:rPr b="1" lang="en" sz="1968">
                <a:solidFill>
                  <a:schemeClr val="dk1"/>
                </a:solidFill>
              </a:rPr>
              <a:t>	01 - </a:t>
            </a:r>
            <a:r>
              <a:rPr lang="en" sz="1968">
                <a:solidFill>
                  <a:schemeClr val="dk1"/>
                </a:solidFill>
              </a:rPr>
              <a:t>Senior Signing Day - 10:00 A.M.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          </a:t>
            </a:r>
            <a:r>
              <a:rPr b="1" lang="en" sz="1868">
                <a:solidFill>
                  <a:schemeClr val="dk1"/>
                </a:solidFill>
              </a:rPr>
              <a:t> 	 03 </a:t>
            </a:r>
            <a:r>
              <a:rPr lang="en" sz="1868">
                <a:solidFill>
                  <a:schemeClr val="dk1"/>
                </a:solidFill>
              </a:rPr>
              <a:t>- BCHS Prom @ Churchill’s 8 pm -12 am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05-09</a:t>
            </a:r>
            <a:r>
              <a:rPr lang="en" sz="1868">
                <a:solidFill>
                  <a:schemeClr val="dk1"/>
                </a:solidFill>
              </a:rPr>
              <a:t> Teacher Appreciation Week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07</a:t>
            </a:r>
            <a:r>
              <a:rPr lang="en" sz="1868">
                <a:solidFill>
                  <a:schemeClr val="dk1"/>
                </a:solidFill>
              </a:rPr>
              <a:t> - Senior Awards @ 7:00 PM - Singleton Gym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08</a:t>
            </a:r>
            <a:r>
              <a:rPr lang="en" sz="1868">
                <a:solidFill>
                  <a:schemeClr val="dk1"/>
                </a:solidFill>
              </a:rPr>
              <a:t> - KSA - 10th (Makeup) &amp; 11th - Testing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08</a:t>
            </a:r>
            <a:r>
              <a:rPr lang="en" sz="1868">
                <a:solidFill>
                  <a:schemeClr val="dk1"/>
                </a:solidFill>
              </a:rPr>
              <a:t> - AP Statistics Exam 8am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08</a:t>
            </a:r>
            <a:r>
              <a:rPr lang="en" sz="1868">
                <a:solidFill>
                  <a:schemeClr val="dk1"/>
                </a:solidFill>
              </a:rPr>
              <a:t> - AP World History Exam 12pm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09 </a:t>
            </a:r>
            <a:r>
              <a:rPr lang="en" sz="1868">
                <a:solidFill>
                  <a:schemeClr val="dk1"/>
                </a:solidFill>
              </a:rPr>
              <a:t>- KSA - 11th Grade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09</a:t>
            </a:r>
            <a:r>
              <a:rPr lang="en" sz="1868">
                <a:solidFill>
                  <a:schemeClr val="dk1"/>
                </a:solidFill>
              </a:rPr>
              <a:t> - AP US History Exam 8am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09</a:t>
            </a:r>
            <a:r>
              <a:rPr lang="en" sz="1868">
                <a:solidFill>
                  <a:schemeClr val="dk1"/>
                </a:solidFill>
              </a:rPr>
              <a:t> -  Application deadline for June National ACT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            </a:t>
            </a:r>
            <a:r>
              <a:rPr b="1" lang="en" sz="1868">
                <a:solidFill>
                  <a:schemeClr val="dk1"/>
                </a:solidFill>
              </a:rPr>
              <a:t>10 </a:t>
            </a:r>
            <a:r>
              <a:rPr lang="en" sz="1868">
                <a:solidFill>
                  <a:schemeClr val="dk1"/>
                </a:solidFill>
              </a:rPr>
              <a:t>- Senior Trip to Cincinnati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10 </a:t>
            </a:r>
            <a:r>
              <a:rPr lang="en" sz="1868">
                <a:solidFill>
                  <a:schemeClr val="dk1"/>
                </a:solidFill>
              </a:rPr>
              <a:t>- JAG Bed Building Project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12</a:t>
            </a:r>
            <a:r>
              <a:rPr lang="en" sz="1868">
                <a:solidFill>
                  <a:schemeClr val="dk1"/>
                </a:solidFill>
              </a:rPr>
              <a:t> - AP Music Theory Exam 12pm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13 </a:t>
            </a:r>
            <a:r>
              <a:rPr lang="en" sz="1868">
                <a:solidFill>
                  <a:schemeClr val="dk1"/>
                </a:solidFill>
              </a:rPr>
              <a:t>- Underclassmen Awards (11th Grade at 9:30 AM, 9th &amp; 10th Grades at 10:30 AM)</a:t>
            </a:r>
            <a:endParaRPr sz="1868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14</a:t>
            </a:r>
            <a:r>
              <a:rPr lang="en" sz="1868">
                <a:solidFill>
                  <a:schemeClr val="dk1"/>
                </a:solidFill>
              </a:rPr>
              <a:t> - AP English Language Composition Exam 8am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16</a:t>
            </a:r>
            <a:r>
              <a:rPr lang="en" sz="1868">
                <a:solidFill>
                  <a:schemeClr val="dk1"/>
                </a:solidFill>
              </a:rPr>
              <a:t> - AP Psychology Exam 12pm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            </a:t>
            </a:r>
            <a:r>
              <a:rPr b="1" lang="en" sz="1868">
                <a:solidFill>
                  <a:srgbClr val="CC0000"/>
                </a:solidFill>
              </a:rPr>
              <a:t>16</a:t>
            </a:r>
            <a:r>
              <a:rPr lang="en" sz="1868">
                <a:solidFill>
                  <a:schemeClr val="dk1"/>
                </a:solidFill>
              </a:rPr>
              <a:t> - Senior Grades Due - See Fontanez for Questions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15-18 </a:t>
            </a:r>
            <a:r>
              <a:rPr lang="en" sz="1868">
                <a:solidFill>
                  <a:schemeClr val="dk1"/>
                </a:solidFill>
              </a:rPr>
              <a:t>- BC Thespians present Hadestown: </a:t>
            </a:r>
            <a:r>
              <a:rPr i="1" lang="en" sz="1868">
                <a:solidFill>
                  <a:schemeClr val="dk1"/>
                </a:solidFill>
              </a:rPr>
              <a:t>Teen Edition</a:t>
            </a:r>
            <a:endParaRPr i="1"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19-23</a:t>
            </a:r>
            <a:r>
              <a:rPr lang="en" sz="1868">
                <a:solidFill>
                  <a:schemeClr val="dk1"/>
                </a:solidFill>
              </a:rPr>
              <a:t> - Graduation Practice (Senior Exams &amp; Grades should be resolved by the 16th.)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19</a:t>
            </a:r>
            <a:r>
              <a:rPr lang="en" sz="1868">
                <a:solidFill>
                  <a:schemeClr val="dk1"/>
                </a:solidFill>
              </a:rPr>
              <a:t> - Final Exams</a:t>
            </a:r>
            <a:r>
              <a:rPr b="1" lang="en" sz="1868">
                <a:solidFill>
                  <a:schemeClr val="dk1"/>
                </a:solidFill>
              </a:rPr>
              <a:t> - </a:t>
            </a:r>
            <a:r>
              <a:rPr lang="en" sz="1868">
                <a:solidFill>
                  <a:schemeClr val="dk1"/>
                </a:solidFill>
              </a:rPr>
              <a:t>1st &amp; 2nd Periods - Grades 9-11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            </a:t>
            </a:r>
            <a:r>
              <a:rPr b="1" lang="en" sz="1868">
                <a:solidFill>
                  <a:schemeClr val="dk1"/>
                </a:solidFill>
              </a:rPr>
              <a:t>19</a:t>
            </a:r>
            <a:r>
              <a:rPr lang="en" sz="1868">
                <a:solidFill>
                  <a:schemeClr val="dk1"/>
                </a:solidFill>
              </a:rPr>
              <a:t> - Field Day - 10:00 A.M. - Blankenship will share details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	20 - </a:t>
            </a:r>
            <a:r>
              <a:rPr lang="en" sz="1868">
                <a:solidFill>
                  <a:schemeClr val="dk1"/>
                </a:solidFill>
              </a:rPr>
              <a:t>Final Exams - 3rd, 5th, 7th Periods - Grades 9-11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20- </a:t>
            </a:r>
            <a:r>
              <a:rPr lang="en" sz="1868">
                <a:solidFill>
                  <a:schemeClr val="dk1"/>
                </a:solidFill>
              </a:rPr>
              <a:t>AP US History Makeup Exam 12pm</a:t>
            </a:r>
            <a:endParaRPr sz="1868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21 - </a:t>
            </a:r>
            <a:r>
              <a:rPr lang="en" sz="1868">
                <a:solidFill>
                  <a:schemeClr val="dk1"/>
                </a:solidFill>
              </a:rPr>
              <a:t>Final Exams - 4th &amp; 6th Periods - Grades 9-11</a:t>
            </a:r>
            <a:endParaRPr sz="1868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21 - </a:t>
            </a:r>
            <a:r>
              <a:rPr lang="en" sz="1868">
                <a:solidFill>
                  <a:schemeClr val="dk1"/>
                </a:solidFill>
              </a:rPr>
              <a:t>AP Biology Makeup Exam 12 pm</a:t>
            </a:r>
            <a:endParaRPr sz="1868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21</a:t>
            </a:r>
            <a:r>
              <a:rPr lang="en" sz="1868">
                <a:solidFill>
                  <a:schemeClr val="dk1"/>
                </a:solidFill>
              </a:rPr>
              <a:t> - Chromebook </a:t>
            </a:r>
            <a:r>
              <a:rPr b="1" lang="en" sz="1868">
                <a:solidFill>
                  <a:schemeClr val="dk1"/>
                </a:solidFill>
              </a:rPr>
              <a:t>(and charger)</a:t>
            </a:r>
            <a:r>
              <a:rPr lang="en" sz="1868">
                <a:solidFill>
                  <a:schemeClr val="dk1"/>
                </a:solidFill>
              </a:rPr>
              <a:t> Collection - Information Coming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            22 - </a:t>
            </a:r>
            <a:r>
              <a:rPr lang="en" sz="1868">
                <a:solidFill>
                  <a:schemeClr val="dk1"/>
                </a:solidFill>
              </a:rPr>
              <a:t>Last Day of School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          </a:t>
            </a:r>
            <a:r>
              <a:rPr b="1" lang="en" sz="1868">
                <a:solidFill>
                  <a:schemeClr val="dk1"/>
                </a:solidFill>
              </a:rPr>
              <a:t>  22 </a:t>
            </a:r>
            <a:r>
              <a:rPr lang="en" sz="1868">
                <a:solidFill>
                  <a:schemeClr val="dk1"/>
                </a:solidFill>
              </a:rPr>
              <a:t>- Senior Walk 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22 </a:t>
            </a:r>
            <a:r>
              <a:rPr lang="en" sz="1868">
                <a:solidFill>
                  <a:schemeClr val="dk1"/>
                </a:solidFill>
              </a:rPr>
              <a:t>- Senior Breakfast - Silver Creek Baptist Church - 11:00 A.M.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22</a:t>
            </a:r>
            <a:r>
              <a:rPr lang="en" sz="1868">
                <a:solidFill>
                  <a:schemeClr val="dk1"/>
                </a:solidFill>
              </a:rPr>
              <a:t> - Senior Salute 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22</a:t>
            </a:r>
            <a:r>
              <a:rPr lang="en" sz="1868">
                <a:solidFill>
                  <a:schemeClr val="dk1"/>
                </a:solidFill>
              </a:rPr>
              <a:t> - Junior/Senior Water War</a:t>
            </a:r>
            <a:endParaRPr sz="1868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23 </a:t>
            </a:r>
            <a:r>
              <a:rPr lang="en" sz="1868">
                <a:solidFill>
                  <a:schemeClr val="dk1"/>
                </a:solidFill>
              </a:rPr>
              <a:t>-</a:t>
            </a:r>
            <a:r>
              <a:rPr b="1" lang="en" sz="1868">
                <a:solidFill>
                  <a:schemeClr val="dk1"/>
                </a:solidFill>
              </a:rPr>
              <a:t> </a:t>
            </a:r>
            <a:r>
              <a:rPr lang="en" sz="1868">
                <a:solidFill>
                  <a:schemeClr val="dk1"/>
                </a:solidFill>
              </a:rPr>
              <a:t>Closing Day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	</a:t>
            </a:r>
            <a:r>
              <a:rPr b="1" lang="en" sz="1868">
                <a:solidFill>
                  <a:schemeClr val="dk1"/>
                </a:solidFill>
              </a:rPr>
              <a:t>23 </a:t>
            </a:r>
            <a:r>
              <a:rPr lang="en" sz="1868">
                <a:solidFill>
                  <a:schemeClr val="dk1"/>
                </a:solidFill>
              </a:rPr>
              <a:t>- Graduation at Phelps Stokes Chapel (Tentative Location) - 7:30 PM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lang="en" sz="1868">
                <a:solidFill>
                  <a:schemeClr val="dk1"/>
                </a:solidFill>
              </a:rPr>
              <a:t>   	</a:t>
            </a:r>
            <a:r>
              <a:rPr b="1" lang="en" sz="1868">
                <a:solidFill>
                  <a:schemeClr val="dk1"/>
                </a:solidFill>
              </a:rPr>
              <a:t>26 </a:t>
            </a:r>
            <a:r>
              <a:rPr lang="en" sz="1868">
                <a:solidFill>
                  <a:schemeClr val="dk1"/>
                </a:solidFill>
              </a:rPr>
              <a:t>- Memorial Day (no school)</a:t>
            </a:r>
            <a:endParaRPr sz="1868"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8879"/>
              <a:buFont typeface="Arial"/>
              <a:buNone/>
            </a:pPr>
            <a:r>
              <a:rPr b="1" lang="en" sz="1868">
                <a:solidFill>
                  <a:schemeClr val="dk1"/>
                </a:solidFill>
              </a:rPr>
              <a:t>27 - </a:t>
            </a:r>
            <a:r>
              <a:rPr lang="en" sz="1868">
                <a:solidFill>
                  <a:schemeClr val="dk1"/>
                </a:solidFill>
              </a:rPr>
              <a:t>Staff Work Day</a:t>
            </a:r>
            <a:endParaRPr sz="1868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568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