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</p:sldIdLst>
  <p:sldSz cy="5143500" cx="9144000"/>
  <p:notesSz cx="6858000" cy="9144000"/>
  <p:embeddedFontLst>
    <p:embeddedFont>
      <p:font typeface="Raleway"/>
      <p:regular r:id="rId23"/>
      <p:bold r:id="rId24"/>
      <p:italic r:id="rId25"/>
      <p:boldItalic r:id="rId26"/>
    </p:embeddedFont>
    <p:embeddedFont>
      <p:font typeface="Architects Daughter"/>
      <p:regular r:id="rId27"/>
    </p:embeddedFont>
    <p:embeddedFont>
      <p:font typeface="Pangolin"/>
      <p:regular r:id="rId28"/>
    </p:embeddedFont>
    <p:embeddedFont>
      <p:font typeface="Amatic SC"/>
      <p:regular r:id="rId29"/>
      <p:bold r:id="rId30"/>
    </p:embeddedFont>
    <p:embeddedFont>
      <p:font typeface="Lato"/>
      <p:regular r:id="rId31"/>
      <p:bold r:id="rId32"/>
      <p:italic r:id="rId33"/>
      <p:boldItalic r:id="rId34"/>
    </p:embeddedFont>
    <p:embeddedFont>
      <p:font typeface="Rock Salt"/>
      <p:regular r:id="rId35"/>
    </p:embeddedFont>
    <p:embeddedFont>
      <p:font typeface="Lexend"/>
      <p:regular r:id="rId36"/>
      <p:bold r:id="rId3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pos="4573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4573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font" Target="fonts/Raleway-bold.fntdata"/><Relationship Id="rId23" Type="http://schemas.openxmlformats.org/officeDocument/2006/relationships/font" Target="fonts/Raleway-regular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font" Target="fonts/Raleway-boldItalic.fntdata"/><Relationship Id="rId25" Type="http://schemas.openxmlformats.org/officeDocument/2006/relationships/font" Target="fonts/Raleway-italic.fntdata"/><Relationship Id="rId28" Type="http://schemas.openxmlformats.org/officeDocument/2006/relationships/font" Target="fonts/Pangolin-regular.fntdata"/><Relationship Id="rId27" Type="http://schemas.openxmlformats.org/officeDocument/2006/relationships/font" Target="fonts/ArchitectsDaughter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font" Target="fonts/AmaticSC-regular.fnt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font" Target="fonts/Lato-regular.fntdata"/><Relationship Id="rId30" Type="http://schemas.openxmlformats.org/officeDocument/2006/relationships/font" Target="fonts/AmaticSC-bold.fntdata"/><Relationship Id="rId11" Type="http://schemas.openxmlformats.org/officeDocument/2006/relationships/slide" Target="slides/slide6.xml"/><Relationship Id="rId33" Type="http://schemas.openxmlformats.org/officeDocument/2006/relationships/font" Target="fonts/Lato-italic.fntdata"/><Relationship Id="rId10" Type="http://schemas.openxmlformats.org/officeDocument/2006/relationships/slide" Target="slides/slide5.xml"/><Relationship Id="rId32" Type="http://schemas.openxmlformats.org/officeDocument/2006/relationships/font" Target="fonts/Lato-bold.fntdata"/><Relationship Id="rId13" Type="http://schemas.openxmlformats.org/officeDocument/2006/relationships/slide" Target="slides/slide8.xml"/><Relationship Id="rId35" Type="http://schemas.openxmlformats.org/officeDocument/2006/relationships/font" Target="fonts/RockSalt-regular.fntdata"/><Relationship Id="rId12" Type="http://schemas.openxmlformats.org/officeDocument/2006/relationships/slide" Target="slides/slide7.xml"/><Relationship Id="rId34" Type="http://schemas.openxmlformats.org/officeDocument/2006/relationships/font" Target="fonts/Lato-boldItalic.fntdata"/><Relationship Id="rId15" Type="http://schemas.openxmlformats.org/officeDocument/2006/relationships/slide" Target="slides/slide10.xml"/><Relationship Id="rId37" Type="http://schemas.openxmlformats.org/officeDocument/2006/relationships/font" Target="fonts/Lexend-bold.fntdata"/><Relationship Id="rId14" Type="http://schemas.openxmlformats.org/officeDocument/2006/relationships/slide" Target="slides/slide9.xml"/><Relationship Id="rId36" Type="http://schemas.openxmlformats.org/officeDocument/2006/relationships/font" Target="fonts/Lexend-regular.fntdata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193b26f510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193b26f510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13c6216ea3_0_96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Google Shape;141;g13c6216ea3_0_96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13c95719e2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Google Shape;150;g13c95719e2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193b26f510_2_27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Google Shape;182;g193b26f510_2_2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g13c6216ea3_0_87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6" name="Google Shape;196;g13c6216ea3_0_87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g35ef044123c_0_5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3" name="Google Shape;253;g35ef044123c_0_5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g13c4792b0e_0_24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0" name="Google Shape;310;g13c4792b0e_0_2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6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g35ef044123c_0_1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8" name="Google Shape;368;g35ef044123c_0_1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5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g35f8737b96e_0_4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7" name="Google Shape;387;g35f8737b96e_0_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Google Shape;442;g35ef044123c_0_14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3" name="Google Shape;443;g35ef044123c_0_1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2" name="Shape 5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" name="Google Shape;503;g35ef044123c_0_1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4" name="Google Shape;504;g35ef044123c_0_1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0" name="Shape 5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1" name="Google Shape;531;g35ef044123c_0_20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2" name="Google Shape;532;g35ef044123c_0_20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5" name="Shape 5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6" name="Google Shape;596;g35f8f04a549_0_5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7" name="Google Shape;597;g35f8f04a549_0_5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6" name="Shape 6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7" name="Google Shape;617;g35f8f04a549_0_7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8" name="Google Shape;618;g35f8f04a549_0_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9" name="Shape 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" name="Google Shape;640;g35f8737b96e_0_10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1" name="Google Shape;641;g35f8737b96e_0_10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5" name="Shape 6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6" name="Google Shape;656;g35ef044123c_0_3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7" name="Google Shape;657;g35ef044123c_0_3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0" name="Shape 7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1" name="Google Shape;711;g35f8f04a549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2" name="Google Shape;712;g35f8f04a549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dk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Google Shape;10;p2"/>
          <p:cNvCxnSpPr/>
          <p:nvPr/>
        </p:nvCxnSpPr>
        <p:spPr>
          <a:xfrm>
            <a:off x="2477724" y="415650"/>
            <a:ext cx="6244200" cy="0"/>
          </a:xfrm>
          <a:prstGeom prst="straightConnector1">
            <a:avLst/>
          </a:prstGeom>
          <a:noFill/>
          <a:ln cap="flat" cmpd="sng" w="381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1" name="Google Shape;11;p2"/>
          <p:cNvCxnSpPr/>
          <p:nvPr/>
        </p:nvCxnSpPr>
        <p:spPr>
          <a:xfrm>
            <a:off x="2477724" y="4740000"/>
            <a:ext cx="62442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2" name="Google Shape;12;p2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3" name="Google Shape;13;p2"/>
          <p:cNvSpPr txBox="1"/>
          <p:nvPr>
            <p:ph type="ctrTitle"/>
          </p:nvPr>
        </p:nvSpPr>
        <p:spPr>
          <a:xfrm>
            <a:off x="2371725" y="630225"/>
            <a:ext cx="6331500" cy="1542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4" name="Google Shape;14;p2"/>
          <p:cNvSpPr txBox="1"/>
          <p:nvPr>
            <p:ph idx="1" type="subTitle"/>
          </p:nvPr>
        </p:nvSpPr>
        <p:spPr>
          <a:xfrm>
            <a:off x="2390267" y="3238450"/>
            <a:ext cx="6331500" cy="1241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5" name="Google Shape;15;p2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dk1"/>
        </a:solidFill>
      </p:bgPr>
    </p:bg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Google Shape;17;p3"/>
          <p:cNvCxnSpPr/>
          <p:nvPr/>
        </p:nvCxnSpPr>
        <p:spPr>
          <a:xfrm>
            <a:off x="425200" y="415650"/>
            <a:ext cx="8296800" cy="0"/>
          </a:xfrm>
          <a:prstGeom prst="straightConnector1">
            <a:avLst/>
          </a:prstGeom>
          <a:noFill/>
          <a:ln cap="flat" cmpd="sng" w="381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8" name="Google Shape;18;p3"/>
          <p:cNvCxnSpPr/>
          <p:nvPr/>
        </p:nvCxnSpPr>
        <p:spPr>
          <a:xfrm>
            <a:off x="425200" y="4740000"/>
            <a:ext cx="82968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9" name="Google Shape;19;p3"/>
          <p:cNvSpPr txBox="1"/>
          <p:nvPr>
            <p:ph type="title"/>
          </p:nvPr>
        </p:nvSpPr>
        <p:spPr>
          <a:xfrm>
            <a:off x="406425" y="1806825"/>
            <a:ext cx="8296800" cy="1542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0" name="Google Shape;20;p3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Google Shape;22;p4"/>
          <p:cNvCxnSpPr/>
          <p:nvPr/>
        </p:nvCxnSpPr>
        <p:spPr>
          <a:xfrm>
            <a:off x="2477724" y="415650"/>
            <a:ext cx="6244200" cy="0"/>
          </a:xfrm>
          <a:prstGeom prst="straightConnector1">
            <a:avLst/>
          </a:prstGeom>
          <a:noFill/>
          <a:ln cap="flat" cmpd="sng" w="381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3" name="Google Shape;23;p4"/>
          <p:cNvCxnSpPr/>
          <p:nvPr/>
        </p:nvCxnSpPr>
        <p:spPr>
          <a:xfrm>
            <a:off x="2477724" y="4740000"/>
            <a:ext cx="62442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4" name="Google Shape;24;p4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5" name="Google Shape;25;p4"/>
          <p:cNvSpPr txBox="1"/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1" type="body"/>
          </p:nvPr>
        </p:nvSpPr>
        <p:spPr>
          <a:xfrm>
            <a:off x="2410112" y="1595776"/>
            <a:ext cx="6321600" cy="300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7" name="Google Shape;27;p4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" name="Google Shape;29;p5"/>
          <p:cNvCxnSpPr/>
          <p:nvPr/>
        </p:nvCxnSpPr>
        <p:spPr>
          <a:xfrm>
            <a:off x="2477724" y="415650"/>
            <a:ext cx="6244200" cy="0"/>
          </a:xfrm>
          <a:prstGeom prst="straightConnector1">
            <a:avLst/>
          </a:prstGeom>
          <a:noFill/>
          <a:ln cap="flat" cmpd="sng" w="381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0" name="Google Shape;30;p5"/>
          <p:cNvCxnSpPr/>
          <p:nvPr/>
        </p:nvCxnSpPr>
        <p:spPr>
          <a:xfrm>
            <a:off x="2477724" y="4740000"/>
            <a:ext cx="62442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1" name="Google Shape;31;p5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2" name="Google Shape;32;p5"/>
          <p:cNvSpPr txBox="1"/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33" name="Google Shape;33;p5"/>
          <p:cNvSpPr txBox="1"/>
          <p:nvPr>
            <p:ph idx="1" type="body"/>
          </p:nvPr>
        </p:nvSpPr>
        <p:spPr>
          <a:xfrm>
            <a:off x="2400303" y="1602675"/>
            <a:ext cx="3071400" cy="300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4" name="Google Shape;34;p5"/>
          <p:cNvSpPr txBox="1"/>
          <p:nvPr>
            <p:ph idx="2" type="body"/>
          </p:nvPr>
        </p:nvSpPr>
        <p:spPr>
          <a:xfrm>
            <a:off x="5650572" y="1602675"/>
            <a:ext cx="3071400" cy="300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5" name="Google Shape;35;p5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/>
          <p:nvPr>
            <p:ph type="title"/>
          </p:nvPr>
        </p:nvSpPr>
        <p:spPr>
          <a:xfrm>
            <a:off x="303300" y="411575"/>
            <a:ext cx="8520600" cy="639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" name="Google Shape;40;p7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1" name="Google Shape;41;p7"/>
          <p:cNvSpPr txBox="1"/>
          <p:nvPr>
            <p:ph type="title"/>
          </p:nvPr>
        </p:nvSpPr>
        <p:spPr>
          <a:xfrm>
            <a:off x="319500" y="936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42" name="Google Shape;42;p7"/>
          <p:cNvSpPr txBox="1"/>
          <p:nvPr>
            <p:ph idx="1" type="body"/>
          </p:nvPr>
        </p:nvSpPr>
        <p:spPr>
          <a:xfrm>
            <a:off x="319500" y="1846804"/>
            <a:ext cx="2808000" cy="2806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43" name="Google Shape;43;p7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lt2"/>
        </a:solidFill>
      </p:bgPr>
    </p:bg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5" name="Google Shape;45;p8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6" name="Google Shape;46;p8"/>
          <p:cNvSpPr txBox="1"/>
          <p:nvPr>
            <p:ph type="title"/>
          </p:nvPr>
        </p:nvSpPr>
        <p:spPr>
          <a:xfrm>
            <a:off x="283103" y="712141"/>
            <a:ext cx="6244200" cy="3835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7" name="Google Shape;47;p8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9"/>
          <p:cNvSpPr/>
          <p:nvPr/>
        </p:nvSpPr>
        <p:spPr>
          <a:xfrm>
            <a:off x="4572000" y="12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50" name="Google Shape;50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51" name="Google Shape;51;p9"/>
          <p:cNvSpPr txBox="1"/>
          <p:nvPr>
            <p:ph type="title"/>
          </p:nvPr>
        </p:nvSpPr>
        <p:spPr>
          <a:xfrm>
            <a:off x="265500" y="1397350"/>
            <a:ext cx="4045200" cy="1318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52" name="Google Shape;52;p9"/>
          <p:cNvSpPr txBox="1"/>
          <p:nvPr>
            <p:ph idx="1" type="subTitle"/>
          </p:nvPr>
        </p:nvSpPr>
        <p:spPr>
          <a:xfrm>
            <a:off x="265500" y="2735371"/>
            <a:ext cx="4045200" cy="134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53" name="Google Shape;53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54" name="Google Shape;54;p9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6" name="Google Shape;56;p10"/>
          <p:cNvCxnSpPr/>
          <p:nvPr/>
        </p:nvCxnSpPr>
        <p:spPr>
          <a:xfrm>
            <a:off x="425200" y="4740000"/>
            <a:ext cx="82968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7" name="Google Shape;57;p10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58" name="Google Shape;58;p10"/>
          <p:cNvSpPr txBox="1"/>
          <p:nvPr>
            <p:ph idx="1" type="body"/>
          </p:nvPr>
        </p:nvSpPr>
        <p:spPr>
          <a:xfrm>
            <a:off x="328017" y="4226025"/>
            <a:ext cx="83886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59" name="Google Shape;59;p10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1" name="Google Shape;61;p11"/>
          <p:cNvCxnSpPr/>
          <p:nvPr/>
        </p:nvCxnSpPr>
        <p:spPr>
          <a:xfrm>
            <a:off x="425200" y="4740000"/>
            <a:ext cx="82968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2" name="Google Shape;62;p11"/>
          <p:cNvCxnSpPr/>
          <p:nvPr/>
        </p:nvCxnSpPr>
        <p:spPr>
          <a:xfrm>
            <a:off x="425200" y="415650"/>
            <a:ext cx="8296800" cy="0"/>
          </a:xfrm>
          <a:prstGeom prst="straightConnector1">
            <a:avLst/>
          </a:prstGeom>
          <a:noFill/>
          <a:ln cap="flat" cmpd="sng" w="381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63" name="Google Shape;63;p11"/>
          <p:cNvSpPr txBox="1"/>
          <p:nvPr>
            <p:ph hasCustomPrompt="1" type="title"/>
          </p:nvPr>
        </p:nvSpPr>
        <p:spPr>
          <a:xfrm>
            <a:off x="853950" y="1304850"/>
            <a:ext cx="7436100" cy="1538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r>
              <a:t>xx%</a:t>
            </a:r>
          </a:p>
        </p:txBody>
      </p:sp>
      <p:sp>
        <p:nvSpPr>
          <p:cNvPr id="64" name="Google Shape;64;p11"/>
          <p:cNvSpPr txBox="1"/>
          <p:nvPr>
            <p:ph idx="1" type="body"/>
          </p:nvPr>
        </p:nvSpPr>
        <p:spPr>
          <a:xfrm>
            <a:off x="853950" y="2919450"/>
            <a:ext cx="7436100" cy="107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65" name="Google Shape;65;p11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2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wiss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2410112" y="1595776"/>
            <a:ext cx="6321600" cy="3002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ato"/>
              <a:buChar char="●"/>
              <a:defRPr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■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●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■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●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Lato"/>
              <a:buChar char="■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8.png"/><Relationship Id="rId4" Type="http://schemas.openxmlformats.org/officeDocument/2006/relationships/image" Target="../media/image14.gif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jpg"/><Relationship Id="rId4" Type="http://schemas.openxmlformats.org/officeDocument/2006/relationships/image" Target="../media/image1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jpg"/><Relationship Id="rId4" Type="http://schemas.openxmlformats.org/officeDocument/2006/relationships/image" Target="../media/image12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9.jpg"/><Relationship Id="rId4" Type="http://schemas.openxmlformats.org/officeDocument/2006/relationships/image" Target="../media/image4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9.jpg"/><Relationship Id="rId4" Type="http://schemas.openxmlformats.org/officeDocument/2006/relationships/image" Target="../media/image26.jpg"/><Relationship Id="rId5" Type="http://schemas.openxmlformats.org/officeDocument/2006/relationships/image" Target="../media/image7.png"/><Relationship Id="rId6" Type="http://schemas.openxmlformats.org/officeDocument/2006/relationships/image" Target="../media/image16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0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1.jpg"/><Relationship Id="rId4" Type="http://schemas.openxmlformats.org/officeDocument/2006/relationships/image" Target="../media/image17.jpg"/><Relationship Id="rId5" Type="http://schemas.openxmlformats.org/officeDocument/2006/relationships/image" Target="../media/image6.jpg"/><Relationship Id="rId6" Type="http://schemas.openxmlformats.org/officeDocument/2006/relationships/image" Target="../media/image35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8.jpg"/><Relationship Id="rId4" Type="http://schemas.openxmlformats.org/officeDocument/2006/relationships/image" Target="../media/image11.jpg"/><Relationship Id="rId10" Type="http://schemas.openxmlformats.org/officeDocument/2006/relationships/image" Target="../media/image25.jpg"/><Relationship Id="rId9" Type="http://schemas.openxmlformats.org/officeDocument/2006/relationships/image" Target="../media/image20.jpg"/><Relationship Id="rId5" Type="http://schemas.openxmlformats.org/officeDocument/2006/relationships/image" Target="../media/image21.jpg"/><Relationship Id="rId6" Type="http://schemas.openxmlformats.org/officeDocument/2006/relationships/image" Target="../media/image24.jpg"/><Relationship Id="rId7" Type="http://schemas.openxmlformats.org/officeDocument/2006/relationships/image" Target="../media/image22.jpg"/><Relationship Id="rId8" Type="http://schemas.openxmlformats.org/officeDocument/2006/relationships/image" Target="../media/image28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3.jpg"/><Relationship Id="rId4" Type="http://schemas.openxmlformats.org/officeDocument/2006/relationships/image" Target="../media/image19.jpg"/><Relationship Id="rId5" Type="http://schemas.openxmlformats.org/officeDocument/2006/relationships/image" Target="../media/image33.jpg"/><Relationship Id="rId6" Type="http://schemas.openxmlformats.org/officeDocument/2006/relationships/image" Target="../media/image36.jpg"/><Relationship Id="rId7" Type="http://schemas.openxmlformats.org/officeDocument/2006/relationships/image" Target="../media/image40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1.jpg"/><Relationship Id="rId4" Type="http://schemas.openxmlformats.org/officeDocument/2006/relationships/image" Target="../media/image30.jpg"/><Relationship Id="rId5" Type="http://schemas.openxmlformats.org/officeDocument/2006/relationships/image" Target="../media/image15.jpg"/><Relationship Id="rId6" Type="http://schemas.openxmlformats.org/officeDocument/2006/relationships/image" Target="../media/image41.png"/><Relationship Id="rId7" Type="http://schemas.openxmlformats.org/officeDocument/2006/relationships/image" Target="../media/image39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7.jpg"/><Relationship Id="rId4" Type="http://schemas.openxmlformats.org/officeDocument/2006/relationships/image" Target="../media/image34.jpg"/><Relationship Id="rId5" Type="http://schemas.openxmlformats.org/officeDocument/2006/relationships/image" Target="../media/image32.jpg"/><Relationship Id="rId6" Type="http://schemas.openxmlformats.org/officeDocument/2006/relationships/image" Target="../media/image38.jpg"/><Relationship Id="rId7" Type="http://schemas.openxmlformats.org/officeDocument/2006/relationships/image" Target="../media/image37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3.jpg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E2B2F"/>
        </a:solidFill>
      </p:bgPr>
    </p:bg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3"/>
          <p:cNvSpPr/>
          <p:nvPr/>
        </p:nvSpPr>
        <p:spPr>
          <a:xfrm>
            <a:off x="-12" y="-7825"/>
            <a:ext cx="5981700" cy="5159131"/>
          </a:xfrm>
          <a:custGeom>
            <a:rect b="b" l="l" r="r" t="t"/>
            <a:pathLst>
              <a:path extrusionOk="0" h="205359" w="239268">
                <a:moveTo>
                  <a:pt x="0" y="0"/>
                </a:moveTo>
                <a:lnTo>
                  <a:pt x="0" y="205359"/>
                </a:lnTo>
                <a:lnTo>
                  <a:pt x="239268" y="205359"/>
                </a:lnTo>
                <a:lnTo>
                  <a:pt x="103632" y="0"/>
                </a:lnTo>
                <a:close/>
              </a:path>
            </a:pathLst>
          </a:custGeom>
          <a:solidFill>
            <a:srgbClr val="4A86E8"/>
          </a:solidFill>
          <a:ln>
            <a:noFill/>
          </a:ln>
        </p:spPr>
      </p:sp>
      <p:sp>
        <p:nvSpPr>
          <p:cNvPr id="73" name="Google Shape;73;p13"/>
          <p:cNvSpPr/>
          <p:nvPr/>
        </p:nvSpPr>
        <p:spPr>
          <a:xfrm>
            <a:off x="3461000" y="1129288"/>
            <a:ext cx="2287500" cy="27591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74" name="Google Shape;74;p13"/>
          <p:cNvGrpSpPr/>
          <p:nvPr/>
        </p:nvGrpSpPr>
        <p:grpSpPr>
          <a:xfrm>
            <a:off x="7767371" y="8226"/>
            <a:ext cx="930320" cy="2560506"/>
            <a:chOff x="-1435027" y="1362018"/>
            <a:chExt cx="944104" cy="2598443"/>
          </a:xfrm>
        </p:grpSpPr>
        <p:sp>
          <p:nvSpPr>
            <p:cNvPr id="75" name="Google Shape;75;p13"/>
            <p:cNvSpPr/>
            <p:nvPr/>
          </p:nvSpPr>
          <p:spPr>
            <a:xfrm>
              <a:off x="-1079594" y="166370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rgbClr val="0000FF"/>
                </a:solidFill>
                <a:highlight>
                  <a:srgbClr val="FF0000"/>
                </a:highlight>
              </a:endParaRPr>
            </a:p>
          </p:txBody>
        </p:sp>
        <p:sp>
          <p:nvSpPr>
            <p:cNvPr id="76" name="Google Shape;76;p13"/>
            <p:cNvSpPr/>
            <p:nvPr/>
          </p:nvSpPr>
          <p:spPr>
            <a:xfrm>
              <a:off x="-1079594" y="196296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rgbClr val="0000FF"/>
                </a:solidFill>
                <a:highlight>
                  <a:srgbClr val="FF0000"/>
                </a:highlight>
              </a:endParaRPr>
            </a:p>
          </p:txBody>
        </p:sp>
        <p:sp>
          <p:nvSpPr>
            <p:cNvPr id="77" name="Google Shape;77;p13"/>
            <p:cNvSpPr/>
            <p:nvPr/>
          </p:nvSpPr>
          <p:spPr>
            <a:xfrm>
              <a:off x="-1079594" y="226221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rgbClr val="0000FF"/>
                </a:solidFill>
                <a:highlight>
                  <a:srgbClr val="FF0000"/>
                </a:highlight>
              </a:endParaRPr>
            </a:p>
          </p:txBody>
        </p:sp>
        <p:sp>
          <p:nvSpPr>
            <p:cNvPr id="78" name="Google Shape;78;p13"/>
            <p:cNvSpPr/>
            <p:nvPr/>
          </p:nvSpPr>
          <p:spPr>
            <a:xfrm>
              <a:off x="-1079594" y="256147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rgbClr val="0000FF"/>
                </a:solidFill>
                <a:highlight>
                  <a:srgbClr val="FF0000"/>
                </a:highlight>
              </a:endParaRPr>
            </a:p>
          </p:txBody>
        </p:sp>
        <p:sp>
          <p:nvSpPr>
            <p:cNvPr id="79" name="Google Shape;79;p13"/>
            <p:cNvSpPr/>
            <p:nvPr/>
          </p:nvSpPr>
          <p:spPr>
            <a:xfrm>
              <a:off x="-1079594" y="286073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rgbClr val="0000FF"/>
                </a:solidFill>
                <a:highlight>
                  <a:srgbClr val="FF0000"/>
                </a:highlight>
              </a:endParaRPr>
            </a:p>
          </p:txBody>
        </p:sp>
        <p:sp>
          <p:nvSpPr>
            <p:cNvPr id="80" name="Google Shape;80;p13"/>
            <p:cNvSpPr/>
            <p:nvPr/>
          </p:nvSpPr>
          <p:spPr>
            <a:xfrm>
              <a:off x="-1079594" y="315998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rgbClr val="0000FF"/>
                </a:solidFill>
                <a:highlight>
                  <a:srgbClr val="FF0000"/>
                </a:highlight>
              </a:endParaRPr>
            </a:p>
          </p:txBody>
        </p:sp>
        <p:sp>
          <p:nvSpPr>
            <p:cNvPr id="81" name="Google Shape;81;p13"/>
            <p:cNvSpPr/>
            <p:nvPr/>
          </p:nvSpPr>
          <p:spPr>
            <a:xfrm>
              <a:off x="-1079594" y="345924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rgbClr val="0000FF"/>
                </a:solidFill>
                <a:highlight>
                  <a:srgbClr val="FF0000"/>
                </a:highlight>
              </a:endParaRPr>
            </a:p>
          </p:txBody>
        </p:sp>
        <p:sp>
          <p:nvSpPr>
            <p:cNvPr id="82" name="Google Shape;82;p13"/>
            <p:cNvSpPr/>
            <p:nvPr/>
          </p:nvSpPr>
          <p:spPr>
            <a:xfrm>
              <a:off x="-1435012" y="196242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rgbClr val="0000FF"/>
                </a:solidFill>
                <a:highlight>
                  <a:srgbClr val="FF0000"/>
                </a:highlight>
              </a:endParaRPr>
            </a:p>
          </p:txBody>
        </p:sp>
        <p:sp>
          <p:nvSpPr>
            <p:cNvPr id="83" name="Google Shape;83;p13"/>
            <p:cNvSpPr/>
            <p:nvPr/>
          </p:nvSpPr>
          <p:spPr>
            <a:xfrm>
              <a:off x="-1435012" y="226168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rgbClr val="0000FF"/>
                </a:solidFill>
                <a:highlight>
                  <a:srgbClr val="FF0000"/>
                </a:highlight>
              </a:endParaRPr>
            </a:p>
          </p:txBody>
        </p:sp>
        <p:sp>
          <p:nvSpPr>
            <p:cNvPr id="84" name="Google Shape;84;p13"/>
            <p:cNvSpPr/>
            <p:nvPr/>
          </p:nvSpPr>
          <p:spPr>
            <a:xfrm>
              <a:off x="-1435012" y="256094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rgbClr val="0000FF"/>
                </a:solidFill>
                <a:highlight>
                  <a:srgbClr val="FF0000"/>
                </a:highlight>
              </a:endParaRPr>
            </a:p>
          </p:txBody>
        </p:sp>
        <p:sp>
          <p:nvSpPr>
            <p:cNvPr id="85" name="Google Shape;85;p13"/>
            <p:cNvSpPr/>
            <p:nvPr/>
          </p:nvSpPr>
          <p:spPr>
            <a:xfrm>
              <a:off x="-1435012" y="286019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rgbClr val="0000FF"/>
                </a:solidFill>
                <a:highlight>
                  <a:srgbClr val="FF0000"/>
                </a:highlight>
              </a:endParaRPr>
            </a:p>
          </p:txBody>
        </p:sp>
        <p:sp>
          <p:nvSpPr>
            <p:cNvPr id="86" name="Google Shape;86;p13"/>
            <p:cNvSpPr/>
            <p:nvPr/>
          </p:nvSpPr>
          <p:spPr>
            <a:xfrm>
              <a:off x="-1435012" y="315945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rgbClr val="0000FF"/>
                </a:solidFill>
                <a:highlight>
                  <a:srgbClr val="FF0000"/>
                </a:highlight>
              </a:endParaRPr>
            </a:p>
          </p:txBody>
        </p:sp>
        <p:sp>
          <p:nvSpPr>
            <p:cNvPr id="87" name="Google Shape;87;p13"/>
            <p:cNvSpPr/>
            <p:nvPr/>
          </p:nvSpPr>
          <p:spPr>
            <a:xfrm>
              <a:off x="-1435012" y="345870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rgbClr val="0000FF"/>
                </a:solidFill>
                <a:highlight>
                  <a:srgbClr val="FF0000"/>
                </a:highlight>
              </a:endParaRPr>
            </a:p>
          </p:txBody>
        </p:sp>
        <p:sp>
          <p:nvSpPr>
            <p:cNvPr id="88" name="Google Shape;88;p13"/>
            <p:cNvSpPr/>
            <p:nvPr/>
          </p:nvSpPr>
          <p:spPr>
            <a:xfrm>
              <a:off x="-1435012" y="3757961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rgbClr val="0000FF"/>
                </a:solidFill>
                <a:highlight>
                  <a:srgbClr val="FF0000"/>
                </a:highlight>
              </a:endParaRPr>
            </a:p>
          </p:txBody>
        </p:sp>
        <p:sp>
          <p:nvSpPr>
            <p:cNvPr id="89" name="Google Shape;89;p13"/>
            <p:cNvSpPr/>
            <p:nvPr/>
          </p:nvSpPr>
          <p:spPr>
            <a:xfrm>
              <a:off x="-725224" y="136201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rgbClr val="0000FF"/>
                </a:solidFill>
                <a:highlight>
                  <a:srgbClr val="FF0000"/>
                </a:highlight>
              </a:endParaRPr>
            </a:p>
          </p:txBody>
        </p:sp>
        <p:sp>
          <p:nvSpPr>
            <p:cNvPr id="90" name="Google Shape;90;p13"/>
            <p:cNvSpPr/>
            <p:nvPr/>
          </p:nvSpPr>
          <p:spPr>
            <a:xfrm>
              <a:off x="-725224" y="1661273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rgbClr val="0000FF"/>
                </a:solidFill>
                <a:highlight>
                  <a:srgbClr val="FF0000"/>
                </a:highlight>
              </a:endParaRPr>
            </a:p>
          </p:txBody>
        </p:sp>
        <p:sp>
          <p:nvSpPr>
            <p:cNvPr id="91" name="Google Shape;91;p13"/>
            <p:cNvSpPr/>
            <p:nvPr/>
          </p:nvSpPr>
          <p:spPr>
            <a:xfrm>
              <a:off x="-725224" y="196052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rgbClr val="0000FF"/>
                </a:solidFill>
                <a:highlight>
                  <a:srgbClr val="FF0000"/>
                </a:highlight>
              </a:endParaRPr>
            </a:p>
          </p:txBody>
        </p:sp>
        <p:sp>
          <p:nvSpPr>
            <p:cNvPr id="92" name="Google Shape;92;p13"/>
            <p:cNvSpPr/>
            <p:nvPr/>
          </p:nvSpPr>
          <p:spPr>
            <a:xfrm>
              <a:off x="-725224" y="225978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rgbClr val="0000FF"/>
                </a:solidFill>
                <a:highlight>
                  <a:srgbClr val="FF0000"/>
                </a:highlight>
              </a:endParaRPr>
            </a:p>
          </p:txBody>
        </p:sp>
        <p:sp>
          <p:nvSpPr>
            <p:cNvPr id="93" name="Google Shape;93;p13"/>
            <p:cNvSpPr/>
            <p:nvPr/>
          </p:nvSpPr>
          <p:spPr>
            <a:xfrm>
              <a:off x="-725224" y="255903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rgbClr val="0000FF"/>
                </a:solidFill>
                <a:highlight>
                  <a:srgbClr val="FF0000"/>
                </a:highlight>
              </a:endParaRPr>
            </a:p>
          </p:txBody>
        </p:sp>
        <p:sp>
          <p:nvSpPr>
            <p:cNvPr id="94" name="Google Shape;94;p13"/>
            <p:cNvSpPr/>
            <p:nvPr/>
          </p:nvSpPr>
          <p:spPr>
            <a:xfrm>
              <a:off x="-725224" y="285829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rgbClr val="0000FF"/>
                </a:solidFill>
                <a:highlight>
                  <a:srgbClr val="FF0000"/>
                </a:highlight>
              </a:endParaRPr>
            </a:p>
          </p:txBody>
        </p:sp>
        <p:sp>
          <p:nvSpPr>
            <p:cNvPr id="95" name="Google Shape;95;p13"/>
            <p:cNvSpPr/>
            <p:nvPr/>
          </p:nvSpPr>
          <p:spPr>
            <a:xfrm>
              <a:off x="-725224" y="315755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rgbClr val="0000FF"/>
                </a:solidFill>
                <a:highlight>
                  <a:srgbClr val="FF0000"/>
                </a:highlight>
              </a:endParaRPr>
            </a:p>
          </p:txBody>
        </p:sp>
        <p:sp>
          <p:nvSpPr>
            <p:cNvPr id="96" name="Google Shape;96;p13"/>
            <p:cNvSpPr/>
            <p:nvPr/>
          </p:nvSpPr>
          <p:spPr>
            <a:xfrm>
              <a:off x="-1435027" y="166370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rgbClr val="0000FF"/>
                </a:solidFill>
                <a:highlight>
                  <a:srgbClr val="FF0000"/>
                </a:highlight>
              </a:endParaRPr>
            </a:p>
          </p:txBody>
        </p:sp>
      </p:grpSp>
      <p:grpSp>
        <p:nvGrpSpPr>
          <p:cNvPr id="97" name="Google Shape;97;p13"/>
          <p:cNvGrpSpPr/>
          <p:nvPr/>
        </p:nvGrpSpPr>
        <p:grpSpPr>
          <a:xfrm>
            <a:off x="2810265" y="3215778"/>
            <a:ext cx="839275" cy="1510762"/>
            <a:chOff x="-1449485" y="3330463"/>
            <a:chExt cx="839275" cy="1510762"/>
          </a:xfrm>
        </p:grpSpPr>
        <p:sp>
          <p:nvSpPr>
            <p:cNvPr id="98" name="Google Shape;98;p13"/>
            <p:cNvSpPr/>
            <p:nvPr/>
          </p:nvSpPr>
          <p:spPr>
            <a:xfrm>
              <a:off x="-1132920" y="3598363"/>
              <a:ext cx="208030" cy="179908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highlight>
                  <a:schemeClr val="dk2"/>
                </a:highlight>
              </a:endParaRPr>
            </a:p>
          </p:txBody>
        </p:sp>
        <p:sp>
          <p:nvSpPr>
            <p:cNvPr id="99" name="Google Shape;99;p13"/>
            <p:cNvSpPr/>
            <p:nvPr/>
          </p:nvSpPr>
          <p:spPr>
            <a:xfrm>
              <a:off x="-1132920" y="3864102"/>
              <a:ext cx="208030" cy="179908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highlight>
                  <a:schemeClr val="dk2"/>
                </a:highlight>
              </a:endParaRPr>
            </a:p>
          </p:txBody>
        </p:sp>
        <p:sp>
          <p:nvSpPr>
            <p:cNvPr id="100" name="Google Shape;100;p13"/>
            <p:cNvSpPr/>
            <p:nvPr/>
          </p:nvSpPr>
          <p:spPr>
            <a:xfrm>
              <a:off x="-1132920" y="4129840"/>
              <a:ext cx="208030" cy="179908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highlight>
                  <a:schemeClr val="dk2"/>
                </a:highlight>
              </a:endParaRPr>
            </a:p>
          </p:txBody>
        </p:sp>
        <p:sp>
          <p:nvSpPr>
            <p:cNvPr id="101" name="Google Shape;101;p13"/>
            <p:cNvSpPr/>
            <p:nvPr/>
          </p:nvSpPr>
          <p:spPr>
            <a:xfrm>
              <a:off x="-1132920" y="4395578"/>
              <a:ext cx="208030" cy="179908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highlight>
                  <a:schemeClr val="dk2"/>
                </a:highlight>
              </a:endParaRPr>
            </a:p>
          </p:txBody>
        </p:sp>
        <p:sp>
          <p:nvSpPr>
            <p:cNvPr id="102" name="Google Shape;102;p13"/>
            <p:cNvSpPr/>
            <p:nvPr/>
          </p:nvSpPr>
          <p:spPr>
            <a:xfrm>
              <a:off x="-1132920" y="4661316"/>
              <a:ext cx="208030" cy="179908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highlight>
                  <a:schemeClr val="dk2"/>
                </a:highlight>
              </a:endParaRPr>
            </a:p>
          </p:txBody>
        </p:sp>
        <p:sp>
          <p:nvSpPr>
            <p:cNvPr id="103" name="Google Shape;103;p13"/>
            <p:cNvSpPr/>
            <p:nvPr/>
          </p:nvSpPr>
          <p:spPr>
            <a:xfrm>
              <a:off x="-1449485" y="3863627"/>
              <a:ext cx="208030" cy="179908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highlight>
                  <a:schemeClr val="dk2"/>
                </a:highlight>
              </a:endParaRPr>
            </a:p>
          </p:txBody>
        </p:sp>
        <p:sp>
          <p:nvSpPr>
            <p:cNvPr id="104" name="Google Shape;104;p13"/>
            <p:cNvSpPr/>
            <p:nvPr/>
          </p:nvSpPr>
          <p:spPr>
            <a:xfrm>
              <a:off x="-1449485" y="4129365"/>
              <a:ext cx="208030" cy="179908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highlight>
                  <a:schemeClr val="dk2"/>
                </a:highlight>
              </a:endParaRPr>
            </a:p>
          </p:txBody>
        </p:sp>
        <p:sp>
          <p:nvSpPr>
            <p:cNvPr id="105" name="Google Shape;105;p13"/>
            <p:cNvSpPr/>
            <p:nvPr/>
          </p:nvSpPr>
          <p:spPr>
            <a:xfrm>
              <a:off x="-1449485" y="4395104"/>
              <a:ext cx="208030" cy="179908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highlight>
                  <a:schemeClr val="dk2"/>
                </a:highlight>
              </a:endParaRPr>
            </a:p>
          </p:txBody>
        </p:sp>
        <p:sp>
          <p:nvSpPr>
            <p:cNvPr id="106" name="Google Shape;106;p13"/>
            <p:cNvSpPr/>
            <p:nvPr/>
          </p:nvSpPr>
          <p:spPr>
            <a:xfrm>
              <a:off x="-1449485" y="4660842"/>
              <a:ext cx="208030" cy="179908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highlight>
                  <a:schemeClr val="dk2"/>
                </a:highlight>
              </a:endParaRPr>
            </a:p>
          </p:txBody>
        </p:sp>
        <p:sp>
          <p:nvSpPr>
            <p:cNvPr id="107" name="Google Shape;107;p13"/>
            <p:cNvSpPr/>
            <p:nvPr/>
          </p:nvSpPr>
          <p:spPr>
            <a:xfrm>
              <a:off x="-818240" y="3330463"/>
              <a:ext cx="208030" cy="179908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highlight>
                  <a:schemeClr val="dk2"/>
                </a:highlight>
              </a:endParaRPr>
            </a:p>
          </p:txBody>
        </p:sp>
        <p:sp>
          <p:nvSpPr>
            <p:cNvPr id="108" name="Google Shape;108;p13"/>
            <p:cNvSpPr/>
            <p:nvPr/>
          </p:nvSpPr>
          <p:spPr>
            <a:xfrm>
              <a:off x="-818240" y="3596201"/>
              <a:ext cx="208030" cy="179908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highlight>
                  <a:schemeClr val="dk2"/>
                </a:highlight>
              </a:endParaRPr>
            </a:p>
          </p:txBody>
        </p:sp>
        <p:sp>
          <p:nvSpPr>
            <p:cNvPr id="109" name="Google Shape;109;p13"/>
            <p:cNvSpPr/>
            <p:nvPr/>
          </p:nvSpPr>
          <p:spPr>
            <a:xfrm>
              <a:off x="-818240" y="3861939"/>
              <a:ext cx="208030" cy="179908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highlight>
                  <a:schemeClr val="dk2"/>
                </a:highlight>
              </a:endParaRPr>
            </a:p>
          </p:txBody>
        </p:sp>
        <p:sp>
          <p:nvSpPr>
            <p:cNvPr id="110" name="Google Shape;110;p13"/>
            <p:cNvSpPr/>
            <p:nvPr/>
          </p:nvSpPr>
          <p:spPr>
            <a:xfrm>
              <a:off x="-818240" y="4127678"/>
              <a:ext cx="208030" cy="179908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highlight>
                  <a:schemeClr val="dk2"/>
                </a:highlight>
              </a:endParaRPr>
            </a:p>
          </p:txBody>
        </p:sp>
        <p:sp>
          <p:nvSpPr>
            <p:cNvPr id="111" name="Google Shape;111;p13"/>
            <p:cNvSpPr/>
            <p:nvPr/>
          </p:nvSpPr>
          <p:spPr>
            <a:xfrm>
              <a:off x="-818240" y="4393416"/>
              <a:ext cx="208030" cy="179908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highlight>
                  <a:schemeClr val="dk2"/>
                </a:highlight>
              </a:endParaRPr>
            </a:p>
          </p:txBody>
        </p:sp>
        <p:sp>
          <p:nvSpPr>
            <p:cNvPr id="112" name="Google Shape;112;p13"/>
            <p:cNvSpPr/>
            <p:nvPr/>
          </p:nvSpPr>
          <p:spPr>
            <a:xfrm>
              <a:off x="-818240" y="4659154"/>
              <a:ext cx="208030" cy="179908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highlight>
                  <a:schemeClr val="dk2"/>
                </a:highlight>
              </a:endParaRPr>
            </a:p>
          </p:txBody>
        </p:sp>
      </p:grpSp>
      <p:sp>
        <p:nvSpPr>
          <p:cNvPr id="113" name="Google Shape;113;p13"/>
          <p:cNvSpPr txBox="1"/>
          <p:nvPr>
            <p:ph idx="4294967295" type="title"/>
          </p:nvPr>
        </p:nvSpPr>
        <p:spPr>
          <a:xfrm>
            <a:off x="532750" y="878400"/>
            <a:ext cx="2584200" cy="3386700"/>
          </a:xfrm>
          <a:prstGeom prst="rect">
            <a:avLst/>
          </a:prstGeom>
          <a:solidFill>
            <a:schemeClr val="lt1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4300">
                <a:solidFill>
                  <a:srgbClr val="11323B"/>
                </a:solidFill>
                <a:highlight>
                  <a:srgbClr val="FFE599"/>
                </a:highlight>
                <a:latin typeface="Pangolin"/>
                <a:ea typeface="Pangolin"/>
                <a:cs typeface="Pangolin"/>
                <a:sym typeface="Pangolin"/>
              </a:rPr>
              <a:t>Welcome  BCPS </a:t>
            </a:r>
            <a:r>
              <a:rPr lang="en" sz="4300">
                <a:solidFill>
                  <a:srgbClr val="11323B"/>
                </a:solidFill>
                <a:highlight>
                  <a:schemeClr val="lt1"/>
                </a:highlight>
                <a:latin typeface="Pangolin"/>
                <a:ea typeface="Pangolin"/>
                <a:cs typeface="Pangolin"/>
                <a:sym typeface="Pangolin"/>
              </a:rPr>
              <a:t>Friends of </a:t>
            </a:r>
            <a:r>
              <a:rPr lang="en" sz="4600">
                <a:solidFill>
                  <a:schemeClr val="lt1"/>
                </a:solidFill>
                <a:highlight>
                  <a:srgbClr val="222222"/>
                </a:highlight>
                <a:latin typeface="Lexend"/>
                <a:ea typeface="Lexend"/>
                <a:cs typeface="Lexend"/>
                <a:sym typeface="Lexend"/>
              </a:rPr>
              <a:t>FRYSC!</a:t>
            </a:r>
            <a:endParaRPr sz="4600">
              <a:solidFill>
                <a:schemeClr val="lt1"/>
              </a:solidFill>
              <a:highlight>
                <a:srgbClr val="222222"/>
              </a:highlight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14" name="Google Shape;114;p13" title="Monday.png"/>
          <p:cNvPicPr preferRelativeResize="0"/>
          <p:nvPr/>
        </p:nvPicPr>
        <p:blipFill rotWithShape="1">
          <a:blip r:embed="rId3">
            <a:alphaModFix/>
          </a:blip>
          <a:srcRect b="18652" l="0" r="-8401" t="0"/>
          <a:stretch/>
        </p:blipFill>
        <p:spPr>
          <a:xfrm>
            <a:off x="6013875" y="894450"/>
            <a:ext cx="2755849" cy="335459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5" name="Google Shape;115;p13"/>
          <p:cNvGrpSpPr/>
          <p:nvPr/>
        </p:nvGrpSpPr>
        <p:grpSpPr>
          <a:xfrm>
            <a:off x="4013758" y="2535751"/>
            <a:ext cx="930320" cy="2560506"/>
            <a:chOff x="-1435027" y="1362018"/>
            <a:chExt cx="944104" cy="2598443"/>
          </a:xfrm>
        </p:grpSpPr>
        <p:sp>
          <p:nvSpPr>
            <p:cNvPr id="116" name="Google Shape;116;p13"/>
            <p:cNvSpPr/>
            <p:nvPr/>
          </p:nvSpPr>
          <p:spPr>
            <a:xfrm>
              <a:off x="-1079594" y="166370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7" name="Google Shape;117;p13"/>
            <p:cNvSpPr/>
            <p:nvPr/>
          </p:nvSpPr>
          <p:spPr>
            <a:xfrm>
              <a:off x="-1079594" y="196296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" name="Google Shape;118;p13"/>
            <p:cNvSpPr/>
            <p:nvPr/>
          </p:nvSpPr>
          <p:spPr>
            <a:xfrm>
              <a:off x="-1079594" y="226221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" name="Google Shape;119;p13"/>
            <p:cNvSpPr/>
            <p:nvPr/>
          </p:nvSpPr>
          <p:spPr>
            <a:xfrm>
              <a:off x="-1079594" y="256147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" name="Google Shape;120;p13"/>
            <p:cNvSpPr/>
            <p:nvPr/>
          </p:nvSpPr>
          <p:spPr>
            <a:xfrm>
              <a:off x="-1079594" y="286073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" name="Google Shape;121;p13"/>
            <p:cNvSpPr/>
            <p:nvPr/>
          </p:nvSpPr>
          <p:spPr>
            <a:xfrm>
              <a:off x="-1079594" y="315998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2" name="Google Shape;122;p13"/>
            <p:cNvSpPr/>
            <p:nvPr/>
          </p:nvSpPr>
          <p:spPr>
            <a:xfrm>
              <a:off x="-1079594" y="345924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3" name="Google Shape;123;p13"/>
            <p:cNvSpPr/>
            <p:nvPr/>
          </p:nvSpPr>
          <p:spPr>
            <a:xfrm>
              <a:off x="-1435012" y="196242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4" name="Google Shape;124;p13"/>
            <p:cNvSpPr/>
            <p:nvPr/>
          </p:nvSpPr>
          <p:spPr>
            <a:xfrm>
              <a:off x="-1435012" y="226168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5" name="Google Shape;125;p13"/>
            <p:cNvSpPr/>
            <p:nvPr/>
          </p:nvSpPr>
          <p:spPr>
            <a:xfrm>
              <a:off x="-1435012" y="256094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6" name="Google Shape;126;p13"/>
            <p:cNvSpPr/>
            <p:nvPr/>
          </p:nvSpPr>
          <p:spPr>
            <a:xfrm>
              <a:off x="-1435012" y="286019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7" name="Google Shape;127;p13"/>
            <p:cNvSpPr/>
            <p:nvPr/>
          </p:nvSpPr>
          <p:spPr>
            <a:xfrm>
              <a:off x="-1435012" y="315945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8" name="Google Shape;128;p13"/>
            <p:cNvSpPr/>
            <p:nvPr/>
          </p:nvSpPr>
          <p:spPr>
            <a:xfrm>
              <a:off x="-1435012" y="345870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9" name="Google Shape;129;p13"/>
            <p:cNvSpPr/>
            <p:nvPr/>
          </p:nvSpPr>
          <p:spPr>
            <a:xfrm>
              <a:off x="-1435012" y="3757961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0" name="Google Shape;130;p13"/>
            <p:cNvSpPr/>
            <p:nvPr/>
          </p:nvSpPr>
          <p:spPr>
            <a:xfrm>
              <a:off x="-725224" y="136201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1" name="Google Shape;131;p13"/>
            <p:cNvSpPr/>
            <p:nvPr/>
          </p:nvSpPr>
          <p:spPr>
            <a:xfrm>
              <a:off x="-725224" y="1661273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2" name="Google Shape;132;p13"/>
            <p:cNvSpPr/>
            <p:nvPr/>
          </p:nvSpPr>
          <p:spPr>
            <a:xfrm>
              <a:off x="-725224" y="196052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3" name="Google Shape;133;p13"/>
            <p:cNvSpPr/>
            <p:nvPr/>
          </p:nvSpPr>
          <p:spPr>
            <a:xfrm>
              <a:off x="-725224" y="225978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4" name="Google Shape;134;p13"/>
            <p:cNvSpPr/>
            <p:nvPr/>
          </p:nvSpPr>
          <p:spPr>
            <a:xfrm>
              <a:off x="-725224" y="255903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5" name="Google Shape;135;p13"/>
            <p:cNvSpPr/>
            <p:nvPr/>
          </p:nvSpPr>
          <p:spPr>
            <a:xfrm>
              <a:off x="-725224" y="285829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6" name="Google Shape;136;p13"/>
            <p:cNvSpPr/>
            <p:nvPr/>
          </p:nvSpPr>
          <p:spPr>
            <a:xfrm>
              <a:off x="-725224" y="315755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7" name="Google Shape;137;p13"/>
            <p:cNvSpPr/>
            <p:nvPr/>
          </p:nvSpPr>
          <p:spPr>
            <a:xfrm>
              <a:off x="-1435027" y="166370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pic>
        <p:nvPicPr>
          <p:cNvPr descr="a red heart on a white background with a shadow (Provided by Tenor)" id="138" name="Google Shape;138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93213" y="1491113"/>
            <a:ext cx="1944400" cy="1944400"/>
          </a:xfrm>
          <a:prstGeom prst="rect">
            <a:avLst/>
          </a:prstGeom>
          <a:noFill/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E2B2F"/>
        </a:solidFill>
      </p:bgPr>
    </p:bg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4"/>
          <p:cNvSpPr/>
          <p:nvPr/>
        </p:nvSpPr>
        <p:spPr>
          <a:xfrm rot="10800000">
            <a:off x="3162300" y="-6125"/>
            <a:ext cx="5981700" cy="5159131"/>
          </a:xfrm>
          <a:custGeom>
            <a:rect b="b" l="l" r="r" t="t"/>
            <a:pathLst>
              <a:path extrusionOk="0" h="205359" w="239268">
                <a:moveTo>
                  <a:pt x="0" y="0"/>
                </a:moveTo>
                <a:lnTo>
                  <a:pt x="0" y="205359"/>
                </a:lnTo>
                <a:lnTo>
                  <a:pt x="239268" y="205359"/>
                </a:lnTo>
                <a:lnTo>
                  <a:pt x="103632" y="0"/>
                </a:lnTo>
                <a:close/>
              </a:path>
            </a:pathLst>
          </a:custGeom>
          <a:solidFill>
            <a:srgbClr val="F9CB9C"/>
          </a:solidFill>
          <a:ln>
            <a:noFill/>
          </a:ln>
        </p:spPr>
      </p:sp>
      <p:sp>
        <p:nvSpPr>
          <p:cNvPr id="144" name="Google Shape;144;p14"/>
          <p:cNvSpPr/>
          <p:nvPr/>
        </p:nvSpPr>
        <p:spPr>
          <a:xfrm rot="-2824">
            <a:off x="6348" y="1706674"/>
            <a:ext cx="9131103" cy="3228302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200">
                <a:latin typeface="Lexend"/>
                <a:ea typeface="Lexend"/>
                <a:cs typeface="Lexend"/>
                <a:sym typeface="Lexend"/>
              </a:rPr>
              <a:t>F</a:t>
            </a:r>
            <a:r>
              <a:rPr lang="en" sz="3200">
                <a:latin typeface="Lexend"/>
                <a:ea typeface="Lexend"/>
                <a:cs typeface="Lexend"/>
                <a:sym typeface="Lexend"/>
              </a:rPr>
              <a:t>amily </a:t>
            </a:r>
            <a:r>
              <a:rPr b="1" lang="en" sz="3200">
                <a:latin typeface="Lexend"/>
                <a:ea typeface="Lexend"/>
                <a:cs typeface="Lexend"/>
                <a:sym typeface="Lexend"/>
              </a:rPr>
              <a:t>R</a:t>
            </a:r>
            <a:r>
              <a:rPr lang="en" sz="3200">
                <a:latin typeface="Lexend"/>
                <a:ea typeface="Lexend"/>
                <a:cs typeface="Lexend"/>
                <a:sym typeface="Lexend"/>
              </a:rPr>
              <a:t>esource </a:t>
            </a:r>
            <a:r>
              <a:rPr b="1" lang="en" sz="3200">
                <a:latin typeface="Lexend"/>
                <a:ea typeface="Lexend"/>
                <a:cs typeface="Lexend"/>
                <a:sym typeface="Lexend"/>
              </a:rPr>
              <a:t>Y</a:t>
            </a:r>
            <a:r>
              <a:rPr lang="en" sz="3200">
                <a:latin typeface="Lexend"/>
                <a:ea typeface="Lexend"/>
                <a:cs typeface="Lexend"/>
                <a:sym typeface="Lexend"/>
              </a:rPr>
              <a:t>outh </a:t>
            </a:r>
            <a:r>
              <a:rPr b="1" lang="en" sz="3200">
                <a:latin typeface="Lexend"/>
                <a:ea typeface="Lexend"/>
                <a:cs typeface="Lexend"/>
                <a:sym typeface="Lexend"/>
              </a:rPr>
              <a:t>S</a:t>
            </a:r>
            <a:r>
              <a:rPr lang="en" sz="3200">
                <a:latin typeface="Lexend"/>
                <a:ea typeface="Lexend"/>
                <a:cs typeface="Lexend"/>
                <a:sym typeface="Lexend"/>
              </a:rPr>
              <a:t>ervices </a:t>
            </a:r>
            <a:r>
              <a:rPr b="1" lang="en" sz="3200">
                <a:latin typeface="Lexend"/>
                <a:ea typeface="Lexend"/>
                <a:cs typeface="Lexend"/>
                <a:sym typeface="Lexend"/>
              </a:rPr>
              <a:t>C</a:t>
            </a:r>
            <a:r>
              <a:rPr lang="en" sz="3200">
                <a:latin typeface="Lexend"/>
                <a:ea typeface="Lexend"/>
                <a:cs typeface="Lexend"/>
                <a:sym typeface="Lexend"/>
              </a:rPr>
              <a:t>enters:</a:t>
            </a:r>
            <a:endParaRPr sz="3200">
              <a:latin typeface="Lexend"/>
              <a:ea typeface="Lexend"/>
              <a:cs typeface="Lexend"/>
              <a:sym typeface="Lexend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latin typeface="Lexend"/>
              <a:ea typeface="Lexend"/>
              <a:cs typeface="Lexend"/>
              <a:sym typeface="Lexend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700">
                <a:latin typeface="Lexend"/>
                <a:ea typeface="Lexend"/>
                <a:cs typeface="Lexend"/>
                <a:sym typeface="Lexend"/>
              </a:rPr>
              <a:t>FRCs serve ELEMENTARY SCHOOLS  &amp; </a:t>
            </a:r>
            <a:endParaRPr sz="2700">
              <a:latin typeface="Lexend"/>
              <a:ea typeface="Lexend"/>
              <a:cs typeface="Lexend"/>
              <a:sym typeface="Lexend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700">
                <a:latin typeface="Lexend"/>
                <a:ea typeface="Lexend"/>
                <a:cs typeface="Lexend"/>
                <a:sym typeface="Lexend"/>
              </a:rPr>
              <a:t>YSCs serve MIDDLE &amp; HIGH SCHOOLS</a:t>
            </a:r>
            <a:endParaRPr sz="2700">
              <a:latin typeface="Lexend"/>
              <a:ea typeface="Lexend"/>
              <a:cs typeface="Lexend"/>
              <a:sym typeface="Lexend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5" name="Google Shape;145;p14"/>
          <p:cNvSpPr/>
          <p:nvPr/>
        </p:nvSpPr>
        <p:spPr>
          <a:xfrm flipH="1" rot="511391">
            <a:off x="7315209" y="281857"/>
            <a:ext cx="1612974" cy="1909142"/>
          </a:xfrm>
          <a:prstGeom prst="lightningBolt">
            <a:avLst/>
          </a:prstGeom>
          <a:solidFill>
            <a:srgbClr val="FFFF00"/>
          </a:solidFill>
          <a:ln cap="flat" cmpd="sng" w="381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6" name="Google Shape;146;p14"/>
          <p:cNvSpPr/>
          <p:nvPr/>
        </p:nvSpPr>
        <p:spPr>
          <a:xfrm rot="-2427598">
            <a:off x="203759" y="1091752"/>
            <a:ext cx="1685949" cy="1685949"/>
          </a:xfrm>
          <a:prstGeom prst="lightningBolt">
            <a:avLst/>
          </a:prstGeom>
          <a:solidFill>
            <a:srgbClr val="FF9A00"/>
          </a:solidFill>
          <a:ln cap="flat" cmpd="sng" w="381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47" name="Google Shape;147;p14" title="IMG_5565.HEIC"/>
          <p:cNvPicPr preferRelativeResize="0"/>
          <p:nvPr/>
        </p:nvPicPr>
        <p:blipFill rotWithShape="1">
          <a:blip r:embed="rId3">
            <a:alphaModFix/>
          </a:blip>
          <a:srcRect b="23643" l="5140" r="3875" t="36618"/>
          <a:stretch/>
        </p:blipFill>
        <p:spPr>
          <a:xfrm>
            <a:off x="692125" y="172875"/>
            <a:ext cx="6929398" cy="12358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E2B2F"/>
        </a:solidFill>
      </p:bgPr>
    </p:bg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5"/>
          <p:cNvSpPr/>
          <p:nvPr/>
        </p:nvSpPr>
        <p:spPr>
          <a:xfrm flipH="1" rot="10800000">
            <a:off x="-50250" y="-7812"/>
            <a:ext cx="5981700" cy="5159131"/>
          </a:xfrm>
          <a:custGeom>
            <a:rect b="b" l="l" r="r" t="t"/>
            <a:pathLst>
              <a:path extrusionOk="0" h="205359" w="239268">
                <a:moveTo>
                  <a:pt x="0" y="0"/>
                </a:moveTo>
                <a:lnTo>
                  <a:pt x="0" y="205359"/>
                </a:lnTo>
                <a:lnTo>
                  <a:pt x="239268" y="205359"/>
                </a:lnTo>
                <a:lnTo>
                  <a:pt x="103632" y="0"/>
                </a:lnTo>
                <a:close/>
              </a:path>
            </a:pathLst>
          </a:custGeom>
          <a:solidFill>
            <a:srgbClr val="E6F4E4"/>
          </a:solidFill>
          <a:ln>
            <a:noFill/>
          </a:ln>
        </p:spPr>
      </p:sp>
      <p:grpSp>
        <p:nvGrpSpPr>
          <p:cNvPr id="153" name="Google Shape;153;p15"/>
          <p:cNvGrpSpPr/>
          <p:nvPr/>
        </p:nvGrpSpPr>
        <p:grpSpPr>
          <a:xfrm rot="10800000">
            <a:off x="7573673" y="101759"/>
            <a:ext cx="930320" cy="2560506"/>
            <a:chOff x="-1435027" y="1362018"/>
            <a:chExt cx="944104" cy="2598443"/>
          </a:xfrm>
        </p:grpSpPr>
        <p:sp>
          <p:nvSpPr>
            <p:cNvPr id="154" name="Google Shape;154;p15"/>
            <p:cNvSpPr/>
            <p:nvPr/>
          </p:nvSpPr>
          <p:spPr>
            <a:xfrm>
              <a:off x="-1079594" y="166370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5" name="Google Shape;155;p15"/>
            <p:cNvSpPr/>
            <p:nvPr/>
          </p:nvSpPr>
          <p:spPr>
            <a:xfrm>
              <a:off x="-1079594" y="196296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6" name="Google Shape;156;p15"/>
            <p:cNvSpPr/>
            <p:nvPr/>
          </p:nvSpPr>
          <p:spPr>
            <a:xfrm>
              <a:off x="-1079594" y="226221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7" name="Google Shape;157;p15"/>
            <p:cNvSpPr/>
            <p:nvPr/>
          </p:nvSpPr>
          <p:spPr>
            <a:xfrm>
              <a:off x="-1079594" y="256147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8" name="Google Shape;158;p15"/>
            <p:cNvSpPr/>
            <p:nvPr/>
          </p:nvSpPr>
          <p:spPr>
            <a:xfrm>
              <a:off x="-1079594" y="286073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9" name="Google Shape;159;p15"/>
            <p:cNvSpPr/>
            <p:nvPr/>
          </p:nvSpPr>
          <p:spPr>
            <a:xfrm>
              <a:off x="-1079594" y="315998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0" name="Google Shape;160;p15"/>
            <p:cNvSpPr/>
            <p:nvPr/>
          </p:nvSpPr>
          <p:spPr>
            <a:xfrm>
              <a:off x="-1079594" y="345924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1" name="Google Shape;161;p15"/>
            <p:cNvSpPr/>
            <p:nvPr/>
          </p:nvSpPr>
          <p:spPr>
            <a:xfrm>
              <a:off x="-1435012" y="196242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2" name="Google Shape;162;p15"/>
            <p:cNvSpPr/>
            <p:nvPr/>
          </p:nvSpPr>
          <p:spPr>
            <a:xfrm>
              <a:off x="-1435012" y="226168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3" name="Google Shape;163;p15"/>
            <p:cNvSpPr/>
            <p:nvPr/>
          </p:nvSpPr>
          <p:spPr>
            <a:xfrm>
              <a:off x="-1435012" y="256094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4" name="Google Shape;164;p15"/>
            <p:cNvSpPr/>
            <p:nvPr/>
          </p:nvSpPr>
          <p:spPr>
            <a:xfrm>
              <a:off x="-1435012" y="286019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5" name="Google Shape;165;p15"/>
            <p:cNvSpPr/>
            <p:nvPr/>
          </p:nvSpPr>
          <p:spPr>
            <a:xfrm>
              <a:off x="-1435012" y="315945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6" name="Google Shape;166;p15"/>
            <p:cNvSpPr/>
            <p:nvPr/>
          </p:nvSpPr>
          <p:spPr>
            <a:xfrm>
              <a:off x="-1435012" y="345870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7" name="Google Shape;167;p15"/>
            <p:cNvSpPr/>
            <p:nvPr/>
          </p:nvSpPr>
          <p:spPr>
            <a:xfrm>
              <a:off x="-1435012" y="3757961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8" name="Google Shape;168;p15"/>
            <p:cNvSpPr/>
            <p:nvPr/>
          </p:nvSpPr>
          <p:spPr>
            <a:xfrm>
              <a:off x="-725224" y="136201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9" name="Google Shape;169;p15"/>
            <p:cNvSpPr/>
            <p:nvPr/>
          </p:nvSpPr>
          <p:spPr>
            <a:xfrm>
              <a:off x="-725224" y="1661273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0" name="Google Shape;170;p15"/>
            <p:cNvSpPr/>
            <p:nvPr/>
          </p:nvSpPr>
          <p:spPr>
            <a:xfrm>
              <a:off x="-725224" y="196052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1" name="Google Shape;171;p15"/>
            <p:cNvSpPr/>
            <p:nvPr/>
          </p:nvSpPr>
          <p:spPr>
            <a:xfrm>
              <a:off x="-725224" y="225978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2" name="Google Shape;172;p15"/>
            <p:cNvSpPr/>
            <p:nvPr/>
          </p:nvSpPr>
          <p:spPr>
            <a:xfrm>
              <a:off x="-725224" y="255903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3" name="Google Shape;173;p15"/>
            <p:cNvSpPr/>
            <p:nvPr/>
          </p:nvSpPr>
          <p:spPr>
            <a:xfrm>
              <a:off x="-725224" y="285829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4" name="Google Shape;174;p15"/>
            <p:cNvSpPr/>
            <p:nvPr/>
          </p:nvSpPr>
          <p:spPr>
            <a:xfrm>
              <a:off x="-725224" y="315755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5" name="Google Shape;175;p15"/>
            <p:cNvSpPr/>
            <p:nvPr/>
          </p:nvSpPr>
          <p:spPr>
            <a:xfrm>
              <a:off x="-1435027" y="166370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76" name="Google Shape;176;p15"/>
          <p:cNvSpPr/>
          <p:nvPr/>
        </p:nvSpPr>
        <p:spPr>
          <a:xfrm rot="-2882">
            <a:off x="2390824" y="2333427"/>
            <a:ext cx="6441002" cy="2709602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4572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F</a:t>
            </a:r>
            <a:r>
              <a:rPr lang="en"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RC- Traci Gould		Shepherdsville Elementary  	</a:t>
            </a:r>
            <a:endParaRPr sz="11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FRC- Megan Luckett		Roby &amp; Nichols Elementary	</a:t>
            </a:r>
            <a:endParaRPr sz="11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45720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FRC- Sherri Bishop		Brooks &amp; Freedom Elementary	</a:t>
            </a:r>
            <a:endParaRPr sz="11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45720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FRC- Stephanie Volpert		Overdale &amp; Maryville Elementary	</a:t>
            </a:r>
            <a:endParaRPr sz="11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FRC- Gabby Lawson		Crossroads &amp; Old Mill Elementary	</a:t>
            </a:r>
            <a:endParaRPr sz="11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FRC- Rebecca Johnson		Pleasant Grove &amp; Mt. Washington Elementary	 </a:t>
            </a:r>
            <a:endParaRPr sz="11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FRC- Eric Adams		Lebanon Junction &amp; Cedar Grove Elementary	    </a:t>
            </a:r>
            <a:endParaRPr sz="8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YSC- Courtney Lurie		Eastside &amp; Mt. Washington Middle		  </a:t>
            </a:r>
            <a:endParaRPr sz="11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YSC- Martha Link		Bullitt Lick &amp; Bernheim Middle			     </a:t>
            </a:r>
            <a:endParaRPr sz="11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YSC- Ashley Eskridge		Hebron &amp; Zoneton Middle  			</a:t>
            </a:r>
            <a:r>
              <a:rPr lang="en" sz="1100">
                <a:solidFill>
                  <a:schemeClr val="dk2"/>
                </a:solidFill>
                <a:highlight>
                  <a:srgbClr val="D9D9D9"/>
                </a:highlight>
                <a:latin typeface="Calibri"/>
                <a:ea typeface="Calibri"/>
                <a:cs typeface="Calibri"/>
                <a:sym typeface="Calibri"/>
              </a:rPr>
              <a:t>     </a:t>
            </a:r>
            <a:endParaRPr sz="800">
              <a:solidFill>
                <a:schemeClr val="dk2"/>
              </a:solidFill>
              <a:highlight>
                <a:srgbClr val="D9D9D9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YSC- Christy Hardin		Bullitt Central High</a:t>
            </a:r>
            <a:endParaRPr sz="11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YSC- Shameka Hardin		North Bullitt High 			 </a:t>
            </a:r>
            <a:endParaRPr sz="11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YSC- Erin Emington-White	Bullitt East High</a:t>
            </a:r>
            <a:endParaRPr sz="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7" name="Google Shape;177;p15" title="IMG_0875.HEIC"/>
          <p:cNvPicPr preferRelativeResize="0"/>
          <p:nvPr/>
        </p:nvPicPr>
        <p:blipFill rotWithShape="1">
          <a:blip r:embed="rId3">
            <a:alphaModFix/>
          </a:blip>
          <a:srcRect b="50219" l="8568" r="4963" t="0"/>
          <a:stretch/>
        </p:blipFill>
        <p:spPr>
          <a:xfrm>
            <a:off x="393225" y="-7800"/>
            <a:ext cx="6354673" cy="2400027"/>
          </a:xfrm>
          <a:prstGeom prst="rect">
            <a:avLst/>
          </a:prstGeom>
          <a:noFill/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</p:pic>
      <p:pic>
        <p:nvPicPr>
          <p:cNvPr id="178" name="Google Shape;178;p15" title="FRYSC Logo.jfif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46673" y="3263850"/>
            <a:ext cx="2214325" cy="1219125"/>
          </a:xfrm>
          <a:prstGeom prst="rect">
            <a:avLst/>
          </a:prstGeom>
          <a:noFill/>
          <a:ln>
            <a:noFill/>
          </a:ln>
        </p:spPr>
      </p:pic>
      <p:sp>
        <p:nvSpPr>
          <p:cNvPr id="179" name="Google Shape;179;p15"/>
          <p:cNvSpPr txBox="1"/>
          <p:nvPr/>
        </p:nvSpPr>
        <p:spPr>
          <a:xfrm>
            <a:off x="7416125" y="2571750"/>
            <a:ext cx="1449000" cy="2385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rgbClr val="0000FF"/>
                </a:solidFill>
                <a:highlight>
                  <a:srgbClr val="FFFF00"/>
                </a:highlight>
                <a:latin typeface="Comic Sans MS"/>
                <a:ea typeface="Comic Sans MS"/>
                <a:cs typeface="Comic Sans MS"/>
                <a:sym typeface="Comic Sans MS"/>
              </a:rPr>
              <a:t>BCPS’ FRYSC currently has </a:t>
            </a:r>
            <a:endParaRPr sz="1300">
              <a:solidFill>
                <a:srgbClr val="0000FF"/>
              </a:solidFill>
              <a:highlight>
                <a:srgbClr val="FFFF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rgbClr val="0000FF"/>
                </a:solidFill>
                <a:highlight>
                  <a:srgbClr val="FFFF00"/>
                </a:highlight>
                <a:latin typeface="Comic Sans MS"/>
                <a:ea typeface="Comic Sans MS"/>
                <a:cs typeface="Comic Sans MS"/>
                <a:sym typeface="Comic Sans MS"/>
              </a:rPr>
              <a:t>13 Coordinators, 6 Assistants and was allocated $1,123,698.44 from the CHFS for the 2025-26 school year! </a:t>
            </a:r>
            <a:endParaRPr sz="1300">
              <a:solidFill>
                <a:srgbClr val="0000FF"/>
              </a:solidFill>
              <a:highlight>
                <a:srgbClr val="FFFF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E2B2F"/>
        </a:solidFill>
      </p:bgPr>
    </p:bg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6"/>
          <p:cNvSpPr/>
          <p:nvPr/>
        </p:nvSpPr>
        <p:spPr>
          <a:xfrm rot="10800000">
            <a:off x="3162300" y="-6125"/>
            <a:ext cx="5981700" cy="5159131"/>
          </a:xfrm>
          <a:custGeom>
            <a:rect b="b" l="l" r="r" t="t"/>
            <a:pathLst>
              <a:path extrusionOk="0" h="205359" w="239268">
                <a:moveTo>
                  <a:pt x="0" y="0"/>
                </a:moveTo>
                <a:lnTo>
                  <a:pt x="0" y="205359"/>
                </a:lnTo>
                <a:lnTo>
                  <a:pt x="239268" y="205359"/>
                </a:lnTo>
                <a:lnTo>
                  <a:pt x="103632" y="0"/>
                </a:lnTo>
                <a:close/>
              </a:path>
            </a:pathLst>
          </a:custGeom>
          <a:solidFill>
            <a:srgbClr val="4A86E8"/>
          </a:solidFill>
          <a:ln>
            <a:noFill/>
          </a:ln>
        </p:spPr>
      </p:sp>
      <p:sp>
        <p:nvSpPr>
          <p:cNvPr id="185" name="Google Shape;185;p16"/>
          <p:cNvSpPr/>
          <p:nvPr/>
        </p:nvSpPr>
        <p:spPr>
          <a:xfrm rot="-3116">
            <a:off x="865274" y="259524"/>
            <a:ext cx="4302302" cy="2445902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chemeClr val="dk2"/>
              </a:solidFill>
              <a:highlight>
                <a:srgbClr val="CFE2F3"/>
              </a:highlight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chemeClr val="dk2"/>
              </a:solidFill>
              <a:highlight>
                <a:srgbClr val="CFE2F3"/>
              </a:highlight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b="1" lang="en" sz="1800">
                <a:solidFill>
                  <a:schemeClr val="dk2"/>
                </a:solidFill>
                <a:highlight>
                  <a:srgbClr val="CFE2F3"/>
                </a:highlight>
              </a:rPr>
              <a:t>LAW: </a:t>
            </a:r>
            <a:r>
              <a:rPr b="1" lang="en" sz="1300">
                <a:solidFill>
                  <a:schemeClr val="dk2"/>
                </a:solidFill>
                <a:highlight>
                  <a:srgbClr val="FFFF00"/>
                </a:highlight>
              </a:rPr>
              <a:t>KY’s </a:t>
            </a:r>
            <a:r>
              <a:rPr b="1" lang="en" sz="1300">
                <a:solidFill>
                  <a:schemeClr val="dk2"/>
                </a:solidFill>
                <a:highlight>
                  <a:srgbClr val="FFFF00"/>
                </a:highlight>
              </a:rPr>
              <a:t>Cabinet for Health &amp; Family Services shall award grants pursuant to KRS 156.4977:</a:t>
            </a:r>
            <a:endParaRPr b="1" sz="1300">
              <a:solidFill>
                <a:schemeClr val="dk2"/>
              </a:solidFill>
              <a:highlight>
                <a:srgbClr val="FFFF00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➔"/>
            </a:pPr>
            <a:r>
              <a:rPr b="1" lang="en" sz="1300"/>
              <a:t>Schools with 20% or more of students enrolled in the National School Lunch Program qualify to apply for a FRYSC. </a:t>
            </a:r>
            <a:endParaRPr b="1" sz="13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300"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➔"/>
            </a:pPr>
            <a:r>
              <a:rPr b="1" lang="en" sz="1300"/>
              <a:t>FRYSC Coordinators submit reports, documentation and programming updates to the CHFS multiple times a year and submit grant applications for funding every other year.</a:t>
            </a:r>
            <a:endParaRPr b="1" sz="13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/>
          </a:p>
        </p:txBody>
      </p:sp>
      <p:sp>
        <p:nvSpPr>
          <p:cNvPr id="186" name="Google Shape;186;p16"/>
          <p:cNvSpPr/>
          <p:nvPr/>
        </p:nvSpPr>
        <p:spPr>
          <a:xfrm rot="-2975">
            <a:off x="267099" y="2825448"/>
            <a:ext cx="4854002" cy="2019301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b="1" lang="en" sz="1300">
                <a:solidFill>
                  <a:schemeClr val="dk2"/>
                </a:solidFill>
                <a:highlight>
                  <a:srgbClr val="FFFF00"/>
                </a:highlight>
              </a:rPr>
              <a:t>35 YEARS of support:</a:t>
            </a:r>
            <a:endParaRPr b="1" sz="1300">
              <a:solidFill>
                <a:schemeClr val="dk2"/>
              </a:solidFill>
              <a:highlight>
                <a:srgbClr val="FFFF00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t/>
            </a:r>
            <a:endParaRPr sz="1300">
              <a:solidFill>
                <a:srgbClr val="717171"/>
              </a:solidFill>
              <a:highlight>
                <a:srgbClr val="FFFFFF"/>
              </a:highlight>
            </a:endParaRPr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Char char="❖"/>
            </a:pPr>
            <a:r>
              <a:rPr b="1" lang="en" sz="1300">
                <a:solidFill>
                  <a:schemeClr val="dk2"/>
                </a:solidFill>
                <a:highlight>
                  <a:srgbClr val="FFFFFF"/>
                </a:highlight>
              </a:rPr>
              <a:t>Established with KERA in 1990. </a:t>
            </a:r>
            <a:endParaRPr b="1" sz="1300">
              <a:solidFill>
                <a:schemeClr val="dk2"/>
              </a:solidFill>
              <a:highlight>
                <a:srgbClr val="FFFFFF"/>
              </a:highlight>
            </a:endParaRPr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Char char="❖"/>
            </a:pPr>
            <a:r>
              <a:rPr b="1" lang="en" sz="1300">
                <a:solidFill>
                  <a:schemeClr val="dk2"/>
                </a:solidFill>
                <a:highlight>
                  <a:srgbClr val="FFFFFF"/>
                </a:highlight>
              </a:rPr>
              <a:t>Mission is to help academically at-risk students succeed in school by helping to minimize or eliminate non-cognitive barriers to learning.</a:t>
            </a:r>
            <a:endParaRPr b="1" sz="1300">
              <a:solidFill>
                <a:schemeClr val="dk2"/>
              </a:solidFill>
              <a:highlight>
                <a:srgbClr val="FFFFFF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187" name="Google Shape;187;p16"/>
          <p:cNvSpPr/>
          <p:nvPr/>
        </p:nvSpPr>
        <p:spPr>
          <a:xfrm rot="-3030">
            <a:off x="5272438" y="1008577"/>
            <a:ext cx="3403501" cy="2876402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b="1" lang="en" sz="1300">
                <a:solidFill>
                  <a:schemeClr val="dk2"/>
                </a:solidFill>
                <a:highlight>
                  <a:srgbClr val="FFFF00"/>
                </a:highlight>
              </a:rPr>
              <a:t>Program </a:t>
            </a:r>
            <a:r>
              <a:rPr b="1" lang="en" sz="1300">
                <a:solidFill>
                  <a:schemeClr val="dk2"/>
                </a:solidFill>
                <a:highlight>
                  <a:srgbClr val="FFFF00"/>
                </a:highlight>
              </a:rPr>
              <a:t>goals:</a:t>
            </a:r>
            <a:endParaRPr b="1" sz="1300">
              <a:solidFill>
                <a:schemeClr val="dk2"/>
              </a:solidFill>
              <a:highlight>
                <a:srgbClr val="FFFF00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t/>
            </a:r>
            <a:endParaRPr sz="1300">
              <a:solidFill>
                <a:srgbClr val="717171"/>
              </a:solidFill>
              <a:highlight>
                <a:srgbClr val="FFFFFF"/>
              </a:highlight>
            </a:endParaRPr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Char char="●"/>
            </a:pPr>
            <a:r>
              <a:rPr b="1" lang="en" sz="1300">
                <a:solidFill>
                  <a:schemeClr val="dk2"/>
                </a:solidFill>
                <a:highlight>
                  <a:srgbClr val="FFFFFF"/>
                </a:highlight>
              </a:rPr>
              <a:t>Early learning and successful transition to school;</a:t>
            </a:r>
            <a:endParaRPr b="1" sz="1300">
              <a:solidFill>
                <a:schemeClr val="dk2"/>
              </a:solidFill>
              <a:highlight>
                <a:srgbClr val="FFFFFF"/>
              </a:highlight>
            </a:endParaRPr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Char char="●"/>
            </a:pPr>
            <a:r>
              <a:rPr b="1" lang="en" sz="1300">
                <a:solidFill>
                  <a:schemeClr val="dk2"/>
                </a:solidFill>
                <a:highlight>
                  <a:srgbClr val="FFFFFF"/>
                </a:highlight>
              </a:rPr>
              <a:t>Academic achievement and well-being; &amp;</a:t>
            </a:r>
            <a:endParaRPr b="1" sz="1300">
              <a:solidFill>
                <a:schemeClr val="dk2"/>
              </a:solidFill>
              <a:highlight>
                <a:srgbClr val="FFFFFF"/>
              </a:highlight>
            </a:endParaRPr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Char char="●"/>
            </a:pPr>
            <a:r>
              <a:rPr b="1" lang="en" sz="1300">
                <a:solidFill>
                  <a:schemeClr val="dk2"/>
                </a:solidFill>
                <a:highlight>
                  <a:srgbClr val="FFFFFF"/>
                </a:highlight>
              </a:rPr>
              <a:t>Graduation and transition into adult life.</a:t>
            </a:r>
            <a:endParaRPr b="1">
              <a:solidFill>
                <a:schemeClr val="dk2"/>
              </a:solidFill>
            </a:endParaRPr>
          </a:p>
        </p:txBody>
      </p:sp>
      <p:sp>
        <p:nvSpPr>
          <p:cNvPr id="188" name="Google Shape;188;p16"/>
          <p:cNvSpPr/>
          <p:nvPr/>
        </p:nvSpPr>
        <p:spPr>
          <a:xfrm rot="-5400000">
            <a:off x="7866238" y="3348028"/>
            <a:ext cx="238500" cy="2328000"/>
          </a:xfrm>
          <a:prstGeom prst="upArrow">
            <a:avLst>
              <a:gd fmla="val 27274" name="adj1"/>
              <a:gd fmla="val 86351" name="adj2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9" name="Google Shape;189;p16"/>
          <p:cNvSpPr/>
          <p:nvPr/>
        </p:nvSpPr>
        <p:spPr>
          <a:xfrm rot="-5400000">
            <a:off x="8507788" y="3751078"/>
            <a:ext cx="238500" cy="1044900"/>
          </a:xfrm>
          <a:prstGeom prst="upArrow">
            <a:avLst>
              <a:gd fmla="val 27274" name="adj1"/>
              <a:gd fmla="val 86351" name="adj2"/>
            </a:avLst>
          </a:prstGeom>
          <a:solidFill>
            <a:srgbClr val="FFFFFF">
              <a:alpha val="437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0" name="Google Shape;190;p16"/>
          <p:cNvSpPr/>
          <p:nvPr/>
        </p:nvSpPr>
        <p:spPr>
          <a:xfrm rot="-5400000">
            <a:off x="8325388" y="4040553"/>
            <a:ext cx="238500" cy="1409700"/>
          </a:xfrm>
          <a:prstGeom prst="upArrow">
            <a:avLst>
              <a:gd fmla="val 27274" name="adj1"/>
              <a:gd fmla="val 86351" name="adj2"/>
            </a:avLst>
          </a:prstGeom>
          <a:solidFill>
            <a:srgbClr val="FFFFFF">
              <a:alpha val="437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1" name="Google Shape;191;p16"/>
          <p:cNvSpPr/>
          <p:nvPr/>
        </p:nvSpPr>
        <p:spPr>
          <a:xfrm rot="-5400000">
            <a:off x="7866238" y="-658869"/>
            <a:ext cx="238500" cy="2328000"/>
          </a:xfrm>
          <a:prstGeom prst="upArrow">
            <a:avLst>
              <a:gd fmla="val 27274" name="adj1"/>
              <a:gd fmla="val 86351" name="adj2"/>
            </a:avLst>
          </a:prstGeom>
          <a:solidFill>
            <a:srgbClr val="FFFFFF">
              <a:alpha val="437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2" name="Google Shape;192;p16"/>
          <p:cNvSpPr/>
          <p:nvPr/>
        </p:nvSpPr>
        <p:spPr>
          <a:xfrm rot="-5400000">
            <a:off x="8507788" y="-255819"/>
            <a:ext cx="238500" cy="1044900"/>
          </a:xfrm>
          <a:prstGeom prst="upArrow">
            <a:avLst>
              <a:gd fmla="val 27274" name="adj1"/>
              <a:gd fmla="val 86351" name="adj2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3" name="Google Shape;193;p16"/>
          <p:cNvSpPr/>
          <p:nvPr/>
        </p:nvSpPr>
        <p:spPr>
          <a:xfrm rot="-5400000">
            <a:off x="8325388" y="33656"/>
            <a:ext cx="238500" cy="1409700"/>
          </a:xfrm>
          <a:prstGeom prst="upArrow">
            <a:avLst>
              <a:gd fmla="val 27274" name="adj1"/>
              <a:gd fmla="val 86351" name="adj2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E2B2F"/>
        </a:solidFill>
      </p:bgPr>
    </p:bg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7"/>
          <p:cNvSpPr/>
          <p:nvPr/>
        </p:nvSpPr>
        <p:spPr>
          <a:xfrm flipH="1" rot="10800000">
            <a:off x="-31475" y="-7812"/>
            <a:ext cx="5981700" cy="5159131"/>
          </a:xfrm>
          <a:custGeom>
            <a:rect b="b" l="l" r="r" t="t"/>
            <a:pathLst>
              <a:path extrusionOk="0" h="205359" w="239268">
                <a:moveTo>
                  <a:pt x="0" y="0"/>
                </a:moveTo>
                <a:lnTo>
                  <a:pt x="0" y="205359"/>
                </a:lnTo>
                <a:lnTo>
                  <a:pt x="239268" y="205359"/>
                </a:lnTo>
                <a:lnTo>
                  <a:pt x="103632" y="0"/>
                </a:lnTo>
                <a:close/>
              </a:path>
            </a:pathLst>
          </a:custGeom>
          <a:solidFill>
            <a:srgbClr val="4A86E8"/>
          </a:solidFill>
          <a:ln>
            <a:noFill/>
          </a:ln>
        </p:spPr>
      </p:sp>
      <p:grpSp>
        <p:nvGrpSpPr>
          <p:cNvPr id="199" name="Google Shape;199;p17"/>
          <p:cNvGrpSpPr/>
          <p:nvPr/>
        </p:nvGrpSpPr>
        <p:grpSpPr>
          <a:xfrm flipH="1" rot="1985359">
            <a:off x="7480114" y="617664"/>
            <a:ext cx="599375" cy="1649216"/>
            <a:chOff x="-1435027" y="1362018"/>
            <a:chExt cx="944104" cy="2598443"/>
          </a:xfrm>
        </p:grpSpPr>
        <p:sp>
          <p:nvSpPr>
            <p:cNvPr id="200" name="Google Shape;200;p17"/>
            <p:cNvSpPr/>
            <p:nvPr/>
          </p:nvSpPr>
          <p:spPr>
            <a:xfrm>
              <a:off x="-1079594" y="166370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1" name="Google Shape;201;p17"/>
            <p:cNvSpPr/>
            <p:nvPr/>
          </p:nvSpPr>
          <p:spPr>
            <a:xfrm>
              <a:off x="-1079594" y="196296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2" name="Google Shape;202;p17"/>
            <p:cNvSpPr/>
            <p:nvPr/>
          </p:nvSpPr>
          <p:spPr>
            <a:xfrm>
              <a:off x="-1079594" y="226221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3" name="Google Shape;203;p17"/>
            <p:cNvSpPr/>
            <p:nvPr/>
          </p:nvSpPr>
          <p:spPr>
            <a:xfrm>
              <a:off x="-1079594" y="256147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4" name="Google Shape;204;p17"/>
            <p:cNvSpPr/>
            <p:nvPr/>
          </p:nvSpPr>
          <p:spPr>
            <a:xfrm>
              <a:off x="-1079594" y="286073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5" name="Google Shape;205;p17"/>
            <p:cNvSpPr/>
            <p:nvPr/>
          </p:nvSpPr>
          <p:spPr>
            <a:xfrm>
              <a:off x="-1079594" y="315998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6" name="Google Shape;206;p17"/>
            <p:cNvSpPr/>
            <p:nvPr/>
          </p:nvSpPr>
          <p:spPr>
            <a:xfrm>
              <a:off x="-1079594" y="345924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7" name="Google Shape;207;p17"/>
            <p:cNvSpPr/>
            <p:nvPr/>
          </p:nvSpPr>
          <p:spPr>
            <a:xfrm>
              <a:off x="-1435012" y="196242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8" name="Google Shape;208;p17"/>
            <p:cNvSpPr/>
            <p:nvPr/>
          </p:nvSpPr>
          <p:spPr>
            <a:xfrm>
              <a:off x="-1435012" y="226168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9" name="Google Shape;209;p17"/>
            <p:cNvSpPr/>
            <p:nvPr/>
          </p:nvSpPr>
          <p:spPr>
            <a:xfrm>
              <a:off x="-1435012" y="256094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0" name="Google Shape;210;p17"/>
            <p:cNvSpPr/>
            <p:nvPr/>
          </p:nvSpPr>
          <p:spPr>
            <a:xfrm>
              <a:off x="-1435012" y="286019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1" name="Google Shape;211;p17"/>
            <p:cNvSpPr/>
            <p:nvPr/>
          </p:nvSpPr>
          <p:spPr>
            <a:xfrm>
              <a:off x="-1435012" y="315945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2" name="Google Shape;212;p17"/>
            <p:cNvSpPr/>
            <p:nvPr/>
          </p:nvSpPr>
          <p:spPr>
            <a:xfrm>
              <a:off x="-1435012" y="345870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3" name="Google Shape;213;p17"/>
            <p:cNvSpPr/>
            <p:nvPr/>
          </p:nvSpPr>
          <p:spPr>
            <a:xfrm>
              <a:off x="-1435012" y="3757961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4" name="Google Shape;214;p17"/>
            <p:cNvSpPr/>
            <p:nvPr/>
          </p:nvSpPr>
          <p:spPr>
            <a:xfrm>
              <a:off x="-725224" y="136201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5" name="Google Shape;215;p17"/>
            <p:cNvSpPr/>
            <p:nvPr/>
          </p:nvSpPr>
          <p:spPr>
            <a:xfrm>
              <a:off x="-725224" y="1661273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6" name="Google Shape;216;p17"/>
            <p:cNvSpPr/>
            <p:nvPr/>
          </p:nvSpPr>
          <p:spPr>
            <a:xfrm>
              <a:off x="-725224" y="196052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7" name="Google Shape;217;p17"/>
            <p:cNvSpPr/>
            <p:nvPr/>
          </p:nvSpPr>
          <p:spPr>
            <a:xfrm>
              <a:off x="-725224" y="225978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8" name="Google Shape;218;p17"/>
            <p:cNvSpPr/>
            <p:nvPr/>
          </p:nvSpPr>
          <p:spPr>
            <a:xfrm>
              <a:off x="-725224" y="255903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9" name="Google Shape;219;p17"/>
            <p:cNvSpPr/>
            <p:nvPr/>
          </p:nvSpPr>
          <p:spPr>
            <a:xfrm>
              <a:off x="-725224" y="285829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0" name="Google Shape;220;p17"/>
            <p:cNvSpPr/>
            <p:nvPr/>
          </p:nvSpPr>
          <p:spPr>
            <a:xfrm>
              <a:off x="-725224" y="315755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1" name="Google Shape;221;p17"/>
            <p:cNvSpPr/>
            <p:nvPr/>
          </p:nvSpPr>
          <p:spPr>
            <a:xfrm>
              <a:off x="-1435027" y="166370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22" name="Google Shape;222;p17"/>
          <p:cNvGrpSpPr/>
          <p:nvPr/>
        </p:nvGrpSpPr>
        <p:grpSpPr>
          <a:xfrm flipH="1" rot="1985685">
            <a:off x="3629742" y="2274349"/>
            <a:ext cx="866945" cy="2385501"/>
            <a:chOff x="-1435027" y="1362018"/>
            <a:chExt cx="944104" cy="2598443"/>
          </a:xfrm>
        </p:grpSpPr>
        <p:sp>
          <p:nvSpPr>
            <p:cNvPr id="223" name="Google Shape;223;p17"/>
            <p:cNvSpPr/>
            <p:nvPr/>
          </p:nvSpPr>
          <p:spPr>
            <a:xfrm>
              <a:off x="-1079594" y="166370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4" name="Google Shape;224;p17"/>
            <p:cNvSpPr/>
            <p:nvPr/>
          </p:nvSpPr>
          <p:spPr>
            <a:xfrm>
              <a:off x="-1079594" y="196296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5" name="Google Shape;225;p17"/>
            <p:cNvSpPr/>
            <p:nvPr/>
          </p:nvSpPr>
          <p:spPr>
            <a:xfrm>
              <a:off x="-1079594" y="226221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6" name="Google Shape;226;p17"/>
            <p:cNvSpPr/>
            <p:nvPr/>
          </p:nvSpPr>
          <p:spPr>
            <a:xfrm>
              <a:off x="-1079594" y="256147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7" name="Google Shape;227;p17"/>
            <p:cNvSpPr/>
            <p:nvPr/>
          </p:nvSpPr>
          <p:spPr>
            <a:xfrm>
              <a:off x="-1079594" y="286073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8" name="Google Shape;228;p17"/>
            <p:cNvSpPr/>
            <p:nvPr/>
          </p:nvSpPr>
          <p:spPr>
            <a:xfrm>
              <a:off x="-1079594" y="315998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9" name="Google Shape;229;p17"/>
            <p:cNvSpPr/>
            <p:nvPr/>
          </p:nvSpPr>
          <p:spPr>
            <a:xfrm>
              <a:off x="-1079594" y="345924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0" name="Google Shape;230;p17"/>
            <p:cNvSpPr/>
            <p:nvPr/>
          </p:nvSpPr>
          <p:spPr>
            <a:xfrm>
              <a:off x="-1435012" y="196242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1" name="Google Shape;231;p17"/>
            <p:cNvSpPr/>
            <p:nvPr/>
          </p:nvSpPr>
          <p:spPr>
            <a:xfrm>
              <a:off x="-1435012" y="226168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2" name="Google Shape;232;p17"/>
            <p:cNvSpPr/>
            <p:nvPr/>
          </p:nvSpPr>
          <p:spPr>
            <a:xfrm>
              <a:off x="-1435012" y="256094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3" name="Google Shape;233;p17"/>
            <p:cNvSpPr/>
            <p:nvPr/>
          </p:nvSpPr>
          <p:spPr>
            <a:xfrm>
              <a:off x="-1435012" y="286019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4" name="Google Shape;234;p17"/>
            <p:cNvSpPr/>
            <p:nvPr/>
          </p:nvSpPr>
          <p:spPr>
            <a:xfrm>
              <a:off x="-1435012" y="315945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5" name="Google Shape;235;p17"/>
            <p:cNvSpPr/>
            <p:nvPr/>
          </p:nvSpPr>
          <p:spPr>
            <a:xfrm>
              <a:off x="-1435012" y="345870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6" name="Google Shape;236;p17"/>
            <p:cNvSpPr/>
            <p:nvPr/>
          </p:nvSpPr>
          <p:spPr>
            <a:xfrm>
              <a:off x="-1435012" y="3757961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7" name="Google Shape;237;p17"/>
            <p:cNvSpPr/>
            <p:nvPr/>
          </p:nvSpPr>
          <p:spPr>
            <a:xfrm>
              <a:off x="-725224" y="136201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8" name="Google Shape;238;p17"/>
            <p:cNvSpPr/>
            <p:nvPr/>
          </p:nvSpPr>
          <p:spPr>
            <a:xfrm>
              <a:off x="-725224" y="1661273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9" name="Google Shape;239;p17"/>
            <p:cNvSpPr/>
            <p:nvPr/>
          </p:nvSpPr>
          <p:spPr>
            <a:xfrm>
              <a:off x="-725224" y="196052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0" name="Google Shape;240;p17"/>
            <p:cNvSpPr/>
            <p:nvPr/>
          </p:nvSpPr>
          <p:spPr>
            <a:xfrm>
              <a:off x="-725224" y="225978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1" name="Google Shape;241;p17"/>
            <p:cNvSpPr/>
            <p:nvPr/>
          </p:nvSpPr>
          <p:spPr>
            <a:xfrm>
              <a:off x="-725224" y="255903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2" name="Google Shape;242;p17"/>
            <p:cNvSpPr/>
            <p:nvPr/>
          </p:nvSpPr>
          <p:spPr>
            <a:xfrm>
              <a:off x="-725224" y="285829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3" name="Google Shape;243;p17"/>
            <p:cNvSpPr/>
            <p:nvPr/>
          </p:nvSpPr>
          <p:spPr>
            <a:xfrm>
              <a:off x="-725224" y="315755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4" name="Google Shape;244;p17"/>
            <p:cNvSpPr/>
            <p:nvPr/>
          </p:nvSpPr>
          <p:spPr>
            <a:xfrm>
              <a:off x="-1435027" y="166370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45" name="Google Shape;245;p17"/>
          <p:cNvSpPr/>
          <p:nvPr/>
        </p:nvSpPr>
        <p:spPr>
          <a:xfrm>
            <a:off x="4658150" y="3074232"/>
            <a:ext cx="4116900" cy="4116900"/>
          </a:xfrm>
          <a:prstGeom prst="ellipse">
            <a:avLst/>
          </a:prstGeom>
          <a:solidFill>
            <a:srgbClr val="FFFFFF">
              <a:alpha val="437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6" name="Google Shape;246;p17"/>
          <p:cNvSpPr/>
          <p:nvPr/>
        </p:nvSpPr>
        <p:spPr>
          <a:xfrm>
            <a:off x="1958300" y="-772275"/>
            <a:ext cx="5072700" cy="2801400"/>
          </a:xfrm>
          <a:prstGeom prst="ellipse">
            <a:avLst/>
          </a:prstGeom>
          <a:solidFill>
            <a:srgbClr val="FFFFFF">
              <a:alpha val="437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100">
                <a:highlight>
                  <a:srgbClr val="FFFF00"/>
                </a:highlight>
                <a:latin typeface="Architects Daughter"/>
                <a:ea typeface="Architects Daughter"/>
                <a:cs typeface="Architects Daughter"/>
                <a:sym typeface="Architects Daughter"/>
              </a:rPr>
              <a:t> </a:t>
            </a:r>
            <a:r>
              <a:rPr b="1" lang="en" sz="2100">
                <a:highlight>
                  <a:srgbClr val="FFFF00"/>
                </a:highlight>
                <a:latin typeface="Comic Sans MS"/>
                <a:ea typeface="Comic Sans MS"/>
                <a:cs typeface="Comic Sans MS"/>
                <a:sym typeface="Comic Sans MS"/>
              </a:rPr>
              <a:t>5 COMPONENTS </a:t>
            </a:r>
            <a:endParaRPr b="1" sz="2100">
              <a:highlight>
                <a:srgbClr val="FFFF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100">
                <a:highlight>
                  <a:srgbClr val="FFFF00"/>
                </a:highlight>
                <a:latin typeface="Comic Sans MS"/>
                <a:ea typeface="Comic Sans MS"/>
                <a:cs typeface="Comic Sans MS"/>
                <a:sym typeface="Comic Sans MS"/>
              </a:rPr>
              <a:t>DRIVE PROGRAMMING:</a:t>
            </a:r>
            <a:endParaRPr b="1" sz="2100">
              <a:highlight>
                <a:srgbClr val="FFFF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7" name="Google Shape;247;p17"/>
          <p:cNvSpPr/>
          <p:nvPr/>
        </p:nvSpPr>
        <p:spPr>
          <a:xfrm flipH="1" rot="154387">
            <a:off x="4884733" y="1162157"/>
            <a:ext cx="3207534" cy="3368835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000">
                <a:solidFill>
                  <a:srgbClr val="717171"/>
                </a:solidFill>
                <a:highlight>
                  <a:srgbClr val="FFFF00"/>
                </a:highlight>
                <a:latin typeface="Comic Sans MS"/>
                <a:ea typeface="Comic Sans MS"/>
                <a:cs typeface="Comic Sans MS"/>
                <a:sym typeface="Comic Sans MS"/>
              </a:rPr>
              <a:t>YSC: 6th-Graduation</a:t>
            </a:r>
            <a:endParaRPr b="1" sz="2000">
              <a:solidFill>
                <a:srgbClr val="717171"/>
              </a:solidFill>
              <a:highlight>
                <a:srgbClr val="FFFF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45720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000">
              <a:solidFill>
                <a:srgbClr val="717171"/>
              </a:solidFill>
              <a:highlight>
                <a:srgbClr val="FFFF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omic Sans MS"/>
              <a:buChar char="●"/>
            </a:pPr>
            <a:r>
              <a:rPr lang="en" sz="1300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Referrals to health and social services</a:t>
            </a:r>
            <a:endParaRPr sz="1300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omic Sans MS"/>
              <a:buChar char="●"/>
            </a:pPr>
            <a:r>
              <a:rPr lang="en" sz="1300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Career exploration and development </a:t>
            </a:r>
            <a:endParaRPr sz="1300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omic Sans MS"/>
              <a:buChar char="●"/>
            </a:pPr>
            <a:r>
              <a:rPr lang="en" sz="1300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Substance abuse education and counseling</a:t>
            </a:r>
            <a:endParaRPr sz="1300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omic Sans MS"/>
              <a:buChar char="●"/>
            </a:pPr>
            <a:r>
              <a:rPr lang="en" sz="1300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Family crisis and mental health counseling</a:t>
            </a:r>
            <a:endParaRPr sz="1300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omic Sans MS"/>
              <a:buChar char="●"/>
            </a:pPr>
            <a:r>
              <a:rPr lang="en" sz="1300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Summer &amp; part-time job development for high school </a:t>
            </a:r>
            <a:endParaRPr sz="1300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8" name="Google Shape;248;p17"/>
          <p:cNvSpPr/>
          <p:nvPr/>
        </p:nvSpPr>
        <p:spPr>
          <a:xfrm flipH="1" rot="-144732">
            <a:off x="649703" y="1136009"/>
            <a:ext cx="3378594" cy="3362932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  <p:txBody>
          <a:bodyPr anchorCtr="0" anchor="ctr" bIns="45700" lIns="0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000">
                <a:solidFill>
                  <a:srgbClr val="717171"/>
                </a:solidFill>
                <a:highlight>
                  <a:srgbClr val="FFFF00"/>
                </a:highlight>
                <a:latin typeface="Comic Sans MS"/>
                <a:ea typeface="Comic Sans MS"/>
                <a:cs typeface="Comic Sans MS"/>
                <a:sym typeface="Comic Sans MS"/>
              </a:rPr>
              <a:t>FRC: Birth-5th grade</a:t>
            </a:r>
            <a:endParaRPr b="1" sz="2000">
              <a:solidFill>
                <a:srgbClr val="717171"/>
              </a:solidFill>
              <a:highlight>
                <a:srgbClr val="FFFF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45720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000">
              <a:solidFill>
                <a:srgbClr val="717171"/>
              </a:solidFill>
              <a:highlight>
                <a:srgbClr val="FFFF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omic Sans MS"/>
              <a:buChar char="●"/>
            </a:pPr>
            <a:r>
              <a:rPr lang="en" sz="1300">
                <a:solidFill>
                  <a:schemeClr val="dk2"/>
                </a:solidFill>
                <a:highlight>
                  <a:srgbClr val="FFFFFF"/>
                </a:highlight>
                <a:latin typeface="Comic Sans MS"/>
                <a:ea typeface="Comic Sans MS"/>
                <a:cs typeface="Comic Sans MS"/>
                <a:sym typeface="Comic Sans MS"/>
              </a:rPr>
              <a:t>Preschool childcare</a:t>
            </a:r>
            <a:endParaRPr sz="1300">
              <a:solidFill>
                <a:schemeClr val="dk2"/>
              </a:solidFill>
              <a:highlight>
                <a:srgbClr val="FFFFFF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omic Sans MS"/>
              <a:buChar char="●"/>
            </a:pPr>
            <a:r>
              <a:rPr lang="en" sz="1300">
                <a:solidFill>
                  <a:schemeClr val="dk2"/>
                </a:solidFill>
                <a:highlight>
                  <a:srgbClr val="FFFFFF"/>
                </a:highlight>
                <a:latin typeface="Comic Sans MS"/>
                <a:ea typeface="Comic Sans MS"/>
                <a:cs typeface="Comic Sans MS"/>
                <a:sym typeface="Comic Sans MS"/>
              </a:rPr>
              <a:t>After-school child care </a:t>
            </a:r>
            <a:endParaRPr sz="1300">
              <a:solidFill>
                <a:schemeClr val="dk2"/>
              </a:solidFill>
              <a:highlight>
                <a:srgbClr val="FFFFFF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omic Sans MS"/>
              <a:buChar char="●"/>
            </a:pPr>
            <a:r>
              <a:rPr lang="en" sz="1300">
                <a:solidFill>
                  <a:schemeClr val="dk2"/>
                </a:solidFill>
                <a:highlight>
                  <a:srgbClr val="FFFFFF"/>
                </a:highlight>
                <a:latin typeface="Comic Sans MS"/>
                <a:ea typeface="Comic Sans MS"/>
                <a:cs typeface="Comic Sans MS"/>
                <a:sym typeface="Comic Sans MS"/>
              </a:rPr>
              <a:t>Families in training: home visits, meetings, and child development for new and expectant parents</a:t>
            </a:r>
            <a:endParaRPr sz="1300">
              <a:solidFill>
                <a:schemeClr val="dk2"/>
              </a:solidFill>
              <a:highlight>
                <a:srgbClr val="FFFFFF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omic Sans MS"/>
              <a:buChar char="●"/>
            </a:pPr>
            <a:r>
              <a:rPr lang="en" sz="1300">
                <a:solidFill>
                  <a:schemeClr val="dk2"/>
                </a:solidFill>
                <a:highlight>
                  <a:srgbClr val="FFFFFF"/>
                </a:highlight>
                <a:latin typeface="Comic Sans MS"/>
                <a:ea typeface="Comic Sans MS"/>
                <a:cs typeface="Comic Sans MS"/>
                <a:sym typeface="Comic Sans MS"/>
              </a:rPr>
              <a:t>Family literacy services, described in KRS 158.360</a:t>
            </a:r>
            <a:endParaRPr sz="1300">
              <a:solidFill>
                <a:schemeClr val="dk2"/>
              </a:solidFill>
              <a:highlight>
                <a:srgbClr val="FFFFFF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omic Sans MS"/>
              <a:buChar char="●"/>
            </a:pPr>
            <a:r>
              <a:rPr lang="en" sz="1300">
                <a:solidFill>
                  <a:schemeClr val="dk2"/>
                </a:solidFill>
                <a:highlight>
                  <a:srgbClr val="FFFFFF"/>
                </a:highlight>
                <a:latin typeface="Comic Sans MS"/>
                <a:ea typeface="Comic Sans MS"/>
                <a:cs typeface="Comic Sans MS"/>
                <a:sym typeface="Comic Sans MS"/>
              </a:rPr>
              <a:t>Health services &amp; referrals </a:t>
            </a:r>
            <a:endParaRPr sz="1300">
              <a:solidFill>
                <a:schemeClr val="dk2"/>
              </a:solidFill>
              <a:highlight>
                <a:srgbClr val="FFFFFF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dk2"/>
              </a:solidFill>
              <a:highlight>
                <a:srgbClr val="FFFFFF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descr="paciifier and bottle" id="249" name="Google Shape;249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1825" y="495475"/>
            <a:ext cx="1098775" cy="1098775"/>
          </a:xfrm>
          <a:prstGeom prst="rect">
            <a:avLst/>
          </a:prstGeom>
          <a:noFill/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</p:pic>
      <p:pic>
        <p:nvPicPr>
          <p:cNvPr descr="cap and gown animated" id="250" name="Google Shape;250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676275" y="3659700"/>
            <a:ext cx="1098775" cy="1098775"/>
          </a:xfrm>
          <a:prstGeom prst="rect">
            <a:avLst/>
          </a:prstGeom>
          <a:noFill/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E2B2F"/>
        </a:solidFill>
      </p:bgPr>
    </p:bg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18"/>
          <p:cNvSpPr/>
          <p:nvPr/>
        </p:nvSpPr>
        <p:spPr>
          <a:xfrm flipH="1" rot="10800000">
            <a:off x="31475" y="-7812"/>
            <a:ext cx="5981700" cy="5159131"/>
          </a:xfrm>
          <a:custGeom>
            <a:rect b="b" l="l" r="r" t="t"/>
            <a:pathLst>
              <a:path extrusionOk="0" h="205359" w="239268">
                <a:moveTo>
                  <a:pt x="0" y="0"/>
                </a:moveTo>
                <a:lnTo>
                  <a:pt x="0" y="205359"/>
                </a:lnTo>
                <a:lnTo>
                  <a:pt x="239268" y="205359"/>
                </a:lnTo>
                <a:lnTo>
                  <a:pt x="103632" y="0"/>
                </a:lnTo>
                <a:close/>
              </a:path>
            </a:pathLst>
          </a:custGeom>
          <a:solidFill>
            <a:srgbClr val="4A86E8"/>
          </a:solidFill>
          <a:ln>
            <a:noFill/>
          </a:ln>
        </p:spPr>
      </p:sp>
      <p:grpSp>
        <p:nvGrpSpPr>
          <p:cNvPr id="256" name="Google Shape;256;p18"/>
          <p:cNvGrpSpPr/>
          <p:nvPr/>
        </p:nvGrpSpPr>
        <p:grpSpPr>
          <a:xfrm flipH="1" rot="1985359">
            <a:off x="7480114" y="617664"/>
            <a:ext cx="599375" cy="1649216"/>
            <a:chOff x="-1435027" y="1362018"/>
            <a:chExt cx="944104" cy="2598443"/>
          </a:xfrm>
        </p:grpSpPr>
        <p:sp>
          <p:nvSpPr>
            <p:cNvPr id="257" name="Google Shape;257;p18"/>
            <p:cNvSpPr/>
            <p:nvPr/>
          </p:nvSpPr>
          <p:spPr>
            <a:xfrm>
              <a:off x="-1079594" y="166370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8" name="Google Shape;258;p18"/>
            <p:cNvSpPr/>
            <p:nvPr/>
          </p:nvSpPr>
          <p:spPr>
            <a:xfrm>
              <a:off x="-1079594" y="196296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9" name="Google Shape;259;p18"/>
            <p:cNvSpPr/>
            <p:nvPr/>
          </p:nvSpPr>
          <p:spPr>
            <a:xfrm>
              <a:off x="-1079594" y="226221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0" name="Google Shape;260;p18"/>
            <p:cNvSpPr/>
            <p:nvPr/>
          </p:nvSpPr>
          <p:spPr>
            <a:xfrm>
              <a:off x="-1079594" y="256147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1" name="Google Shape;261;p18"/>
            <p:cNvSpPr/>
            <p:nvPr/>
          </p:nvSpPr>
          <p:spPr>
            <a:xfrm>
              <a:off x="-1079594" y="286073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2" name="Google Shape;262;p18"/>
            <p:cNvSpPr/>
            <p:nvPr/>
          </p:nvSpPr>
          <p:spPr>
            <a:xfrm>
              <a:off x="-1079594" y="315998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3" name="Google Shape;263;p18"/>
            <p:cNvSpPr/>
            <p:nvPr/>
          </p:nvSpPr>
          <p:spPr>
            <a:xfrm>
              <a:off x="-1079594" y="345924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4" name="Google Shape;264;p18"/>
            <p:cNvSpPr/>
            <p:nvPr/>
          </p:nvSpPr>
          <p:spPr>
            <a:xfrm>
              <a:off x="-1435012" y="196242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5" name="Google Shape;265;p18"/>
            <p:cNvSpPr/>
            <p:nvPr/>
          </p:nvSpPr>
          <p:spPr>
            <a:xfrm>
              <a:off x="-1435012" y="226168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6" name="Google Shape;266;p18"/>
            <p:cNvSpPr/>
            <p:nvPr/>
          </p:nvSpPr>
          <p:spPr>
            <a:xfrm>
              <a:off x="-1435012" y="256094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7" name="Google Shape;267;p18"/>
            <p:cNvSpPr/>
            <p:nvPr/>
          </p:nvSpPr>
          <p:spPr>
            <a:xfrm>
              <a:off x="-1435012" y="286019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8" name="Google Shape;268;p18"/>
            <p:cNvSpPr/>
            <p:nvPr/>
          </p:nvSpPr>
          <p:spPr>
            <a:xfrm>
              <a:off x="-1435012" y="315945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9" name="Google Shape;269;p18"/>
            <p:cNvSpPr/>
            <p:nvPr/>
          </p:nvSpPr>
          <p:spPr>
            <a:xfrm>
              <a:off x="-1435012" y="345870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0" name="Google Shape;270;p18"/>
            <p:cNvSpPr/>
            <p:nvPr/>
          </p:nvSpPr>
          <p:spPr>
            <a:xfrm>
              <a:off x="-1435012" y="3757961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1" name="Google Shape;271;p18"/>
            <p:cNvSpPr/>
            <p:nvPr/>
          </p:nvSpPr>
          <p:spPr>
            <a:xfrm>
              <a:off x="-725224" y="136201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2" name="Google Shape;272;p18"/>
            <p:cNvSpPr/>
            <p:nvPr/>
          </p:nvSpPr>
          <p:spPr>
            <a:xfrm>
              <a:off x="-725224" y="1661273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3" name="Google Shape;273;p18"/>
            <p:cNvSpPr/>
            <p:nvPr/>
          </p:nvSpPr>
          <p:spPr>
            <a:xfrm>
              <a:off x="-725224" y="196052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4" name="Google Shape;274;p18"/>
            <p:cNvSpPr/>
            <p:nvPr/>
          </p:nvSpPr>
          <p:spPr>
            <a:xfrm>
              <a:off x="-725224" y="225978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5" name="Google Shape;275;p18"/>
            <p:cNvSpPr/>
            <p:nvPr/>
          </p:nvSpPr>
          <p:spPr>
            <a:xfrm>
              <a:off x="-725224" y="255903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6" name="Google Shape;276;p18"/>
            <p:cNvSpPr/>
            <p:nvPr/>
          </p:nvSpPr>
          <p:spPr>
            <a:xfrm>
              <a:off x="-725224" y="285829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7" name="Google Shape;277;p18"/>
            <p:cNvSpPr/>
            <p:nvPr/>
          </p:nvSpPr>
          <p:spPr>
            <a:xfrm>
              <a:off x="-725224" y="315755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8" name="Google Shape;278;p18"/>
            <p:cNvSpPr/>
            <p:nvPr/>
          </p:nvSpPr>
          <p:spPr>
            <a:xfrm>
              <a:off x="-1435027" y="166370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79" name="Google Shape;279;p18"/>
          <p:cNvGrpSpPr/>
          <p:nvPr/>
        </p:nvGrpSpPr>
        <p:grpSpPr>
          <a:xfrm flipH="1" rot="1985685">
            <a:off x="3629742" y="2274349"/>
            <a:ext cx="866945" cy="2385501"/>
            <a:chOff x="-1435027" y="1362018"/>
            <a:chExt cx="944104" cy="2598443"/>
          </a:xfrm>
        </p:grpSpPr>
        <p:sp>
          <p:nvSpPr>
            <p:cNvPr id="280" name="Google Shape;280;p18"/>
            <p:cNvSpPr/>
            <p:nvPr/>
          </p:nvSpPr>
          <p:spPr>
            <a:xfrm>
              <a:off x="-1079594" y="166370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1" name="Google Shape;281;p18"/>
            <p:cNvSpPr/>
            <p:nvPr/>
          </p:nvSpPr>
          <p:spPr>
            <a:xfrm>
              <a:off x="-1079594" y="196296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2" name="Google Shape;282;p18"/>
            <p:cNvSpPr/>
            <p:nvPr/>
          </p:nvSpPr>
          <p:spPr>
            <a:xfrm>
              <a:off x="-1079594" y="226221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3" name="Google Shape;283;p18"/>
            <p:cNvSpPr/>
            <p:nvPr/>
          </p:nvSpPr>
          <p:spPr>
            <a:xfrm>
              <a:off x="-1079594" y="256147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4" name="Google Shape;284;p18"/>
            <p:cNvSpPr/>
            <p:nvPr/>
          </p:nvSpPr>
          <p:spPr>
            <a:xfrm>
              <a:off x="-1079594" y="286073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5" name="Google Shape;285;p18"/>
            <p:cNvSpPr/>
            <p:nvPr/>
          </p:nvSpPr>
          <p:spPr>
            <a:xfrm>
              <a:off x="-1079594" y="315998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6" name="Google Shape;286;p18"/>
            <p:cNvSpPr/>
            <p:nvPr/>
          </p:nvSpPr>
          <p:spPr>
            <a:xfrm>
              <a:off x="-1079594" y="345924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7" name="Google Shape;287;p18"/>
            <p:cNvSpPr/>
            <p:nvPr/>
          </p:nvSpPr>
          <p:spPr>
            <a:xfrm>
              <a:off x="-1435012" y="196242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8" name="Google Shape;288;p18"/>
            <p:cNvSpPr/>
            <p:nvPr/>
          </p:nvSpPr>
          <p:spPr>
            <a:xfrm>
              <a:off x="-1435012" y="226168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9" name="Google Shape;289;p18"/>
            <p:cNvSpPr/>
            <p:nvPr/>
          </p:nvSpPr>
          <p:spPr>
            <a:xfrm>
              <a:off x="-1435012" y="256094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0" name="Google Shape;290;p18"/>
            <p:cNvSpPr/>
            <p:nvPr/>
          </p:nvSpPr>
          <p:spPr>
            <a:xfrm>
              <a:off x="-1435012" y="286019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1" name="Google Shape;291;p18"/>
            <p:cNvSpPr/>
            <p:nvPr/>
          </p:nvSpPr>
          <p:spPr>
            <a:xfrm>
              <a:off x="-1435012" y="315945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2" name="Google Shape;292;p18"/>
            <p:cNvSpPr/>
            <p:nvPr/>
          </p:nvSpPr>
          <p:spPr>
            <a:xfrm>
              <a:off x="-1435012" y="345870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3" name="Google Shape;293;p18"/>
            <p:cNvSpPr/>
            <p:nvPr/>
          </p:nvSpPr>
          <p:spPr>
            <a:xfrm>
              <a:off x="-1435012" y="3757961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4" name="Google Shape;294;p18"/>
            <p:cNvSpPr/>
            <p:nvPr/>
          </p:nvSpPr>
          <p:spPr>
            <a:xfrm>
              <a:off x="-725224" y="136201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5" name="Google Shape;295;p18"/>
            <p:cNvSpPr/>
            <p:nvPr/>
          </p:nvSpPr>
          <p:spPr>
            <a:xfrm>
              <a:off x="-725224" y="1661273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6" name="Google Shape;296;p18"/>
            <p:cNvSpPr/>
            <p:nvPr/>
          </p:nvSpPr>
          <p:spPr>
            <a:xfrm>
              <a:off x="-725224" y="196052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7" name="Google Shape;297;p18"/>
            <p:cNvSpPr/>
            <p:nvPr/>
          </p:nvSpPr>
          <p:spPr>
            <a:xfrm>
              <a:off x="-725224" y="225978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8" name="Google Shape;298;p18"/>
            <p:cNvSpPr/>
            <p:nvPr/>
          </p:nvSpPr>
          <p:spPr>
            <a:xfrm>
              <a:off x="-725224" y="255903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9" name="Google Shape;299;p18"/>
            <p:cNvSpPr/>
            <p:nvPr/>
          </p:nvSpPr>
          <p:spPr>
            <a:xfrm>
              <a:off x="-725224" y="285829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0" name="Google Shape;300;p18"/>
            <p:cNvSpPr/>
            <p:nvPr/>
          </p:nvSpPr>
          <p:spPr>
            <a:xfrm>
              <a:off x="-725224" y="315755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1" name="Google Shape;301;p18"/>
            <p:cNvSpPr/>
            <p:nvPr/>
          </p:nvSpPr>
          <p:spPr>
            <a:xfrm>
              <a:off x="-1435027" y="166370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02" name="Google Shape;302;p18"/>
          <p:cNvSpPr/>
          <p:nvPr/>
        </p:nvSpPr>
        <p:spPr>
          <a:xfrm>
            <a:off x="4664425" y="3192182"/>
            <a:ext cx="4116900" cy="4116900"/>
          </a:xfrm>
          <a:prstGeom prst="ellipse">
            <a:avLst/>
          </a:prstGeom>
          <a:solidFill>
            <a:srgbClr val="FFFFFF">
              <a:alpha val="437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3" name="Google Shape;303;p18"/>
          <p:cNvSpPr/>
          <p:nvPr/>
        </p:nvSpPr>
        <p:spPr>
          <a:xfrm>
            <a:off x="577450" y="-2054218"/>
            <a:ext cx="4116900" cy="4116900"/>
          </a:xfrm>
          <a:prstGeom prst="ellipse">
            <a:avLst/>
          </a:prstGeom>
          <a:solidFill>
            <a:srgbClr val="FFFFFF">
              <a:alpha val="437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4" name="Google Shape;304;p18"/>
          <p:cNvSpPr txBox="1"/>
          <p:nvPr/>
        </p:nvSpPr>
        <p:spPr>
          <a:xfrm>
            <a:off x="928025" y="180900"/>
            <a:ext cx="3303900" cy="86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305" name="Google Shape;305;p18"/>
          <p:cNvSpPr txBox="1"/>
          <p:nvPr/>
        </p:nvSpPr>
        <p:spPr>
          <a:xfrm>
            <a:off x="220200" y="232050"/>
            <a:ext cx="5793000" cy="762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2"/>
                </a:solidFill>
                <a:highlight>
                  <a:schemeClr val="lt1"/>
                </a:highlight>
                <a:latin typeface="Lato"/>
                <a:ea typeface="Lato"/>
                <a:cs typeface="Lato"/>
                <a:sym typeface="Lato"/>
              </a:rPr>
              <a:t>Each Center’s ADVISORY COUNCIL</a:t>
            </a:r>
            <a:endParaRPr b="1" sz="1800">
              <a:solidFill>
                <a:schemeClr val="dk2"/>
              </a:solidFill>
              <a:highlight>
                <a:schemeClr val="lt1"/>
              </a:highlight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2"/>
                </a:solidFill>
                <a:highlight>
                  <a:schemeClr val="lt1"/>
                </a:highlight>
                <a:latin typeface="Lato"/>
                <a:ea typeface="Lato"/>
                <a:cs typeface="Lato"/>
                <a:sym typeface="Lato"/>
              </a:rPr>
              <a:t> hires, guides &amp; supports: </a:t>
            </a:r>
            <a:endParaRPr b="1" sz="1800">
              <a:solidFill>
                <a:schemeClr val="dk2"/>
              </a:solidFill>
              <a:highlight>
                <a:schemeClr val="lt1"/>
              </a:highlight>
              <a:latin typeface="Lato"/>
              <a:ea typeface="Lato"/>
              <a:cs typeface="Lato"/>
              <a:sym typeface="Lato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ato"/>
              <a:buChar char="●"/>
            </a:pPr>
            <a:r>
              <a:rPr b="1" lang="en" sz="2000">
                <a:solidFill>
                  <a:schemeClr val="dk2"/>
                </a:solidFill>
                <a:highlight>
                  <a:srgbClr val="FFFF00"/>
                </a:highlight>
                <a:latin typeface="Lato"/>
                <a:ea typeface="Lato"/>
                <a:cs typeface="Lato"/>
                <a:sym typeface="Lato"/>
              </a:rPr>
              <a:t>Needs Assessments</a:t>
            </a:r>
            <a:endParaRPr b="1" sz="2000">
              <a:solidFill>
                <a:schemeClr val="dk2"/>
              </a:solidFill>
              <a:highlight>
                <a:srgbClr val="FFFF00"/>
              </a:highlight>
              <a:latin typeface="Lato"/>
              <a:ea typeface="Lato"/>
              <a:cs typeface="Lato"/>
              <a:sym typeface="Lato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ato"/>
              <a:buChar char="●"/>
            </a:pPr>
            <a:r>
              <a:rPr b="1" lang="en" sz="2000">
                <a:solidFill>
                  <a:schemeClr val="dk2"/>
                </a:solidFill>
                <a:highlight>
                  <a:srgbClr val="FFFF00"/>
                </a:highlight>
                <a:latin typeface="Lato"/>
                <a:ea typeface="Lato"/>
                <a:cs typeface="Lato"/>
                <a:sym typeface="Lato"/>
              </a:rPr>
              <a:t>Programming Planning</a:t>
            </a:r>
            <a:endParaRPr b="1" sz="2000">
              <a:solidFill>
                <a:schemeClr val="dk2"/>
              </a:solidFill>
              <a:highlight>
                <a:srgbClr val="FFFF00"/>
              </a:highlight>
              <a:latin typeface="Lato"/>
              <a:ea typeface="Lato"/>
              <a:cs typeface="Lato"/>
              <a:sym typeface="Lato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ato"/>
              <a:buChar char="●"/>
            </a:pPr>
            <a:r>
              <a:rPr b="1" lang="en" sz="2000">
                <a:solidFill>
                  <a:schemeClr val="dk2"/>
                </a:solidFill>
                <a:highlight>
                  <a:srgbClr val="FFFF00"/>
                </a:highlight>
                <a:latin typeface="Lato"/>
                <a:ea typeface="Lato"/>
                <a:cs typeface="Lato"/>
                <a:sym typeface="Lato"/>
              </a:rPr>
              <a:t>Budgets &amp; Amendments</a:t>
            </a:r>
            <a:endParaRPr b="1" sz="2000">
              <a:solidFill>
                <a:schemeClr val="dk2"/>
              </a:solidFill>
              <a:highlight>
                <a:srgbClr val="FFFF00"/>
              </a:highlight>
              <a:latin typeface="Lato"/>
              <a:ea typeface="Lato"/>
              <a:cs typeface="Lato"/>
              <a:sym typeface="Lato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ato"/>
              <a:buChar char="●"/>
            </a:pPr>
            <a:r>
              <a:rPr b="1" lang="en" sz="2000">
                <a:solidFill>
                  <a:schemeClr val="dk2"/>
                </a:solidFill>
                <a:highlight>
                  <a:srgbClr val="FFFF00"/>
                </a:highlight>
                <a:latin typeface="Lato"/>
                <a:ea typeface="Lato"/>
                <a:cs typeface="Lato"/>
                <a:sym typeface="Lato"/>
              </a:rPr>
              <a:t>At least 5 Meetings each year</a:t>
            </a:r>
            <a:endParaRPr b="1" sz="2000">
              <a:solidFill>
                <a:schemeClr val="dk2"/>
              </a:solidFill>
              <a:highlight>
                <a:srgbClr val="FFFF00"/>
              </a:highlight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000">
                <a:solidFill>
                  <a:schemeClr val="dk2"/>
                </a:solidFill>
                <a:highlight>
                  <a:srgbClr val="FFFF00"/>
                </a:highlight>
                <a:latin typeface="Lato"/>
                <a:ea typeface="Lato"/>
                <a:cs typeface="Lato"/>
                <a:sym typeface="Lato"/>
              </a:rPr>
              <a:t> </a:t>
            </a:r>
            <a:endParaRPr b="1" sz="2000">
              <a:solidFill>
                <a:schemeClr val="dk2"/>
              </a:solidFill>
              <a:highlight>
                <a:srgbClr val="FFFF00"/>
              </a:highlight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t/>
            </a:r>
            <a:endParaRPr b="1">
              <a:solidFill>
                <a:srgbClr val="0000FF"/>
              </a:solidFill>
              <a:highlight>
                <a:schemeClr val="lt1"/>
              </a:highlight>
            </a:endParaRPr>
          </a:p>
          <a:p>
            <a:pPr indent="0" lvl="0" marL="0" rtl="0" algn="ctr">
              <a:spcBef>
                <a:spcPts val="1200"/>
              </a:spcBef>
              <a:spcAft>
                <a:spcPts val="120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t/>
            </a:r>
            <a:endParaRPr b="1">
              <a:solidFill>
                <a:srgbClr val="0000FF"/>
              </a:solidFill>
              <a:highlight>
                <a:schemeClr val="lt1"/>
              </a:highlight>
            </a:endParaRPr>
          </a:p>
        </p:txBody>
      </p:sp>
      <p:sp>
        <p:nvSpPr>
          <p:cNvPr id="306" name="Google Shape;306;p18"/>
          <p:cNvSpPr txBox="1"/>
          <p:nvPr/>
        </p:nvSpPr>
        <p:spPr>
          <a:xfrm>
            <a:off x="220200" y="2398725"/>
            <a:ext cx="4011600" cy="2422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2"/>
                </a:solidFill>
                <a:highlight>
                  <a:schemeClr val="lt1"/>
                </a:highlight>
                <a:latin typeface="Lato"/>
                <a:ea typeface="Lato"/>
                <a:cs typeface="Lato"/>
                <a:sym typeface="Lato"/>
              </a:rPr>
              <a:t>Each Center’s ADVISORY COUNCIL are a third of each:</a:t>
            </a:r>
            <a:endParaRPr b="1" sz="1800">
              <a:solidFill>
                <a:schemeClr val="dk2"/>
              </a:solidFill>
              <a:highlight>
                <a:schemeClr val="lt1"/>
              </a:highlight>
              <a:latin typeface="Lato"/>
              <a:ea typeface="Lato"/>
              <a:cs typeface="Lato"/>
              <a:sym typeface="Lato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ato"/>
              <a:buChar char="●"/>
            </a:pPr>
            <a:r>
              <a:rPr b="1" lang="en" sz="2000">
                <a:solidFill>
                  <a:schemeClr val="dk2"/>
                </a:solidFill>
                <a:highlight>
                  <a:srgbClr val="FFFF00"/>
                </a:highlight>
                <a:latin typeface="Lato"/>
                <a:ea typeface="Lato"/>
                <a:cs typeface="Lato"/>
                <a:sym typeface="Lato"/>
              </a:rPr>
              <a:t>Staff, </a:t>
            </a:r>
            <a:endParaRPr b="1" sz="2000">
              <a:solidFill>
                <a:schemeClr val="dk2"/>
              </a:solidFill>
              <a:highlight>
                <a:srgbClr val="FFFF00"/>
              </a:highlight>
              <a:latin typeface="Lato"/>
              <a:ea typeface="Lato"/>
              <a:cs typeface="Lato"/>
              <a:sym typeface="Lato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ato"/>
              <a:buChar char="●"/>
            </a:pPr>
            <a:r>
              <a:rPr b="1" lang="en" sz="2000">
                <a:solidFill>
                  <a:schemeClr val="dk2"/>
                </a:solidFill>
                <a:highlight>
                  <a:srgbClr val="FFFF00"/>
                </a:highlight>
                <a:latin typeface="Lato"/>
                <a:ea typeface="Lato"/>
                <a:cs typeface="Lato"/>
                <a:sym typeface="Lato"/>
              </a:rPr>
              <a:t>Guardians, </a:t>
            </a:r>
            <a:endParaRPr b="1" sz="2000">
              <a:solidFill>
                <a:schemeClr val="dk2"/>
              </a:solidFill>
              <a:highlight>
                <a:srgbClr val="FFFF00"/>
              </a:highlight>
              <a:latin typeface="Lato"/>
              <a:ea typeface="Lato"/>
              <a:cs typeface="Lato"/>
              <a:sym typeface="Lato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ato"/>
              <a:buChar char="●"/>
            </a:pPr>
            <a:r>
              <a:rPr b="1" lang="en" sz="2000">
                <a:solidFill>
                  <a:schemeClr val="dk2"/>
                </a:solidFill>
                <a:highlight>
                  <a:srgbClr val="FFFF00"/>
                </a:highlight>
                <a:latin typeface="Lato"/>
                <a:ea typeface="Lato"/>
                <a:cs typeface="Lato"/>
                <a:sym typeface="Lato"/>
              </a:rPr>
              <a:t>Community</a:t>
            </a:r>
            <a:endParaRPr b="1" sz="2000">
              <a:solidFill>
                <a:schemeClr val="dk2"/>
              </a:solidFill>
              <a:highlight>
                <a:srgbClr val="FFFF00"/>
              </a:highlight>
              <a:latin typeface="Lato"/>
              <a:ea typeface="Lato"/>
              <a:cs typeface="Lato"/>
              <a:sym typeface="Lato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Lato"/>
              <a:buChar char="●"/>
            </a:pPr>
            <a:r>
              <a:rPr b="1" lang="en" sz="2000">
                <a:solidFill>
                  <a:schemeClr val="dk2"/>
                </a:solidFill>
                <a:highlight>
                  <a:srgbClr val="FFFF00"/>
                </a:highlight>
                <a:latin typeface="Lato"/>
                <a:ea typeface="Lato"/>
                <a:cs typeface="Lato"/>
                <a:sym typeface="Lato"/>
              </a:rPr>
              <a:t>YSC has 2 Students </a:t>
            </a:r>
            <a:endParaRPr b="1" sz="2000">
              <a:solidFill>
                <a:schemeClr val="dk2"/>
              </a:solidFill>
              <a:highlight>
                <a:srgbClr val="FFFF00"/>
              </a:highlight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307" name="Google Shape;307;p18"/>
          <p:cNvSpPr txBox="1"/>
          <p:nvPr/>
        </p:nvSpPr>
        <p:spPr>
          <a:xfrm>
            <a:off x="5077675" y="3602025"/>
            <a:ext cx="3290400" cy="129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FFFF00"/>
                </a:solidFill>
                <a:highlight>
                  <a:srgbClr val="222222"/>
                </a:highlight>
                <a:latin typeface="Comic Sans MS"/>
                <a:ea typeface="Comic Sans MS"/>
                <a:cs typeface="Comic Sans MS"/>
                <a:sym typeface="Comic Sans MS"/>
              </a:rPr>
              <a:t>Annual objectives of analyzing needs, planning programs, and monitoring impact!</a:t>
            </a:r>
            <a:endParaRPr sz="1800">
              <a:solidFill>
                <a:srgbClr val="FFFF00"/>
              </a:solidFill>
              <a:highlight>
                <a:srgbClr val="222222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E2B2F"/>
        </a:solidFill>
      </p:bgPr>
    </p:bg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19"/>
          <p:cNvSpPr/>
          <p:nvPr/>
        </p:nvSpPr>
        <p:spPr>
          <a:xfrm rot="10800000">
            <a:off x="3162300" y="-6125"/>
            <a:ext cx="5981700" cy="5159131"/>
          </a:xfrm>
          <a:custGeom>
            <a:rect b="b" l="l" r="r" t="t"/>
            <a:pathLst>
              <a:path extrusionOk="0" h="205359" w="239268">
                <a:moveTo>
                  <a:pt x="0" y="0"/>
                </a:moveTo>
                <a:lnTo>
                  <a:pt x="0" y="205359"/>
                </a:lnTo>
                <a:lnTo>
                  <a:pt x="239268" y="205359"/>
                </a:lnTo>
                <a:lnTo>
                  <a:pt x="103632" y="0"/>
                </a:lnTo>
                <a:close/>
              </a:path>
            </a:pathLst>
          </a:custGeom>
          <a:solidFill>
            <a:srgbClr val="FFF2CC"/>
          </a:solidFill>
          <a:ln>
            <a:noFill/>
          </a:ln>
        </p:spPr>
      </p:sp>
      <p:grpSp>
        <p:nvGrpSpPr>
          <p:cNvPr id="313" name="Google Shape;313;p19"/>
          <p:cNvGrpSpPr/>
          <p:nvPr/>
        </p:nvGrpSpPr>
        <p:grpSpPr>
          <a:xfrm rot="-1985359">
            <a:off x="770647" y="1771514"/>
            <a:ext cx="599375" cy="1649216"/>
            <a:chOff x="-1435027" y="1362018"/>
            <a:chExt cx="944104" cy="2598443"/>
          </a:xfrm>
        </p:grpSpPr>
        <p:sp>
          <p:nvSpPr>
            <p:cNvPr id="314" name="Google Shape;314;p19"/>
            <p:cNvSpPr/>
            <p:nvPr/>
          </p:nvSpPr>
          <p:spPr>
            <a:xfrm>
              <a:off x="-1079594" y="166370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5" name="Google Shape;315;p19"/>
            <p:cNvSpPr/>
            <p:nvPr/>
          </p:nvSpPr>
          <p:spPr>
            <a:xfrm>
              <a:off x="-1079594" y="196296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6" name="Google Shape;316;p19"/>
            <p:cNvSpPr/>
            <p:nvPr/>
          </p:nvSpPr>
          <p:spPr>
            <a:xfrm>
              <a:off x="-1079594" y="226221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7" name="Google Shape;317;p19"/>
            <p:cNvSpPr/>
            <p:nvPr/>
          </p:nvSpPr>
          <p:spPr>
            <a:xfrm>
              <a:off x="-1079594" y="256147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8" name="Google Shape;318;p19"/>
            <p:cNvSpPr/>
            <p:nvPr/>
          </p:nvSpPr>
          <p:spPr>
            <a:xfrm>
              <a:off x="-1079594" y="286073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9" name="Google Shape;319;p19"/>
            <p:cNvSpPr/>
            <p:nvPr/>
          </p:nvSpPr>
          <p:spPr>
            <a:xfrm>
              <a:off x="-1079594" y="315998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0" name="Google Shape;320;p19"/>
            <p:cNvSpPr/>
            <p:nvPr/>
          </p:nvSpPr>
          <p:spPr>
            <a:xfrm>
              <a:off x="-1079594" y="345924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1" name="Google Shape;321;p19"/>
            <p:cNvSpPr/>
            <p:nvPr/>
          </p:nvSpPr>
          <p:spPr>
            <a:xfrm>
              <a:off x="-1435012" y="196242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2" name="Google Shape;322;p19"/>
            <p:cNvSpPr/>
            <p:nvPr/>
          </p:nvSpPr>
          <p:spPr>
            <a:xfrm>
              <a:off x="-1435012" y="226168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3" name="Google Shape;323;p19"/>
            <p:cNvSpPr/>
            <p:nvPr/>
          </p:nvSpPr>
          <p:spPr>
            <a:xfrm>
              <a:off x="-1435012" y="256094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4" name="Google Shape;324;p19"/>
            <p:cNvSpPr/>
            <p:nvPr/>
          </p:nvSpPr>
          <p:spPr>
            <a:xfrm>
              <a:off x="-1435012" y="286019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5" name="Google Shape;325;p19"/>
            <p:cNvSpPr/>
            <p:nvPr/>
          </p:nvSpPr>
          <p:spPr>
            <a:xfrm>
              <a:off x="-1435012" y="315945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6" name="Google Shape;326;p19"/>
            <p:cNvSpPr/>
            <p:nvPr/>
          </p:nvSpPr>
          <p:spPr>
            <a:xfrm>
              <a:off x="-1435012" y="345870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7" name="Google Shape;327;p19"/>
            <p:cNvSpPr/>
            <p:nvPr/>
          </p:nvSpPr>
          <p:spPr>
            <a:xfrm>
              <a:off x="-1435012" y="3757961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8" name="Google Shape;328;p19"/>
            <p:cNvSpPr/>
            <p:nvPr/>
          </p:nvSpPr>
          <p:spPr>
            <a:xfrm>
              <a:off x="-725224" y="136201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9" name="Google Shape;329;p19"/>
            <p:cNvSpPr/>
            <p:nvPr/>
          </p:nvSpPr>
          <p:spPr>
            <a:xfrm>
              <a:off x="-725224" y="1661273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0" name="Google Shape;330;p19"/>
            <p:cNvSpPr/>
            <p:nvPr/>
          </p:nvSpPr>
          <p:spPr>
            <a:xfrm>
              <a:off x="-725224" y="196052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1" name="Google Shape;331;p19"/>
            <p:cNvSpPr/>
            <p:nvPr/>
          </p:nvSpPr>
          <p:spPr>
            <a:xfrm>
              <a:off x="-725224" y="225978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2" name="Google Shape;332;p19"/>
            <p:cNvSpPr/>
            <p:nvPr/>
          </p:nvSpPr>
          <p:spPr>
            <a:xfrm>
              <a:off x="-725224" y="255903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3" name="Google Shape;333;p19"/>
            <p:cNvSpPr/>
            <p:nvPr/>
          </p:nvSpPr>
          <p:spPr>
            <a:xfrm>
              <a:off x="-725224" y="285829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4" name="Google Shape;334;p19"/>
            <p:cNvSpPr/>
            <p:nvPr/>
          </p:nvSpPr>
          <p:spPr>
            <a:xfrm>
              <a:off x="-725224" y="315755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5" name="Google Shape;335;p19"/>
            <p:cNvSpPr/>
            <p:nvPr/>
          </p:nvSpPr>
          <p:spPr>
            <a:xfrm>
              <a:off x="-1435027" y="166370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36" name="Google Shape;336;p19"/>
          <p:cNvGrpSpPr/>
          <p:nvPr/>
        </p:nvGrpSpPr>
        <p:grpSpPr>
          <a:xfrm rot="-1985685">
            <a:off x="4647324" y="2274349"/>
            <a:ext cx="866945" cy="2385501"/>
            <a:chOff x="-1435027" y="1362018"/>
            <a:chExt cx="944104" cy="2598443"/>
          </a:xfrm>
        </p:grpSpPr>
        <p:sp>
          <p:nvSpPr>
            <p:cNvPr id="337" name="Google Shape;337;p19"/>
            <p:cNvSpPr/>
            <p:nvPr/>
          </p:nvSpPr>
          <p:spPr>
            <a:xfrm>
              <a:off x="-1079594" y="166370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8" name="Google Shape;338;p19"/>
            <p:cNvSpPr/>
            <p:nvPr/>
          </p:nvSpPr>
          <p:spPr>
            <a:xfrm>
              <a:off x="-1079594" y="196296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9" name="Google Shape;339;p19"/>
            <p:cNvSpPr/>
            <p:nvPr/>
          </p:nvSpPr>
          <p:spPr>
            <a:xfrm>
              <a:off x="-1079594" y="226221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0" name="Google Shape;340;p19"/>
            <p:cNvSpPr/>
            <p:nvPr/>
          </p:nvSpPr>
          <p:spPr>
            <a:xfrm>
              <a:off x="-1079594" y="256147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1" name="Google Shape;341;p19"/>
            <p:cNvSpPr/>
            <p:nvPr/>
          </p:nvSpPr>
          <p:spPr>
            <a:xfrm>
              <a:off x="-1079594" y="286073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2" name="Google Shape;342;p19"/>
            <p:cNvSpPr/>
            <p:nvPr/>
          </p:nvSpPr>
          <p:spPr>
            <a:xfrm>
              <a:off x="-1079594" y="315998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3" name="Google Shape;343;p19"/>
            <p:cNvSpPr/>
            <p:nvPr/>
          </p:nvSpPr>
          <p:spPr>
            <a:xfrm>
              <a:off x="-1079594" y="345924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4" name="Google Shape;344;p19"/>
            <p:cNvSpPr/>
            <p:nvPr/>
          </p:nvSpPr>
          <p:spPr>
            <a:xfrm>
              <a:off x="-1435012" y="196242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5" name="Google Shape;345;p19"/>
            <p:cNvSpPr/>
            <p:nvPr/>
          </p:nvSpPr>
          <p:spPr>
            <a:xfrm>
              <a:off x="-1435012" y="226168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6" name="Google Shape;346;p19"/>
            <p:cNvSpPr/>
            <p:nvPr/>
          </p:nvSpPr>
          <p:spPr>
            <a:xfrm>
              <a:off x="-1435012" y="256094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7" name="Google Shape;347;p19"/>
            <p:cNvSpPr/>
            <p:nvPr/>
          </p:nvSpPr>
          <p:spPr>
            <a:xfrm>
              <a:off x="-1435012" y="286019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8" name="Google Shape;348;p19"/>
            <p:cNvSpPr/>
            <p:nvPr/>
          </p:nvSpPr>
          <p:spPr>
            <a:xfrm>
              <a:off x="-1435012" y="315945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9" name="Google Shape;349;p19"/>
            <p:cNvSpPr/>
            <p:nvPr/>
          </p:nvSpPr>
          <p:spPr>
            <a:xfrm>
              <a:off x="-1435012" y="345870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0" name="Google Shape;350;p19"/>
            <p:cNvSpPr/>
            <p:nvPr/>
          </p:nvSpPr>
          <p:spPr>
            <a:xfrm>
              <a:off x="-1435012" y="3757961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1" name="Google Shape;351;p19"/>
            <p:cNvSpPr/>
            <p:nvPr/>
          </p:nvSpPr>
          <p:spPr>
            <a:xfrm>
              <a:off x="-725224" y="136201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2" name="Google Shape;352;p19"/>
            <p:cNvSpPr/>
            <p:nvPr/>
          </p:nvSpPr>
          <p:spPr>
            <a:xfrm>
              <a:off x="-725224" y="1661273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3" name="Google Shape;353;p19"/>
            <p:cNvSpPr/>
            <p:nvPr/>
          </p:nvSpPr>
          <p:spPr>
            <a:xfrm>
              <a:off x="-725224" y="196052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4" name="Google Shape;354;p19"/>
            <p:cNvSpPr/>
            <p:nvPr/>
          </p:nvSpPr>
          <p:spPr>
            <a:xfrm>
              <a:off x="-725224" y="225978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5" name="Google Shape;355;p19"/>
            <p:cNvSpPr/>
            <p:nvPr/>
          </p:nvSpPr>
          <p:spPr>
            <a:xfrm>
              <a:off x="-725224" y="255903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6" name="Google Shape;356;p19"/>
            <p:cNvSpPr/>
            <p:nvPr/>
          </p:nvSpPr>
          <p:spPr>
            <a:xfrm>
              <a:off x="-725224" y="285829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7" name="Google Shape;357;p19"/>
            <p:cNvSpPr/>
            <p:nvPr/>
          </p:nvSpPr>
          <p:spPr>
            <a:xfrm>
              <a:off x="-725224" y="315755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8" name="Google Shape;358;p19"/>
            <p:cNvSpPr/>
            <p:nvPr/>
          </p:nvSpPr>
          <p:spPr>
            <a:xfrm>
              <a:off x="-1435027" y="166370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59" name="Google Shape;359;p19"/>
          <p:cNvSpPr/>
          <p:nvPr/>
        </p:nvSpPr>
        <p:spPr>
          <a:xfrm flipH="1">
            <a:off x="368961" y="3074232"/>
            <a:ext cx="4116900" cy="4116900"/>
          </a:xfrm>
          <a:prstGeom prst="ellipse">
            <a:avLst/>
          </a:prstGeom>
          <a:solidFill>
            <a:srgbClr val="FFFFFF">
              <a:alpha val="437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0" name="Google Shape;360;p19"/>
          <p:cNvSpPr/>
          <p:nvPr/>
        </p:nvSpPr>
        <p:spPr>
          <a:xfrm flipH="1">
            <a:off x="4441786" y="-2046368"/>
            <a:ext cx="4116900" cy="4116900"/>
          </a:xfrm>
          <a:prstGeom prst="ellipse">
            <a:avLst/>
          </a:prstGeom>
          <a:solidFill>
            <a:srgbClr val="FFFFFF">
              <a:alpha val="437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highlight>
                <a:srgbClr val="CCCCCC"/>
              </a:highlight>
            </a:endParaRPr>
          </a:p>
        </p:txBody>
      </p:sp>
      <p:sp>
        <p:nvSpPr>
          <p:cNvPr id="361" name="Google Shape;361;p19"/>
          <p:cNvSpPr/>
          <p:nvPr/>
        </p:nvSpPr>
        <p:spPr>
          <a:xfrm rot="1442">
            <a:off x="203600" y="188625"/>
            <a:ext cx="2860200" cy="13050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b="1" lang="en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If a program’s not available,</a:t>
            </a:r>
            <a:endParaRPr b="1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b="1" lang="en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YOU DESIGN ONE</a:t>
            </a:r>
            <a:endParaRPr b="1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b="1" lang="en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 that changes lives!</a:t>
            </a:r>
            <a:endParaRPr b="1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62" name="Google Shape;362;p19"/>
          <p:cNvSpPr/>
          <p:nvPr/>
        </p:nvSpPr>
        <p:spPr>
          <a:xfrm rot="1082">
            <a:off x="6173775" y="3397375"/>
            <a:ext cx="2860200" cy="13053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Comic Sans MS"/>
                <a:ea typeface="Comic Sans MS"/>
                <a:cs typeface="Comic Sans MS"/>
                <a:sym typeface="Comic Sans MS"/>
              </a:rPr>
              <a:t>300 students screened &amp; 58 students received new glasses!</a:t>
            </a:r>
            <a:endParaRPr b="1"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3" name="Google Shape;363;p19"/>
          <p:cNvSpPr txBox="1"/>
          <p:nvPr/>
        </p:nvSpPr>
        <p:spPr>
          <a:xfrm>
            <a:off x="715675" y="3893025"/>
            <a:ext cx="3908700" cy="109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  <a:highlight>
                  <a:srgbClr val="FFFF00"/>
                </a:highlight>
                <a:latin typeface="Comic Sans MS"/>
                <a:ea typeface="Comic Sans MS"/>
                <a:cs typeface="Comic Sans MS"/>
                <a:sym typeface="Comic Sans MS"/>
              </a:rPr>
              <a:t>HEALTH SERVICES:</a:t>
            </a:r>
            <a:endParaRPr b="1" sz="1800">
              <a:solidFill>
                <a:srgbClr val="0000FF"/>
              </a:solidFill>
              <a:highlight>
                <a:srgbClr val="FFFF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>
                <a:solidFill>
                  <a:srgbClr val="0000FF"/>
                </a:solidFill>
                <a:highlight>
                  <a:schemeClr val="lt1"/>
                </a:highlight>
                <a:latin typeface="Comic Sans MS"/>
                <a:ea typeface="Comic Sans MS"/>
                <a:cs typeface="Comic Sans MS"/>
                <a:sym typeface="Comic Sans MS"/>
              </a:rPr>
              <a:t>DENTAL, VISION, HYGIENE,  </a:t>
            </a:r>
            <a:endParaRPr b="1">
              <a:solidFill>
                <a:srgbClr val="0000FF"/>
              </a:solidFill>
              <a:highlight>
                <a:schemeClr val="lt1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t/>
            </a:r>
            <a:endParaRPr b="1">
              <a:solidFill>
                <a:srgbClr val="0000FF"/>
              </a:solidFill>
              <a:highlight>
                <a:schemeClr val="lt1"/>
              </a:highlight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2"/>
              </a:solidFill>
              <a:highlight>
                <a:srgbClr val="FFFF00"/>
              </a:highlight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364" name="Google Shape;364;p19" title="kec4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85225" y="1431312"/>
            <a:ext cx="3342848" cy="2507136"/>
          </a:xfrm>
          <a:prstGeom prst="rect">
            <a:avLst/>
          </a:prstGeom>
          <a:noFill/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</p:pic>
      <p:pic>
        <p:nvPicPr>
          <p:cNvPr id="365" name="Google Shape;365;p19" title="kec5.jp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06400" y="250200"/>
            <a:ext cx="2360049" cy="3146726"/>
          </a:xfrm>
          <a:prstGeom prst="rect">
            <a:avLst/>
          </a:prstGeom>
          <a:noFill/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E2B2F"/>
        </a:solidFill>
      </p:bgPr>
    </p:bg>
    <p:spTree>
      <p:nvGrpSpPr>
        <p:cNvPr id="369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20"/>
          <p:cNvSpPr/>
          <p:nvPr/>
        </p:nvSpPr>
        <p:spPr>
          <a:xfrm rot="10800000">
            <a:off x="3162300" y="-6125"/>
            <a:ext cx="5981700" cy="5159131"/>
          </a:xfrm>
          <a:custGeom>
            <a:rect b="b" l="l" r="r" t="t"/>
            <a:pathLst>
              <a:path extrusionOk="0" h="205359" w="239268">
                <a:moveTo>
                  <a:pt x="0" y="0"/>
                </a:moveTo>
                <a:lnTo>
                  <a:pt x="0" y="205359"/>
                </a:lnTo>
                <a:lnTo>
                  <a:pt x="239268" y="205359"/>
                </a:lnTo>
                <a:lnTo>
                  <a:pt x="103632" y="0"/>
                </a:lnTo>
                <a:close/>
              </a:path>
            </a:pathLst>
          </a:custGeom>
          <a:solidFill>
            <a:srgbClr val="4A86E8"/>
          </a:solidFill>
          <a:ln>
            <a:noFill/>
          </a:ln>
        </p:spPr>
      </p:sp>
      <p:sp>
        <p:nvSpPr>
          <p:cNvPr id="371" name="Google Shape;371;p20"/>
          <p:cNvSpPr/>
          <p:nvPr/>
        </p:nvSpPr>
        <p:spPr>
          <a:xfrm rot="-2944">
            <a:off x="511199" y="149031"/>
            <a:ext cx="3852901" cy="2474702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2" name="Google Shape;372;p20"/>
          <p:cNvSpPr/>
          <p:nvPr/>
        </p:nvSpPr>
        <p:spPr>
          <a:xfrm rot="-2914">
            <a:off x="440274" y="2699224"/>
            <a:ext cx="4600502" cy="2324102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3" name="Google Shape;373;p20"/>
          <p:cNvSpPr/>
          <p:nvPr/>
        </p:nvSpPr>
        <p:spPr>
          <a:xfrm rot="-3224">
            <a:off x="267551" y="2147983"/>
            <a:ext cx="1919101" cy="2876402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000">
                <a:solidFill>
                  <a:schemeClr val="dk2"/>
                </a:solidFill>
                <a:highlight>
                  <a:srgbClr val="FFFF00"/>
                </a:highlight>
                <a:latin typeface="Lato"/>
                <a:ea typeface="Lato"/>
                <a:cs typeface="Lato"/>
                <a:sym typeface="Lato"/>
              </a:rPr>
              <a:t>FAMILIES IN TRAINING: </a:t>
            </a:r>
            <a:endParaRPr b="1" sz="2000">
              <a:solidFill>
                <a:schemeClr val="dk2"/>
              </a:solidFill>
              <a:highlight>
                <a:srgbClr val="FFFF00"/>
              </a:highlight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5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Literacy, learning &amp; laughs together during  support programming</a:t>
            </a:r>
            <a:endParaRPr b="1" sz="15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rgbClr val="222222"/>
              </a:solidFill>
              <a:highlight>
                <a:srgbClr val="FFFFFF"/>
              </a:highlight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374" name="Google Shape;374;p20"/>
          <p:cNvSpPr/>
          <p:nvPr/>
        </p:nvSpPr>
        <p:spPr>
          <a:xfrm rot="-5400000">
            <a:off x="7866238" y="3348028"/>
            <a:ext cx="238500" cy="2328000"/>
          </a:xfrm>
          <a:prstGeom prst="upArrow">
            <a:avLst>
              <a:gd fmla="val 27274" name="adj1"/>
              <a:gd fmla="val 86351" name="adj2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5" name="Google Shape;375;p20"/>
          <p:cNvSpPr/>
          <p:nvPr/>
        </p:nvSpPr>
        <p:spPr>
          <a:xfrm rot="-5400000">
            <a:off x="8507788" y="3751078"/>
            <a:ext cx="238500" cy="1044900"/>
          </a:xfrm>
          <a:prstGeom prst="upArrow">
            <a:avLst>
              <a:gd fmla="val 27274" name="adj1"/>
              <a:gd fmla="val 86351" name="adj2"/>
            </a:avLst>
          </a:prstGeom>
          <a:solidFill>
            <a:srgbClr val="FFFFFF">
              <a:alpha val="437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6" name="Google Shape;376;p20"/>
          <p:cNvSpPr/>
          <p:nvPr/>
        </p:nvSpPr>
        <p:spPr>
          <a:xfrm rot="-5400000">
            <a:off x="8325388" y="4040553"/>
            <a:ext cx="238500" cy="1409700"/>
          </a:xfrm>
          <a:prstGeom prst="upArrow">
            <a:avLst>
              <a:gd fmla="val 27274" name="adj1"/>
              <a:gd fmla="val 86351" name="adj2"/>
            </a:avLst>
          </a:prstGeom>
          <a:solidFill>
            <a:srgbClr val="FFFFFF">
              <a:alpha val="437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7" name="Google Shape;377;p20"/>
          <p:cNvSpPr/>
          <p:nvPr/>
        </p:nvSpPr>
        <p:spPr>
          <a:xfrm rot="-5400000">
            <a:off x="7866238" y="-658869"/>
            <a:ext cx="238500" cy="2328000"/>
          </a:xfrm>
          <a:prstGeom prst="upArrow">
            <a:avLst>
              <a:gd fmla="val 27274" name="adj1"/>
              <a:gd fmla="val 86351" name="adj2"/>
            </a:avLst>
          </a:prstGeom>
          <a:solidFill>
            <a:srgbClr val="FFFFFF">
              <a:alpha val="437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8" name="Google Shape;378;p20"/>
          <p:cNvSpPr/>
          <p:nvPr/>
        </p:nvSpPr>
        <p:spPr>
          <a:xfrm rot="-5400000">
            <a:off x="8507788" y="-255819"/>
            <a:ext cx="238500" cy="1044900"/>
          </a:xfrm>
          <a:prstGeom prst="upArrow">
            <a:avLst>
              <a:gd fmla="val 27274" name="adj1"/>
              <a:gd fmla="val 86351" name="adj2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9" name="Google Shape;379;p20"/>
          <p:cNvSpPr/>
          <p:nvPr/>
        </p:nvSpPr>
        <p:spPr>
          <a:xfrm rot="-5400000">
            <a:off x="8325388" y="33656"/>
            <a:ext cx="238500" cy="1409700"/>
          </a:xfrm>
          <a:prstGeom prst="upArrow">
            <a:avLst>
              <a:gd fmla="val 27274" name="adj1"/>
              <a:gd fmla="val 86351" name="adj2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0" name="Google Shape;380;p20"/>
          <p:cNvSpPr/>
          <p:nvPr/>
        </p:nvSpPr>
        <p:spPr>
          <a:xfrm rot="5401328">
            <a:off x="3745655" y="975325"/>
            <a:ext cx="3883200" cy="24747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381" name="Google Shape;381;p20" title="image_67235841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80750" y="2625375"/>
            <a:ext cx="1900900" cy="2399898"/>
          </a:xfrm>
          <a:prstGeom prst="rect">
            <a:avLst/>
          </a:prstGeom>
          <a:noFill/>
          <a:ln>
            <a:noFill/>
          </a:ln>
        </p:spPr>
      </p:pic>
      <p:pic>
        <p:nvPicPr>
          <p:cNvPr id="382" name="Google Shape;382;p20" title="IMG_6957.jpe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65900" y="222375"/>
            <a:ext cx="3705774" cy="232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3" name="Google Shape;383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897100" y="619250"/>
            <a:ext cx="2176800" cy="3773525"/>
          </a:xfrm>
          <a:prstGeom prst="rect">
            <a:avLst/>
          </a:prstGeom>
          <a:noFill/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</p:pic>
      <p:pic>
        <p:nvPicPr>
          <p:cNvPr id="384" name="Google Shape;384;p20" title="472942897_122131127990477597_4425102505666274180_n.jp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181650" y="385886"/>
            <a:ext cx="2639850" cy="3419490"/>
          </a:xfrm>
          <a:prstGeom prst="rect">
            <a:avLst/>
          </a:prstGeom>
          <a:noFill/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E2B2F"/>
        </a:solidFill>
      </p:bgPr>
    </p:bg>
    <p:spTree>
      <p:nvGrpSpPr>
        <p:cNvPr id="388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p21"/>
          <p:cNvSpPr/>
          <p:nvPr/>
        </p:nvSpPr>
        <p:spPr>
          <a:xfrm flipH="1" rot="10800000">
            <a:off x="0" y="-6125"/>
            <a:ext cx="5981700" cy="5159131"/>
          </a:xfrm>
          <a:custGeom>
            <a:rect b="b" l="l" r="r" t="t"/>
            <a:pathLst>
              <a:path extrusionOk="0" h="205359" w="239268">
                <a:moveTo>
                  <a:pt x="0" y="0"/>
                </a:moveTo>
                <a:lnTo>
                  <a:pt x="0" y="205359"/>
                </a:lnTo>
                <a:lnTo>
                  <a:pt x="239268" y="205359"/>
                </a:lnTo>
                <a:lnTo>
                  <a:pt x="103632" y="0"/>
                </a:lnTo>
                <a:close/>
              </a:path>
            </a:pathLst>
          </a:custGeom>
          <a:solidFill>
            <a:srgbClr val="4A86E8"/>
          </a:solidFill>
          <a:ln>
            <a:noFill/>
          </a:ln>
        </p:spPr>
      </p:sp>
      <p:grpSp>
        <p:nvGrpSpPr>
          <p:cNvPr id="390" name="Google Shape;390;p21"/>
          <p:cNvGrpSpPr/>
          <p:nvPr/>
        </p:nvGrpSpPr>
        <p:grpSpPr>
          <a:xfrm flipH="1" rot="1985359">
            <a:off x="7480114" y="617664"/>
            <a:ext cx="599375" cy="1649216"/>
            <a:chOff x="-1435027" y="1362018"/>
            <a:chExt cx="944104" cy="2598443"/>
          </a:xfrm>
        </p:grpSpPr>
        <p:sp>
          <p:nvSpPr>
            <p:cNvPr id="391" name="Google Shape;391;p21"/>
            <p:cNvSpPr/>
            <p:nvPr/>
          </p:nvSpPr>
          <p:spPr>
            <a:xfrm>
              <a:off x="-1079594" y="166370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2" name="Google Shape;392;p21"/>
            <p:cNvSpPr/>
            <p:nvPr/>
          </p:nvSpPr>
          <p:spPr>
            <a:xfrm>
              <a:off x="-1079594" y="196296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3" name="Google Shape;393;p21"/>
            <p:cNvSpPr/>
            <p:nvPr/>
          </p:nvSpPr>
          <p:spPr>
            <a:xfrm>
              <a:off x="-1079594" y="226221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4" name="Google Shape;394;p21"/>
            <p:cNvSpPr/>
            <p:nvPr/>
          </p:nvSpPr>
          <p:spPr>
            <a:xfrm>
              <a:off x="-1079594" y="256147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5" name="Google Shape;395;p21"/>
            <p:cNvSpPr/>
            <p:nvPr/>
          </p:nvSpPr>
          <p:spPr>
            <a:xfrm>
              <a:off x="-1079594" y="286073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6" name="Google Shape;396;p21"/>
            <p:cNvSpPr/>
            <p:nvPr/>
          </p:nvSpPr>
          <p:spPr>
            <a:xfrm>
              <a:off x="-1079594" y="315998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7" name="Google Shape;397;p21"/>
            <p:cNvSpPr/>
            <p:nvPr/>
          </p:nvSpPr>
          <p:spPr>
            <a:xfrm>
              <a:off x="-1079594" y="345924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8" name="Google Shape;398;p21"/>
            <p:cNvSpPr/>
            <p:nvPr/>
          </p:nvSpPr>
          <p:spPr>
            <a:xfrm>
              <a:off x="-1435012" y="196242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9" name="Google Shape;399;p21"/>
            <p:cNvSpPr/>
            <p:nvPr/>
          </p:nvSpPr>
          <p:spPr>
            <a:xfrm>
              <a:off x="-1435012" y="226168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0" name="Google Shape;400;p21"/>
            <p:cNvSpPr/>
            <p:nvPr/>
          </p:nvSpPr>
          <p:spPr>
            <a:xfrm>
              <a:off x="-1435012" y="256094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1" name="Google Shape;401;p21"/>
            <p:cNvSpPr/>
            <p:nvPr/>
          </p:nvSpPr>
          <p:spPr>
            <a:xfrm>
              <a:off x="-1435012" y="286019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2" name="Google Shape;402;p21"/>
            <p:cNvSpPr/>
            <p:nvPr/>
          </p:nvSpPr>
          <p:spPr>
            <a:xfrm>
              <a:off x="-1435012" y="315945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3" name="Google Shape;403;p21"/>
            <p:cNvSpPr/>
            <p:nvPr/>
          </p:nvSpPr>
          <p:spPr>
            <a:xfrm>
              <a:off x="-1435012" y="345870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4" name="Google Shape;404;p21"/>
            <p:cNvSpPr/>
            <p:nvPr/>
          </p:nvSpPr>
          <p:spPr>
            <a:xfrm>
              <a:off x="-1435012" y="3757961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5" name="Google Shape;405;p21"/>
            <p:cNvSpPr/>
            <p:nvPr/>
          </p:nvSpPr>
          <p:spPr>
            <a:xfrm>
              <a:off x="-725224" y="136201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6" name="Google Shape;406;p21"/>
            <p:cNvSpPr/>
            <p:nvPr/>
          </p:nvSpPr>
          <p:spPr>
            <a:xfrm>
              <a:off x="-725224" y="1661273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7" name="Google Shape;407;p21"/>
            <p:cNvSpPr/>
            <p:nvPr/>
          </p:nvSpPr>
          <p:spPr>
            <a:xfrm>
              <a:off x="-725224" y="196052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8" name="Google Shape;408;p21"/>
            <p:cNvSpPr/>
            <p:nvPr/>
          </p:nvSpPr>
          <p:spPr>
            <a:xfrm>
              <a:off x="-725224" y="225978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9" name="Google Shape;409;p21"/>
            <p:cNvSpPr/>
            <p:nvPr/>
          </p:nvSpPr>
          <p:spPr>
            <a:xfrm>
              <a:off x="-725224" y="255903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0" name="Google Shape;410;p21"/>
            <p:cNvSpPr/>
            <p:nvPr/>
          </p:nvSpPr>
          <p:spPr>
            <a:xfrm>
              <a:off x="-725224" y="285829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1" name="Google Shape;411;p21"/>
            <p:cNvSpPr/>
            <p:nvPr/>
          </p:nvSpPr>
          <p:spPr>
            <a:xfrm>
              <a:off x="-725224" y="315755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2" name="Google Shape;412;p21"/>
            <p:cNvSpPr/>
            <p:nvPr/>
          </p:nvSpPr>
          <p:spPr>
            <a:xfrm>
              <a:off x="-1435027" y="166370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13" name="Google Shape;413;p21"/>
          <p:cNvGrpSpPr/>
          <p:nvPr/>
        </p:nvGrpSpPr>
        <p:grpSpPr>
          <a:xfrm flipH="1" rot="1985685">
            <a:off x="3629742" y="2274349"/>
            <a:ext cx="866945" cy="2385501"/>
            <a:chOff x="-1435027" y="1362018"/>
            <a:chExt cx="944104" cy="2598443"/>
          </a:xfrm>
        </p:grpSpPr>
        <p:sp>
          <p:nvSpPr>
            <p:cNvPr id="414" name="Google Shape;414;p21"/>
            <p:cNvSpPr/>
            <p:nvPr/>
          </p:nvSpPr>
          <p:spPr>
            <a:xfrm>
              <a:off x="-1079594" y="166370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5" name="Google Shape;415;p21"/>
            <p:cNvSpPr/>
            <p:nvPr/>
          </p:nvSpPr>
          <p:spPr>
            <a:xfrm>
              <a:off x="-1079594" y="196296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6" name="Google Shape;416;p21"/>
            <p:cNvSpPr/>
            <p:nvPr/>
          </p:nvSpPr>
          <p:spPr>
            <a:xfrm>
              <a:off x="-1079594" y="226221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7" name="Google Shape;417;p21"/>
            <p:cNvSpPr/>
            <p:nvPr/>
          </p:nvSpPr>
          <p:spPr>
            <a:xfrm>
              <a:off x="-1079594" y="256147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8" name="Google Shape;418;p21"/>
            <p:cNvSpPr/>
            <p:nvPr/>
          </p:nvSpPr>
          <p:spPr>
            <a:xfrm>
              <a:off x="-1079594" y="286073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9" name="Google Shape;419;p21"/>
            <p:cNvSpPr/>
            <p:nvPr/>
          </p:nvSpPr>
          <p:spPr>
            <a:xfrm>
              <a:off x="-1079594" y="315998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0" name="Google Shape;420;p21"/>
            <p:cNvSpPr/>
            <p:nvPr/>
          </p:nvSpPr>
          <p:spPr>
            <a:xfrm>
              <a:off x="-1079594" y="345924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1" name="Google Shape;421;p21"/>
            <p:cNvSpPr/>
            <p:nvPr/>
          </p:nvSpPr>
          <p:spPr>
            <a:xfrm>
              <a:off x="-1435012" y="196242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2" name="Google Shape;422;p21"/>
            <p:cNvSpPr/>
            <p:nvPr/>
          </p:nvSpPr>
          <p:spPr>
            <a:xfrm>
              <a:off x="-1435012" y="226168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3" name="Google Shape;423;p21"/>
            <p:cNvSpPr/>
            <p:nvPr/>
          </p:nvSpPr>
          <p:spPr>
            <a:xfrm>
              <a:off x="-1435012" y="256094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4" name="Google Shape;424;p21"/>
            <p:cNvSpPr/>
            <p:nvPr/>
          </p:nvSpPr>
          <p:spPr>
            <a:xfrm>
              <a:off x="-1435012" y="286019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5" name="Google Shape;425;p21"/>
            <p:cNvSpPr/>
            <p:nvPr/>
          </p:nvSpPr>
          <p:spPr>
            <a:xfrm>
              <a:off x="-1435012" y="315945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6" name="Google Shape;426;p21"/>
            <p:cNvSpPr/>
            <p:nvPr/>
          </p:nvSpPr>
          <p:spPr>
            <a:xfrm>
              <a:off x="-1435012" y="345870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7" name="Google Shape;427;p21"/>
            <p:cNvSpPr/>
            <p:nvPr/>
          </p:nvSpPr>
          <p:spPr>
            <a:xfrm>
              <a:off x="-1435012" y="3757961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8" name="Google Shape;428;p21"/>
            <p:cNvSpPr/>
            <p:nvPr/>
          </p:nvSpPr>
          <p:spPr>
            <a:xfrm>
              <a:off x="-725224" y="136201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9" name="Google Shape;429;p21"/>
            <p:cNvSpPr/>
            <p:nvPr/>
          </p:nvSpPr>
          <p:spPr>
            <a:xfrm>
              <a:off x="-725224" y="1661273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0" name="Google Shape;430;p21"/>
            <p:cNvSpPr/>
            <p:nvPr/>
          </p:nvSpPr>
          <p:spPr>
            <a:xfrm>
              <a:off x="-725224" y="196052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1" name="Google Shape;431;p21"/>
            <p:cNvSpPr/>
            <p:nvPr/>
          </p:nvSpPr>
          <p:spPr>
            <a:xfrm>
              <a:off x="-725224" y="225978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2" name="Google Shape;432;p21"/>
            <p:cNvSpPr/>
            <p:nvPr/>
          </p:nvSpPr>
          <p:spPr>
            <a:xfrm>
              <a:off x="-725224" y="255903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3" name="Google Shape;433;p21"/>
            <p:cNvSpPr/>
            <p:nvPr/>
          </p:nvSpPr>
          <p:spPr>
            <a:xfrm>
              <a:off x="-725224" y="285829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4" name="Google Shape;434;p21"/>
            <p:cNvSpPr/>
            <p:nvPr/>
          </p:nvSpPr>
          <p:spPr>
            <a:xfrm>
              <a:off x="-725224" y="315755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5" name="Google Shape;435;p21"/>
            <p:cNvSpPr/>
            <p:nvPr/>
          </p:nvSpPr>
          <p:spPr>
            <a:xfrm>
              <a:off x="-1435027" y="166370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36" name="Google Shape;436;p21"/>
          <p:cNvSpPr/>
          <p:nvPr/>
        </p:nvSpPr>
        <p:spPr>
          <a:xfrm>
            <a:off x="4658150" y="3074232"/>
            <a:ext cx="4116900" cy="4116900"/>
          </a:xfrm>
          <a:prstGeom prst="ellipse">
            <a:avLst/>
          </a:prstGeom>
          <a:solidFill>
            <a:srgbClr val="FFFFFF">
              <a:alpha val="437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7" name="Google Shape;437;p21"/>
          <p:cNvSpPr/>
          <p:nvPr/>
        </p:nvSpPr>
        <p:spPr>
          <a:xfrm>
            <a:off x="577450" y="-2054218"/>
            <a:ext cx="4116900" cy="4116900"/>
          </a:xfrm>
          <a:prstGeom prst="ellipse">
            <a:avLst/>
          </a:prstGeom>
          <a:solidFill>
            <a:srgbClr val="FFFFFF">
              <a:alpha val="437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8" name="Google Shape;438;p21"/>
          <p:cNvSpPr txBox="1"/>
          <p:nvPr/>
        </p:nvSpPr>
        <p:spPr>
          <a:xfrm>
            <a:off x="928025" y="180900"/>
            <a:ext cx="3303900" cy="86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439" name="Google Shape;439;p21"/>
          <p:cNvSpPr txBox="1"/>
          <p:nvPr/>
        </p:nvSpPr>
        <p:spPr>
          <a:xfrm>
            <a:off x="616625" y="232050"/>
            <a:ext cx="3926700" cy="762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000">
                <a:solidFill>
                  <a:schemeClr val="dk2"/>
                </a:solidFill>
                <a:highlight>
                  <a:srgbClr val="FFFF00"/>
                </a:highlight>
                <a:latin typeface="Lato"/>
                <a:ea typeface="Lato"/>
                <a:cs typeface="Lato"/>
                <a:sym typeface="Lato"/>
              </a:rPr>
              <a:t>CHILD CARE ASSISTANCE:</a:t>
            </a:r>
            <a:endParaRPr b="1" sz="2000">
              <a:solidFill>
                <a:schemeClr val="dk2"/>
              </a:solidFill>
              <a:highlight>
                <a:srgbClr val="FFFF00"/>
              </a:highlight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ctr">
              <a:spcBef>
                <a:spcPts val="1200"/>
              </a:spcBef>
              <a:spcAft>
                <a:spcPts val="120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b="1" lang="en">
                <a:solidFill>
                  <a:srgbClr val="0000FF"/>
                </a:solidFill>
                <a:highlight>
                  <a:schemeClr val="lt1"/>
                </a:highlight>
              </a:rPr>
              <a:t>Helping ensure school preparedness  </a:t>
            </a:r>
            <a:endParaRPr b="1" sz="15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440" name="Google Shape;440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380900" y="1046100"/>
            <a:ext cx="5352214" cy="40090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E2B2F"/>
        </a:solidFill>
      </p:bgPr>
    </p:bg>
    <p:spTree>
      <p:nvGrpSpPr>
        <p:cNvPr id="444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p22"/>
          <p:cNvSpPr/>
          <p:nvPr/>
        </p:nvSpPr>
        <p:spPr>
          <a:xfrm rot="10800000">
            <a:off x="3162300" y="-6125"/>
            <a:ext cx="5981700" cy="5159131"/>
          </a:xfrm>
          <a:custGeom>
            <a:rect b="b" l="l" r="r" t="t"/>
            <a:pathLst>
              <a:path extrusionOk="0" h="205359" w="239268">
                <a:moveTo>
                  <a:pt x="0" y="0"/>
                </a:moveTo>
                <a:lnTo>
                  <a:pt x="0" y="205359"/>
                </a:lnTo>
                <a:lnTo>
                  <a:pt x="239268" y="205359"/>
                </a:lnTo>
                <a:lnTo>
                  <a:pt x="103632" y="0"/>
                </a:lnTo>
                <a:close/>
              </a:path>
            </a:pathLst>
          </a:custGeom>
          <a:solidFill>
            <a:srgbClr val="FFF2CC"/>
          </a:solidFill>
          <a:ln>
            <a:noFill/>
          </a:ln>
        </p:spPr>
      </p:sp>
      <p:grpSp>
        <p:nvGrpSpPr>
          <p:cNvPr id="446" name="Google Shape;446;p22"/>
          <p:cNvGrpSpPr/>
          <p:nvPr/>
        </p:nvGrpSpPr>
        <p:grpSpPr>
          <a:xfrm rot="-1985359">
            <a:off x="1064522" y="617664"/>
            <a:ext cx="599375" cy="1649216"/>
            <a:chOff x="-1435027" y="1362018"/>
            <a:chExt cx="944104" cy="2598443"/>
          </a:xfrm>
        </p:grpSpPr>
        <p:sp>
          <p:nvSpPr>
            <p:cNvPr id="447" name="Google Shape;447;p22"/>
            <p:cNvSpPr/>
            <p:nvPr/>
          </p:nvSpPr>
          <p:spPr>
            <a:xfrm>
              <a:off x="-1079594" y="166370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8" name="Google Shape;448;p22"/>
            <p:cNvSpPr/>
            <p:nvPr/>
          </p:nvSpPr>
          <p:spPr>
            <a:xfrm>
              <a:off x="-1079594" y="196296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9" name="Google Shape;449;p22"/>
            <p:cNvSpPr/>
            <p:nvPr/>
          </p:nvSpPr>
          <p:spPr>
            <a:xfrm>
              <a:off x="-1079594" y="226221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0" name="Google Shape;450;p22"/>
            <p:cNvSpPr/>
            <p:nvPr/>
          </p:nvSpPr>
          <p:spPr>
            <a:xfrm>
              <a:off x="-1079594" y="256147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1" name="Google Shape;451;p22"/>
            <p:cNvSpPr/>
            <p:nvPr/>
          </p:nvSpPr>
          <p:spPr>
            <a:xfrm>
              <a:off x="-1079594" y="286073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2" name="Google Shape;452;p22"/>
            <p:cNvSpPr/>
            <p:nvPr/>
          </p:nvSpPr>
          <p:spPr>
            <a:xfrm>
              <a:off x="-1079594" y="315998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3" name="Google Shape;453;p22"/>
            <p:cNvSpPr/>
            <p:nvPr/>
          </p:nvSpPr>
          <p:spPr>
            <a:xfrm>
              <a:off x="-1079594" y="345924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4" name="Google Shape;454;p22"/>
            <p:cNvSpPr/>
            <p:nvPr/>
          </p:nvSpPr>
          <p:spPr>
            <a:xfrm>
              <a:off x="-1435012" y="196242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5" name="Google Shape;455;p22"/>
            <p:cNvSpPr/>
            <p:nvPr/>
          </p:nvSpPr>
          <p:spPr>
            <a:xfrm>
              <a:off x="-1435012" y="226168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6" name="Google Shape;456;p22"/>
            <p:cNvSpPr/>
            <p:nvPr/>
          </p:nvSpPr>
          <p:spPr>
            <a:xfrm>
              <a:off x="-1435012" y="256094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7" name="Google Shape;457;p22"/>
            <p:cNvSpPr/>
            <p:nvPr/>
          </p:nvSpPr>
          <p:spPr>
            <a:xfrm>
              <a:off x="-1435012" y="286019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8" name="Google Shape;458;p22"/>
            <p:cNvSpPr/>
            <p:nvPr/>
          </p:nvSpPr>
          <p:spPr>
            <a:xfrm>
              <a:off x="-1435012" y="315945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9" name="Google Shape;459;p22"/>
            <p:cNvSpPr/>
            <p:nvPr/>
          </p:nvSpPr>
          <p:spPr>
            <a:xfrm>
              <a:off x="-1435012" y="345870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0" name="Google Shape;460;p22"/>
            <p:cNvSpPr/>
            <p:nvPr/>
          </p:nvSpPr>
          <p:spPr>
            <a:xfrm>
              <a:off x="-1435012" y="3757961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1" name="Google Shape;461;p22"/>
            <p:cNvSpPr/>
            <p:nvPr/>
          </p:nvSpPr>
          <p:spPr>
            <a:xfrm>
              <a:off x="-725224" y="136201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2" name="Google Shape;462;p22"/>
            <p:cNvSpPr/>
            <p:nvPr/>
          </p:nvSpPr>
          <p:spPr>
            <a:xfrm>
              <a:off x="-725224" y="1661273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3" name="Google Shape;463;p22"/>
            <p:cNvSpPr/>
            <p:nvPr/>
          </p:nvSpPr>
          <p:spPr>
            <a:xfrm>
              <a:off x="-725224" y="196052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4" name="Google Shape;464;p22"/>
            <p:cNvSpPr/>
            <p:nvPr/>
          </p:nvSpPr>
          <p:spPr>
            <a:xfrm>
              <a:off x="-725224" y="225978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5" name="Google Shape;465;p22"/>
            <p:cNvSpPr/>
            <p:nvPr/>
          </p:nvSpPr>
          <p:spPr>
            <a:xfrm>
              <a:off x="-725224" y="255903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6" name="Google Shape;466;p22"/>
            <p:cNvSpPr/>
            <p:nvPr/>
          </p:nvSpPr>
          <p:spPr>
            <a:xfrm>
              <a:off x="-725224" y="285829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7" name="Google Shape;467;p22"/>
            <p:cNvSpPr/>
            <p:nvPr/>
          </p:nvSpPr>
          <p:spPr>
            <a:xfrm>
              <a:off x="-725224" y="315755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8" name="Google Shape;468;p22"/>
            <p:cNvSpPr/>
            <p:nvPr/>
          </p:nvSpPr>
          <p:spPr>
            <a:xfrm>
              <a:off x="-1435027" y="166370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69" name="Google Shape;469;p22"/>
          <p:cNvGrpSpPr/>
          <p:nvPr/>
        </p:nvGrpSpPr>
        <p:grpSpPr>
          <a:xfrm rot="-1985685">
            <a:off x="4647324" y="2274349"/>
            <a:ext cx="866945" cy="2385501"/>
            <a:chOff x="-1435027" y="1362018"/>
            <a:chExt cx="944104" cy="2598443"/>
          </a:xfrm>
        </p:grpSpPr>
        <p:sp>
          <p:nvSpPr>
            <p:cNvPr id="470" name="Google Shape;470;p22"/>
            <p:cNvSpPr/>
            <p:nvPr/>
          </p:nvSpPr>
          <p:spPr>
            <a:xfrm>
              <a:off x="-1079594" y="166370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1" name="Google Shape;471;p22"/>
            <p:cNvSpPr/>
            <p:nvPr/>
          </p:nvSpPr>
          <p:spPr>
            <a:xfrm>
              <a:off x="-1079594" y="196296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2" name="Google Shape;472;p22"/>
            <p:cNvSpPr/>
            <p:nvPr/>
          </p:nvSpPr>
          <p:spPr>
            <a:xfrm>
              <a:off x="-1079594" y="226221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3" name="Google Shape;473;p22"/>
            <p:cNvSpPr/>
            <p:nvPr/>
          </p:nvSpPr>
          <p:spPr>
            <a:xfrm>
              <a:off x="-1079594" y="256147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4" name="Google Shape;474;p22"/>
            <p:cNvSpPr/>
            <p:nvPr/>
          </p:nvSpPr>
          <p:spPr>
            <a:xfrm>
              <a:off x="-1079594" y="286073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5" name="Google Shape;475;p22"/>
            <p:cNvSpPr/>
            <p:nvPr/>
          </p:nvSpPr>
          <p:spPr>
            <a:xfrm>
              <a:off x="-1079594" y="315998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6" name="Google Shape;476;p22"/>
            <p:cNvSpPr/>
            <p:nvPr/>
          </p:nvSpPr>
          <p:spPr>
            <a:xfrm>
              <a:off x="-1079594" y="345924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7" name="Google Shape;477;p22"/>
            <p:cNvSpPr/>
            <p:nvPr/>
          </p:nvSpPr>
          <p:spPr>
            <a:xfrm>
              <a:off x="-1435012" y="196242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8" name="Google Shape;478;p22"/>
            <p:cNvSpPr/>
            <p:nvPr/>
          </p:nvSpPr>
          <p:spPr>
            <a:xfrm>
              <a:off x="-1435012" y="226168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9" name="Google Shape;479;p22"/>
            <p:cNvSpPr/>
            <p:nvPr/>
          </p:nvSpPr>
          <p:spPr>
            <a:xfrm>
              <a:off x="-1435012" y="256094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0" name="Google Shape;480;p22"/>
            <p:cNvSpPr/>
            <p:nvPr/>
          </p:nvSpPr>
          <p:spPr>
            <a:xfrm>
              <a:off x="-1435012" y="286019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1" name="Google Shape;481;p22"/>
            <p:cNvSpPr/>
            <p:nvPr/>
          </p:nvSpPr>
          <p:spPr>
            <a:xfrm>
              <a:off x="-1435012" y="315945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2" name="Google Shape;482;p22"/>
            <p:cNvSpPr/>
            <p:nvPr/>
          </p:nvSpPr>
          <p:spPr>
            <a:xfrm>
              <a:off x="-1435012" y="345870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3" name="Google Shape;483;p22"/>
            <p:cNvSpPr/>
            <p:nvPr/>
          </p:nvSpPr>
          <p:spPr>
            <a:xfrm>
              <a:off x="-1435012" y="3757961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4" name="Google Shape;484;p22"/>
            <p:cNvSpPr/>
            <p:nvPr/>
          </p:nvSpPr>
          <p:spPr>
            <a:xfrm>
              <a:off x="-725224" y="136201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5" name="Google Shape;485;p22"/>
            <p:cNvSpPr/>
            <p:nvPr/>
          </p:nvSpPr>
          <p:spPr>
            <a:xfrm>
              <a:off x="-725224" y="1661273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6" name="Google Shape;486;p22"/>
            <p:cNvSpPr/>
            <p:nvPr/>
          </p:nvSpPr>
          <p:spPr>
            <a:xfrm>
              <a:off x="-725224" y="196052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7" name="Google Shape;487;p22"/>
            <p:cNvSpPr/>
            <p:nvPr/>
          </p:nvSpPr>
          <p:spPr>
            <a:xfrm>
              <a:off x="-725224" y="225978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8" name="Google Shape;488;p22"/>
            <p:cNvSpPr/>
            <p:nvPr/>
          </p:nvSpPr>
          <p:spPr>
            <a:xfrm>
              <a:off x="-725224" y="255903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9" name="Google Shape;489;p22"/>
            <p:cNvSpPr/>
            <p:nvPr/>
          </p:nvSpPr>
          <p:spPr>
            <a:xfrm>
              <a:off x="-725224" y="285829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0" name="Google Shape;490;p22"/>
            <p:cNvSpPr/>
            <p:nvPr/>
          </p:nvSpPr>
          <p:spPr>
            <a:xfrm>
              <a:off x="-725224" y="315755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1" name="Google Shape;491;p22"/>
            <p:cNvSpPr/>
            <p:nvPr/>
          </p:nvSpPr>
          <p:spPr>
            <a:xfrm>
              <a:off x="-1435027" y="166370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92" name="Google Shape;492;p22"/>
          <p:cNvSpPr/>
          <p:nvPr/>
        </p:nvSpPr>
        <p:spPr>
          <a:xfrm flipH="1">
            <a:off x="368961" y="3074232"/>
            <a:ext cx="4116900" cy="4116900"/>
          </a:xfrm>
          <a:prstGeom prst="ellipse">
            <a:avLst/>
          </a:prstGeom>
          <a:solidFill>
            <a:srgbClr val="FFFFFF">
              <a:alpha val="437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3" name="Google Shape;493;p22"/>
          <p:cNvSpPr/>
          <p:nvPr/>
        </p:nvSpPr>
        <p:spPr>
          <a:xfrm flipH="1">
            <a:off x="4449661" y="-2054218"/>
            <a:ext cx="4116900" cy="4116900"/>
          </a:xfrm>
          <a:prstGeom prst="ellipse">
            <a:avLst/>
          </a:prstGeom>
          <a:solidFill>
            <a:srgbClr val="FFFFFF">
              <a:alpha val="437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highlight>
                <a:srgbClr val="CCCCCC"/>
              </a:highlight>
            </a:endParaRPr>
          </a:p>
        </p:txBody>
      </p:sp>
      <p:sp>
        <p:nvSpPr>
          <p:cNvPr id="494" name="Google Shape;494;p22"/>
          <p:cNvSpPr/>
          <p:nvPr/>
        </p:nvSpPr>
        <p:spPr>
          <a:xfrm rot="-970568">
            <a:off x="401181" y="376066"/>
            <a:ext cx="2322759" cy="3207014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b="1" sz="1100">
              <a:solidFill>
                <a:schemeClr val="dk2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495" name="Google Shape;495;p22"/>
          <p:cNvSpPr/>
          <p:nvPr/>
        </p:nvSpPr>
        <p:spPr>
          <a:xfrm rot="1385677">
            <a:off x="6174772" y="443376"/>
            <a:ext cx="2322749" cy="3207101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6" name="Google Shape;496;p22"/>
          <p:cNvSpPr txBox="1"/>
          <p:nvPr/>
        </p:nvSpPr>
        <p:spPr>
          <a:xfrm>
            <a:off x="47200" y="3429000"/>
            <a:ext cx="4577100" cy="155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0000FF"/>
                </a:solidFill>
                <a:highlight>
                  <a:srgbClr val="FFFF00"/>
                </a:highlight>
                <a:latin typeface="Comic Sans MS"/>
                <a:ea typeface="Comic Sans MS"/>
                <a:cs typeface="Comic Sans MS"/>
                <a:sym typeface="Comic Sans MS"/>
              </a:rPr>
              <a:t>BASIC NEEDS</a:t>
            </a:r>
            <a:r>
              <a:rPr b="1" lang="en" sz="1800">
                <a:solidFill>
                  <a:srgbClr val="0000FF"/>
                </a:solidFill>
                <a:highlight>
                  <a:srgbClr val="FFFF00"/>
                </a:highlight>
                <a:latin typeface="Comic Sans MS"/>
                <a:ea typeface="Comic Sans MS"/>
                <a:cs typeface="Comic Sans MS"/>
                <a:sym typeface="Comic Sans MS"/>
              </a:rPr>
              <a:t>:</a:t>
            </a:r>
            <a:endParaRPr b="1" sz="1800">
              <a:solidFill>
                <a:srgbClr val="0000FF"/>
              </a:solidFill>
              <a:highlight>
                <a:srgbClr val="FFFF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>
                <a:solidFill>
                  <a:srgbClr val="0000FF"/>
                </a:solidFill>
                <a:highlight>
                  <a:schemeClr val="lt1"/>
                </a:highlight>
                <a:latin typeface="Comic Sans MS"/>
                <a:ea typeface="Comic Sans MS"/>
                <a:cs typeface="Comic Sans MS"/>
                <a:sym typeface="Comic Sans MS"/>
              </a:rPr>
              <a:t>Housing, </a:t>
            </a:r>
            <a:endParaRPr b="1">
              <a:solidFill>
                <a:srgbClr val="0000FF"/>
              </a:solidFill>
              <a:highlight>
                <a:schemeClr val="lt1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>
                <a:solidFill>
                  <a:srgbClr val="0000FF"/>
                </a:solidFill>
                <a:highlight>
                  <a:schemeClr val="lt1"/>
                </a:highlight>
                <a:latin typeface="Comic Sans MS"/>
                <a:ea typeface="Comic Sans MS"/>
                <a:cs typeface="Comic Sans MS"/>
                <a:sym typeface="Comic Sans MS"/>
              </a:rPr>
              <a:t>food insecurity </a:t>
            </a:r>
            <a:endParaRPr b="1">
              <a:solidFill>
                <a:srgbClr val="0000FF"/>
              </a:solidFill>
              <a:highlight>
                <a:schemeClr val="lt1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>
                <a:solidFill>
                  <a:srgbClr val="0000FF"/>
                </a:solidFill>
                <a:highlight>
                  <a:schemeClr val="lt1"/>
                </a:highlight>
                <a:latin typeface="Comic Sans MS"/>
                <a:ea typeface="Comic Sans MS"/>
                <a:cs typeface="Comic Sans MS"/>
                <a:sym typeface="Comic Sans MS"/>
              </a:rPr>
              <a:t>&amp; clothing</a:t>
            </a:r>
            <a:r>
              <a:rPr b="1" lang="en">
                <a:solidFill>
                  <a:srgbClr val="0000FF"/>
                </a:solidFill>
                <a:highlight>
                  <a:schemeClr val="lt1"/>
                </a:highlight>
              </a:rPr>
              <a:t>  </a:t>
            </a:r>
            <a:endParaRPr b="1">
              <a:solidFill>
                <a:srgbClr val="0000FF"/>
              </a:solidFill>
              <a:highlight>
                <a:schemeClr val="lt1"/>
              </a:highlight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2"/>
              </a:solidFill>
              <a:highlight>
                <a:srgbClr val="FFFF00"/>
              </a:highlight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497" name="Google Shape;497;p22" title="IMG_6166.jpg"/>
          <p:cNvPicPr preferRelativeResize="0"/>
          <p:nvPr/>
        </p:nvPicPr>
        <p:blipFill rotWithShape="1">
          <a:blip r:embed="rId3">
            <a:alphaModFix/>
          </a:blip>
          <a:srcRect b="16895" l="-5786" r="0" t="20060"/>
          <a:stretch/>
        </p:blipFill>
        <p:spPr>
          <a:xfrm>
            <a:off x="3427025" y="2231175"/>
            <a:ext cx="2479350" cy="2084152"/>
          </a:xfrm>
          <a:prstGeom prst="rect">
            <a:avLst/>
          </a:prstGeom>
          <a:noFill/>
          <a:ln>
            <a:noFill/>
          </a:ln>
        </p:spPr>
      </p:pic>
      <p:pic>
        <p:nvPicPr>
          <p:cNvPr id="498" name="Google Shape;498;p22" title="499528150_122227457246221667_958065292221214084_n.jpg"/>
          <p:cNvPicPr preferRelativeResize="0"/>
          <p:nvPr/>
        </p:nvPicPr>
        <p:blipFill rotWithShape="1">
          <a:blip r:embed="rId4">
            <a:alphaModFix/>
          </a:blip>
          <a:srcRect b="0" l="9372" r="5194" t="10193"/>
          <a:stretch/>
        </p:blipFill>
        <p:spPr>
          <a:xfrm>
            <a:off x="6368450" y="502475"/>
            <a:ext cx="2141151" cy="2571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99" name="Google Shape;499;p22" title="IMG_2782.PNG"/>
          <p:cNvPicPr preferRelativeResize="0"/>
          <p:nvPr/>
        </p:nvPicPr>
        <p:blipFill rotWithShape="1">
          <a:blip r:embed="rId5">
            <a:alphaModFix/>
          </a:blip>
          <a:srcRect b="51941" l="0" r="0" t="0"/>
          <a:stretch/>
        </p:blipFill>
        <p:spPr>
          <a:xfrm>
            <a:off x="3314663" y="261096"/>
            <a:ext cx="2864201" cy="1970079"/>
          </a:xfrm>
          <a:prstGeom prst="rect">
            <a:avLst/>
          </a:prstGeom>
          <a:noFill/>
          <a:ln>
            <a:noFill/>
          </a:ln>
        </p:spPr>
      </p:pic>
      <p:pic>
        <p:nvPicPr>
          <p:cNvPr id="500" name="Google Shape;500;p22" title="480564237_1132512305337058_3439500700583020498_n.jp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14175" y="534800"/>
            <a:ext cx="2387351" cy="2571750"/>
          </a:xfrm>
          <a:prstGeom prst="rect">
            <a:avLst/>
          </a:prstGeom>
          <a:noFill/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</p:pic>
      <p:sp>
        <p:nvSpPr>
          <p:cNvPr id="501" name="Google Shape;501;p22"/>
          <p:cNvSpPr txBox="1"/>
          <p:nvPr/>
        </p:nvSpPr>
        <p:spPr>
          <a:xfrm>
            <a:off x="6095250" y="3177325"/>
            <a:ext cx="2862300" cy="185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00"/>
                </a:solidFill>
                <a:highlight>
                  <a:srgbClr val="0000FF"/>
                </a:highlight>
                <a:latin typeface="Comic Sans MS"/>
                <a:ea typeface="Comic Sans MS"/>
                <a:cs typeface="Comic Sans MS"/>
                <a:sym typeface="Comic Sans MS"/>
              </a:rPr>
              <a:t>This year, FRYSC brought in </a:t>
            </a:r>
            <a:endParaRPr sz="1200">
              <a:solidFill>
                <a:srgbClr val="FFFF00"/>
              </a:solidFill>
              <a:highlight>
                <a:srgbClr val="0000FF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00"/>
                </a:solidFill>
                <a:highlight>
                  <a:srgbClr val="0000FF"/>
                </a:highlight>
                <a:latin typeface="Comic Sans MS"/>
                <a:ea typeface="Comic Sans MS"/>
                <a:cs typeface="Comic Sans MS"/>
                <a:sym typeface="Comic Sans MS"/>
              </a:rPr>
              <a:t>more than </a:t>
            </a:r>
            <a:r>
              <a:rPr lang="en" sz="1200">
                <a:solidFill>
                  <a:srgbClr val="FF0000"/>
                </a:solidFill>
                <a:highlight>
                  <a:srgbClr val="0000FF"/>
                </a:highlight>
                <a:latin typeface="Comic Sans MS"/>
                <a:ea typeface="Comic Sans MS"/>
                <a:cs typeface="Comic Sans MS"/>
                <a:sym typeface="Comic Sans MS"/>
              </a:rPr>
              <a:t>$326,760  </a:t>
            </a:r>
            <a:endParaRPr sz="1200">
              <a:solidFill>
                <a:srgbClr val="FF0000"/>
              </a:solidFill>
              <a:highlight>
                <a:srgbClr val="0000FF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00"/>
                </a:solidFill>
                <a:highlight>
                  <a:srgbClr val="0000FF"/>
                </a:highlight>
                <a:latin typeface="Comic Sans MS"/>
                <a:ea typeface="Comic Sans MS"/>
                <a:cs typeface="Comic Sans MS"/>
                <a:sym typeface="Comic Sans MS"/>
              </a:rPr>
              <a:t>in additional grants to support hunger initiatives &amp; in-kind donations for weekend bags, meal packs for holiday breaks &amp; countywide crisis provisions through </a:t>
            </a:r>
            <a:r>
              <a:rPr lang="en" sz="1200">
                <a:solidFill>
                  <a:srgbClr val="FFFF00"/>
                </a:solidFill>
                <a:highlight>
                  <a:srgbClr val="0000FF"/>
                </a:highlight>
                <a:latin typeface="Comic Sans MS"/>
                <a:ea typeface="Comic Sans MS"/>
                <a:cs typeface="Comic Sans MS"/>
                <a:sym typeface="Comic Sans MS"/>
              </a:rPr>
              <a:t>BCHS’ </a:t>
            </a:r>
            <a:endParaRPr sz="1200">
              <a:solidFill>
                <a:srgbClr val="FFFF00"/>
              </a:solidFill>
              <a:highlight>
                <a:srgbClr val="0000FF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00"/>
                </a:solidFill>
                <a:highlight>
                  <a:srgbClr val="0000FF"/>
                </a:highlight>
                <a:latin typeface="Comic Sans MS"/>
                <a:ea typeface="Comic Sans MS"/>
                <a:cs typeface="Comic Sans MS"/>
                <a:sym typeface="Comic Sans MS"/>
              </a:rPr>
              <a:t>Metro United Way Pantry, </a:t>
            </a:r>
            <a:r>
              <a:rPr lang="en" sz="1200">
                <a:solidFill>
                  <a:srgbClr val="FFFF00"/>
                </a:solidFill>
                <a:highlight>
                  <a:srgbClr val="0000FF"/>
                </a:highlight>
                <a:latin typeface="Comic Sans MS"/>
                <a:ea typeface="Comic Sans MS"/>
                <a:cs typeface="Comic Sans MS"/>
                <a:sym typeface="Comic Sans MS"/>
              </a:rPr>
              <a:t>  </a:t>
            </a:r>
            <a:r>
              <a:rPr lang="en" sz="1800">
                <a:solidFill>
                  <a:srgbClr val="FFFF00"/>
                </a:solidFill>
                <a:highlight>
                  <a:srgbClr val="0000FF"/>
                </a:highlight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1800">
              <a:solidFill>
                <a:srgbClr val="FFFF00"/>
              </a:solidFill>
              <a:highlight>
                <a:srgbClr val="0000FF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E2B2F"/>
        </a:solidFill>
      </p:bgPr>
    </p:bg>
    <p:spTree>
      <p:nvGrpSpPr>
        <p:cNvPr id="505" name="Shape 5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" name="Google Shape;506;p23"/>
          <p:cNvSpPr/>
          <p:nvPr/>
        </p:nvSpPr>
        <p:spPr>
          <a:xfrm rot="10800000">
            <a:off x="3162300" y="-6125"/>
            <a:ext cx="5981700" cy="5159131"/>
          </a:xfrm>
          <a:custGeom>
            <a:rect b="b" l="l" r="r" t="t"/>
            <a:pathLst>
              <a:path extrusionOk="0" h="205359" w="239268">
                <a:moveTo>
                  <a:pt x="0" y="0"/>
                </a:moveTo>
                <a:lnTo>
                  <a:pt x="0" y="205359"/>
                </a:lnTo>
                <a:lnTo>
                  <a:pt x="239268" y="205359"/>
                </a:lnTo>
                <a:lnTo>
                  <a:pt x="103632" y="0"/>
                </a:lnTo>
                <a:close/>
              </a:path>
            </a:pathLst>
          </a:custGeom>
          <a:solidFill>
            <a:srgbClr val="4A86E8"/>
          </a:solidFill>
          <a:ln>
            <a:noFill/>
          </a:ln>
        </p:spPr>
      </p:sp>
      <p:sp>
        <p:nvSpPr>
          <p:cNvPr id="507" name="Google Shape;507;p23"/>
          <p:cNvSpPr/>
          <p:nvPr/>
        </p:nvSpPr>
        <p:spPr>
          <a:xfrm rot="-2931">
            <a:off x="141549" y="71785"/>
            <a:ext cx="2815201" cy="2474702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8" name="Google Shape;508;p23"/>
          <p:cNvSpPr/>
          <p:nvPr/>
        </p:nvSpPr>
        <p:spPr>
          <a:xfrm rot="-3081">
            <a:off x="6226774" y="2402549"/>
            <a:ext cx="2677501" cy="2599502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9" name="Google Shape;509;p23"/>
          <p:cNvSpPr/>
          <p:nvPr/>
        </p:nvSpPr>
        <p:spPr>
          <a:xfrm rot="-5400000">
            <a:off x="7866238" y="3348028"/>
            <a:ext cx="238500" cy="2328000"/>
          </a:xfrm>
          <a:prstGeom prst="upArrow">
            <a:avLst>
              <a:gd fmla="val 27274" name="adj1"/>
              <a:gd fmla="val 86351" name="adj2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0" name="Google Shape;510;p23"/>
          <p:cNvSpPr/>
          <p:nvPr/>
        </p:nvSpPr>
        <p:spPr>
          <a:xfrm rot="-5400000">
            <a:off x="8507788" y="3751078"/>
            <a:ext cx="238500" cy="1044900"/>
          </a:xfrm>
          <a:prstGeom prst="upArrow">
            <a:avLst>
              <a:gd fmla="val 27274" name="adj1"/>
              <a:gd fmla="val 86351" name="adj2"/>
            </a:avLst>
          </a:prstGeom>
          <a:solidFill>
            <a:srgbClr val="FFFFFF">
              <a:alpha val="437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1" name="Google Shape;511;p23"/>
          <p:cNvSpPr/>
          <p:nvPr/>
        </p:nvSpPr>
        <p:spPr>
          <a:xfrm rot="-5400000">
            <a:off x="8325388" y="4040553"/>
            <a:ext cx="238500" cy="1409700"/>
          </a:xfrm>
          <a:prstGeom prst="upArrow">
            <a:avLst>
              <a:gd fmla="val 27274" name="adj1"/>
              <a:gd fmla="val 86351" name="adj2"/>
            </a:avLst>
          </a:prstGeom>
          <a:solidFill>
            <a:srgbClr val="FFFFFF">
              <a:alpha val="437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2" name="Google Shape;512;p23"/>
          <p:cNvSpPr/>
          <p:nvPr/>
        </p:nvSpPr>
        <p:spPr>
          <a:xfrm rot="-5400000">
            <a:off x="7866238" y="-658869"/>
            <a:ext cx="238500" cy="2328000"/>
          </a:xfrm>
          <a:prstGeom prst="upArrow">
            <a:avLst>
              <a:gd fmla="val 27274" name="adj1"/>
              <a:gd fmla="val 86351" name="adj2"/>
            </a:avLst>
          </a:prstGeom>
          <a:solidFill>
            <a:srgbClr val="FFFFFF">
              <a:alpha val="437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3" name="Google Shape;513;p23"/>
          <p:cNvSpPr/>
          <p:nvPr/>
        </p:nvSpPr>
        <p:spPr>
          <a:xfrm rot="-5400000">
            <a:off x="8507788" y="-255819"/>
            <a:ext cx="238500" cy="1044900"/>
          </a:xfrm>
          <a:prstGeom prst="upArrow">
            <a:avLst>
              <a:gd fmla="val 27274" name="adj1"/>
              <a:gd fmla="val 86351" name="adj2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4" name="Google Shape;514;p23"/>
          <p:cNvSpPr/>
          <p:nvPr/>
        </p:nvSpPr>
        <p:spPr>
          <a:xfrm rot="-5400000">
            <a:off x="8325388" y="33656"/>
            <a:ext cx="238500" cy="1409700"/>
          </a:xfrm>
          <a:prstGeom prst="upArrow">
            <a:avLst>
              <a:gd fmla="val 27274" name="adj1"/>
              <a:gd fmla="val 86351" name="adj2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5" name="Google Shape;515;p23"/>
          <p:cNvSpPr/>
          <p:nvPr/>
        </p:nvSpPr>
        <p:spPr>
          <a:xfrm rot="-2837">
            <a:off x="73499" y="3027740"/>
            <a:ext cx="4362301" cy="2020201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6" name="Google Shape;516;p23"/>
          <p:cNvSpPr txBox="1"/>
          <p:nvPr/>
        </p:nvSpPr>
        <p:spPr>
          <a:xfrm>
            <a:off x="2603200" y="89475"/>
            <a:ext cx="3704100" cy="9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b="1" lang="en" sz="1700">
                <a:solidFill>
                  <a:schemeClr val="dk2"/>
                </a:solidFill>
                <a:highlight>
                  <a:srgbClr val="FFFF00"/>
                </a:highlight>
                <a:latin typeface="Comic Sans MS"/>
                <a:ea typeface="Comic Sans MS"/>
                <a:cs typeface="Comic Sans MS"/>
                <a:sym typeface="Comic Sans MS"/>
              </a:rPr>
              <a:t>SUBSTANCE ABUSE</a:t>
            </a:r>
            <a:endParaRPr b="1" sz="1700">
              <a:solidFill>
                <a:schemeClr val="dk2"/>
              </a:solidFill>
              <a:highlight>
                <a:srgbClr val="FFFF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b="1" lang="en" sz="1700">
                <a:solidFill>
                  <a:schemeClr val="dk2"/>
                </a:solidFill>
                <a:highlight>
                  <a:srgbClr val="FFFF00"/>
                </a:highlight>
                <a:latin typeface="Comic Sans MS"/>
                <a:ea typeface="Comic Sans MS"/>
                <a:cs typeface="Comic Sans MS"/>
                <a:sym typeface="Comic Sans MS"/>
              </a:rPr>
              <a:t> EDUCATION &amp; </a:t>
            </a:r>
            <a:endParaRPr b="1" sz="1700">
              <a:solidFill>
                <a:schemeClr val="dk2"/>
              </a:solidFill>
              <a:highlight>
                <a:srgbClr val="FFFF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b="1" lang="en" sz="1700">
                <a:solidFill>
                  <a:schemeClr val="dk2"/>
                </a:solidFill>
                <a:highlight>
                  <a:srgbClr val="FFFF00"/>
                </a:highlight>
                <a:latin typeface="Comic Sans MS"/>
                <a:ea typeface="Comic Sans MS"/>
                <a:cs typeface="Comic Sans MS"/>
                <a:sym typeface="Comic Sans MS"/>
              </a:rPr>
              <a:t>COUNSELING: </a:t>
            </a:r>
            <a:endParaRPr b="1" sz="2100">
              <a:solidFill>
                <a:schemeClr val="dk2"/>
              </a:solidFill>
              <a:highlight>
                <a:srgbClr val="FFFF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17" name="Google Shape;517;p23"/>
          <p:cNvSpPr/>
          <p:nvPr/>
        </p:nvSpPr>
        <p:spPr>
          <a:xfrm rot="-2782">
            <a:off x="3306225" y="1022299"/>
            <a:ext cx="2966101" cy="3279602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518" name="Google Shape;518;p23" title="IMG_1366.HEIC"/>
          <p:cNvPicPr preferRelativeResize="0"/>
          <p:nvPr/>
        </p:nvPicPr>
        <p:blipFill rotWithShape="1">
          <a:blip r:embed="rId3">
            <a:alphaModFix/>
          </a:blip>
          <a:srcRect b="23388" l="1610" r="4236" t="19731"/>
          <a:stretch/>
        </p:blipFill>
        <p:spPr>
          <a:xfrm>
            <a:off x="140050" y="3067250"/>
            <a:ext cx="4235177" cy="1918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19" name="Google Shape;519;p23" title="IMG_1349.HEIC"/>
          <p:cNvPicPr preferRelativeResize="0"/>
          <p:nvPr/>
        </p:nvPicPr>
        <p:blipFill rotWithShape="1">
          <a:blip r:embed="rId4">
            <a:alphaModFix/>
          </a:blip>
          <a:srcRect b="-76074" l="-20880" r="32852" t="100000"/>
          <a:stretch/>
        </p:blipFill>
        <p:spPr>
          <a:xfrm>
            <a:off x="4139425" y="3949050"/>
            <a:ext cx="4299377" cy="2879401"/>
          </a:xfrm>
          <a:prstGeom prst="rect">
            <a:avLst/>
          </a:prstGeom>
          <a:noFill/>
          <a:ln>
            <a:noFill/>
          </a:ln>
        </p:spPr>
      </p:pic>
      <p:pic>
        <p:nvPicPr>
          <p:cNvPr id="520" name="Google Shape;520;p23" title="490982494_1057194466455043_2304210869948927995_n.jp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460600" y="2880975"/>
            <a:ext cx="2373601" cy="2023799"/>
          </a:xfrm>
          <a:prstGeom prst="rect">
            <a:avLst/>
          </a:prstGeom>
          <a:noFill/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</p:pic>
      <p:pic>
        <p:nvPicPr>
          <p:cNvPr id="521" name="Google Shape;521;p23" title="481807835_122219944736068987_4763025519261180031_n.jpg"/>
          <p:cNvPicPr preferRelativeResize="0"/>
          <p:nvPr/>
        </p:nvPicPr>
        <p:blipFill rotWithShape="1">
          <a:blip r:embed="rId6">
            <a:alphaModFix/>
          </a:blip>
          <a:srcRect b="57336" l="22171" r="23870" t="-1373"/>
          <a:stretch/>
        </p:blipFill>
        <p:spPr>
          <a:xfrm>
            <a:off x="252100" y="1778425"/>
            <a:ext cx="2328000" cy="1288824"/>
          </a:xfrm>
          <a:prstGeom prst="rect">
            <a:avLst/>
          </a:prstGeom>
          <a:noFill/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</p:pic>
      <p:sp>
        <p:nvSpPr>
          <p:cNvPr id="522" name="Google Shape;522;p23"/>
          <p:cNvSpPr/>
          <p:nvPr/>
        </p:nvSpPr>
        <p:spPr>
          <a:xfrm rot="-2459">
            <a:off x="6226625" y="95703"/>
            <a:ext cx="2935801" cy="2187902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523" name="Google Shape;523;p23" title="491735581_1057196203121536_2723528475669806628_n.jp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603200" y="943625"/>
            <a:ext cx="3598981" cy="1680000"/>
          </a:xfrm>
          <a:prstGeom prst="rect">
            <a:avLst/>
          </a:prstGeom>
          <a:noFill/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</p:pic>
      <p:pic>
        <p:nvPicPr>
          <p:cNvPr id="524" name="Google Shape;524;p23" title="475988171_122202682310221667_3692968687195970214_n.jpg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453375" y="204050"/>
            <a:ext cx="2512350" cy="1918975"/>
          </a:xfrm>
          <a:prstGeom prst="rect">
            <a:avLst/>
          </a:prstGeom>
          <a:noFill/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</p:pic>
      <p:sp>
        <p:nvSpPr>
          <p:cNvPr id="525" name="Google Shape;525;p23"/>
          <p:cNvSpPr txBox="1"/>
          <p:nvPr/>
        </p:nvSpPr>
        <p:spPr>
          <a:xfrm>
            <a:off x="5898500" y="2335800"/>
            <a:ext cx="3347400" cy="739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450">
                <a:solidFill>
                  <a:srgbClr val="080809"/>
                </a:solidFill>
                <a:highlight>
                  <a:srgbClr val="FFD966"/>
                </a:highlight>
                <a:latin typeface="Rock Salt"/>
                <a:ea typeface="Rock Salt"/>
                <a:cs typeface="Rock Salt"/>
                <a:sym typeface="Rock Salt"/>
              </a:rPr>
              <a:t>BEHS’ 2025 </a:t>
            </a:r>
            <a:endParaRPr b="1" sz="1450">
              <a:solidFill>
                <a:srgbClr val="080809"/>
              </a:solidFill>
              <a:highlight>
                <a:srgbClr val="FFD966"/>
              </a:highlight>
              <a:latin typeface="Rock Salt"/>
              <a:ea typeface="Rock Salt"/>
              <a:cs typeface="Rock Salt"/>
              <a:sym typeface="Rock Salt"/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b="1" lang="en" sz="1450">
                <a:solidFill>
                  <a:srgbClr val="080809"/>
                </a:solidFill>
                <a:highlight>
                  <a:srgbClr val="FFD966"/>
                </a:highlight>
                <a:latin typeface="Rock Salt"/>
                <a:ea typeface="Rock Salt"/>
                <a:cs typeface="Rock Salt"/>
                <a:sym typeface="Rock Salt"/>
              </a:rPr>
              <a:t>Killer Decisions </a:t>
            </a:r>
            <a:endParaRPr b="1" sz="1700">
              <a:solidFill>
                <a:schemeClr val="dk2"/>
              </a:solidFill>
              <a:highlight>
                <a:srgbClr val="FFD966"/>
              </a:highlight>
              <a:latin typeface="Rock Salt"/>
              <a:ea typeface="Rock Salt"/>
              <a:cs typeface="Rock Salt"/>
              <a:sym typeface="Rock Salt"/>
            </a:endParaRPr>
          </a:p>
        </p:txBody>
      </p:sp>
      <p:sp>
        <p:nvSpPr>
          <p:cNvPr id="526" name="Google Shape;526;p23"/>
          <p:cNvSpPr txBox="1"/>
          <p:nvPr/>
        </p:nvSpPr>
        <p:spPr>
          <a:xfrm>
            <a:off x="304275" y="385863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50">
                <a:solidFill>
                  <a:srgbClr val="080809"/>
                </a:solidFill>
                <a:highlight>
                  <a:srgbClr val="FFFFFF"/>
                </a:highlight>
              </a:rPr>
              <a:t> </a:t>
            </a:r>
            <a:endParaRPr/>
          </a:p>
        </p:txBody>
      </p:sp>
      <p:pic>
        <p:nvPicPr>
          <p:cNvPr id="527" name="Google Shape;527;p23" title="480761976_122207301488221667_3898488609091413101_n.jpg"/>
          <p:cNvPicPr preferRelativeResize="0"/>
          <p:nvPr/>
        </p:nvPicPr>
        <p:blipFill rotWithShape="1">
          <a:blip r:embed="rId9">
            <a:alphaModFix/>
          </a:blip>
          <a:srcRect b="44068" l="9354" r="3870" t="16584"/>
          <a:stretch/>
        </p:blipFill>
        <p:spPr>
          <a:xfrm>
            <a:off x="171925" y="147375"/>
            <a:ext cx="2564976" cy="1550750"/>
          </a:xfrm>
          <a:prstGeom prst="rect">
            <a:avLst/>
          </a:prstGeom>
          <a:noFill/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</p:pic>
      <p:pic>
        <p:nvPicPr>
          <p:cNvPr id="528" name="Google Shape;528;p23" title="482272015_122210074976221667_1179232266879847039_n.jpg"/>
          <p:cNvPicPr preferRelativeResize="0"/>
          <p:nvPr/>
        </p:nvPicPr>
        <p:blipFill rotWithShape="1">
          <a:blip r:embed="rId10">
            <a:alphaModFix/>
          </a:blip>
          <a:srcRect b="23222" l="26035" r="12399" t="31651"/>
          <a:stretch/>
        </p:blipFill>
        <p:spPr>
          <a:xfrm>
            <a:off x="4375236" y="2547675"/>
            <a:ext cx="1858372" cy="2023798"/>
          </a:xfrm>
          <a:prstGeom prst="rect">
            <a:avLst/>
          </a:prstGeom>
          <a:noFill/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</p:pic>
      <p:sp>
        <p:nvSpPr>
          <p:cNvPr id="529" name="Google Shape;529;p23"/>
          <p:cNvSpPr txBox="1"/>
          <p:nvPr/>
        </p:nvSpPr>
        <p:spPr>
          <a:xfrm>
            <a:off x="4375225" y="4270525"/>
            <a:ext cx="1993800" cy="87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2"/>
                </a:solidFill>
                <a:highlight>
                  <a:schemeClr val="lt1"/>
                </a:highlight>
                <a:latin typeface="Amatic SC"/>
                <a:ea typeface="Amatic SC"/>
                <a:cs typeface="Amatic SC"/>
                <a:sym typeface="Amatic SC"/>
              </a:rPr>
              <a:t>MWMS &amp; EMS’ </a:t>
            </a:r>
            <a:endParaRPr b="1" sz="1800">
              <a:solidFill>
                <a:schemeClr val="dk2"/>
              </a:solidFill>
              <a:highlight>
                <a:schemeClr val="lt1"/>
              </a:highlight>
              <a:latin typeface="Amatic SC"/>
              <a:ea typeface="Amatic SC"/>
              <a:cs typeface="Amatic SC"/>
              <a:sym typeface="Amatic SC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2"/>
                </a:solidFill>
                <a:highlight>
                  <a:schemeClr val="lt1"/>
                </a:highlight>
                <a:latin typeface="Amatic SC"/>
                <a:ea typeface="Amatic SC"/>
                <a:cs typeface="Amatic SC"/>
                <a:sym typeface="Amatic SC"/>
              </a:rPr>
              <a:t>TRUTH &amp; CONSEQUENCES</a:t>
            </a:r>
            <a:endParaRPr b="1" sz="1800">
              <a:solidFill>
                <a:schemeClr val="dk2"/>
              </a:solidFill>
              <a:highlight>
                <a:schemeClr val="lt1"/>
              </a:highlight>
              <a:latin typeface="Amatic SC"/>
              <a:ea typeface="Amatic SC"/>
              <a:cs typeface="Amatic SC"/>
              <a:sym typeface="Amatic SC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E2B2F"/>
        </a:solidFill>
      </p:bgPr>
    </p:bg>
    <p:spTree>
      <p:nvGrpSpPr>
        <p:cNvPr id="533" name="Shape 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" name="Google Shape;534;p24"/>
          <p:cNvSpPr/>
          <p:nvPr/>
        </p:nvSpPr>
        <p:spPr>
          <a:xfrm flipH="1" rot="10800000">
            <a:off x="0" y="-7812"/>
            <a:ext cx="5981700" cy="5159131"/>
          </a:xfrm>
          <a:custGeom>
            <a:rect b="b" l="l" r="r" t="t"/>
            <a:pathLst>
              <a:path extrusionOk="0" h="205359" w="239268">
                <a:moveTo>
                  <a:pt x="0" y="0"/>
                </a:moveTo>
                <a:lnTo>
                  <a:pt x="0" y="205359"/>
                </a:lnTo>
                <a:lnTo>
                  <a:pt x="239268" y="205359"/>
                </a:lnTo>
                <a:lnTo>
                  <a:pt x="103632" y="0"/>
                </a:lnTo>
                <a:close/>
              </a:path>
            </a:pathLst>
          </a:custGeom>
          <a:solidFill>
            <a:srgbClr val="4A86E8"/>
          </a:solidFill>
          <a:ln>
            <a:noFill/>
          </a:ln>
        </p:spPr>
      </p:sp>
      <p:grpSp>
        <p:nvGrpSpPr>
          <p:cNvPr id="535" name="Google Shape;535;p24"/>
          <p:cNvGrpSpPr/>
          <p:nvPr/>
        </p:nvGrpSpPr>
        <p:grpSpPr>
          <a:xfrm flipH="1" rot="1985359">
            <a:off x="7480114" y="617664"/>
            <a:ext cx="599375" cy="1649216"/>
            <a:chOff x="-1435027" y="1362018"/>
            <a:chExt cx="944104" cy="2598443"/>
          </a:xfrm>
        </p:grpSpPr>
        <p:sp>
          <p:nvSpPr>
            <p:cNvPr id="536" name="Google Shape;536;p24"/>
            <p:cNvSpPr/>
            <p:nvPr/>
          </p:nvSpPr>
          <p:spPr>
            <a:xfrm>
              <a:off x="-1079594" y="166370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37" name="Google Shape;537;p24"/>
            <p:cNvSpPr/>
            <p:nvPr/>
          </p:nvSpPr>
          <p:spPr>
            <a:xfrm>
              <a:off x="-1079594" y="196296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38" name="Google Shape;538;p24"/>
            <p:cNvSpPr/>
            <p:nvPr/>
          </p:nvSpPr>
          <p:spPr>
            <a:xfrm>
              <a:off x="-1079594" y="226221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39" name="Google Shape;539;p24"/>
            <p:cNvSpPr/>
            <p:nvPr/>
          </p:nvSpPr>
          <p:spPr>
            <a:xfrm>
              <a:off x="-1079594" y="256147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0" name="Google Shape;540;p24"/>
            <p:cNvSpPr/>
            <p:nvPr/>
          </p:nvSpPr>
          <p:spPr>
            <a:xfrm>
              <a:off x="-1079594" y="286073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1" name="Google Shape;541;p24"/>
            <p:cNvSpPr/>
            <p:nvPr/>
          </p:nvSpPr>
          <p:spPr>
            <a:xfrm>
              <a:off x="-1079594" y="315998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2" name="Google Shape;542;p24"/>
            <p:cNvSpPr/>
            <p:nvPr/>
          </p:nvSpPr>
          <p:spPr>
            <a:xfrm>
              <a:off x="-1079594" y="345924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3" name="Google Shape;543;p24"/>
            <p:cNvSpPr/>
            <p:nvPr/>
          </p:nvSpPr>
          <p:spPr>
            <a:xfrm>
              <a:off x="-1435012" y="196242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4" name="Google Shape;544;p24"/>
            <p:cNvSpPr/>
            <p:nvPr/>
          </p:nvSpPr>
          <p:spPr>
            <a:xfrm>
              <a:off x="-1435012" y="226168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5" name="Google Shape;545;p24"/>
            <p:cNvSpPr/>
            <p:nvPr/>
          </p:nvSpPr>
          <p:spPr>
            <a:xfrm>
              <a:off x="-1435012" y="256094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6" name="Google Shape;546;p24"/>
            <p:cNvSpPr/>
            <p:nvPr/>
          </p:nvSpPr>
          <p:spPr>
            <a:xfrm>
              <a:off x="-1435012" y="286019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7" name="Google Shape;547;p24"/>
            <p:cNvSpPr/>
            <p:nvPr/>
          </p:nvSpPr>
          <p:spPr>
            <a:xfrm>
              <a:off x="-1435012" y="315945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8" name="Google Shape;548;p24"/>
            <p:cNvSpPr/>
            <p:nvPr/>
          </p:nvSpPr>
          <p:spPr>
            <a:xfrm>
              <a:off x="-1435012" y="345870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9" name="Google Shape;549;p24"/>
            <p:cNvSpPr/>
            <p:nvPr/>
          </p:nvSpPr>
          <p:spPr>
            <a:xfrm>
              <a:off x="-1435012" y="3757961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0" name="Google Shape;550;p24"/>
            <p:cNvSpPr/>
            <p:nvPr/>
          </p:nvSpPr>
          <p:spPr>
            <a:xfrm>
              <a:off x="-725224" y="136201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1" name="Google Shape;551;p24"/>
            <p:cNvSpPr/>
            <p:nvPr/>
          </p:nvSpPr>
          <p:spPr>
            <a:xfrm>
              <a:off x="-725224" y="1661273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2" name="Google Shape;552;p24"/>
            <p:cNvSpPr/>
            <p:nvPr/>
          </p:nvSpPr>
          <p:spPr>
            <a:xfrm>
              <a:off x="-725224" y="196052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3" name="Google Shape;553;p24"/>
            <p:cNvSpPr/>
            <p:nvPr/>
          </p:nvSpPr>
          <p:spPr>
            <a:xfrm>
              <a:off x="-725224" y="225978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4" name="Google Shape;554;p24"/>
            <p:cNvSpPr/>
            <p:nvPr/>
          </p:nvSpPr>
          <p:spPr>
            <a:xfrm>
              <a:off x="-725224" y="255903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5" name="Google Shape;555;p24"/>
            <p:cNvSpPr/>
            <p:nvPr/>
          </p:nvSpPr>
          <p:spPr>
            <a:xfrm>
              <a:off x="-725224" y="285829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6" name="Google Shape;556;p24"/>
            <p:cNvSpPr/>
            <p:nvPr/>
          </p:nvSpPr>
          <p:spPr>
            <a:xfrm>
              <a:off x="-725224" y="315755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7" name="Google Shape;557;p24"/>
            <p:cNvSpPr/>
            <p:nvPr/>
          </p:nvSpPr>
          <p:spPr>
            <a:xfrm>
              <a:off x="-1435027" y="166370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558" name="Google Shape;558;p24"/>
          <p:cNvGrpSpPr/>
          <p:nvPr/>
        </p:nvGrpSpPr>
        <p:grpSpPr>
          <a:xfrm flipH="1" rot="1985685">
            <a:off x="3629742" y="2274349"/>
            <a:ext cx="866945" cy="2385501"/>
            <a:chOff x="-1435027" y="1362018"/>
            <a:chExt cx="944104" cy="2598443"/>
          </a:xfrm>
        </p:grpSpPr>
        <p:sp>
          <p:nvSpPr>
            <p:cNvPr id="559" name="Google Shape;559;p24"/>
            <p:cNvSpPr/>
            <p:nvPr/>
          </p:nvSpPr>
          <p:spPr>
            <a:xfrm>
              <a:off x="-1079594" y="166370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0" name="Google Shape;560;p24"/>
            <p:cNvSpPr/>
            <p:nvPr/>
          </p:nvSpPr>
          <p:spPr>
            <a:xfrm>
              <a:off x="-1079594" y="196296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1" name="Google Shape;561;p24"/>
            <p:cNvSpPr/>
            <p:nvPr/>
          </p:nvSpPr>
          <p:spPr>
            <a:xfrm>
              <a:off x="-1079594" y="226221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2" name="Google Shape;562;p24"/>
            <p:cNvSpPr/>
            <p:nvPr/>
          </p:nvSpPr>
          <p:spPr>
            <a:xfrm>
              <a:off x="-1079594" y="256147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3" name="Google Shape;563;p24"/>
            <p:cNvSpPr/>
            <p:nvPr/>
          </p:nvSpPr>
          <p:spPr>
            <a:xfrm>
              <a:off x="-1079594" y="286073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4" name="Google Shape;564;p24"/>
            <p:cNvSpPr/>
            <p:nvPr/>
          </p:nvSpPr>
          <p:spPr>
            <a:xfrm>
              <a:off x="-1079594" y="315998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5" name="Google Shape;565;p24"/>
            <p:cNvSpPr/>
            <p:nvPr/>
          </p:nvSpPr>
          <p:spPr>
            <a:xfrm>
              <a:off x="-1079594" y="345924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6" name="Google Shape;566;p24"/>
            <p:cNvSpPr/>
            <p:nvPr/>
          </p:nvSpPr>
          <p:spPr>
            <a:xfrm>
              <a:off x="-1435012" y="196242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7" name="Google Shape;567;p24"/>
            <p:cNvSpPr/>
            <p:nvPr/>
          </p:nvSpPr>
          <p:spPr>
            <a:xfrm>
              <a:off x="-1435012" y="226168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8" name="Google Shape;568;p24"/>
            <p:cNvSpPr/>
            <p:nvPr/>
          </p:nvSpPr>
          <p:spPr>
            <a:xfrm>
              <a:off x="-1435012" y="256094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9" name="Google Shape;569;p24"/>
            <p:cNvSpPr/>
            <p:nvPr/>
          </p:nvSpPr>
          <p:spPr>
            <a:xfrm>
              <a:off x="-1435012" y="286019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70" name="Google Shape;570;p24"/>
            <p:cNvSpPr/>
            <p:nvPr/>
          </p:nvSpPr>
          <p:spPr>
            <a:xfrm>
              <a:off x="-1435012" y="315945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71" name="Google Shape;571;p24"/>
            <p:cNvSpPr/>
            <p:nvPr/>
          </p:nvSpPr>
          <p:spPr>
            <a:xfrm>
              <a:off x="-1435012" y="345870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72" name="Google Shape;572;p24"/>
            <p:cNvSpPr/>
            <p:nvPr/>
          </p:nvSpPr>
          <p:spPr>
            <a:xfrm>
              <a:off x="-1435012" y="3757961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73" name="Google Shape;573;p24"/>
            <p:cNvSpPr/>
            <p:nvPr/>
          </p:nvSpPr>
          <p:spPr>
            <a:xfrm>
              <a:off x="-725224" y="136201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74" name="Google Shape;574;p24"/>
            <p:cNvSpPr/>
            <p:nvPr/>
          </p:nvSpPr>
          <p:spPr>
            <a:xfrm>
              <a:off x="-725224" y="1661273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75" name="Google Shape;575;p24"/>
            <p:cNvSpPr/>
            <p:nvPr/>
          </p:nvSpPr>
          <p:spPr>
            <a:xfrm>
              <a:off x="-725224" y="196052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76" name="Google Shape;576;p24"/>
            <p:cNvSpPr/>
            <p:nvPr/>
          </p:nvSpPr>
          <p:spPr>
            <a:xfrm>
              <a:off x="-725224" y="225978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77" name="Google Shape;577;p24"/>
            <p:cNvSpPr/>
            <p:nvPr/>
          </p:nvSpPr>
          <p:spPr>
            <a:xfrm>
              <a:off x="-725224" y="255903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78" name="Google Shape;578;p24"/>
            <p:cNvSpPr/>
            <p:nvPr/>
          </p:nvSpPr>
          <p:spPr>
            <a:xfrm>
              <a:off x="-725224" y="285829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79" name="Google Shape;579;p24"/>
            <p:cNvSpPr/>
            <p:nvPr/>
          </p:nvSpPr>
          <p:spPr>
            <a:xfrm>
              <a:off x="-725224" y="315755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80" name="Google Shape;580;p24"/>
            <p:cNvSpPr/>
            <p:nvPr/>
          </p:nvSpPr>
          <p:spPr>
            <a:xfrm>
              <a:off x="-1435027" y="166370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81" name="Google Shape;581;p24"/>
          <p:cNvSpPr/>
          <p:nvPr/>
        </p:nvSpPr>
        <p:spPr>
          <a:xfrm>
            <a:off x="4658150" y="3074232"/>
            <a:ext cx="4116900" cy="4116900"/>
          </a:xfrm>
          <a:prstGeom prst="ellipse">
            <a:avLst/>
          </a:prstGeom>
          <a:solidFill>
            <a:srgbClr val="FFFFFF">
              <a:alpha val="437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2" name="Google Shape;582;p24"/>
          <p:cNvSpPr/>
          <p:nvPr/>
        </p:nvSpPr>
        <p:spPr>
          <a:xfrm>
            <a:off x="577450" y="-2054218"/>
            <a:ext cx="4116900" cy="4116900"/>
          </a:xfrm>
          <a:prstGeom prst="ellipse">
            <a:avLst/>
          </a:prstGeom>
          <a:solidFill>
            <a:srgbClr val="FFFFFF">
              <a:alpha val="437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3" name="Google Shape;583;p24"/>
          <p:cNvSpPr/>
          <p:nvPr/>
        </p:nvSpPr>
        <p:spPr>
          <a:xfrm flipH="1" rot="-888">
            <a:off x="4810199" y="740180"/>
            <a:ext cx="2322900" cy="32073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4" name="Google Shape;584;p24"/>
          <p:cNvSpPr/>
          <p:nvPr/>
        </p:nvSpPr>
        <p:spPr>
          <a:xfrm flipH="1" rot="-312148">
            <a:off x="1934277" y="1259366"/>
            <a:ext cx="2322568" cy="320722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5" name="Google Shape;585;p24"/>
          <p:cNvSpPr txBox="1"/>
          <p:nvPr/>
        </p:nvSpPr>
        <p:spPr>
          <a:xfrm>
            <a:off x="928025" y="180900"/>
            <a:ext cx="3303900" cy="86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586" name="Google Shape;586;p24"/>
          <p:cNvSpPr txBox="1"/>
          <p:nvPr/>
        </p:nvSpPr>
        <p:spPr>
          <a:xfrm>
            <a:off x="616625" y="94375"/>
            <a:ext cx="4116900" cy="9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000">
                <a:solidFill>
                  <a:schemeClr val="dk2"/>
                </a:solidFill>
                <a:highlight>
                  <a:srgbClr val="FFFF00"/>
                </a:highlight>
                <a:latin typeface="Lato"/>
                <a:ea typeface="Lato"/>
                <a:cs typeface="Lato"/>
                <a:sym typeface="Lato"/>
              </a:rPr>
              <a:t>CAREER EXPLORATION &amp; DEVELOPMENT</a:t>
            </a:r>
            <a:r>
              <a:rPr b="1" lang="en" sz="2000">
                <a:solidFill>
                  <a:schemeClr val="dk2"/>
                </a:solidFill>
                <a:highlight>
                  <a:srgbClr val="FFFF00"/>
                </a:highlight>
                <a:latin typeface="Lato"/>
                <a:ea typeface="Lato"/>
                <a:cs typeface="Lato"/>
                <a:sym typeface="Lato"/>
              </a:rPr>
              <a:t>:</a:t>
            </a:r>
            <a:endParaRPr b="1" sz="2000">
              <a:solidFill>
                <a:schemeClr val="dk2"/>
              </a:solidFill>
              <a:highlight>
                <a:srgbClr val="FFFF00"/>
              </a:highlight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ctr"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en">
                <a:solidFill>
                  <a:srgbClr val="0000FF"/>
                </a:solidFill>
                <a:highlight>
                  <a:schemeClr val="lt1"/>
                </a:highlight>
              </a:rPr>
              <a:t>  </a:t>
            </a:r>
            <a:endParaRPr b="1" sz="15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587" name="Google Shape;587;p24" title="481016919_122208136832221667_3310139405086098289_n (1)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613687" y="2099825"/>
            <a:ext cx="2125452" cy="2833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88" name="Google Shape;588;p24" title="495869392_122226078998221667_7070288410024165926_n.jpg"/>
          <p:cNvPicPr preferRelativeResize="0"/>
          <p:nvPr/>
        </p:nvPicPr>
        <p:blipFill rotWithShape="1">
          <a:blip r:embed="rId4">
            <a:alphaModFix/>
          </a:blip>
          <a:srcRect b="77201" l="2610" r="56923" t="2768"/>
          <a:stretch/>
        </p:blipFill>
        <p:spPr>
          <a:xfrm>
            <a:off x="6723763" y="3947775"/>
            <a:ext cx="1607274" cy="1030273"/>
          </a:xfrm>
          <a:prstGeom prst="rect">
            <a:avLst/>
          </a:prstGeom>
          <a:noFill/>
          <a:ln>
            <a:noFill/>
          </a:ln>
        </p:spPr>
      </p:pic>
      <p:pic>
        <p:nvPicPr>
          <p:cNvPr id="589" name="Google Shape;589;p24" title="IMG_7123.jpg"/>
          <p:cNvPicPr preferRelativeResize="0"/>
          <p:nvPr/>
        </p:nvPicPr>
        <p:blipFill rotWithShape="1">
          <a:blip r:embed="rId5">
            <a:alphaModFix/>
          </a:blip>
          <a:srcRect b="27202" l="10044" r="12866" t="25840"/>
          <a:stretch/>
        </p:blipFill>
        <p:spPr>
          <a:xfrm>
            <a:off x="495500" y="2147725"/>
            <a:ext cx="3029599" cy="2131277"/>
          </a:xfrm>
          <a:prstGeom prst="rect">
            <a:avLst/>
          </a:prstGeom>
          <a:noFill/>
          <a:ln>
            <a:noFill/>
          </a:ln>
        </p:spPr>
      </p:pic>
      <p:pic>
        <p:nvPicPr>
          <p:cNvPr id="590" name="Google Shape;590;p24" title="487313933_1144565920801639_2018306030118318188_n.jpg"/>
          <p:cNvPicPr preferRelativeResize="0"/>
          <p:nvPr/>
        </p:nvPicPr>
        <p:blipFill rotWithShape="1">
          <a:blip r:embed="rId6">
            <a:alphaModFix/>
          </a:blip>
          <a:srcRect b="0" l="14273" r="0" t="0"/>
          <a:stretch/>
        </p:blipFill>
        <p:spPr>
          <a:xfrm>
            <a:off x="5827725" y="1635875"/>
            <a:ext cx="3151123" cy="2311899"/>
          </a:xfrm>
          <a:prstGeom prst="rect">
            <a:avLst/>
          </a:prstGeom>
          <a:noFill/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</p:pic>
      <p:pic>
        <p:nvPicPr>
          <p:cNvPr id="591" name="Google Shape;591;p24" title="480292258_1129015532353402_3105589518636021249_n.jpg"/>
          <p:cNvPicPr preferRelativeResize="0"/>
          <p:nvPr/>
        </p:nvPicPr>
        <p:blipFill rotWithShape="1">
          <a:blip r:embed="rId7">
            <a:alphaModFix/>
          </a:blip>
          <a:srcRect b="-26435" l="-7812" r="9916" t="49048"/>
          <a:stretch/>
        </p:blipFill>
        <p:spPr>
          <a:xfrm>
            <a:off x="-99875" y="827900"/>
            <a:ext cx="5093699" cy="2089874"/>
          </a:xfrm>
          <a:prstGeom prst="rect">
            <a:avLst/>
          </a:prstGeom>
          <a:noFill/>
          <a:ln>
            <a:noFill/>
          </a:ln>
        </p:spPr>
      </p:pic>
      <p:sp>
        <p:nvSpPr>
          <p:cNvPr id="592" name="Google Shape;592;p24"/>
          <p:cNvSpPr txBox="1"/>
          <p:nvPr/>
        </p:nvSpPr>
        <p:spPr>
          <a:xfrm>
            <a:off x="93500" y="4160450"/>
            <a:ext cx="2745600" cy="86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chemeClr val="dk2"/>
                </a:solidFill>
                <a:highlight>
                  <a:schemeClr val="lt1"/>
                </a:highlight>
                <a:latin typeface="Comic Sans MS"/>
                <a:ea typeface="Comic Sans MS"/>
                <a:cs typeface="Comic Sans MS"/>
                <a:sym typeface="Comic Sans MS"/>
              </a:rPr>
              <a:t>REALITY STORE: Middle school f</a:t>
            </a:r>
            <a:r>
              <a:rPr b="1" lang="en" sz="1100">
                <a:solidFill>
                  <a:schemeClr val="dk2"/>
                </a:solidFill>
                <a:highlight>
                  <a:schemeClr val="lt1"/>
                </a:highlight>
                <a:latin typeface="Comic Sans MS"/>
                <a:ea typeface="Comic Sans MS"/>
                <a:cs typeface="Comic Sans MS"/>
                <a:sym typeface="Comic Sans MS"/>
              </a:rPr>
              <a:t>inancial</a:t>
            </a:r>
            <a:r>
              <a:rPr b="1" lang="en" sz="1100">
                <a:solidFill>
                  <a:schemeClr val="dk2"/>
                </a:solidFill>
                <a:highlight>
                  <a:schemeClr val="lt1"/>
                </a:highlight>
                <a:latin typeface="Comic Sans MS"/>
                <a:ea typeface="Comic Sans MS"/>
                <a:cs typeface="Comic Sans MS"/>
                <a:sym typeface="Comic Sans MS"/>
              </a:rPr>
              <a:t> literacy. Can you</a:t>
            </a:r>
            <a:r>
              <a:rPr b="1" lang="en" sz="1100">
                <a:solidFill>
                  <a:schemeClr val="dk2"/>
                </a:solidFill>
                <a:highlight>
                  <a:schemeClr val="lt1"/>
                </a:highlight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b="1" lang="en" sz="1100">
                <a:solidFill>
                  <a:schemeClr val="dk2"/>
                </a:solidFill>
                <a:highlight>
                  <a:schemeClr val="lt1"/>
                </a:highlight>
                <a:latin typeface="Comic Sans MS"/>
                <a:ea typeface="Comic Sans MS"/>
                <a:cs typeface="Comic Sans MS"/>
                <a:sym typeface="Comic Sans MS"/>
              </a:rPr>
              <a:t>pay a month’s worth of bills?</a:t>
            </a:r>
            <a:endParaRPr b="1" sz="700">
              <a:solidFill>
                <a:schemeClr val="dk2"/>
              </a:solidFill>
              <a:highlight>
                <a:schemeClr val="lt1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93" name="Google Shape;593;p24"/>
          <p:cNvSpPr txBox="1"/>
          <p:nvPr/>
        </p:nvSpPr>
        <p:spPr>
          <a:xfrm>
            <a:off x="5006825" y="794325"/>
            <a:ext cx="2213400" cy="621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COLLEGE &amp; CAREER FAIRS: helps students plan the next step!</a:t>
            </a:r>
            <a:endParaRPr b="1" sz="1100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94" name="Google Shape;594;p24"/>
          <p:cNvSpPr txBox="1"/>
          <p:nvPr/>
        </p:nvSpPr>
        <p:spPr>
          <a:xfrm>
            <a:off x="2784100" y="4387650"/>
            <a:ext cx="3617700" cy="692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300">
                <a:solidFill>
                  <a:schemeClr val="dk2"/>
                </a:solidFill>
                <a:highlight>
                  <a:schemeClr val="lt1"/>
                </a:highlight>
                <a:latin typeface="Comic Sans MS"/>
                <a:ea typeface="Comic Sans MS"/>
                <a:cs typeface="Comic Sans MS"/>
                <a:sym typeface="Comic Sans MS"/>
              </a:rPr>
              <a:t>LEGISLATIVE PAGE PROGRAM: Leadership is a capital investment.</a:t>
            </a:r>
            <a:endParaRPr b="1" sz="1300">
              <a:solidFill>
                <a:schemeClr val="dk2"/>
              </a:solidFill>
              <a:highlight>
                <a:schemeClr val="lt1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E2B2F"/>
        </a:solidFill>
      </p:bgPr>
    </p:bg>
    <p:spTree>
      <p:nvGrpSpPr>
        <p:cNvPr id="598" name="Shape 5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9" name="Google Shape;599;p25"/>
          <p:cNvSpPr/>
          <p:nvPr/>
        </p:nvSpPr>
        <p:spPr>
          <a:xfrm rot="10800000">
            <a:off x="3162300" y="-6125"/>
            <a:ext cx="5981700" cy="5159131"/>
          </a:xfrm>
          <a:custGeom>
            <a:rect b="b" l="l" r="r" t="t"/>
            <a:pathLst>
              <a:path extrusionOk="0" h="205359" w="239268">
                <a:moveTo>
                  <a:pt x="0" y="0"/>
                </a:moveTo>
                <a:lnTo>
                  <a:pt x="0" y="205359"/>
                </a:lnTo>
                <a:lnTo>
                  <a:pt x="239268" y="205359"/>
                </a:lnTo>
                <a:lnTo>
                  <a:pt x="103632" y="0"/>
                </a:lnTo>
                <a:close/>
              </a:path>
            </a:pathLst>
          </a:custGeom>
          <a:solidFill>
            <a:srgbClr val="4A86E8"/>
          </a:solidFill>
          <a:ln>
            <a:noFill/>
          </a:ln>
        </p:spPr>
      </p:sp>
      <p:sp>
        <p:nvSpPr>
          <p:cNvPr id="600" name="Google Shape;600;p25"/>
          <p:cNvSpPr/>
          <p:nvPr/>
        </p:nvSpPr>
        <p:spPr>
          <a:xfrm rot="-2931">
            <a:off x="627149" y="427860"/>
            <a:ext cx="2815201" cy="2474702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1" name="Google Shape;601;p25"/>
          <p:cNvSpPr/>
          <p:nvPr/>
        </p:nvSpPr>
        <p:spPr>
          <a:xfrm rot="-3081">
            <a:off x="6335149" y="880874"/>
            <a:ext cx="2677501" cy="3468302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2" name="Google Shape;602;p25"/>
          <p:cNvSpPr/>
          <p:nvPr/>
        </p:nvSpPr>
        <p:spPr>
          <a:xfrm rot="-5400000">
            <a:off x="7866238" y="3348028"/>
            <a:ext cx="238500" cy="2328000"/>
          </a:xfrm>
          <a:prstGeom prst="upArrow">
            <a:avLst>
              <a:gd fmla="val 27274" name="adj1"/>
              <a:gd fmla="val 86351" name="adj2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3" name="Google Shape;603;p25"/>
          <p:cNvSpPr/>
          <p:nvPr/>
        </p:nvSpPr>
        <p:spPr>
          <a:xfrm rot="-5400000">
            <a:off x="8507788" y="3751078"/>
            <a:ext cx="238500" cy="1044900"/>
          </a:xfrm>
          <a:prstGeom prst="upArrow">
            <a:avLst>
              <a:gd fmla="val 27274" name="adj1"/>
              <a:gd fmla="val 86351" name="adj2"/>
            </a:avLst>
          </a:prstGeom>
          <a:solidFill>
            <a:srgbClr val="FFFFFF">
              <a:alpha val="437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4" name="Google Shape;604;p25"/>
          <p:cNvSpPr/>
          <p:nvPr/>
        </p:nvSpPr>
        <p:spPr>
          <a:xfrm rot="-5400000">
            <a:off x="8325388" y="4040553"/>
            <a:ext cx="238500" cy="1409700"/>
          </a:xfrm>
          <a:prstGeom prst="upArrow">
            <a:avLst>
              <a:gd fmla="val 27274" name="adj1"/>
              <a:gd fmla="val 86351" name="adj2"/>
            </a:avLst>
          </a:prstGeom>
          <a:solidFill>
            <a:srgbClr val="FFFFFF">
              <a:alpha val="437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5" name="Google Shape;605;p25"/>
          <p:cNvSpPr/>
          <p:nvPr/>
        </p:nvSpPr>
        <p:spPr>
          <a:xfrm rot="-5400000">
            <a:off x="7866238" y="-658869"/>
            <a:ext cx="238500" cy="2328000"/>
          </a:xfrm>
          <a:prstGeom prst="upArrow">
            <a:avLst>
              <a:gd fmla="val 27274" name="adj1"/>
              <a:gd fmla="val 86351" name="adj2"/>
            </a:avLst>
          </a:prstGeom>
          <a:solidFill>
            <a:srgbClr val="FFFFFF">
              <a:alpha val="437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6" name="Google Shape;606;p25"/>
          <p:cNvSpPr/>
          <p:nvPr/>
        </p:nvSpPr>
        <p:spPr>
          <a:xfrm rot="-5400000">
            <a:off x="8507788" y="-255819"/>
            <a:ext cx="238500" cy="1044900"/>
          </a:xfrm>
          <a:prstGeom prst="upArrow">
            <a:avLst>
              <a:gd fmla="val 27274" name="adj1"/>
              <a:gd fmla="val 86351" name="adj2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7" name="Google Shape;607;p25"/>
          <p:cNvSpPr/>
          <p:nvPr/>
        </p:nvSpPr>
        <p:spPr>
          <a:xfrm rot="-5400000">
            <a:off x="8325388" y="33656"/>
            <a:ext cx="238500" cy="1409700"/>
          </a:xfrm>
          <a:prstGeom prst="upArrow">
            <a:avLst>
              <a:gd fmla="val 27274" name="adj1"/>
              <a:gd fmla="val 86351" name="adj2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8" name="Google Shape;608;p25"/>
          <p:cNvSpPr/>
          <p:nvPr/>
        </p:nvSpPr>
        <p:spPr>
          <a:xfrm rot="-2837">
            <a:off x="73499" y="3027740"/>
            <a:ext cx="4362301" cy="2020201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9" name="Google Shape;609;p25"/>
          <p:cNvSpPr txBox="1"/>
          <p:nvPr/>
        </p:nvSpPr>
        <p:spPr>
          <a:xfrm>
            <a:off x="2681850" y="26450"/>
            <a:ext cx="48054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b="1" lang="en">
                <a:solidFill>
                  <a:schemeClr val="dk2"/>
                </a:solidFill>
                <a:highlight>
                  <a:srgbClr val="FFFF00"/>
                </a:highlight>
                <a:latin typeface="Comic Sans MS"/>
                <a:ea typeface="Comic Sans MS"/>
                <a:cs typeface="Comic Sans MS"/>
                <a:sym typeface="Comic Sans MS"/>
              </a:rPr>
              <a:t>Grade Level Transition Pre-K through Graduation </a:t>
            </a:r>
            <a:endParaRPr b="1" sz="1800">
              <a:solidFill>
                <a:schemeClr val="dk2"/>
              </a:solidFill>
              <a:highlight>
                <a:srgbClr val="FFFF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10" name="Google Shape;610;p25"/>
          <p:cNvSpPr/>
          <p:nvPr/>
        </p:nvSpPr>
        <p:spPr>
          <a:xfrm rot="-2782">
            <a:off x="3342587" y="921403"/>
            <a:ext cx="2966101" cy="2532902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611" name="Google Shape;611;p25" title="IMG_1349.HEIC"/>
          <p:cNvPicPr preferRelativeResize="0"/>
          <p:nvPr/>
        </p:nvPicPr>
        <p:blipFill rotWithShape="1">
          <a:blip r:embed="rId3">
            <a:alphaModFix/>
          </a:blip>
          <a:srcRect b="-76074" l="-20880" r="32852" t="100000"/>
          <a:stretch/>
        </p:blipFill>
        <p:spPr>
          <a:xfrm>
            <a:off x="4139425" y="3949050"/>
            <a:ext cx="4299377" cy="2879401"/>
          </a:xfrm>
          <a:prstGeom prst="rect">
            <a:avLst/>
          </a:prstGeom>
          <a:noFill/>
          <a:ln>
            <a:noFill/>
          </a:ln>
        </p:spPr>
      </p:pic>
      <p:pic>
        <p:nvPicPr>
          <p:cNvPr id="612" name="Google Shape;612;p25" title="494792813_1319782392950090_7505353103821317789_n.jpg"/>
          <p:cNvPicPr preferRelativeResize="0"/>
          <p:nvPr/>
        </p:nvPicPr>
        <p:blipFill rotWithShape="1">
          <a:blip r:embed="rId4">
            <a:alphaModFix/>
          </a:blip>
          <a:srcRect b="31494" l="3022" r="12553" t="20326"/>
          <a:stretch/>
        </p:blipFill>
        <p:spPr>
          <a:xfrm>
            <a:off x="3554613" y="1089950"/>
            <a:ext cx="2542076" cy="2195789"/>
          </a:xfrm>
          <a:prstGeom prst="rect">
            <a:avLst/>
          </a:prstGeom>
          <a:noFill/>
          <a:ln>
            <a:noFill/>
          </a:ln>
        </p:spPr>
      </p:pic>
      <p:pic>
        <p:nvPicPr>
          <p:cNvPr id="613" name="Google Shape;613;p25" title="IMG_2711.HEIC"/>
          <p:cNvPicPr preferRelativeResize="0"/>
          <p:nvPr/>
        </p:nvPicPr>
        <p:blipFill rotWithShape="1">
          <a:blip r:embed="rId5">
            <a:alphaModFix/>
          </a:blip>
          <a:srcRect b="15437" l="0" r="10482" t="33649"/>
          <a:stretch/>
        </p:blipFill>
        <p:spPr>
          <a:xfrm>
            <a:off x="80638" y="3240250"/>
            <a:ext cx="3961175" cy="1689876"/>
          </a:xfrm>
          <a:prstGeom prst="rect">
            <a:avLst/>
          </a:prstGeom>
          <a:noFill/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</p:pic>
      <p:pic>
        <p:nvPicPr>
          <p:cNvPr id="614" name="Google Shape;614;p25" title="BCPS Graduate Profile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207475" y="977775"/>
            <a:ext cx="2542074" cy="3294976"/>
          </a:xfrm>
          <a:prstGeom prst="rect">
            <a:avLst/>
          </a:prstGeom>
          <a:noFill/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</p:pic>
      <p:pic>
        <p:nvPicPr>
          <p:cNvPr id="615" name="Google Shape;615;p25" title="472234098_122164143764309793_7325786880973530238_n.jp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64023" y="426650"/>
            <a:ext cx="2998277" cy="2477101"/>
          </a:xfrm>
          <a:prstGeom prst="rect">
            <a:avLst/>
          </a:prstGeom>
          <a:noFill/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E2B2F"/>
        </a:solidFill>
      </p:bgPr>
    </p:bg>
    <p:spTree>
      <p:nvGrpSpPr>
        <p:cNvPr id="619" name="Shape 6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0" name="Google Shape;620;p26"/>
          <p:cNvSpPr/>
          <p:nvPr/>
        </p:nvSpPr>
        <p:spPr>
          <a:xfrm rot="10800000">
            <a:off x="3162300" y="72525"/>
            <a:ext cx="5981700" cy="5159131"/>
          </a:xfrm>
          <a:custGeom>
            <a:rect b="b" l="l" r="r" t="t"/>
            <a:pathLst>
              <a:path extrusionOk="0" h="205359" w="239268">
                <a:moveTo>
                  <a:pt x="0" y="0"/>
                </a:moveTo>
                <a:lnTo>
                  <a:pt x="0" y="205359"/>
                </a:lnTo>
                <a:lnTo>
                  <a:pt x="239268" y="205359"/>
                </a:lnTo>
                <a:lnTo>
                  <a:pt x="103632" y="0"/>
                </a:lnTo>
                <a:close/>
              </a:path>
            </a:pathLst>
          </a:custGeom>
          <a:solidFill>
            <a:srgbClr val="4A86E8"/>
          </a:solidFill>
          <a:ln>
            <a:noFill/>
          </a:ln>
        </p:spPr>
      </p:sp>
      <p:sp>
        <p:nvSpPr>
          <p:cNvPr id="621" name="Google Shape;621;p26"/>
          <p:cNvSpPr/>
          <p:nvPr/>
        </p:nvSpPr>
        <p:spPr>
          <a:xfrm rot="-2907">
            <a:off x="2577987" y="73885"/>
            <a:ext cx="3192901" cy="2184902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2" name="Google Shape;622;p26"/>
          <p:cNvSpPr/>
          <p:nvPr/>
        </p:nvSpPr>
        <p:spPr>
          <a:xfrm rot="-2860">
            <a:off x="2191451" y="2872311"/>
            <a:ext cx="3966001" cy="2163001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3" name="Google Shape;623;p26"/>
          <p:cNvSpPr/>
          <p:nvPr/>
        </p:nvSpPr>
        <p:spPr>
          <a:xfrm rot="-3108">
            <a:off x="227975" y="148274"/>
            <a:ext cx="1990801" cy="1997701"/>
          </a:xfrm>
          <a:prstGeom prst="rect">
            <a:avLst/>
          </a:prstGeom>
          <a:solidFill>
            <a:srgbClr val="FFFFFF"/>
          </a:solidFill>
          <a:ln cap="flat" cmpd="sng" w="1143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000">
                <a:solidFill>
                  <a:srgbClr val="FFFF00"/>
                </a:solidFill>
                <a:highlight>
                  <a:srgbClr val="0000FF"/>
                </a:highlight>
                <a:latin typeface="Comic Sans MS"/>
                <a:ea typeface="Comic Sans MS"/>
                <a:cs typeface="Comic Sans MS"/>
                <a:sym typeface="Comic Sans MS"/>
              </a:rPr>
              <a:t>Grade level </a:t>
            </a:r>
            <a:r>
              <a:rPr b="1" lang="en" sz="2000">
                <a:solidFill>
                  <a:srgbClr val="FFFF00"/>
                </a:solidFill>
                <a:highlight>
                  <a:srgbClr val="0000FF"/>
                </a:highlight>
                <a:latin typeface="Comic Sans MS"/>
                <a:ea typeface="Comic Sans MS"/>
                <a:cs typeface="Comic Sans MS"/>
                <a:sym typeface="Comic Sans MS"/>
              </a:rPr>
              <a:t>transitions</a:t>
            </a:r>
            <a:r>
              <a:rPr b="1" lang="en" sz="2000">
                <a:solidFill>
                  <a:srgbClr val="FFFF00"/>
                </a:solidFill>
                <a:highlight>
                  <a:srgbClr val="0000FF"/>
                </a:highlight>
                <a:latin typeface="Comic Sans MS"/>
                <a:ea typeface="Comic Sans MS"/>
                <a:cs typeface="Comic Sans MS"/>
                <a:sym typeface="Comic Sans MS"/>
              </a:rPr>
              <a:t> &amp; other learning opportunities</a:t>
            </a:r>
            <a:endParaRPr sz="1100">
              <a:solidFill>
                <a:srgbClr val="FFFF00"/>
              </a:solidFill>
              <a:highlight>
                <a:srgbClr val="0000FF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24" name="Google Shape;624;p26"/>
          <p:cNvSpPr/>
          <p:nvPr/>
        </p:nvSpPr>
        <p:spPr>
          <a:xfrm rot="-5400000">
            <a:off x="7866238" y="3348028"/>
            <a:ext cx="238500" cy="2328000"/>
          </a:xfrm>
          <a:prstGeom prst="upArrow">
            <a:avLst>
              <a:gd fmla="val 27274" name="adj1"/>
              <a:gd fmla="val 86351" name="adj2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5" name="Google Shape;625;p26"/>
          <p:cNvSpPr/>
          <p:nvPr/>
        </p:nvSpPr>
        <p:spPr>
          <a:xfrm rot="-5400000">
            <a:off x="8507788" y="3751078"/>
            <a:ext cx="238500" cy="1044900"/>
          </a:xfrm>
          <a:prstGeom prst="upArrow">
            <a:avLst>
              <a:gd fmla="val 27274" name="adj1"/>
              <a:gd fmla="val 86351" name="adj2"/>
            </a:avLst>
          </a:prstGeom>
          <a:solidFill>
            <a:srgbClr val="FFFFFF">
              <a:alpha val="437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6" name="Google Shape;626;p26"/>
          <p:cNvSpPr/>
          <p:nvPr/>
        </p:nvSpPr>
        <p:spPr>
          <a:xfrm rot="-5400000">
            <a:off x="8325388" y="4040553"/>
            <a:ext cx="238500" cy="1409700"/>
          </a:xfrm>
          <a:prstGeom prst="upArrow">
            <a:avLst>
              <a:gd fmla="val 27274" name="adj1"/>
              <a:gd fmla="val 86351" name="adj2"/>
            </a:avLst>
          </a:prstGeom>
          <a:solidFill>
            <a:srgbClr val="FFFFFF">
              <a:alpha val="437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7" name="Google Shape;627;p26"/>
          <p:cNvSpPr/>
          <p:nvPr/>
        </p:nvSpPr>
        <p:spPr>
          <a:xfrm rot="-5400000">
            <a:off x="7866238" y="-658869"/>
            <a:ext cx="238500" cy="2328000"/>
          </a:xfrm>
          <a:prstGeom prst="upArrow">
            <a:avLst>
              <a:gd fmla="val 27274" name="adj1"/>
              <a:gd fmla="val 86351" name="adj2"/>
            </a:avLst>
          </a:prstGeom>
          <a:solidFill>
            <a:srgbClr val="FFFFFF">
              <a:alpha val="437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8" name="Google Shape;628;p26"/>
          <p:cNvSpPr/>
          <p:nvPr/>
        </p:nvSpPr>
        <p:spPr>
          <a:xfrm rot="-5400000">
            <a:off x="8507788" y="-255819"/>
            <a:ext cx="238500" cy="1044900"/>
          </a:xfrm>
          <a:prstGeom prst="upArrow">
            <a:avLst>
              <a:gd fmla="val 27274" name="adj1"/>
              <a:gd fmla="val 86351" name="adj2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9" name="Google Shape;629;p26"/>
          <p:cNvSpPr/>
          <p:nvPr/>
        </p:nvSpPr>
        <p:spPr>
          <a:xfrm rot="-5400000">
            <a:off x="8325388" y="33656"/>
            <a:ext cx="238500" cy="1409700"/>
          </a:xfrm>
          <a:prstGeom prst="upArrow">
            <a:avLst>
              <a:gd fmla="val 27274" name="adj1"/>
              <a:gd fmla="val 86351" name="adj2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630" name="Google Shape;630;p26" title="497392591_122226363944221667_804305221491518482_n.jpg"/>
          <p:cNvPicPr preferRelativeResize="0"/>
          <p:nvPr/>
        </p:nvPicPr>
        <p:blipFill rotWithShape="1">
          <a:blip r:embed="rId3">
            <a:alphaModFix/>
          </a:blip>
          <a:srcRect b="63911" l="0" r="0" t="0"/>
          <a:stretch/>
        </p:blipFill>
        <p:spPr>
          <a:xfrm>
            <a:off x="6496300" y="2807775"/>
            <a:ext cx="2559749" cy="1113124"/>
          </a:xfrm>
          <a:prstGeom prst="rect">
            <a:avLst/>
          </a:prstGeom>
          <a:noFill/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</p:pic>
      <p:pic>
        <p:nvPicPr>
          <p:cNvPr id="631" name="Google Shape;631;p26" title="image_67532801.JP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2724157"/>
            <a:ext cx="1700206" cy="2266941"/>
          </a:xfrm>
          <a:prstGeom prst="rect">
            <a:avLst/>
          </a:prstGeom>
          <a:noFill/>
          <a:ln>
            <a:noFill/>
          </a:ln>
        </p:spPr>
      </p:pic>
      <p:pic>
        <p:nvPicPr>
          <p:cNvPr id="632" name="Google Shape;632;p26" title="486326030_1037153945125762_5774600457080356575_n.jpg"/>
          <p:cNvPicPr preferRelativeResize="0"/>
          <p:nvPr/>
        </p:nvPicPr>
        <p:blipFill rotWithShape="1">
          <a:blip r:embed="rId5">
            <a:alphaModFix/>
          </a:blip>
          <a:srcRect b="28828" l="3633" r="0" t="23395"/>
          <a:stretch/>
        </p:blipFill>
        <p:spPr>
          <a:xfrm>
            <a:off x="2043300" y="3143529"/>
            <a:ext cx="3840950" cy="1428185"/>
          </a:xfrm>
          <a:prstGeom prst="rect">
            <a:avLst/>
          </a:prstGeom>
          <a:noFill/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</p:pic>
      <p:sp>
        <p:nvSpPr>
          <p:cNvPr id="633" name="Google Shape;633;p26"/>
          <p:cNvSpPr txBox="1"/>
          <p:nvPr/>
        </p:nvSpPr>
        <p:spPr>
          <a:xfrm>
            <a:off x="2043300" y="4631275"/>
            <a:ext cx="43743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rgbClr val="FFFF00"/>
                </a:solidFill>
                <a:highlight>
                  <a:srgbClr val="000000"/>
                </a:highlight>
                <a:latin typeface="Architects Daughter"/>
                <a:ea typeface="Architects Daughter"/>
                <a:cs typeface="Architects Daughter"/>
                <a:sym typeface="Architects Daughter"/>
              </a:rPr>
              <a:t>High schoolers mentoring elementary students.</a:t>
            </a:r>
            <a:endParaRPr sz="1500">
              <a:solidFill>
                <a:srgbClr val="FFFF00"/>
              </a:solidFill>
              <a:highlight>
                <a:srgbClr val="000000"/>
              </a:highlight>
              <a:latin typeface="Architects Daughter"/>
              <a:ea typeface="Architects Daughter"/>
              <a:cs typeface="Architects Daughter"/>
              <a:sym typeface="Architects Daughter"/>
            </a:endParaRPr>
          </a:p>
        </p:txBody>
      </p:sp>
      <p:pic>
        <p:nvPicPr>
          <p:cNvPr id="634" name="Google Shape;634;p26" title="Cooking Matters 2025 (1).jpg"/>
          <p:cNvPicPr preferRelativeResize="0"/>
          <p:nvPr/>
        </p:nvPicPr>
        <p:blipFill rotWithShape="1">
          <a:blip r:embed="rId6">
            <a:alphaModFix/>
          </a:blip>
          <a:srcRect b="19878" l="0" r="0" t="31039"/>
          <a:stretch/>
        </p:blipFill>
        <p:spPr>
          <a:xfrm>
            <a:off x="2397200" y="512075"/>
            <a:ext cx="3554499" cy="1308499"/>
          </a:xfrm>
          <a:prstGeom prst="rect">
            <a:avLst/>
          </a:prstGeom>
          <a:noFill/>
          <a:ln>
            <a:noFill/>
          </a:ln>
        </p:spPr>
      </p:pic>
      <p:sp>
        <p:nvSpPr>
          <p:cNvPr id="635" name="Google Shape;635;p26"/>
          <p:cNvSpPr txBox="1"/>
          <p:nvPr/>
        </p:nvSpPr>
        <p:spPr>
          <a:xfrm>
            <a:off x="5085725" y="1006675"/>
            <a:ext cx="1809000" cy="44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636" name="Google Shape;636;p26"/>
          <p:cNvSpPr txBox="1"/>
          <p:nvPr/>
        </p:nvSpPr>
        <p:spPr>
          <a:xfrm>
            <a:off x="3035775" y="220200"/>
            <a:ext cx="2398800" cy="637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rgbClr val="FFFF00"/>
                </a:solidFill>
                <a:highlight>
                  <a:srgbClr val="000000"/>
                </a:highlight>
                <a:latin typeface="Lato"/>
                <a:ea typeface="Lato"/>
                <a:cs typeface="Lato"/>
                <a:sym typeface="Lato"/>
              </a:rPr>
              <a:t>Cooking Matters at RES←</a:t>
            </a:r>
            <a:endParaRPr sz="1500">
              <a:solidFill>
                <a:srgbClr val="FFFF00"/>
              </a:solidFill>
              <a:highlight>
                <a:srgbClr val="000000"/>
              </a:highlight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637" name="Google Shape;637;p26"/>
          <p:cNvSpPr txBox="1"/>
          <p:nvPr/>
        </p:nvSpPr>
        <p:spPr>
          <a:xfrm>
            <a:off x="943750" y="4199750"/>
            <a:ext cx="715800" cy="791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100">
                <a:solidFill>
                  <a:srgbClr val="FFFF00"/>
                </a:solidFill>
                <a:highlight>
                  <a:srgbClr val="222222"/>
                </a:highlight>
                <a:latin typeface="Amatic SC"/>
                <a:ea typeface="Amatic SC"/>
                <a:cs typeface="Amatic SC"/>
                <a:sym typeface="Amatic SC"/>
              </a:rPr>
              <a:t>FIRE SAFETY</a:t>
            </a:r>
            <a:endParaRPr b="1" sz="2100">
              <a:solidFill>
                <a:srgbClr val="FFFF00"/>
              </a:solidFill>
              <a:highlight>
                <a:srgbClr val="222222"/>
              </a:highlight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638" name="Google Shape;638;p26" title="472917695_122131245734477597_858742752030480900_n.jp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128925" y="843012"/>
            <a:ext cx="1808998" cy="18089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E2B2F"/>
        </a:solidFill>
      </p:bgPr>
    </p:bg>
    <p:spTree>
      <p:nvGrpSpPr>
        <p:cNvPr id="642" name="Shape 6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3" name="Google Shape;643;p27"/>
          <p:cNvSpPr/>
          <p:nvPr/>
        </p:nvSpPr>
        <p:spPr>
          <a:xfrm flipH="1" rot="10800000">
            <a:off x="-203100" y="-7812"/>
            <a:ext cx="5981700" cy="5159131"/>
          </a:xfrm>
          <a:custGeom>
            <a:rect b="b" l="l" r="r" t="t"/>
            <a:pathLst>
              <a:path extrusionOk="0" h="205359" w="239268">
                <a:moveTo>
                  <a:pt x="0" y="0"/>
                </a:moveTo>
                <a:lnTo>
                  <a:pt x="0" y="205359"/>
                </a:lnTo>
                <a:lnTo>
                  <a:pt x="239268" y="205359"/>
                </a:lnTo>
                <a:lnTo>
                  <a:pt x="103632" y="0"/>
                </a:lnTo>
                <a:close/>
              </a:path>
            </a:pathLst>
          </a:custGeom>
          <a:solidFill>
            <a:srgbClr val="E6F4E4"/>
          </a:solidFill>
          <a:ln>
            <a:noFill/>
          </a:ln>
        </p:spPr>
      </p:sp>
      <p:sp>
        <p:nvSpPr>
          <p:cNvPr id="644" name="Google Shape;644;p27"/>
          <p:cNvSpPr txBox="1"/>
          <p:nvPr/>
        </p:nvSpPr>
        <p:spPr>
          <a:xfrm>
            <a:off x="6868088" y="1228688"/>
            <a:ext cx="1635900" cy="44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rgbClr val="0000FF"/>
              </a:solidFill>
              <a:highlight>
                <a:schemeClr val="lt1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45" name="Google Shape;645;p27"/>
          <p:cNvSpPr txBox="1"/>
          <p:nvPr/>
        </p:nvSpPr>
        <p:spPr>
          <a:xfrm>
            <a:off x="5902500" y="2731025"/>
            <a:ext cx="2713200" cy="861900"/>
          </a:xfrm>
          <a:prstGeom prst="rect">
            <a:avLst/>
          </a:prstGeom>
          <a:noFill/>
          <a:ln cap="flat" cmpd="sng" w="152400">
            <a:solidFill>
              <a:srgbClr val="E6F4E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rgbClr val="222222"/>
                </a:solidFill>
                <a:highlight>
                  <a:srgbClr val="FFFF00"/>
                </a:highlight>
                <a:latin typeface="Verdana"/>
                <a:ea typeface="Verdana"/>
                <a:cs typeface="Verdana"/>
                <a:sym typeface="Verdana"/>
              </a:rPr>
              <a:t>Health Services in School</a:t>
            </a:r>
            <a:r>
              <a:rPr b="1" lang="en" sz="1100">
                <a:solidFill>
                  <a:srgbClr val="222222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:</a:t>
            </a:r>
            <a:endParaRPr b="1" sz="1100">
              <a:solidFill>
                <a:srgbClr val="222222"/>
              </a:solidFill>
              <a:highlight>
                <a:srgbClr val="FFFFFF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rgbClr val="222222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156 dental services </a:t>
            </a:r>
            <a:endParaRPr sz="1100">
              <a:solidFill>
                <a:srgbClr val="222222"/>
              </a:solidFill>
              <a:highlight>
                <a:srgbClr val="FFFFFF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rgbClr val="222222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963 vision screening</a:t>
            </a:r>
            <a:endParaRPr sz="1100">
              <a:solidFill>
                <a:srgbClr val="222222"/>
              </a:solidFill>
              <a:highlight>
                <a:srgbClr val="FFFFFF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rgbClr val="222222"/>
              </a:solidFill>
              <a:highlight>
                <a:srgbClr val="FFFFFF"/>
              </a:highlight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646" name="Google Shape;646;p27"/>
          <p:cNvSpPr txBox="1"/>
          <p:nvPr/>
        </p:nvSpPr>
        <p:spPr>
          <a:xfrm>
            <a:off x="-70775" y="644900"/>
            <a:ext cx="2501100" cy="1690800"/>
          </a:xfrm>
          <a:prstGeom prst="rect">
            <a:avLst/>
          </a:prstGeom>
          <a:noFill/>
          <a:ln cap="flat" cmpd="sng" w="1524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rgbClr val="222222"/>
                </a:solidFill>
                <a:highlight>
                  <a:srgbClr val="FFFF00"/>
                </a:highlight>
                <a:latin typeface="Comic Sans MS"/>
                <a:ea typeface="Comic Sans MS"/>
                <a:cs typeface="Comic Sans MS"/>
                <a:sym typeface="Comic Sans MS"/>
              </a:rPr>
              <a:t>Student Contacts, in school:</a:t>
            </a:r>
            <a:endParaRPr b="1" sz="1100">
              <a:solidFill>
                <a:srgbClr val="222222"/>
              </a:solidFill>
              <a:highlight>
                <a:srgbClr val="FFFF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rgbClr val="222222"/>
                </a:solidFill>
                <a:highlight>
                  <a:srgbClr val="FFFFFF"/>
                </a:highlight>
                <a:latin typeface="Comic Sans MS"/>
                <a:ea typeface="Comic Sans MS"/>
                <a:cs typeface="Comic Sans MS"/>
                <a:sym typeface="Comic Sans MS"/>
              </a:rPr>
              <a:t>*2,506 school supplies</a:t>
            </a:r>
            <a:endParaRPr sz="1100">
              <a:solidFill>
                <a:srgbClr val="222222"/>
              </a:solidFill>
              <a:highlight>
                <a:srgbClr val="FFFFFF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rgbClr val="222222"/>
                </a:solidFill>
                <a:highlight>
                  <a:srgbClr val="FFFFFF"/>
                </a:highlight>
                <a:latin typeface="Comic Sans MS"/>
                <a:ea typeface="Comic Sans MS"/>
                <a:cs typeface="Comic Sans MS"/>
                <a:sym typeface="Comic Sans MS"/>
              </a:rPr>
              <a:t>*232 housing crisis</a:t>
            </a:r>
            <a:endParaRPr sz="1100">
              <a:solidFill>
                <a:srgbClr val="222222"/>
              </a:solidFill>
              <a:highlight>
                <a:srgbClr val="FFFFFF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rgbClr val="222222"/>
                </a:solidFill>
                <a:highlight>
                  <a:srgbClr val="FFFFFF"/>
                </a:highlight>
                <a:latin typeface="Comic Sans MS"/>
                <a:ea typeface="Comic Sans MS"/>
                <a:cs typeface="Comic Sans MS"/>
                <a:sym typeface="Comic Sans MS"/>
              </a:rPr>
              <a:t>*9</a:t>
            </a:r>
            <a:r>
              <a:rPr lang="en" sz="1100">
                <a:solidFill>
                  <a:srgbClr val="222222"/>
                </a:solidFill>
                <a:highlight>
                  <a:srgbClr val="FFFFFF"/>
                </a:highlight>
                <a:latin typeface="Comic Sans MS"/>
                <a:ea typeface="Comic Sans MS"/>
                <a:cs typeface="Comic Sans MS"/>
                <a:sym typeface="Comic Sans MS"/>
              </a:rPr>
              <a:t>08 attendance</a:t>
            </a:r>
            <a:endParaRPr sz="1100">
              <a:solidFill>
                <a:srgbClr val="222222"/>
              </a:solidFill>
              <a:highlight>
                <a:srgbClr val="FFFFFF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rgbClr val="222222"/>
                </a:solidFill>
                <a:highlight>
                  <a:srgbClr val="FFFFFF"/>
                </a:highlight>
                <a:latin typeface="Comic Sans MS"/>
                <a:ea typeface="Comic Sans MS"/>
                <a:cs typeface="Comic Sans MS"/>
                <a:sym typeface="Comic Sans MS"/>
              </a:rPr>
              <a:t>*3,132 clothing</a:t>
            </a:r>
            <a:endParaRPr sz="1100">
              <a:solidFill>
                <a:srgbClr val="222222"/>
              </a:solidFill>
              <a:highlight>
                <a:srgbClr val="FFFFFF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rgbClr val="222222"/>
                </a:solidFill>
                <a:highlight>
                  <a:srgbClr val="FFFFFF"/>
                </a:highlight>
                <a:latin typeface="Comic Sans MS"/>
                <a:ea typeface="Comic Sans MS"/>
                <a:cs typeface="Comic Sans MS"/>
                <a:sym typeface="Comic Sans MS"/>
              </a:rPr>
              <a:t>*</a:t>
            </a:r>
            <a:r>
              <a:rPr lang="en" sz="1100">
                <a:solidFill>
                  <a:srgbClr val="222222"/>
                </a:solidFill>
                <a:highlight>
                  <a:srgbClr val="FFFFFF"/>
                </a:highlight>
                <a:latin typeface="Comic Sans MS"/>
                <a:ea typeface="Comic Sans MS"/>
                <a:cs typeface="Comic Sans MS"/>
                <a:sym typeface="Comic Sans MS"/>
              </a:rPr>
              <a:t>784 hygiene</a:t>
            </a:r>
            <a:endParaRPr sz="1100">
              <a:solidFill>
                <a:srgbClr val="222222"/>
              </a:solidFill>
              <a:highlight>
                <a:srgbClr val="FFFFFF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en" sz="1100">
                <a:solidFill>
                  <a:srgbClr val="222222"/>
                </a:solidFill>
                <a:highlight>
                  <a:srgbClr val="FFFFFF"/>
                </a:highlight>
                <a:latin typeface="Comic Sans MS"/>
                <a:ea typeface="Comic Sans MS"/>
                <a:cs typeface="Comic Sans MS"/>
                <a:sym typeface="Comic Sans MS"/>
              </a:rPr>
              <a:t>*1,787 food</a:t>
            </a:r>
            <a:endParaRPr sz="1100">
              <a:solidFill>
                <a:srgbClr val="222222"/>
              </a:solidFill>
              <a:highlight>
                <a:srgbClr val="FFFFFF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en" sz="1100">
                <a:solidFill>
                  <a:srgbClr val="222222"/>
                </a:solidFill>
                <a:highlight>
                  <a:srgbClr val="FFFFFF"/>
                </a:highlight>
                <a:latin typeface="Comic Sans MS"/>
                <a:ea typeface="Comic Sans MS"/>
                <a:cs typeface="Comic Sans MS"/>
                <a:sym typeface="Comic Sans MS"/>
              </a:rPr>
              <a:t>*360 shoes</a:t>
            </a:r>
            <a:endParaRPr sz="1100">
              <a:solidFill>
                <a:srgbClr val="222222"/>
              </a:solidFill>
              <a:highlight>
                <a:srgbClr val="FFFFFF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rgbClr val="222222"/>
              </a:solidFill>
              <a:highlight>
                <a:srgbClr val="FFFFFF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647" name="Google Shape;647;p27"/>
          <p:cNvSpPr/>
          <p:nvPr/>
        </p:nvSpPr>
        <p:spPr>
          <a:xfrm>
            <a:off x="2701063" y="1196050"/>
            <a:ext cx="2930700" cy="2634600"/>
          </a:xfrm>
          <a:prstGeom prst="heart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200">
                <a:solidFill>
                  <a:srgbClr val="0000FF"/>
                </a:solidFill>
                <a:highlight>
                  <a:srgbClr val="FFFF00"/>
                </a:highlight>
                <a:latin typeface="Comic Sans MS"/>
                <a:ea typeface="Comic Sans MS"/>
                <a:cs typeface="Comic Sans MS"/>
                <a:sym typeface="Comic Sans MS"/>
              </a:rPr>
              <a:t>July 2024-May 2025:</a:t>
            </a:r>
            <a:r>
              <a:rPr b="1" lang="en" sz="1200">
                <a:solidFill>
                  <a:srgbClr val="0000FF"/>
                </a:solidFill>
                <a:highlight>
                  <a:srgbClr val="FFFF00"/>
                </a:highlight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b="1" sz="1200">
              <a:solidFill>
                <a:srgbClr val="0000FF"/>
              </a:solidFill>
              <a:highlight>
                <a:srgbClr val="FFFF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en" sz="1200">
                <a:solidFill>
                  <a:srgbClr val="222222"/>
                </a:solidFill>
                <a:highlight>
                  <a:srgbClr val="FFFFFF"/>
                </a:highlight>
                <a:latin typeface="Comic Sans MS"/>
                <a:ea typeface="Comic Sans MS"/>
                <a:cs typeface="Comic Sans MS"/>
                <a:sym typeface="Comic Sans MS"/>
              </a:rPr>
              <a:t>10,410 student contacts</a:t>
            </a:r>
            <a:endParaRPr sz="1200">
              <a:solidFill>
                <a:srgbClr val="222222"/>
              </a:solidFill>
              <a:highlight>
                <a:srgbClr val="FFFFFF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en" sz="1200">
                <a:solidFill>
                  <a:srgbClr val="222222"/>
                </a:solidFill>
                <a:highlight>
                  <a:srgbClr val="FFFFFF"/>
                </a:highlight>
                <a:latin typeface="Comic Sans MS"/>
                <a:ea typeface="Comic Sans MS"/>
                <a:cs typeface="Comic Sans MS"/>
                <a:sym typeface="Comic Sans MS"/>
              </a:rPr>
              <a:t>9,235 parent contacts</a:t>
            </a:r>
            <a:endParaRPr sz="1200">
              <a:solidFill>
                <a:srgbClr val="222222"/>
              </a:solidFill>
              <a:highlight>
                <a:srgbClr val="FFFFFF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en" sz="1200">
                <a:solidFill>
                  <a:srgbClr val="222222"/>
                </a:solidFill>
                <a:highlight>
                  <a:srgbClr val="FFFFFF"/>
                </a:highlight>
                <a:latin typeface="Comic Sans MS"/>
                <a:ea typeface="Comic Sans MS"/>
                <a:cs typeface="Comic Sans MS"/>
                <a:sym typeface="Comic Sans MS"/>
              </a:rPr>
              <a:t>62 CPS reports</a:t>
            </a:r>
            <a:endParaRPr sz="1200">
              <a:solidFill>
                <a:srgbClr val="222222"/>
              </a:solidFill>
              <a:highlight>
                <a:srgbClr val="FFFFFF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en" sz="1200">
                <a:solidFill>
                  <a:srgbClr val="222222"/>
                </a:solidFill>
                <a:highlight>
                  <a:srgbClr val="FFFFFF"/>
                </a:highlight>
                <a:latin typeface="Comic Sans MS"/>
                <a:ea typeface="Comic Sans MS"/>
                <a:cs typeface="Comic Sans MS"/>
                <a:sym typeface="Comic Sans MS"/>
              </a:rPr>
              <a:t>166 home visits </a:t>
            </a:r>
            <a:endParaRPr sz="1200">
              <a:solidFill>
                <a:srgbClr val="222222"/>
              </a:solidFill>
              <a:highlight>
                <a:srgbClr val="FFFFFF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en" sz="1200">
                <a:solidFill>
                  <a:srgbClr val="222222"/>
                </a:solidFill>
                <a:highlight>
                  <a:srgbClr val="FFFFFF"/>
                </a:highlight>
                <a:latin typeface="Comic Sans MS"/>
                <a:ea typeface="Comic Sans MS"/>
                <a:cs typeface="Comic Sans MS"/>
                <a:sym typeface="Comic Sans MS"/>
              </a:rPr>
              <a:t>1,791 volunteers</a:t>
            </a:r>
            <a:endParaRPr sz="1200">
              <a:solidFill>
                <a:srgbClr val="222222"/>
              </a:solidFill>
              <a:highlight>
                <a:srgbClr val="FFFFFF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en" sz="1200">
                <a:solidFill>
                  <a:srgbClr val="222222"/>
                </a:solidFill>
                <a:highlight>
                  <a:srgbClr val="FFFFFF"/>
                </a:highlight>
                <a:latin typeface="Comic Sans MS"/>
                <a:ea typeface="Comic Sans MS"/>
                <a:cs typeface="Comic Sans MS"/>
                <a:sym typeface="Comic Sans MS"/>
              </a:rPr>
              <a:t>3,612 volunteer hours</a:t>
            </a:r>
            <a:endParaRPr sz="1200">
              <a:solidFill>
                <a:srgbClr val="222222"/>
              </a:solidFill>
              <a:highlight>
                <a:srgbClr val="FFFFFF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48" name="Google Shape;648;p27"/>
          <p:cNvSpPr txBox="1"/>
          <p:nvPr/>
        </p:nvSpPr>
        <p:spPr>
          <a:xfrm>
            <a:off x="0" y="2607725"/>
            <a:ext cx="2382900" cy="939300"/>
          </a:xfrm>
          <a:prstGeom prst="rect">
            <a:avLst/>
          </a:prstGeom>
          <a:noFill/>
          <a:ln cap="flat" cmpd="sng" w="1524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rgbClr val="222222"/>
                </a:solidFill>
                <a:highlight>
                  <a:srgbClr val="FFFF00"/>
                </a:highlight>
                <a:latin typeface="Verdana"/>
                <a:ea typeface="Verdana"/>
                <a:cs typeface="Verdana"/>
                <a:sym typeface="Verdana"/>
              </a:rPr>
              <a:t>Substance Use Education </a:t>
            </a:r>
            <a:endParaRPr b="1" sz="1100">
              <a:solidFill>
                <a:srgbClr val="222222"/>
              </a:solidFill>
              <a:highlight>
                <a:srgbClr val="FFFF00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b="1" lang="en" sz="1100">
                <a:solidFill>
                  <a:srgbClr val="222222"/>
                </a:solidFill>
                <a:highlight>
                  <a:srgbClr val="FFFF00"/>
                </a:highlight>
                <a:latin typeface="Verdana"/>
                <a:ea typeface="Verdana"/>
                <a:cs typeface="Verdana"/>
                <a:sym typeface="Verdana"/>
              </a:rPr>
              <a:t>&amp; Counseling</a:t>
            </a:r>
            <a:r>
              <a:rPr b="1" lang="en" sz="1100">
                <a:solidFill>
                  <a:srgbClr val="222222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:</a:t>
            </a:r>
            <a:endParaRPr b="1" sz="1100">
              <a:solidFill>
                <a:srgbClr val="222222"/>
              </a:solidFill>
              <a:highlight>
                <a:srgbClr val="FFFFFF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en" sz="1100">
                <a:solidFill>
                  <a:srgbClr val="222222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9,411 students w/ drug prevention programs</a:t>
            </a:r>
            <a:endParaRPr sz="1100">
              <a:solidFill>
                <a:srgbClr val="222222"/>
              </a:solidFill>
              <a:highlight>
                <a:srgbClr val="FFFFFF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2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100">
              <a:solidFill>
                <a:srgbClr val="222222"/>
              </a:solidFill>
              <a:highlight>
                <a:srgbClr val="FFFFFF"/>
              </a:highlight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649" name="Google Shape;649;p27"/>
          <p:cNvSpPr txBox="1"/>
          <p:nvPr/>
        </p:nvSpPr>
        <p:spPr>
          <a:xfrm>
            <a:off x="3381775" y="267400"/>
            <a:ext cx="1635900" cy="692700"/>
          </a:xfrm>
          <a:prstGeom prst="rect">
            <a:avLst/>
          </a:prstGeom>
          <a:noFill/>
          <a:ln cap="flat" cmpd="sng" w="152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rgbClr val="222222"/>
                </a:solidFill>
                <a:highlight>
                  <a:srgbClr val="FFFFFF"/>
                </a:highlight>
                <a:latin typeface="Comic Sans MS"/>
                <a:ea typeface="Comic Sans MS"/>
                <a:cs typeface="Comic Sans MS"/>
                <a:sym typeface="Comic Sans MS"/>
              </a:rPr>
              <a:t>Family Programs:</a:t>
            </a:r>
            <a:endParaRPr b="1" sz="1100">
              <a:solidFill>
                <a:srgbClr val="222222"/>
              </a:solidFill>
              <a:highlight>
                <a:srgbClr val="FFFFFF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rgbClr val="222222"/>
                </a:solidFill>
                <a:highlight>
                  <a:srgbClr val="FFFFFF"/>
                </a:highlight>
                <a:latin typeface="Comic Sans MS"/>
                <a:ea typeface="Comic Sans MS"/>
                <a:cs typeface="Comic Sans MS"/>
                <a:sym typeface="Comic Sans MS"/>
              </a:rPr>
              <a:t>5,351 students </a:t>
            </a:r>
            <a:endParaRPr sz="1100">
              <a:solidFill>
                <a:srgbClr val="222222"/>
              </a:solidFill>
              <a:highlight>
                <a:srgbClr val="FFFFFF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rgbClr val="222222"/>
                </a:solidFill>
                <a:highlight>
                  <a:srgbClr val="FFFFFF"/>
                </a:highlight>
                <a:latin typeface="Comic Sans MS"/>
                <a:ea typeface="Comic Sans MS"/>
                <a:cs typeface="Comic Sans MS"/>
                <a:sym typeface="Comic Sans MS"/>
              </a:rPr>
              <a:t>5,993 parents</a:t>
            </a:r>
            <a:endParaRPr b="1" sz="1100">
              <a:solidFill>
                <a:srgbClr val="FFFF00"/>
              </a:solidFill>
              <a:highlight>
                <a:schemeClr val="dk2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50" name="Google Shape;650;p27"/>
          <p:cNvSpPr txBox="1"/>
          <p:nvPr/>
        </p:nvSpPr>
        <p:spPr>
          <a:xfrm>
            <a:off x="-70775" y="3930400"/>
            <a:ext cx="2563800" cy="812100"/>
          </a:xfrm>
          <a:prstGeom prst="rect">
            <a:avLst/>
          </a:prstGeom>
          <a:noFill/>
          <a:ln cap="flat" cmpd="sng" w="1524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rgbClr val="222222"/>
                </a:solidFill>
                <a:highlight>
                  <a:srgbClr val="FFFF00"/>
                </a:highlight>
                <a:latin typeface="Verdana"/>
                <a:ea typeface="Verdana"/>
                <a:cs typeface="Verdana"/>
                <a:sym typeface="Verdana"/>
              </a:rPr>
              <a:t>Career Exploration </a:t>
            </a:r>
            <a:endParaRPr b="1" sz="1100">
              <a:solidFill>
                <a:srgbClr val="222222"/>
              </a:solidFill>
              <a:highlight>
                <a:srgbClr val="FFFF00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b="1" lang="en" sz="1100">
                <a:solidFill>
                  <a:srgbClr val="222222"/>
                </a:solidFill>
                <a:highlight>
                  <a:srgbClr val="FFFF00"/>
                </a:highlight>
                <a:latin typeface="Verdana"/>
                <a:ea typeface="Verdana"/>
                <a:cs typeface="Verdana"/>
                <a:sym typeface="Verdana"/>
              </a:rPr>
              <a:t>&amp; Development</a:t>
            </a:r>
            <a:r>
              <a:rPr b="1" lang="en" sz="1100">
                <a:solidFill>
                  <a:srgbClr val="222222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 :</a:t>
            </a:r>
            <a:endParaRPr b="1" sz="1100">
              <a:solidFill>
                <a:srgbClr val="222222"/>
              </a:solidFill>
              <a:highlight>
                <a:srgbClr val="FFFFFF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rgbClr val="222222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4,638 service learning projects</a:t>
            </a:r>
            <a:endParaRPr b="1" sz="1100">
              <a:solidFill>
                <a:schemeClr val="dk2"/>
              </a:solidFill>
              <a:highlight>
                <a:schemeClr val="dk2"/>
              </a:highlight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651" name="Google Shape;651;p27"/>
          <p:cNvSpPr txBox="1"/>
          <p:nvPr/>
        </p:nvSpPr>
        <p:spPr>
          <a:xfrm>
            <a:off x="5906400" y="3930400"/>
            <a:ext cx="2705400" cy="692700"/>
          </a:xfrm>
          <a:prstGeom prst="rect">
            <a:avLst/>
          </a:prstGeom>
          <a:noFill/>
          <a:ln cap="flat" cmpd="sng" w="152400">
            <a:solidFill>
              <a:srgbClr val="E6F4E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2"/>
                </a:solidFill>
                <a:highlight>
                  <a:srgbClr val="FFFF00"/>
                </a:highlight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r>
              <a:rPr b="1" lang="en" sz="1100">
                <a:solidFill>
                  <a:schemeClr val="dk2"/>
                </a:solidFill>
                <a:highlight>
                  <a:srgbClr val="FFFF00"/>
                </a:highlight>
                <a:latin typeface="Comic Sans MS"/>
                <a:ea typeface="Comic Sans MS"/>
                <a:cs typeface="Comic Sans MS"/>
                <a:sym typeface="Comic Sans MS"/>
              </a:rPr>
              <a:t>cademic Support Initiatives</a:t>
            </a:r>
            <a:r>
              <a:rPr b="1" lang="en" sz="1100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: </a:t>
            </a:r>
            <a:endParaRPr b="1" sz="1100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2,218 student in literacy programs</a:t>
            </a:r>
            <a:endParaRPr sz="1100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2,009 students in mentorship program</a:t>
            </a:r>
            <a:endParaRPr b="1" sz="1100">
              <a:solidFill>
                <a:schemeClr val="lt1"/>
              </a:solidFill>
              <a:highlight>
                <a:srgbClr val="FFFFFF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52" name="Google Shape;652;p27"/>
          <p:cNvSpPr txBox="1"/>
          <p:nvPr/>
        </p:nvSpPr>
        <p:spPr>
          <a:xfrm>
            <a:off x="5902500" y="707825"/>
            <a:ext cx="2792700" cy="1539300"/>
          </a:xfrm>
          <a:prstGeom prst="rect">
            <a:avLst/>
          </a:prstGeom>
          <a:noFill/>
          <a:ln cap="flat" cmpd="sng" w="152400">
            <a:solidFill>
              <a:srgbClr val="E6F4E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rgbClr val="222222"/>
                </a:solidFill>
                <a:highlight>
                  <a:srgbClr val="FFFF00"/>
                </a:highlight>
                <a:latin typeface="Comic Sans MS"/>
                <a:ea typeface="Comic Sans MS"/>
                <a:cs typeface="Comic Sans MS"/>
                <a:sym typeface="Comic Sans MS"/>
              </a:rPr>
              <a:t>Family Crisis &amp; Mental Health</a:t>
            </a:r>
            <a:r>
              <a:rPr b="1" lang="en" sz="1100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:</a:t>
            </a:r>
            <a:r>
              <a:rPr b="1" lang="en" sz="11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b="1" sz="1100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t/>
            </a:r>
            <a:endParaRPr b="1" sz="1100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b="1" lang="en" sz="11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*8,313 suicide prevention contacts</a:t>
            </a:r>
            <a:endParaRPr b="1" sz="1100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*4,878 mental health </a:t>
            </a:r>
            <a:endParaRPr b="1" sz="1100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b="1" lang="en" sz="11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group participants</a:t>
            </a:r>
            <a:endParaRPr b="1" sz="1100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*47 grief coping group participants</a:t>
            </a:r>
            <a:endParaRPr b="1" sz="1100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b="1" lang="en" sz="11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*7 collaborative support agencies </a:t>
            </a:r>
            <a:endParaRPr b="1" sz="1100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100">
              <a:solidFill>
                <a:schemeClr val="lt1"/>
              </a:solidFill>
              <a:highlight>
                <a:srgbClr val="FFFFFF"/>
              </a:highlight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653" name="Google Shape;653;p27"/>
          <p:cNvSpPr txBox="1"/>
          <p:nvPr/>
        </p:nvSpPr>
        <p:spPr>
          <a:xfrm>
            <a:off x="0" y="0"/>
            <a:ext cx="30000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chemeClr val="dk2"/>
                </a:solidFill>
                <a:latin typeface="Verdana"/>
                <a:ea typeface="Verdana"/>
                <a:cs typeface="Verdana"/>
                <a:sym typeface="Verdana"/>
              </a:rPr>
              <a:t>F</a:t>
            </a:r>
            <a:endParaRPr sz="1100">
              <a:solidFill>
                <a:schemeClr val="dk2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654" name="Google Shape;654;p27"/>
          <p:cNvSpPr txBox="1"/>
          <p:nvPr/>
        </p:nvSpPr>
        <p:spPr>
          <a:xfrm>
            <a:off x="3008263" y="4217225"/>
            <a:ext cx="2382900" cy="523200"/>
          </a:xfrm>
          <a:prstGeom prst="rect">
            <a:avLst/>
          </a:prstGeom>
          <a:noFill/>
          <a:ln cap="flat" cmpd="sng" w="152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rgbClr val="222222"/>
                </a:solidFill>
                <a:highlight>
                  <a:srgbClr val="FFFF00"/>
                </a:highlight>
                <a:latin typeface="Verdana"/>
                <a:ea typeface="Verdana"/>
                <a:cs typeface="Verdana"/>
                <a:sym typeface="Verdana"/>
              </a:rPr>
              <a:t>In-Kind funds 2023-2024</a:t>
            </a:r>
            <a:r>
              <a:rPr b="1" lang="en" sz="1100">
                <a:solidFill>
                  <a:srgbClr val="222222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: </a:t>
            </a:r>
            <a:endParaRPr b="1" sz="1100">
              <a:solidFill>
                <a:srgbClr val="222222"/>
              </a:solidFill>
              <a:highlight>
                <a:srgbClr val="FFFFFF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rgbClr val="222222"/>
                </a:solidFill>
                <a:highlight>
                  <a:srgbClr val="FFFFFF"/>
                </a:highlight>
                <a:latin typeface="Verdana"/>
                <a:ea typeface="Verdana"/>
                <a:cs typeface="Verdana"/>
                <a:sym typeface="Verdana"/>
              </a:rPr>
              <a:t>+$712,000</a:t>
            </a:r>
            <a:endParaRPr b="1" sz="1100">
              <a:solidFill>
                <a:srgbClr val="222222"/>
              </a:solidFill>
              <a:highlight>
                <a:srgbClr val="FFFFFF"/>
              </a:highlight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E2B2F"/>
        </a:solidFill>
      </p:bgPr>
    </p:bg>
    <p:spTree>
      <p:nvGrpSpPr>
        <p:cNvPr id="658" name="Shape 6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9" name="Google Shape;659;p28"/>
          <p:cNvSpPr/>
          <p:nvPr/>
        </p:nvSpPr>
        <p:spPr>
          <a:xfrm flipH="1" rot="10800000">
            <a:off x="0" y="-6125"/>
            <a:ext cx="5981700" cy="5159131"/>
          </a:xfrm>
          <a:custGeom>
            <a:rect b="b" l="l" r="r" t="t"/>
            <a:pathLst>
              <a:path extrusionOk="0" h="205359" w="239268">
                <a:moveTo>
                  <a:pt x="0" y="0"/>
                </a:moveTo>
                <a:lnTo>
                  <a:pt x="0" y="205359"/>
                </a:lnTo>
                <a:lnTo>
                  <a:pt x="239268" y="205359"/>
                </a:lnTo>
                <a:lnTo>
                  <a:pt x="103632" y="0"/>
                </a:lnTo>
                <a:close/>
              </a:path>
            </a:pathLst>
          </a:custGeom>
          <a:solidFill>
            <a:srgbClr val="4A86E8"/>
          </a:solidFill>
          <a:ln>
            <a:noFill/>
          </a:ln>
        </p:spPr>
      </p:sp>
      <p:grpSp>
        <p:nvGrpSpPr>
          <p:cNvPr id="660" name="Google Shape;660;p28"/>
          <p:cNvGrpSpPr/>
          <p:nvPr/>
        </p:nvGrpSpPr>
        <p:grpSpPr>
          <a:xfrm flipH="1" rot="1985359">
            <a:off x="7480114" y="617664"/>
            <a:ext cx="599375" cy="1649216"/>
            <a:chOff x="-1435027" y="1362018"/>
            <a:chExt cx="944104" cy="2598443"/>
          </a:xfrm>
        </p:grpSpPr>
        <p:sp>
          <p:nvSpPr>
            <p:cNvPr id="661" name="Google Shape;661;p28"/>
            <p:cNvSpPr/>
            <p:nvPr/>
          </p:nvSpPr>
          <p:spPr>
            <a:xfrm>
              <a:off x="-1079594" y="166370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62" name="Google Shape;662;p28"/>
            <p:cNvSpPr/>
            <p:nvPr/>
          </p:nvSpPr>
          <p:spPr>
            <a:xfrm>
              <a:off x="-1079594" y="196296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63" name="Google Shape;663;p28"/>
            <p:cNvSpPr/>
            <p:nvPr/>
          </p:nvSpPr>
          <p:spPr>
            <a:xfrm>
              <a:off x="-1079594" y="226221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64" name="Google Shape;664;p28"/>
            <p:cNvSpPr/>
            <p:nvPr/>
          </p:nvSpPr>
          <p:spPr>
            <a:xfrm>
              <a:off x="-1079594" y="256147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65" name="Google Shape;665;p28"/>
            <p:cNvSpPr/>
            <p:nvPr/>
          </p:nvSpPr>
          <p:spPr>
            <a:xfrm>
              <a:off x="-1079594" y="286073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66" name="Google Shape;666;p28"/>
            <p:cNvSpPr/>
            <p:nvPr/>
          </p:nvSpPr>
          <p:spPr>
            <a:xfrm>
              <a:off x="-1079594" y="315998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67" name="Google Shape;667;p28"/>
            <p:cNvSpPr/>
            <p:nvPr/>
          </p:nvSpPr>
          <p:spPr>
            <a:xfrm>
              <a:off x="-1079594" y="345924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68" name="Google Shape;668;p28"/>
            <p:cNvSpPr/>
            <p:nvPr/>
          </p:nvSpPr>
          <p:spPr>
            <a:xfrm>
              <a:off x="-1435012" y="196242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69" name="Google Shape;669;p28"/>
            <p:cNvSpPr/>
            <p:nvPr/>
          </p:nvSpPr>
          <p:spPr>
            <a:xfrm>
              <a:off x="-1435012" y="226168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0" name="Google Shape;670;p28"/>
            <p:cNvSpPr/>
            <p:nvPr/>
          </p:nvSpPr>
          <p:spPr>
            <a:xfrm>
              <a:off x="-1435012" y="256094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1" name="Google Shape;671;p28"/>
            <p:cNvSpPr/>
            <p:nvPr/>
          </p:nvSpPr>
          <p:spPr>
            <a:xfrm>
              <a:off x="-1435012" y="286019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2" name="Google Shape;672;p28"/>
            <p:cNvSpPr/>
            <p:nvPr/>
          </p:nvSpPr>
          <p:spPr>
            <a:xfrm>
              <a:off x="-1435012" y="315945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3" name="Google Shape;673;p28"/>
            <p:cNvSpPr/>
            <p:nvPr/>
          </p:nvSpPr>
          <p:spPr>
            <a:xfrm>
              <a:off x="-1435012" y="345870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4" name="Google Shape;674;p28"/>
            <p:cNvSpPr/>
            <p:nvPr/>
          </p:nvSpPr>
          <p:spPr>
            <a:xfrm>
              <a:off x="-1435012" y="3757961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5" name="Google Shape;675;p28"/>
            <p:cNvSpPr/>
            <p:nvPr/>
          </p:nvSpPr>
          <p:spPr>
            <a:xfrm>
              <a:off x="-725224" y="136201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6" name="Google Shape;676;p28"/>
            <p:cNvSpPr/>
            <p:nvPr/>
          </p:nvSpPr>
          <p:spPr>
            <a:xfrm>
              <a:off x="-725224" y="1661273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7" name="Google Shape;677;p28"/>
            <p:cNvSpPr/>
            <p:nvPr/>
          </p:nvSpPr>
          <p:spPr>
            <a:xfrm>
              <a:off x="-725224" y="196052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8" name="Google Shape;678;p28"/>
            <p:cNvSpPr/>
            <p:nvPr/>
          </p:nvSpPr>
          <p:spPr>
            <a:xfrm>
              <a:off x="-725224" y="225978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9" name="Google Shape;679;p28"/>
            <p:cNvSpPr/>
            <p:nvPr/>
          </p:nvSpPr>
          <p:spPr>
            <a:xfrm>
              <a:off x="-725224" y="255903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80" name="Google Shape;680;p28"/>
            <p:cNvSpPr/>
            <p:nvPr/>
          </p:nvSpPr>
          <p:spPr>
            <a:xfrm>
              <a:off x="-725224" y="285829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81" name="Google Shape;681;p28"/>
            <p:cNvSpPr/>
            <p:nvPr/>
          </p:nvSpPr>
          <p:spPr>
            <a:xfrm>
              <a:off x="-725224" y="315755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82" name="Google Shape;682;p28"/>
            <p:cNvSpPr/>
            <p:nvPr/>
          </p:nvSpPr>
          <p:spPr>
            <a:xfrm>
              <a:off x="-1435027" y="166370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683" name="Google Shape;683;p28"/>
          <p:cNvGrpSpPr/>
          <p:nvPr/>
        </p:nvGrpSpPr>
        <p:grpSpPr>
          <a:xfrm flipH="1" rot="1985685">
            <a:off x="3629742" y="2274349"/>
            <a:ext cx="866945" cy="2385501"/>
            <a:chOff x="-1435027" y="1362018"/>
            <a:chExt cx="944104" cy="2598443"/>
          </a:xfrm>
        </p:grpSpPr>
        <p:sp>
          <p:nvSpPr>
            <p:cNvPr id="684" name="Google Shape;684;p28"/>
            <p:cNvSpPr/>
            <p:nvPr/>
          </p:nvSpPr>
          <p:spPr>
            <a:xfrm>
              <a:off x="-1079594" y="166370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85" name="Google Shape;685;p28"/>
            <p:cNvSpPr/>
            <p:nvPr/>
          </p:nvSpPr>
          <p:spPr>
            <a:xfrm>
              <a:off x="-1079594" y="196296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86" name="Google Shape;686;p28"/>
            <p:cNvSpPr/>
            <p:nvPr/>
          </p:nvSpPr>
          <p:spPr>
            <a:xfrm>
              <a:off x="-1079594" y="226221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87" name="Google Shape;687;p28"/>
            <p:cNvSpPr/>
            <p:nvPr/>
          </p:nvSpPr>
          <p:spPr>
            <a:xfrm>
              <a:off x="-1079594" y="256147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88" name="Google Shape;688;p28"/>
            <p:cNvSpPr/>
            <p:nvPr/>
          </p:nvSpPr>
          <p:spPr>
            <a:xfrm>
              <a:off x="-1079594" y="286073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89" name="Google Shape;689;p28"/>
            <p:cNvSpPr/>
            <p:nvPr/>
          </p:nvSpPr>
          <p:spPr>
            <a:xfrm>
              <a:off x="-1079594" y="315998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90" name="Google Shape;690;p28"/>
            <p:cNvSpPr/>
            <p:nvPr/>
          </p:nvSpPr>
          <p:spPr>
            <a:xfrm>
              <a:off x="-1079594" y="345924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91" name="Google Shape;691;p28"/>
            <p:cNvSpPr/>
            <p:nvPr/>
          </p:nvSpPr>
          <p:spPr>
            <a:xfrm>
              <a:off x="-1435012" y="196242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92" name="Google Shape;692;p28"/>
            <p:cNvSpPr/>
            <p:nvPr/>
          </p:nvSpPr>
          <p:spPr>
            <a:xfrm>
              <a:off x="-1435012" y="226168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93" name="Google Shape;693;p28"/>
            <p:cNvSpPr/>
            <p:nvPr/>
          </p:nvSpPr>
          <p:spPr>
            <a:xfrm>
              <a:off x="-1435012" y="256094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94" name="Google Shape;694;p28"/>
            <p:cNvSpPr/>
            <p:nvPr/>
          </p:nvSpPr>
          <p:spPr>
            <a:xfrm>
              <a:off x="-1435012" y="286019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95" name="Google Shape;695;p28"/>
            <p:cNvSpPr/>
            <p:nvPr/>
          </p:nvSpPr>
          <p:spPr>
            <a:xfrm>
              <a:off x="-1435012" y="315945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96" name="Google Shape;696;p28"/>
            <p:cNvSpPr/>
            <p:nvPr/>
          </p:nvSpPr>
          <p:spPr>
            <a:xfrm>
              <a:off x="-1435012" y="345870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97" name="Google Shape;697;p28"/>
            <p:cNvSpPr/>
            <p:nvPr/>
          </p:nvSpPr>
          <p:spPr>
            <a:xfrm>
              <a:off x="-1435012" y="3757961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98" name="Google Shape;698;p28"/>
            <p:cNvSpPr/>
            <p:nvPr/>
          </p:nvSpPr>
          <p:spPr>
            <a:xfrm>
              <a:off x="-725224" y="136201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99" name="Google Shape;699;p28"/>
            <p:cNvSpPr/>
            <p:nvPr/>
          </p:nvSpPr>
          <p:spPr>
            <a:xfrm>
              <a:off x="-725224" y="1661273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00" name="Google Shape;700;p28"/>
            <p:cNvSpPr/>
            <p:nvPr/>
          </p:nvSpPr>
          <p:spPr>
            <a:xfrm>
              <a:off x="-725224" y="196052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01" name="Google Shape;701;p28"/>
            <p:cNvSpPr/>
            <p:nvPr/>
          </p:nvSpPr>
          <p:spPr>
            <a:xfrm>
              <a:off x="-725224" y="225978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02" name="Google Shape;702;p28"/>
            <p:cNvSpPr/>
            <p:nvPr/>
          </p:nvSpPr>
          <p:spPr>
            <a:xfrm>
              <a:off x="-725224" y="255903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03" name="Google Shape;703;p28"/>
            <p:cNvSpPr/>
            <p:nvPr/>
          </p:nvSpPr>
          <p:spPr>
            <a:xfrm>
              <a:off x="-725224" y="285829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04" name="Google Shape;704;p28"/>
            <p:cNvSpPr/>
            <p:nvPr/>
          </p:nvSpPr>
          <p:spPr>
            <a:xfrm>
              <a:off x="-725224" y="315755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05" name="Google Shape;705;p28"/>
            <p:cNvSpPr/>
            <p:nvPr/>
          </p:nvSpPr>
          <p:spPr>
            <a:xfrm>
              <a:off x="-1435027" y="166370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706" name="Google Shape;706;p28"/>
          <p:cNvSpPr/>
          <p:nvPr/>
        </p:nvSpPr>
        <p:spPr>
          <a:xfrm>
            <a:off x="4658150" y="3074232"/>
            <a:ext cx="4116900" cy="4116900"/>
          </a:xfrm>
          <a:prstGeom prst="ellipse">
            <a:avLst/>
          </a:prstGeom>
          <a:solidFill>
            <a:srgbClr val="FFFFFF">
              <a:alpha val="437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7" name="Google Shape;707;p28"/>
          <p:cNvSpPr/>
          <p:nvPr/>
        </p:nvSpPr>
        <p:spPr>
          <a:xfrm>
            <a:off x="2374075" y="-646448"/>
            <a:ext cx="4116900" cy="2801400"/>
          </a:xfrm>
          <a:prstGeom prst="ellipse">
            <a:avLst/>
          </a:prstGeom>
          <a:solidFill>
            <a:srgbClr val="FFFFFF">
              <a:alpha val="4372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000">
                <a:highlight>
                  <a:srgbClr val="FFFF00"/>
                </a:highlight>
                <a:latin typeface="Comic Sans MS"/>
                <a:ea typeface="Comic Sans MS"/>
                <a:cs typeface="Comic Sans MS"/>
                <a:sym typeface="Comic Sans MS"/>
              </a:rPr>
              <a:t> HOW CAN YOU PARTNER WITH FRYSC TO HELP STUDENTS?</a:t>
            </a:r>
            <a:endParaRPr b="1">
              <a:highlight>
                <a:srgbClr val="FFFF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708" name="Google Shape;708;p28"/>
          <p:cNvSpPr/>
          <p:nvPr/>
        </p:nvSpPr>
        <p:spPr>
          <a:xfrm flipH="1" rot="-267577">
            <a:off x="4684391" y="1307125"/>
            <a:ext cx="3765601" cy="3055382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000">
                <a:solidFill>
                  <a:srgbClr val="717171"/>
                </a:solidFill>
                <a:highlight>
                  <a:srgbClr val="FFFF00"/>
                </a:highlight>
                <a:latin typeface="Comic Sans MS"/>
                <a:ea typeface="Comic Sans MS"/>
                <a:cs typeface="Comic Sans MS"/>
                <a:sym typeface="Comic Sans MS"/>
              </a:rPr>
              <a:t>Be a valuable resource!</a:t>
            </a:r>
            <a:endParaRPr b="1" sz="2000">
              <a:solidFill>
                <a:srgbClr val="717171"/>
              </a:solidFill>
              <a:highlight>
                <a:srgbClr val="FFFF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45720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000">
              <a:solidFill>
                <a:srgbClr val="717171"/>
              </a:solidFill>
              <a:highlight>
                <a:srgbClr val="FFFF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omic Sans MS"/>
              <a:buChar char="●"/>
            </a:pPr>
            <a:r>
              <a:rPr lang="en" sz="1300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Share student changes with FRYSC as you notice: attendance, out of county residence, behavior or appearance </a:t>
            </a:r>
            <a:endParaRPr sz="1300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omic Sans MS"/>
              <a:buChar char="●"/>
            </a:pPr>
            <a:r>
              <a:rPr lang="en" sz="1300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See students not eating, always asking about food or taking other’s food </a:t>
            </a:r>
            <a:endParaRPr sz="1300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omic Sans MS"/>
              <a:buChar char="●"/>
            </a:pPr>
            <a:r>
              <a:rPr lang="en" sz="1300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Inform us about parent illness or crisis</a:t>
            </a:r>
            <a:endParaRPr sz="1300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omic Sans MS"/>
              <a:buChar char="●"/>
            </a:pPr>
            <a:r>
              <a:rPr lang="en" sz="1300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Share your support with Legislators </a:t>
            </a:r>
            <a:endParaRPr sz="1300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omic Sans MS"/>
              <a:buChar char="●"/>
            </a:pPr>
            <a:r>
              <a:rPr lang="en" sz="1300">
                <a:solidFill>
                  <a:schemeClr val="dk2"/>
                </a:solidFill>
                <a:latin typeface="Comic Sans MS"/>
                <a:ea typeface="Comic Sans MS"/>
                <a:cs typeface="Comic Sans MS"/>
                <a:sym typeface="Comic Sans MS"/>
              </a:rPr>
              <a:t>Attend Advisory Council Meeting</a:t>
            </a:r>
            <a:endParaRPr sz="1300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709" name="Google Shape;709;p28"/>
          <p:cNvSpPr/>
          <p:nvPr/>
        </p:nvSpPr>
        <p:spPr>
          <a:xfrm flipH="1" rot="522799">
            <a:off x="576976" y="1359055"/>
            <a:ext cx="3938860" cy="3121993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  <p:txBody>
          <a:bodyPr anchorCtr="0" anchor="ctr" bIns="45700" lIns="0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000">
                <a:solidFill>
                  <a:srgbClr val="717171"/>
                </a:solidFill>
                <a:highlight>
                  <a:srgbClr val="FFFF00"/>
                </a:highlight>
                <a:latin typeface="Comic Sans MS"/>
                <a:ea typeface="Comic Sans MS"/>
                <a:cs typeface="Comic Sans MS"/>
                <a:sym typeface="Comic Sans MS"/>
              </a:rPr>
              <a:t>Sponsor a program or need!</a:t>
            </a:r>
            <a:r>
              <a:rPr b="1" lang="en" sz="2000">
                <a:solidFill>
                  <a:srgbClr val="717171"/>
                </a:solidFill>
                <a:highlight>
                  <a:srgbClr val="FFFF00"/>
                </a:highlight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b="1" sz="2000">
              <a:solidFill>
                <a:srgbClr val="717171"/>
              </a:solidFill>
              <a:highlight>
                <a:srgbClr val="FFFF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45720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000">
              <a:solidFill>
                <a:srgbClr val="717171"/>
              </a:solidFill>
              <a:highlight>
                <a:srgbClr val="FFFF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omic Sans MS"/>
              <a:buChar char="●"/>
            </a:pPr>
            <a:r>
              <a:rPr lang="en" sz="1300">
                <a:solidFill>
                  <a:schemeClr val="dk2"/>
                </a:solidFill>
                <a:highlight>
                  <a:srgbClr val="FFFFFF"/>
                </a:highlight>
                <a:latin typeface="Comic Sans MS"/>
                <a:ea typeface="Comic Sans MS"/>
                <a:cs typeface="Comic Sans MS"/>
                <a:sym typeface="Comic Sans MS"/>
              </a:rPr>
              <a:t>Ask your FRYSC what is needed</a:t>
            </a:r>
            <a:endParaRPr sz="1300">
              <a:solidFill>
                <a:schemeClr val="dk2"/>
              </a:solidFill>
              <a:highlight>
                <a:srgbClr val="FFFFFF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omic Sans MS"/>
              <a:buChar char="●"/>
            </a:pPr>
            <a:r>
              <a:rPr lang="en" sz="1300">
                <a:solidFill>
                  <a:schemeClr val="dk2"/>
                </a:solidFill>
                <a:highlight>
                  <a:srgbClr val="FFFFFF"/>
                </a:highlight>
                <a:latin typeface="Comic Sans MS"/>
                <a:ea typeface="Comic Sans MS"/>
                <a:cs typeface="Comic Sans MS"/>
                <a:sym typeface="Comic Sans MS"/>
              </a:rPr>
              <a:t>Food Bags or Pantry Donation</a:t>
            </a:r>
            <a:endParaRPr sz="1300">
              <a:solidFill>
                <a:schemeClr val="dk2"/>
              </a:solidFill>
              <a:highlight>
                <a:srgbClr val="FFFFFF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omic Sans MS"/>
              <a:buChar char="●"/>
            </a:pPr>
            <a:r>
              <a:rPr lang="en" sz="1300">
                <a:solidFill>
                  <a:schemeClr val="dk2"/>
                </a:solidFill>
                <a:highlight>
                  <a:srgbClr val="FFFFFF"/>
                </a:highlight>
                <a:latin typeface="Comic Sans MS"/>
                <a:ea typeface="Comic Sans MS"/>
                <a:cs typeface="Comic Sans MS"/>
                <a:sym typeface="Comic Sans MS"/>
              </a:rPr>
              <a:t>On call Shoe Fairy &amp; ready to shop</a:t>
            </a:r>
            <a:endParaRPr sz="1300">
              <a:solidFill>
                <a:schemeClr val="dk2"/>
              </a:solidFill>
              <a:highlight>
                <a:srgbClr val="FFFFFF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omic Sans MS"/>
              <a:buChar char="●"/>
            </a:pPr>
            <a:r>
              <a:rPr lang="en" sz="1300">
                <a:solidFill>
                  <a:schemeClr val="dk2"/>
                </a:solidFill>
                <a:highlight>
                  <a:srgbClr val="FFFFFF"/>
                </a:highlight>
                <a:latin typeface="Comic Sans MS"/>
                <a:ea typeface="Comic Sans MS"/>
                <a:cs typeface="Comic Sans MS"/>
                <a:sym typeface="Comic Sans MS"/>
              </a:rPr>
              <a:t>Follow Facebook or school webpage </a:t>
            </a:r>
            <a:endParaRPr sz="1300">
              <a:solidFill>
                <a:schemeClr val="dk2"/>
              </a:solidFill>
              <a:highlight>
                <a:srgbClr val="FFFFFF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omic Sans MS"/>
              <a:buChar char="●"/>
            </a:pPr>
            <a:r>
              <a:rPr lang="en" sz="1300">
                <a:solidFill>
                  <a:schemeClr val="dk2"/>
                </a:solidFill>
                <a:highlight>
                  <a:srgbClr val="FFFFFF"/>
                </a:highlight>
                <a:latin typeface="Comic Sans MS"/>
                <a:ea typeface="Comic Sans MS"/>
                <a:cs typeface="Comic Sans MS"/>
                <a:sym typeface="Comic Sans MS"/>
              </a:rPr>
              <a:t>Transition or Holiday Assistance</a:t>
            </a:r>
            <a:endParaRPr sz="1300">
              <a:solidFill>
                <a:schemeClr val="dk2"/>
              </a:solidFill>
              <a:highlight>
                <a:srgbClr val="FFFFFF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omic Sans MS"/>
              <a:buChar char="●"/>
            </a:pPr>
            <a:r>
              <a:rPr lang="en" sz="1300">
                <a:solidFill>
                  <a:schemeClr val="dk2"/>
                </a:solidFill>
                <a:highlight>
                  <a:srgbClr val="FFFFFF"/>
                </a:highlight>
                <a:latin typeface="Comic Sans MS"/>
                <a:ea typeface="Comic Sans MS"/>
                <a:cs typeface="Comic Sans MS"/>
                <a:sym typeface="Comic Sans MS"/>
              </a:rPr>
              <a:t>Hygiene Items, Sweatpants, ?</a:t>
            </a:r>
            <a:endParaRPr sz="1300">
              <a:solidFill>
                <a:schemeClr val="dk2"/>
              </a:solidFill>
              <a:highlight>
                <a:srgbClr val="FFFFFF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E2B2F"/>
        </a:solidFill>
      </p:bgPr>
    </p:bg>
    <p:spTree>
      <p:nvGrpSpPr>
        <p:cNvPr id="713" name="Shape 7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4" name="Google Shape;714;p29"/>
          <p:cNvSpPr/>
          <p:nvPr/>
        </p:nvSpPr>
        <p:spPr>
          <a:xfrm flipH="1" rot="10800000">
            <a:off x="-50250" y="-7825"/>
            <a:ext cx="5981700" cy="5159131"/>
          </a:xfrm>
          <a:custGeom>
            <a:rect b="b" l="l" r="r" t="t"/>
            <a:pathLst>
              <a:path extrusionOk="0" h="205359" w="239268">
                <a:moveTo>
                  <a:pt x="0" y="0"/>
                </a:moveTo>
                <a:lnTo>
                  <a:pt x="0" y="205359"/>
                </a:lnTo>
                <a:lnTo>
                  <a:pt x="239268" y="205359"/>
                </a:lnTo>
                <a:lnTo>
                  <a:pt x="103632" y="0"/>
                </a:lnTo>
                <a:close/>
              </a:path>
            </a:pathLst>
          </a:custGeom>
          <a:solidFill>
            <a:srgbClr val="E6F4E4"/>
          </a:solidFill>
          <a:ln>
            <a:noFill/>
          </a:ln>
        </p:spPr>
      </p:sp>
      <p:grpSp>
        <p:nvGrpSpPr>
          <p:cNvPr id="715" name="Google Shape;715;p29"/>
          <p:cNvGrpSpPr/>
          <p:nvPr/>
        </p:nvGrpSpPr>
        <p:grpSpPr>
          <a:xfrm rot="10800000">
            <a:off x="7573673" y="101759"/>
            <a:ext cx="930320" cy="2560506"/>
            <a:chOff x="-1435027" y="1362018"/>
            <a:chExt cx="944104" cy="2598443"/>
          </a:xfrm>
        </p:grpSpPr>
        <p:sp>
          <p:nvSpPr>
            <p:cNvPr id="716" name="Google Shape;716;p29"/>
            <p:cNvSpPr/>
            <p:nvPr/>
          </p:nvSpPr>
          <p:spPr>
            <a:xfrm>
              <a:off x="-1079594" y="166370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7" name="Google Shape;717;p29"/>
            <p:cNvSpPr/>
            <p:nvPr/>
          </p:nvSpPr>
          <p:spPr>
            <a:xfrm>
              <a:off x="-1079594" y="196296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8" name="Google Shape;718;p29"/>
            <p:cNvSpPr/>
            <p:nvPr/>
          </p:nvSpPr>
          <p:spPr>
            <a:xfrm>
              <a:off x="-1079594" y="226221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9" name="Google Shape;719;p29"/>
            <p:cNvSpPr/>
            <p:nvPr/>
          </p:nvSpPr>
          <p:spPr>
            <a:xfrm>
              <a:off x="-1079594" y="256147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0" name="Google Shape;720;p29"/>
            <p:cNvSpPr/>
            <p:nvPr/>
          </p:nvSpPr>
          <p:spPr>
            <a:xfrm>
              <a:off x="-1079594" y="286073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1" name="Google Shape;721;p29"/>
            <p:cNvSpPr/>
            <p:nvPr/>
          </p:nvSpPr>
          <p:spPr>
            <a:xfrm>
              <a:off x="-1079594" y="315998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2" name="Google Shape;722;p29"/>
            <p:cNvSpPr/>
            <p:nvPr/>
          </p:nvSpPr>
          <p:spPr>
            <a:xfrm>
              <a:off x="-1079594" y="345924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3" name="Google Shape;723;p29"/>
            <p:cNvSpPr/>
            <p:nvPr/>
          </p:nvSpPr>
          <p:spPr>
            <a:xfrm>
              <a:off x="-1435012" y="196242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4" name="Google Shape;724;p29"/>
            <p:cNvSpPr/>
            <p:nvPr/>
          </p:nvSpPr>
          <p:spPr>
            <a:xfrm>
              <a:off x="-1435012" y="226168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5" name="Google Shape;725;p29"/>
            <p:cNvSpPr/>
            <p:nvPr/>
          </p:nvSpPr>
          <p:spPr>
            <a:xfrm>
              <a:off x="-1435012" y="256094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6" name="Google Shape;726;p29"/>
            <p:cNvSpPr/>
            <p:nvPr/>
          </p:nvSpPr>
          <p:spPr>
            <a:xfrm>
              <a:off x="-1435012" y="286019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7" name="Google Shape;727;p29"/>
            <p:cNvSpPr/>
            <p:nvPr/>
          </p:nvSpPr>
          <p:spPr>
            <a:xfrm>
              <a:off x="-1435012" y="315945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8" name="Google Shape;728;p29"/>
            <p:cNvSpPr/>
            <p:nvPr/>
          </p:nvSpPr>
          <p:spPr>
            <a:xfrm>
              <a:off x="-1435012" y="345870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9" name="Google Shape;729;p29"/>
            <p:cNvSpPr/>
            <p:nvPr/>
          </p:nvSpPr>
          <p:spPr>
            <a:xfrm>
              <a:off x="-1435012" y="3757961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0" name="Google Shape;730;p29"/>
            <p:cNvSpPr/>
            <p:nvPr/>
          </p:nvSpPr>
          <p:spPr>
            <a:xfrm>
              <a:off x="-725224" y="136201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1" name="Google Shape;731;p29"/>
            <p:cNvSpPr/>
            <p:nvPr/>
          </p:nvSpPr>
          <p:spPr>
            <a:xfrm>
              <a:off x="-725224" y="1661273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2" name="Google Shape;732;p29"/>
            <p:cNvSpPr/>
            <p:nvPr/>
          </p:nvSpPr>
          <p:spPr>
            <a:xfrm>
              <a:off x="-725224" y="196052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3" name="Google Shape;733;p29"/>
            <p:cNvSpPr/>
            <p:nvPr/>
          </p:nvSpPr>
          <p:spPr>
            <a:xfrm>
              <a:off x="-725224" y="2259784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4" name="Google Shape;734;p29"/>
            <p:cNvSpPr/>
            <p:nvPr/>
          </p:nvSpPr>
          <p:spPr>
            <a:xfrm>
              <a:off x="-725224" y="2559039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5" name="Google Shape;735;p29"/>
            <p:cNvSpPr/>
            <p:nvPr/>
          </p:nvSpPr>
          <p:spPr>
            <a:xfrm>
              <a:off x="-725224" y="2858295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184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6" name="Google Shape;736;p29"/>
            <p:cNvSpPr/>
            <p:nvPr/>
          </p:nvSpPr>
          <p:spPr>
            <a:xfrm>
              <a:off x="-725224" y="3157550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7" name="Google Shape;737;p29"/>
            <p:cNvSpPr/>
            <p:nvPr/>
          </p:nvSpPr>
          <p:spPr>
            <a:xfrm>
              <a:off x="-1435027" y="1663708"/>
              <a:ext cx="234300" cy="202500"/>
            </a:xfrm>
            <a:prstGeom prst="triangle">
              <a:avLst>
                <a:gd fmla="val 50000" name="adj"/>
              </a:avLst>
            </a:prstGeom>
            <a:solidFill>
              <a:srgbClr val="FFFFFF">
                <a:alpha val="4372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738" name="Google Shape;738;p29"/>
          <p:cNvSpPr/>
          <p:nvPr/>
        </p:nvSpPr>
        <p:spPr>
          <a:xfrm rot="-2824">
            <a:off x="2988599" y="2394620"/>
            <a:ext cx="5843402" cy="2709602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4572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chemeClr val="dk2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FRC- Traci Gould			Shepherdsville Elementary  	</a:t>
            </a:r>
            <a:endParaRPr sz="11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FRC- Megan Luckett			Roby &amp; Nichols Elementary	</a:t>
            </a:r>
            <a:endParaRPr sz="11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45720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FRC- Sherri Bishop			Brooks &amp; Freedom Elementary	</a:t>
            </a:r>
            <a:endParaRPr sz="11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45720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FRC- Stephanie Volpert			Overdale &amp; Maryville Elementary	</a:t>
            </a:r>
            <a:endParaRPr sz="11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FRC- Gabby Lawson			Crossroads &amp; Old Mill Elementary	</a:t>
            </a:r>
            <a:endParaRPr sz="11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FRC- Rebecca Johnson			Pleasant Grove &amp; Mt. Washington Elementar</a:t>
            </a:r>
            <a:r>
              <a:rPr lang="en"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y</a:t>
            </a:r>
            <a:endParaRPr sz="11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FRC- Eric Adams			Lebanon Junction &amp; Cedar Grove Elementary	    </a:t>
            </a:r>
            <a:endParaRPr sz="8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YSC- Courtney Lurie			Eastside &amp; Mt. Washington Middle		  </a:t>
            </a:r>
            <a:endParaRPr sz="11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YSC- Martha Link			Bullitt Lick &amp; Bernheim Middle			     </a:t>
            </a:r>
            <a:endParaRPr sz="11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YSC- Ashley Eskridge			Hebron &amp; Zoneton Middle  			</a:t>
            </a:r>
            <a:r>
              <a:rPr lang="en" sz="1100">
                <a:solidFill>
                  <a:schemeClr val="dk2"/>
                </a:solidFill>
                <a:highlight>
                  <a:srgbClr val="D9D9D9"/>
                </a:highlight>
                <a:latin typeface="Calibri"/>
                <a:ea typeface="Calibri"/>
                <a:cs typeface="Calibri"/>
                <a:sym typeface="Calibri"/>
              </a:rPr>
              <a:t>     </a:t>
            </a:r>
            <a:endParaRPr sz="800">
              <a:solidFill>
                <a:schemeClr val="dk2"/>
              </a:solidFill>
              <a:highlight>
                <a:srgbClr val="D9D9D9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YSC- Christy Hardin			Bullitt Central High</a:t>
            </a:r>
            <a:endParaRPr sz="11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YSC- Shameka Hardin			North Bullitt High 			 </a:t>
            </a:r>
            <a:endParaRPr sz="11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YSC- Erin Emington-White		Bullitt East High</a:t>
            </a:r>
            <a:endParaRPr sz="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39" name="Google Shape;739;p29" title="IMG_0875.HEIC"/>
          <p:cNvPicPr preferRelativeResize="0"/>
          <p:nvPr/>
        </p:nvPicPr>
        <p:blipFill rotWithShape="1">
          <a:blip r:embed="rId3">
            <a:alphaModFix/>
          </a:blip>
          <a:srcRect b="50219" l="8568" r="4963" t="0"/>
          <a:stretch/>
        </p:blipFill>
        <p:spPr>
          <a:xfrm>
            <a:off x="692100" y="-7800"/>
            <a:ext cx="5615375" cy="2400027"/>
          </a:xfrm>
          <a:prstGeom prst="rect">
            <a:avLst/>
          </a:prstGeom>
          <a:noFill/>
          <a:ln>
            <a:noFill/>
          </a:ln>
          <a:effectLst>
            <a:outerShdw blurRad="228600" rotWithShape="0" algn="tl" dir="5400000" dist="50800">
              <a:srgbClr val="000000">
                <a:alpha val="54900"/>
              </a:srgbClr>
            </a:outerShdw>
          </a:effectLst>
        </p:spPr>
      </p:pic>
      <p:sp>
        <p:nvSpPr>
          <p:cNvPr id="740" name="Google Shape;740;p29"/>
          <p:cNvSpPr txBox="1"/>
          <p:nvPr/>
        </p:nvSpPr>
        <p:spPr>
          <a:xfrm>
            <a:off x="6868088" y="1228688"/>
            <a:ext cx="1635900" cy="44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rgbClr val="0000FF"/>
              </a:solidFill>
              <a:highlight>
                <a:schemeClr val="lt1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741" name="Google Shape;741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209250" y="3035450"/>
            <a:ext cx="1304500" cy="1304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wiss">
  <a:themeElements>
    <a:clrScheme name="Swiss">
      <a:dk1>
        <a:srgbClr val="F46524"/>
      </a:dk1>
      <a:lt1>
        <a:srgbClr val="FFFFFF"/>
      </a:lt1>
      <a:dk2>
        <a:srgbClr val="000000"/>
      </a:dk2>
      <a:lt2>
        <a:srgbClr val="757575"/>
      </a:lt2>
      <a:accent1>
        <a:srgbClr val="01579B"/>
      </a:accent1>
      <a:accent2>
        <a:srgbClr val="27C7BD"/>
      </a:accent2>
      <a:accent3>
        <a:srgbClr val="0099E8"/>
      </a:accent3>
      <a:accent4>
        <a:srgbClr val="51B9A3"/>
      </a:accent4>
      <a:accent5>
        <a:srgbClr val="FB8C00"/>
      </a:accent5>
      <a:accent6>
        <a:srgbClr val="FFAE88"/>
      </a:accent6>
      <a:hlink>
        <a:srgbClr val="0277BD"/>
      </a:hlink>
      <a:folHlink>
        <a:srgbClr val="0277B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