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5"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4630400" cy="8229600"/>
  <p:notesSz cx="8229600" cy="14630400"/>
  <p:embeddedFontLst>
    <p:embeddedFont>
      <p:font typeface="Barlow" panose="020B0604020202020204" charset="0"/>
      <p:regular r:id="rId21"/>
      <p:bold r:id="rId22"/>
      <p:italic r:id="rId23"/>
      <p:boldItalic r:id="rId24"/>
    </p:embeddedFont>
    <p:embeddedFont>
      <p:font typeface="Calibri" panose="020F0502020204030204" pitchFamily="34" charset="0"/>
      <p:regular r:id="rId25"/>
      <p:bold r:id="rId26"/>
      <p:italic r:id="rId27"/>
      <p:boldItalic r:id="rId28"/>
    </p:embeddedFont>
    <p:embeddedFont>
      <p:font typeface="Merriweather Sans" panose="020B0604020202020204" charset="0"/>
      <p:regular r:id="rId29"/>
      <p:bold r:id="rId30"/>
      <p:italic r:id="rId31"/>
      <p:boldItalic r:id="rId32"/>
    </p:embeddedFont>
    <p:embeddedFont>
      <p:font typeface="Merriweather Sans Light" panose="020B0604020202020204" charset="0"/>
      <p:regular r:id="rId33"/>
      <p:bold r:id="rId34"/>
      <p:italic r:id="rId35"/>
      <p:boldItalic r:id="rId36"/>
    </p:embeddedFont>
    <p:embeddedFont>
      <p:font typeface="Spline Sans" panose="020B0604020202020204" charset="0"/>
      <p:regular r:id="rId37"/>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46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lvl1pPr>
            <a:lvl2pPr marR="0" lvl="1" algn="l" rtl="0">
              <a:spcBef>
                <a:spcPts val="0"/>
              </a:spcBef>
              <a:spcAft>
                <a:spcPts val="0"/>
              </a:spcAft>
              <a:buSzPts val="1400"/>
              <a:buNone/>
              <a:defRPr sz="1800" b="0" i="0" u="none" strike="noStrike" cap="none"/>
            </a:lvl2pPr>
            <a:lvl3pPr marR="0" lvl="2" algn="l" rtl="0">
              <a:spcBef>
                <a:spcPts val="0"/>
              </a:spcBef>
              <a:spcAft>
                <a:spcPts val="0"/>
              </a:spcAft>
              <a:buSzPts val="1400"/>
              <a:buNone/>
              <a:defRPr sz="1800" b="0" i="0" u="none" strike="noStrike" cap="none"/>
            </a:lvl3pPr>
            <a:lvl4pPr marR="0" lvl="3" algn="l" rtl="0">
              <a:spcBef>
                <a:spcPts val="0"/>
              </a:spcBef>
              <a:spcAft>
                <a:spcPts val="0"/>
              </a:spcAft>
              <a:buSzPts val="1400"/>
              <a:buNone/>
              <a:defRPr sz="1800" b="0" i="0" u="none" strike="noStrike" cap="none"/>
            </a:lvl4pPr>
            <a:lvl5pPr marR="0" lvl="4" algn="l" rtl="0">
              <a:spcBef>
                <a:spcPts val="0"/>
              </a:spcBef>
              <a:spcAft>
                <a:spcPts val="0"/>
              </a:spcAft>
              <a:buSzPts val="1400"/>
              <a:buNone/>
              <a:defRPr sz="1800" b="0" i="0" u="none" strike="noStrike" cap="none"/>
            </a:lvl5pPr>
            <a:lvl6pPr marR="0" lvl="5" algn="l" rtl="0">
              <a:spcBef>
                <a:spcPts val="0"/>
              </a:spcBef>
              <a:spcAft>
                <a:spcPts val="0"/>
              </a:spcAft>
              <a:buSzPts val="1400"/>
              <a:buNone/>
              <a:defRPr sz="1800" b="0" i="0" u="none" strike="noStrike" cap="none"/>
            </a:lvl6pPr>
            <a:lvl7pPr marR="0" lvl="6" algn="l" rtl="0">
              <a:spcBef>
                <a:spcPts val="0"/>
              </a:spcBef>
              <a:spcAft>
                <a:spcPts val="0"/>
              </a:spcAft>
              <a:buSzPts val="1400"/>
              <a:buNone/>
              <a:defRPr sz="1800" b="0" i="0" u="none" strike="noStrike" cap="none"/>
            </a:lvl7pPr>
            <a:lvl8pPr marR="0" lvl="7" algn="l" rtl="0">
              <a:spcBef>
                <a:spcPts val="0"/>
              </a:spcBef>
              <a:spcAft>
                <a:spcPts val="0"/>
              </a:spcAft>
              <a:buSzPts val="1400"/>
              <a:buNone/>
              <a:defRPr sz="1800" b="0" i="0" u="none" strike="noStrike" cap="none"/>
            </a:lvl8pPr>
            <a:lvl9pPr marR="0" lvl="8" algn="l" rtl="0">
              <a:spcBef>
                <a:spcPts val="0"/>
              </a:spcBef>
              <a:spcAft>
                <a:spcPts val="0"/>
              </a:spcAft>
              <a:buSzPts val="1400"/>
              <a:buNone/>
              <a:defRPr sz="1800" b="0" i="0" u="none" strike="noStrike" cap="none"/>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t>‹#›</a:t>
            </a:fld>
            <a:endParaRPr sz="1200" b="0" i="0" u="none" strike="noStrike" cap="non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2" name="Google Shape;62;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 name="Google Shape;63;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 name="Google Shape;71;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 name="Google Shape;8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7" name="Google Shape;107;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8" name="Google Shape;108;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4" name="Google Shape;134;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5" name="Google Shape;135;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760c4bd49b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4" name="Google Shape;154;g3760c4bd49b_0_8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5" name="Google Shape;155;g3760c4bd49b_0_8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g3760c4bd49b_0_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2" name="Google Shape;162;g3760c4bd49b_0_3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3" name="Google Shape;163;g3760c4bd49b_0_3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760c4bd49b_0_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g3760c4bd49b_0_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9" name="Google Shape;179;g3760c4bd49b_0_4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g3760c4bd49b_0_5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8" name="Google Shape;208;g3760c4bd49b_0_5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g3760c4bd49b_0_5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2" name="Google Shape;222;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3" name="Google Shape;223;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8" name="Google Shape;238;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9" name="Google Shape;239;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6" name="Google Shape;246;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4" name="Google Shape;254;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5" name="Google Shape;255;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3" name="Google Shape;283;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4" name="Google Shape;284;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8" name="Google Shape;308;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9" name="Google Shape;309;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lide 1 master">
  <p:cSld name="Slide 1 master">
    <p:bg>
      <p:bgPr>
        <a:solidFill>
          <a:srgbClr val="000000"/>
        </a:solidFill>
        <a:effectLst/>
      </p:bgPr>
    </p:bg>
    <p:spTree>
      <p:nvGrpSpPr>
        <p:cNvPr id="1" name="Shape 10"/>
        <p:cNvGrpSpPr/>
        <p:nvPr/>
      </p:nvGrpSpPr>
      <p:grpSpPr>
        <a:xfrm>
          <a:off x="0" y="0"/>
          <a:ext cx="0" cy="0"/>
          <a:chOff x="0" y="0"/>
          <a:chExt cx="0" cy="0"/>
        </a:xfrm>
      </p:grpSpPr>
      <p:pic>
        <p:nvPicPr>
          <p:cNvPr id="11" name="Google Shape;11;p2"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12" name="Google Shape;12;p2"/>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lide 2 master">
  <p:cSld name="Slide 2 master">
    <p:bg>
      <p:bgPr>
        <a:solidFill>
          <a:srgbClr val="000000"/>
        </a:solidFill>
        <a:effectLst/>
      </p:bgPr>
    </p:bg>
    <p:spTree>
      <p:nvGrpSpPr>
        <p:cNvPr id="1" name="Shape 13"/>
        <p:cNvGrpSpPr/>
        <p:nvPr/>
      </p:nvGrpSpPr>
      <p:grpSpPr>
        <a:xfrm>
          <a:off x="0" y="0"/>
          <a:ext cx="0" cy="0"/>
          <a:chOff x="0" y="0"/>
          <a:chExt cx="0" cy="0"/>
        </a:xfrm>
      </p:grpSpPr>
      <p:pic>
        <p:nvPicPr>
          <p:cNvPr id="14" name="Google Shape;14;p3"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15" name="Google Shape;15;p3"/>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lide 3 master">
  <p:cSld name="Slide 3 master">
    <p:bg>
      <p:bgPr>
        <a:solidFill>
          <a:srgbClr val="000000"/>
        </a:solidFill>
        <a:effectLst/>
      </p:bgPr>
    </p:bg>
    <p:spTree>
      <p:nvGrpSpPr>
        <p:cNvPr id="1" name="Shape 16"/>
        <p:cNvGrpSpPr/>
        <p:nvPr/>
      </p:nvGrpSpPr>
      <p:grpSpPr>
        <a:xfrm>
          <a:off x="0" y="0"/>
          <a:ext cx="0" cy="0"/>
          <a:chOff x="0" y="0"/>
          <a:chExt cx="0" cy="0"/>
        </a:xfrm>
      </p:grpSpPr>
      <p:pic>
        <p:nvPicPr>
          <p:cNvPr id="17" name="Google Shape;17;p4"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18" name="Google Shape;18;p4"/>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lide 4 master">
  <p:cSld name="Slide 4 master">
    <p:bg>
      <p:bgPr>
        <a:solidFill>
          <a:srgbClr val="000000"/>
        </a:solidFill>
        <a:effectLst/>
      </p:bgPr>
    </p:bg>
    <p:spTree>
      <p:nvGrpSpPr>
        <p:cNvPr id="1" name="Shape 19"/>
        <p:cNvGrpSpPr/>
        <p:nvPr/>
      </p:nvGrpSpPr>
      <p:grpSpPr>
        <a:xfrm>
          <a:off x="0" y="0"/>
          <a:ext cx="0" cy="0"/>
          <a:chOff x="0" y="0"/>
          <a:chExt cx="0" cy="0"/>
        </a:xfrm>
      </p:grpSpPr>
      <p:pic>
        <p:nvPicPr>
          <p:cNvPr id="20" name="Google Shape;20;p5"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21" name="Google Shape;21;p5"/>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lide 5 master">
  <p:cSld name="Slide 5 master">
    <p:bg>
      <p:bgPr>
        <a:solidFill>
          <a:srgbClr val="000000"/>
        </a:solidFill>
        <a:effectLst/>
      </p:bgPr>
    </p:bg>
    <p:spTree>
      <p:nvGrpSpPr>
        <p:cNvPr id="1" name="Shape 22"/>
        <p:cNvGrpSpPr/>
        <p:nvPr/>
      </p:nvGrpSpPr>
      <p:grpSpPr>
        <a:xfrm>
          <a:off x="0" y="0"/>
          <a:ext cx="0" cy="0"/>
          <a:chOff x="0" y="0"/>
          <a:chExt cx="0" cy="0"/>
        </a:xfrm>
      </p:grpSpPr>
      <p:pic>
        <p:nvPicPr>
          <p:cNvPr id="23" name="Google Shape;23;p6"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24" name="Google Shape;24;p6"/>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lide 6 master">
  <p:cSld name="Slide 6 master">
    <p:bg>
      <p:bgPr>
        <a:solidFill>
          <a:srgbClr val="000000"/>
        </a:solidFill>
        <a:effectLst/>
      </p:bgPr>
    </p:bg>
    <p:spTree>
      <p:nvGrpSpPr>
        <p:cNvPr id="1" name="Shape 25"/>
        <p:cNvGrpSpPr/>
        <p:nvPr/>
      </p:nvGrpSpPr>
      <p:grpSpPr>
        <a:xfrm>
          <a:off x="0" y="0"/>
          <a:ext cx="0" cy="0"/>
          <a:chOff x="0" y="0"/>
          <a:chExt cx="0" cy="0"/>
        </a:xfrm>
      </p:grpSpPr>
      <p:pic>
        <p:nvPicPr>
          <p:cNvPr id="26" name="Google Shape;26;p7"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27" name="Google Shape;27;p7"/>
          <p:cNvSpPr/>
          <p:nvPr/>
        </p:nvSpPr>
        <p:spPr>
          <a:xfrm>
            <a:off x="0" y="0"/>
            <a:ext cx="14630400" cy="8229600"/>
          </a:xfrm>
          <a:prstGeom prst="rect">
            <a:avLst/>
          </a:prstGeom>
          <a:solidFill>
            <a:srgbClr val="091231">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lide 7 master">
  <p:cSld name="Slide 7 master">
    <p:bg>
      <p:bgPr>
        <a:solidFill>
          <a:srgbClr val="000000"/>
        </a:solidFill>
        <a:effectLst/>
      </p:bgPr>
    </p:bg>
    <p:spTree>
      <p:nvGrpSpPr>
        <p:cNvPr id="1" name="Shape 28"/>
        <p:cNvGrpSpPr/>
        <p:nvPr/>
      </p:nvGrpSpPr>
      <p:grpSpPr>
        <a:xfrm>
          <a:off x="0" y="0"/>
          <a:ext cx="0" cy="0"/>
          <a:chOff x="0" y="0"/>
          <a:chExt cx="0" cy="0"/>
        </a:xfrm>
      </p:grpSpPr>
      <p:pic>
        <p:nvPicPr>
          <p:cNvPr id="29" name="Google Shape;29;p8"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30" name="Google Shape;30;p8"/>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lide 8 master">
  <p:cSld name="Slide 8 master">
    <p:bg>
      <p:bgPr>
        <a:solidFill>
          <a:srgbClr val="000000"/>
        </a:solidFill>
        <a:effectLst/>
      </p:bgPr>
    </p:bg>
    <p:spTree>
      <p:nvGrpSpPr>
        <p:cNvPr id="1" name="Shape 31"/>
        <p:cNvGrpSpPr/>
        <p:nvPr/>
      </p:nvGrpSpPr>
      <p:grpSpPr>
        <a:xfrm>
          <a:off x="0" y="0"/>
          <a:ext cx="0" cy="0"/>
          <a:chOff x="0" y="0"/>
          <a:chExt cx="0" cy="0"/>
        </a:xfrm>
      </p:grpSpPr>
      <p:pic>
        <p:nvPicPr>
          <p:cNvPr id="32" name="Google Shape;32;p9"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33" name="Google Shape;33;p9"/>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lide 9 master">
  <p:cSld name="Slide 9 master">
    <p:bg>
      <p:bgPr>
        <a:solidFill>
          <a:srgbClr val="000000"/>
        </a:solidFill>
        <a:effectLst/>
      </p:bgPr>
    </p:bg>
    <p:spTree>
      <p:nvGrpSpPr>
        <p:cNvPr id="1" name="Shape 34"/>
        <p:cNvGrpSpPr/>
        <p:nvPr/>
      </p:nvGrpSpPr>
      <p:grpSpPr>
        <a:xfrm>
          <a:off x="0" y="0"/>
          <a:ext cx="0" cy="0"/>
          <a:chOff x="0" y="0"/>
          <a:chExt cx="0" cy="0"/>
        </a:xfrm>
      </p:grpSpPr>
      <p:pic>
        <p:nvPicPr>
          <p:cNvPr id="35" name="Google Shape;35;p10"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36" name="Google Shape;36;p10"/>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lide 10 master">
  <p:cSld name="Slide 10 master">
    <p:bg>
      <p:bgPr>
        <a:solidFill>
          <a:srgbClr val="000000"/>
        </a:solidFill>
        <a:effectLst/>
      </p:bgPr>
    </p:bg>
    <p:spTree>
      <p:nvGrpSpPr>
        <p:cNvPr id="1" name="Shape 37"/>
        <p:cNvGrpSpPr/>
        <p:nvPr/>
      </p:nvGrpSpPr>
      <p:grpSpPr>
        <a:xfrm>
          <a:off x="0" y="0"/>
          <a:ext cx="0" cy="0"/>
          <a:chOff x="0" y="0"/>
          <a:chExt cx="0" cy="0"/>
        </a:xfrm>
      </p:grpSpPr>
      <p:pic>
        <p:nvPicPr>
          <p:cNvPr id="38" name="Google Shape;38;p11"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39" name="Google Shape;39;p11"/>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lide 11 master">
  <p:cSld name="Slide 11 master">
    <p:bg>
      <p:bgPr>
        <a:solidFill>
          <a:srgbClr val="000000"/>
        </a:solidFill>
        <a:effectLst/>
      </p:bgPr>
    </p:bg>
    <p:spTree>
      <p:nvGrpSpPr>
        <p:cNvPr id="1" name="Shape 40"/>
        <p:cNvGrpSpPr/>
        <p:nvPr/>
      </p:nvGrpSpPr>
      <p:grpSpPr>
        <a:xfrm>
          <a:off x="0" y="0"/>
          <a:ext cx="0" cy="0"/>
          <a:chOff x="0" y="0"/>
          <a:chExt cx="0" cy="0"/>
        </a:xfrm>
      </p:grpSpPr>
      <p:pic>
        <p:nvPicPr>
          <p:cNvPr id="41" name="Google Shape;41;p12"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42" name="Google Shape;42;p12"/>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lide 12 master">
  <p:cSld name="Slide 12 master">
    <p:bg>
      <p:bgPr>
        <a:solidFill>
          <a:srgbClr val="000000"/>
        </a:solidFill>
        <a:effectLst/>
      </p:bgPr>
    </p:bg>
    <p:spTree>
      <p:nvGrpSpPr>
        <p:cNvPr id="1" name="Shape 43"/>
        <p:cNvGrpSpPr/>
        <p:nvPr/>
      </p:nvGrpSpPr>
      <p:grpSpPr>
        <a:xfrm>
          <a:off x="0" y="0"/>
          <a:ext cx="0" cy="0"/>
          <a:chOff x="0" y="0"/>
          <a:chExt cx="0" cy="0"/>
        </a:xfrm>
      </p:grpSpPr>
      <p:pic>
        <p:nvPicPr>
          <p:cNvPr id="44" name="Google Shape;44;p13"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45" name="Google Shape;45;p13"/>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lide 13 master">
  <p:cSld name="Slide 13 master">
    <p:bg>
      <p:bgPr>
        <a:solidFill>
          <a:srgbClr val="000000"/>
        </a:solidFill>
        <a:effectLst/>
      </p:bgPr>
    </p:bg>
    <p:spTree>
      <p:nvGrpSpPr>
        <p:cNvPr id="1" name="Shape 46"/>
        <p:cNvGrpSpPr/>
        <p:nvPr/>
      </p:nvGrpSpPr>
      <p:grpSpPr>
        <a:xfrm>
          <a:off x="0" y="0"/>
          <a:ext cx="0" cy="0"/>
          <a:chOff x="0" y="0"/>
          <a:chExt cx="0" cy="0"/>
        </a:xfrm>
      </p:grpSpPr>
      <p:pic>
        <p:nvPicPr>
          <p:cNvPr id="47" name="Google Shape;47;p14"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48" name="Google Shape;48;p14"/>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lide 14 master">
  <p:cSld name="Slide 14 master">
    <p:bg>
      <p:bgPr>
        <a:solidFill>
          <a:srgbClr val="000000"/>
        </a:solidFill>
        <a:effectLst/>
      </p:bgPr>
    </p:bg>
    <p:spTree>
      <p:nvGrpSpPr>
        <p:cNvPr id="1" name="Shape 49"/>
        <p:cNvGrpSpPr/>
        <p:nvPr/>
      </p:nvGrpSpPr>
      <p:grpSpPr>
        <a:xfrm>
          <a:off x="0" y="0"/>
          <a:ext cx="0" cy="0"/>
          <a:chOff x="0" y="0"/>
          <a:chExt cx="0" cy="0"/>
        </a:xfrm>
      </p:grpSpPr>
      <p:pic>
        <p:nvPicPr>
          <p:cNvPr id="50" name="Google Shape;50;p15"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51" name="Google Shape;51;p15"/>
          <p:cNvSpPr/>
          <p:nvPr/>
        </p:nvSpPr>
        <p:spPr>
          <a:xfrm>
            <a:off x="0" y="0"/>
            <a:ext cx="14630400" cy="8229600"/>
          </a:xfrm>
          <a:prstGeom prst="rect">
            <a:avLst/>
          </a:prstGeom>
          <a:solidFill>
            <a:srgbClr val="0A081B">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lide 15 master">
  <p:cSld name="Slide 15 master">
    <p:bg>
      <p:bgPr>
        <a:solidFill>
          <a:srgbClr val="000000"/>
        </a:solidFill>
        <a:effectLst/>
      </p:bgPr>
    </p:bg>
    <p:spTree>
      <p:nvGrpSpPr>
        <p:cNvPr id="1" name="Shape 52"/>
        <p:cNvGrpSpPr/>
        <p:nvPr/>
      </p:nvGrpSpPr>
      <p:grpSpPr>
        <a:xfrm>
          <a:off x="0" y="0"/>
          <a:ext cx="0" cy="0"/>
          <a:chOff x="0" y="0"/>
          <a:chExt cx="0" cy="0"/>
        </a:xfrm>
      </p:grpSpPr>
      <p:pic>
        <p:nvPicPr>
          <p:cNvPr id="53" name="Google Shape;53;p16" descr="preencoded.png"/>
          <p:cNvPicPr preferRelativeResize="0"/>
          <p:nvPr/>
        </p:nvPicPr>
        <p:blipFill rotWithShape="1">
          <a:blip r:embed="rId2">
            <a:alphaModFix/>
          </a:blip>
          <a:srcRect/>
          <a:stretch/>
        </p:blipFill>
        <p:spPr>
          <a:xfrm>
            <a:off x="0" y="0"/>
            <a:ext cx="14630400" cy="8229600"/>
          </a:xfrm>
          <a:prstGeom prst="rect">
            <a:avLst/>
          </a:prstGeom>
          <a:noFill/>
          <a:ln>
            <a:noFill/>
          </a:ln>
        </p:spPr>
      </p:pic>
      <p:sp>
        <p:nvSpPr>
          <p:cNvPr id="54" name="Google Shape;54;p16"/>
          <p:cNvSpPr/>
          <p:nvPr/>
        </p:nvSpPr>
        <p:spPr>
          <a:xfrm>
            <a:off x="0" y="0"/>
            <a:ext cx="14630400" cy="8229600"/>
          </a:xfrm>
          <a:prstGeom prst="rect">
            <a:avLst/>
          </a:prstGeom>
          <a:solidFill>
            <a:srgbClr val="091231">
              <a:alpha val="7490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55"/>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8"/>
          <p:cNvSpPr txBox="1">
            <a:spLocks noGrp="1"/>
          </p:cNvSpPr>
          <p:nvPr>
            <p:ph type="ctrTitle"/>
          </p:nvPr>
        </p:nvSpPr>
        <p:spPr>
          <a:xfrm>
            <a:off x="800880" y="4581640"/>
            <a:ext cx="7389600" cy="1611300"/>
          </a:xfrm>
          <a:prstGeom prst="rect">
            <a:avLst/>
          </a:prstGeom>
          <a:noFill/>
          <a:ln>
            <a:noFill/>
          </a:ln>
        </p:spPr>
        <p:txBody>
          <a:bodyPr spcFirstLastPara="1" wrap="square" lIns="146275" tIns="146275" rIns="146275" bIns="146275" anchor="b" anchorCtr="0">
            <a:normAutofit/>
          </a:bodyPr>
          <a:lstStyle>
            <a:lvl1pPr lvl="0" algn="l">
              <a:lnSpc>
                <a:spcPct val="100000"/>
              </a:lnSpc>
              <a:spcBef>
                <a:spcPts val="0"/>
              </a:spcBef>
              <a:spcAft>
                <a:spcPts val="0"/>
              </a:spcAft>
              <a:buClr>
                <a:schemeClr val="lt1"/>
              </a:buClr>
              <a:buSzPts val="6900"/>
              <a:buFont typeface="Merriweather Sans"/>
              <a:buNone/>
              <a:defRPr sz="6900">
                <a:solidFill>
                  <a:schemeClr val="lt1"/>
                </a:solidFill>
                <a:latin typeface="Merriweather Sans"/>
                <a:ea typeface="Merriweather Sans"/>
                <a:cs typeface="Merriweather Sans"/>
                <a:sym typeface="Merriweather Sans"/>
              </a:defRPr>
            </a:lvl1pPr>
            <a:lvl2pPr lvl="1" algn="l">
              <a:lnSpc>
                <a:spcPct val="100000"/>
              </a:lnSpc>
              <a:spcBef>
                <a:spcPts val="0"/>
              </a:spcBef>
              <a:spcAft>
                <a:spcPts val="0"/>
              </a:spcAft>
              <a:buSzPts val="8300"/>
              <a:buNone/>
              <a:defRPr sz="8300"/>
            </a:lvl2pPr>
            <a:lvl3pPr lvl="2" algn="l">
              <a:lnSpc>
                <a:spcPct val="100000"/>
              </a:lnSpc>
              <a:spcBef>
                <a:spcPts val="0"/>
              </a:spcBef>
              <a:spcAft>
                <a:spcPts val="0"/>
              </a:spcAft>
              <a:buSzPts val="8300"/>
              <a:buNone/>
              <a:defRPr sz="8300"/>
            </a:lvl3pPr>
            <a:lvl4pPr lvl="3" algn="l">
              <a:lnSpc>
                <a:spcPct val="100000"/>
              </a:lnSpc>
              <a:spcBef>
                <a:spcPts val="0"/>
              </a:spcBef>
              <a:spcAft>
                <a:spcPts val="0"/>
              </a:spcAft>
              <a:buSzPts val="8300"/>
              <a:buNone/>
              <a:defRPr sz="8300"/>
            </a:lvl4pPr>
            <a:lvl5pPr lvl="4" algn="l">
              <a:lnSpc>
                <a:spcPct val="100000"/>
              </a:lnSpc>
              <a:spcBef>
                <a:spcPts val="0"/>
              </a:spcBef>
              <a:spcAft>
                <a:spcPts val="0"/>
              </a:spcAft>
              <a:buSzPts val="8300"/>
              <a:buNone/>
              <a:defRPr sz="8300"/>
            </a:lvl5pPr>
            <a:lvl6pPr lvl="5" algn="l">
              <a:lnSpc>
                <a:spcPct val="100000"/>
              </a:lnSpc>
              <a:spcBef>
                <a:spcPts val="0"/>
              </a:spcBef>
              <a:spcAft>
                <a:spcPts val="0"/>
              </a:spcAft>
              <a:buSzPts val="8300"/>
              <a:buNone/>
              <a:defRPr sz="8300"/>
            </a:lvl6pPr>
            <a:lvl7pPr lvl="6" algn="l">
              <a:lnSpc>
                <a:spcPct val="100000"/>
              </a:lnSpc>
              <a:spcBef>
                <a:spcPts val="0"/>
              </a:spcBef>
              <a:spcAft>
                <a:spcPts val="0"/>
              </a:spcAft>
              <a:buSzPts val="8300"/>
              <a:buNone/>
              <a:defRPr sz="8300"/>
            </a:lvl7pPr>
            <a:lvl8pPr lvl="7" algn="l">
              <a:lnSpc>
                <a:spcPct val="100000"/>
              </a:lnSpc>
              <a:spcBef>
                <a:spcPts val="0"/>
              </a:spcBef>
              <a:spcAft>
                <a:spcPts val="0"/>
              </a:spcAft>
              <a:buSzPts val="8300"/>
              <a:buNone/>
              <a:defRPr sz="8300"/>
            </a:lvl8pPr>
            <a:lvl9pPr lvl="8" algn="l">
              <a:lnSpc>
                <a:spcPct val="100000"/>
              </a:lnSpc>
              <a:spcBef>
                <a:spcPts val="0"/>
              </a:spcBef>
              <a:spcAft>
                <a:spcPts val="0"/>
              </a:spcAft>
              <a:buSzPts val="8300"/>
              <a:buNone/>
              <a:defRPr sz="8300"/>
            </a:lvl9pPr>
          </a:lstStyle>
          <a:p>
            <a:endParaRPr/>
          </a:p>
        </p:txBody>
      </p:sp>
      <p:sp>
        <p:nvSpPr>
          <p:cNvPr id="58" name="Google Shape;58;p18"/>
          <p:cNvSpPr txBox="1">
            <a:spLocks noGrp="1"/>
          </p:cNvSpPr>
          <p:nvPr>
            <p:ph type="subTitle" idx="1"/>
          </p:nvPr>
        </p:nvSpPr>
        <p:spPr>
          <a:xfrm>
            <a:off x="800880" y="6193000"/>
            <a:ext cx="13632900" cy="1268100"/>
          </a:xfrm>
          <a:prstGeom prst="rect">
            <a:avLst/>
          </a:prstGeom>
          <a:noFill/>
          <a:ln>
            <a:noFill/>
          </a:ln>
        </p:spPr>
        <p:txBody>
          <a:bodyPr spcFirstLastPara="1" wrap="square" lIns="146275" tIns="146275" rIns="146275" bIns="146275" anchor="t" anchorCtr="0">
            <a:normAutofit/>
          </a:bodyPr>
          <a:lstStyle>
            <a:lvl1pPr lvl="0" algn="l">
              <a:lnSpc>
                <a:spcPct val="100000"/>
              </a:lnSpc>
              <a:spcBef>
                <a:spcPts val="0"/>
              </a:spcBef>
              <a:spcAft>
                <a:spcPts val="0"/>
              </a:spcAft>
              <a:buClr>
                <a:schemeClr val="lt1"/>
              </a:buClr>
              <a:buSzPts val="4500"/>
              <a:buFont typeface="Merriweather Sans Light"/>
              <a:buNone/>
              <a:defRPr sz="4500">
                <a:solidFill>
                  <a:schemeClr val="lt1"/>
                </a:solidFill>
                <a:latin typeface="Merriweather Sans Light"/>
                <a:ea typeface="Merriweather Sans Light"/>
                <a:cs typeface="Merriweather Sans Light"/>
                <a:sym typeface="Merriweather Sans Light"/>
              </a:defRPr>
            </a:lvl1pPr>
            <a:lvl2pPr lvl="1" algn="ctr">
              <a:lnSpc>
                <a:spcPct val="100000"/>
              </a:lnSpc>
              <a:spcBef>
                <a:spcPts val="0"/>
              </a:spcBef>
              <a:spcAft>
                <a:spcPts val="0"/>
              </a:spcAft>
              <a:buSzPts val="4500"/>
              <a:buNone/>
              <a:defRPr sz="4500"/>
            </a:lvl2pPr>
            <a:lvl3pPr lvl="2" algn="ctr">
              <a:lnSpc>
                <a:spcPct val="100000"/>
              </a:lnSpc>
              <a:spcBef>
                <a:spcPts val="0"/>
              </a:spcBef>
              <a:spcAft>
                <a:spcPts val="0"/>
              </a:spcAft>
              <a:buSzPts val="4500"/>
              <a:buNone/>
              <a:defRPr sz="4500"/>
            </a:lvl3pPr>
            <a:lvl4pPr lvl="3" algn="ctr">
              <a:lnSpc>
                <a:spcPct val="100000"/>
              </a:lnSpc>
              <a:spcBef>
                <a:spcPts val="0"/>
              </a:spcBef>
              <a:spcAft>
                <a:spcPts val="0"/>
              </a:spcAft>
              <a:buSzPts val="4500"/>
              <a:buNone/>
              <a:defRPr sz="4500"/>
            </a:lvl4pPr>
            <a:lvl5pPr lvl="4" algn="ctr">
              <a:lnSpc>
                <a:spcPct val="100000"/>
              </a:lnSpc>
              <a:spcBef>
                <a:spcPts val="0"/>
              </a:spcBef>
              <a:spcAft>
                <a:spcPts val="0"/>
              </a:spcAft>
              <a:buSzPts val="4500"/>
              <a:buNone/>
              <a:defRPr sz="4500"/>
            </a:lvl5pPr>
            <a:lvl6pPr lvl="5" algn="ctr">
              <a:lnSpc>
                <a:spcPct val="100000"/>
              </a:lnSpc>
              <a:spcBef>
                <a:spcPts val="0"/>
              </a:spcBef>
              <a:spcAft>
                <a:spcPts val="0"/>
              </a:spcAft>
              <a:buSzPts val="4500"/>
              <a:buNone/>
              <a:defRPr sz="4500"/>
            </a:lvl6pPr>
            <a:lvl7pPr lvl="6" algn="ctr">
              <a:lnSpc>
                <a:spcPct val="100000"/>
              </a:lnSpc>
              <a:spcBef>
                <a:spcPts val="0"/>
              </a:spcBef>
              <a:spcAft>
                <a:spcPts val="0"/>
              </a:spcAft>
              <a:buSzPts val="4500"/>
              <a:buNone/>
              <a:defRPr sz="4500"/>
            </a:lvl7pPr>
            <a:lvl8pPr lvl="7" algn="ctr">
              <a:lnSpc>
                <a:spcPct val="100000"/>
              </a:lnSpc>
              <a:spcBef>
                <a:spcPts val="0"/>
              </a:spcBef>
              <a:spcAft>
                <a:spcPts val="0"/>
              </a:spcAft>
              <a:buSzPts val="4500"/>
              <a:buNone/>
              <a:defRPr sz="4500"/>
            </a:lvl8pPr>
            <a:lvl9pPr lvl="8" algn="ctr">
              <a:lnSpc>
                <a:spcPct val="100000"/>
              </a:lnSpc>
              <a:spcBef>
                <a:spcPts val="0"/>
              </a:spcBef>
              <a:spcAft>
                <a:spcPts val="0"/>
              </a:spcAft>
              <a:buSzPts val="4500"/>
              <a:buNone/>
              <a:defRPr sz="4500"/>
            </a:lvl9pPr>
          </a:lstStyle>
          <a:p>
            <a:endParaRPr/>
          </a:p>
        </p:txBody>
      </p:sp>
      <p:sp>
        <p:nvSpPr>
          <p:cNvPr id="59" name="Google Shape;59;p18"/>
          <p:cNvSpPr txBox="1">
            <a:spLocks noGrp="1"/>
          </p:cNvSpPr>
          <p:nvPr>
            <p:ph type="sldNum" idx="12"/>
          </p:nvPr>
        </p:nvSpPr>
        <p:spPr>
          <a:xfrm>
            <a:off x="13555933" y="7461147"/>
            <a:ext cx="877800" cy="629700"/>
          </a:xfrm>
          <a:prstGeom prst="rect">
            <a:avLst/>
          </a:prstGeom>
          <a:noFill/>
          <a:ln>
            <a:noFill/>
          </a:ln>
        </p:spPr>
        <p:txBody>
          <a:bodyPr spcFirstLastPara="1" wrap="square" lIns="146275" tIns="146275" rIns="146275" bIns="146275" anchor="ctr" anchorCtr="0">
            <a:normAutofit/>
          </a:bodyPr>
          <a:lstStyle>
            <a:lvl1pPr marL="0" marR="0" lvl="0"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600"/>
              <a:buFont typeface="Arial"/>
              <a:buNone/>
              <a:defRPr sz="16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pic>
        <p:nvPicPr>
          <p:cNvPr id="65" name="Google Shape;65;p19"/>
          <p:cNvPicPr preferRelativeResize="0"/>
          <p:nvPr/>
        </p:nvPicPr>
        <p:blipFill rotWithShape="1">
          <a:blip r:embed="rId3">
            <a:alphaModFix/>
          </a:blip>
          <a:srcRect t="9090" b="9090"/>
          <a:stretch/>
        </p:blipFill>
        <p:spPr>
          <a:xfrm>
            <a:off x="0" y="0"/>
            <a:ext cx="5486400" cy="8232523"/>
          </a:xfrm>
          <a:prstGeom prst="rect">
            <a:avLst/>
          </a:prstGeom>
          <a:noFill/>
          <a:ln>
            <a:noFill/>
          </a:ln>
        </p:spPr>
      </p:pic>
      <p:sp>
        <p:nvSpPr>
          <p:cNvPr id="66" name="Google Shape;66;p19"/>
          <p:cNvSpPr/>
          <p:nvPr/>
        </p:nvSpPr>
        <p:spPr>
          <a:xfrm>
            <a:off x="6367446" y="2972050"/>
            <a:ext cx="7685400" cy="6993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FFFFF"/>
              </a:buClr>
              <a:buSzPts val="4400"/>
              <a:buFont typeface="Spline Sans"/>
              <a:buNone/>
            </a:pPr>
            <a:r>
              <a:rPr lang="en-US" sz="4400" b="1">
                <a:solidFill>
                  <a:srgbClr val="FFFFFF"/>
                </a:solidFill>
                <a:latin typeface="Spline Sans"/>
                <a:ea typeface="Spline Sans"/>
                <a:cs typeface="Spline Sans"/>
                <a:sym typeface="Spline Sans"/>
              </a:rPr>
              <a:t>Bullitt County Public Schools</a:t>
            </a:r>
            <a:endParaRPr sz="4400" b="0" i="0" u="none" strike="noStrike" cap="none"/>
          </a:p>
        </p:txBody>
      </p:sp>
      <p:sp>
        <p:nvSpPr>
          <p:cNvPr id="67" name="Google Shape;67;p19"/>
          <p:cNvSpPr/>
          <p:nvPr/>
        </p:nvSpPr>
        <p:spPr>
          <a:xfrm>
            <a:off x="6519250" y="4963261"/>
            <a:ext cx="7381800" cy="2376000"/>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E0E4E6"/>
              </a:buClr>
              <a:buSzPts val="1950"/>
              <a:buFont typeface="Barlow"/>
              <a:buNone/>
            </a:pPr>
            <a:r>
              <a:rPr lang="en-US" sz="4050">
                <a:solidFill>
                  <a:srgbClr val="E0E4E6"/>
                </a:solidFill>
                <a:latin typeface="Barlow"/>
                <a:ea typeface="Barlow"/>
                <a:cs typeface="Barlow"/>
                <a:sym typeface="Barlow"/>
              </a:rPr>
              <a:t>2025-26 School Tax Rates</a:t>
            </a:r>
            <a:endParaRPr sz="4050">
              <a:solidFill>
                <a:srgbClr val="E0E4E6"/>
              </a:solidFill>
              <a:latin typeface="Barlow"/>
              <a:ea typeface="Barlow"/>
              <a:cs typeface="Barlow"/>
              <a:sym typeface="Barlow"/>
            </a:endParaRPr>
          </a:p>
          <a:p>
            <a:pPr marL="0" marR="0" lvl="0" indent="0" algn="ctr" rtl="0">
              <a:lnSpc>
                <a:spcPct val="161538"/>
              </a:lnSpc>
              <a:spcBef>
                <a:spcPts val="0"/>
              </a:spcBef>
              <a:spcAft>
                <a:spcPts val="0"/>
              </a:spcAft>
              <a:buClr>
                <a:srgbClr val="E0E4E6"/>
              </a:buClr>
              <a:buSzPts val="1950"/>
              <a:buFont typeface="Barlow"/>
              <a:buNone/>
            </a:pPr>
            <a:r>
              <a:rPr lang="en-US" sz="4050">
                <a:solidFill>
                  <a:srgbClr val="E0E4E6"/>
                </a:solidFill>
                <a:latin typeface="Barlow"/>
                <a:ea typeface="Barlow"/>
                <a:cs typeface="Barlow"/>
                <a:sym typeface="Barlow"/>
              </a:rPr>
              <a:t>August 11, 2025</a:t>
            </a:r>
            <a:endParaRPr sz="4050">
              <a:solidFill>
                <a:srgbClr val="E0E4E6"/>
              </a:solidFill>
              <a:latin typeface="Barlow"/>
              <a:ea typeface="Barlow"/>
              <a:cs typeface="Barlow"/>
              <a:sym typeface="Barlow"/>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20"/>
          <p:cNvSpPr/>
          <p:nvPr/>
        </p:nvSpPr>
        <p:spPr>
          <a:xfrm>
            <a:off x="881063" y="1680091"/>
            <a:ext cx="9274969" cy="69925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Proposed 2025-26 School Tax Rates</a:t>
            </a:r>
            <a:endParaRPr sz="4400" b="0" i="0" u="none" strike="noStrike" cap="none"/>
          </a:p>
        </p:txBody>
      </p:sp>
      <p:sp>
        <p:nvSpPr>
          <p:cNvPr id="74" name="Google Shape;74;p20"/>
          <p:cNvSpPr/>
          <p:nvPr/>
        </p:nvSpPr>
        <p:spPr>
          <a:xfrm>
            <a:off x="881063" y="2882860"/>
            <a:ext cx="12868275" cy="805815"/>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Kentucky school districts must determine local school tax rates annually. The BCPS Leadership Team is recommending the Bullitt County Board of Education adopt the following </a:t>
            </a:r>
            <a:r>
              <a:rPr lang="en-US" sz="1950" b="1" i="0" u="none" strike="noStrike" cap="none">
                <a:solidFill>
                  <a:srgbClr val="E0E4E6"/>
                </a:solidFill>
                <a:latin typeface="Barlow"/>
                <a:ea typeface="Barlow"/>
                <a:cs typeface="Barlow"/>
                <a:sym typeface="Barlow"/>
              </a:rPr>
              <a:t>reduced</a:t>
            </a:r>
            <a:r>
              <a:rPr lang="en-US" sz="1950" b="0" i="0" u="none" strike="noStrike" cap="none">
                <a:solidFill>
                  <a:srgbClr val="E0E4E6"/>
                </a:solidFill>
                <a:latin typeface="Barlow"/>
                <a:ea typeface="Barlow"/>
                <a:cs typeface="Barlow"/>
                <a:sym typeface="Barlow"/>
              </a:rPr>
              <a:t> tax rates for 2025-26:</a:t>
            </a:r>
            <a:endParaRPr sz="1950" b="0" i="0" u="none" strike="noStrike" cap="none"/>
          </a:p>
        </p:txBody>
      </p:sp>
      <p:sp>
        <p:nvSpPr>
          <p:cNvPr id="75" name="Google Shape;75;p20"/>
          <p:cNvSpPr/>
          <p:nvPr/>
        </p:nvSpPr>
        <p:spPr>
          <a:xfrm>
            <a:off x="881063" y="4097655"/>
            <a:ext cx="4079557" cy="830818"/>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E0E4E6"/>
              </a:buClr>
              <a:buSzPts val="6500"/>
              <a:buFont typeface="Spline Sans"/>
              <a:buNone/>
            </a:pPr>
            <a:r>
              <a:rPr lang="en-US" sz="6500" b="1" i="0" u="none" strike="noStrike" cap="none">
                <a:solidFill>
                  <a:srgbClr val="E0E4E6"/>
                </a:solidFill>
                <a:latin typeface="Spline Sans"/>
                <a:ea typeface="Spline Sans"/>
                <a:cs typeface="Spline Sans"/>
                <a:sym typeface="Spline Sans"/>
              </a:rPr>
              <a:t>75.7</a:t>
            </a:r>
            <a:endParaRPr sz="6500" b="0" i="0" u="none" strike="noStrike" cap="none"/>
          </a:p>
        </p:txBody>
      </p:sp>
      <p:sp>
        <p:nvSpPr>
          <p:cNvPr id="76" name="Google Shape;76;p20"/>
          <p:cNvSpPr/>
          <p:nvPr/>
        </p:nvSpPr>
        <p:spPr>
          <a:xfrm>
            <a:off x="1522095" y="5243036"/>
            <a:ext cx="2797373" cy="349687"/>
          </a:xfrm>
          <a:prstGeom prst="rect">
            <a:avLst/>
          </a:prstGeom>
          <a:noFill/>
          <a:ln>
            <a:noFill/>
          </a:ln>
        </p:spPr>
        <p:txBody>
          <a:bodyPr spcFirstLastPara="1" wrap="square" lIns="0" tIns="0" rIns="0" bIns="0" anchor="t" anchorCtr="0">
            <a:noAutofit/>
          </a:bodyPr>
          <a:lstStyle/>
          <a:p>
            <a:pPr marL="0" marR="0" lvl="0" indent="0" algn="ctr"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Real Property</a:t>
            </a:r>
            <a:endParaRPr sz="2200" b="0" i="0" u="none" strike="noStrike" cap="none"/>
          </a:p>
        </p:txBody>
      </p:sp>
      <p:sp>
        <p:nvSpPr>
          <p:cNvPr id="77" name="Google Shape;77;p20"/>
          <p:cNvSpPr/>
          <p:nvPr/>
        </p:nvSpPr>
        <p:spPr>
          <a:xfrm>
            <a:off x="881063" y="5743694"/>
            <a:ext cx="4079557" cy="805815"/>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16FFBB"/>
              </a:buClr>
              <a:buSzPts val="1950"/>
              <a:buFont typeface="Barlow"/>
              <a:buNone/>
            </a:pPr>
            <a:r>
              <a:rPr lang="en-US" sz="1950" b="0" i="0" u="none" strike="noStrike" cap="none">
                <a:solidFill>
                  <a:srgbClr val="16FFBB"/>
                </a:solidFill>
                <a:latin typeface="Barlow"/>
                <a:ea typeface="Barlow"/>
                <a:cs typeface="Barlow"/>
                <a:sym typeface="Barlow"/>
              </a:rPr>
              <a:t>Reduced from 75.9</a:t>
            </a:r>
            <a:r>
              <a:rPr lang="en-US" sz="1950" b="0" i="0" u="none" strike="noStrike" cap="none">
                <a:solidFill>
                  <a:srgbClr val="E0E4E6"/>
                </a:solidFill>
                <a:latin typeface="Barlow"/>
                <a:ea typeface="Barlow"/>
                <a:cs typeface="Barlow"/>
                <a:sym typeface="Barlow"/>
              </a:rPr>
              <a:t> - Applied to land and buildings</a:t>
            </a:r>
            <a:endParaRPr sz="1950" b="0" i="0" u="none" strike="noStrike" cap="none"/>
          </a:p>
        </p:txBody>
      </p:sp>
      <p:sp>
        <p:nvSpPr>
          <p:cNvPr id="78" name="Google Shape;78;p20"/>
          <p:cNvSpPr/>
          <p:nvPr/>
        </p:nvSpPr>
        <p:spPr>
          <a:xfrm>
            <a:off x="5275302" y="4097655"/>
            <a:ext cx="4079700" cy="8307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E0E4E6"/>
              </a:buClr>
              <a:buSzPts val="6500"/>
              <a:buFont typeface="Spline Sans"/>
              <a:buNone/>
            </a:pPr>
            <a:r>
              <a:rPr lang="en-US" sz="6500" b="1" i="0" u="none" strike="noStrike" cap="none">
                <a:solidFill>
                  <a:srgbClr val="E0E4E6"/>
                </a:solidFill>
                <a:latin typeface="Spline Sans"/>
                <a:ea typeface="Spline Sans"/>
                <a:cs typeface="Spline Sans"/>
                <a:sym typeface="Spline Sans"/>
              </a:rPr>
              <a:t>75.7</a:t>
            </a:r>
            <a:endParaRPr sz="6500" b="0" i="0" u="none" strike="noStrike" cap="none"/>
          </a:p>
        </p:txBody>
      </p:sp>
      <p:sp>
        <p:nvSpPr>
          <p:cNvPr id="79" name="Google Shape;79;p20"/>
          <p:cNvSpPr/>
          <p:nvPr/>
        </p:nvSpPr>
        <p:spPr>
          <a:xfrm>
            <a:off x="5916454" y="5243036"/>
            <a:ext cx="2797373" cy="349687"/>
          </a:xfrm>
          <a:prstGeom prst="rect">
            <a:avLst/>
          </a:prstGeom>
          <a:noFill/>
          <a:ln>
            <a:noFill/>
          </a:ln>
        </p:spPr>
        <p:txBody>
          <a:bodyPr spcFirstLastPara="1" wrap="square" lIns="0" tIns="0" rIns="0" bIns="0" anchor="t" anchorCtr="0">
            <a:noAutofit/>
          </a:bodyPr>
          <a:lstStyle/>
          <a:p>
            <a:pPr marL="0" marR="0" lvl="0" indent="0" algn="ctr"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Personal Property</a:t>
            </a:r>
            <a:endParaRPr sz="2200" b="0" i="0" u="none" strike="noStrike" cap="none"/>
          </a:p>
        </p:txBody>
      </p:sp>
      <p:sp>
        <p:nvSpPr>
          <p:cNvPr id="80" name="Google Shape;80;p20"/>
          <p:cNvSpPr/>
          <p:nvPr/>
        </p:nvSpPr>
        <p:spPr>
          <a:xfrm>
            <a:off x="5275302" y="5743694"/>
            <a:ext cx="4079677" cy="805815"/>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16FFBB"/>
              </a:buClr>
              <a:buSzPts val="1950"/>
              <a:buFont typeface="Barlow"/>
              <a:buNone/>
            </a:pPr>
            <a:r>
              <a:rPr lang="en-US" sz="1950" b="0" i="0" u="none" strike="noStrike" cap="none">
                <a:solidFill>
                  <a:srgbClr val="16FFBB"/>
                </a:solidFill>
                <a:latin typeface="Barlow"/>
                <a:ea typeface="Barlow"/>
                <a:cs typeface="Barlow"/>
                <a:sym typeface="Barlow"/>
              </a:rPr>
              <a:t>Reduced from 75.9</a:t>
            </a:r>
            <a:r>
              <a:rPr lang="en-US" sz="1950" b="0" i="0" u="none" strike="noStrike" cap="none">
                <a:solidFill>
                  <a:srgbClr val="E0E4E6"/>
                </a:solidFill>
                <a:latin typeface="Barlow"/>
                <a:ea typeface="Barlow"/>
                <a:cs typeface="Barlow"/>
                <a:sym typeface="Barlow"/>
              </a:rPr>
              <a:t> - Applied to business equipment</a:t>
            </a:r>
            <a:endParaRPr sz="1950" b="0" i="0" u="none" strike="noStrike" cap="none"/>
          </a:p>
        </p:txBody>
      </p:sp>
      <p:sp>
        <p:nvSpPr>
          <p:cNvPr id="81" name="Google Shape;81;p20"/>
          <p:cNvSpPr/>
          <p:nvPr/>
        </p:nvSpPr>
        <p:spPr>
          <a:xfrm>
            <a:off x="9669661" y="4097655"/>
            <a:ext cx="4079677" cy="830818"/>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E0E4E6"/>
              </a:buClr>
              <a:buSzPts val="6500"/>
              <a:buFont typeface="Spline Sans"/>
              <a:buNone/>
            </a:pPr>
            <a:r>
              <a:rPr lang="en-US" sz="6500" b="1" i="0" u="none" strike="noStrike" cap="none">
                <a:solidFill>
                  <a:srgbClr val="E0E4E6"/>
                </a:solidFill>
                <a:latin typeface="Spline Sans"/>
                <a:ea typeface="Spline Sans"/>
                <a:cs typeface="Spline Sans"/>
                <a:sym typeface="Spline Sans"/>
              </a:rPr>
              <a:t>47.7</a:t>
            </a:r>
            <a:endParaRPr sz="6500" b="0" i="0" u="none" strike="noStrike" cap="none"/>
          </a:p>
        </p:txBody>
      </p:sp>
      <p:sp>
        <p:nvSpPr>
          <p:cNvPr id="82" name="Google Shape;82;p20"/>
          <p:cNvSpPr/>
          <p:nvPr/>
        </p:nvSpPr>
        <p:spPr>
          <a:xfrm>
            <a:off x="10310813" y="5243036"/>
            <a:ext cx="2797373" cy="349687"/>
          </a:xfrm>
          <a:prstGeom prst="rect">
            <a:avLst/>
          </a:prstGeom>
          <a:noFill/>
          <a:ln>
            <a:noFill/>
          </a:ln>
        </p:spPr>
        <p:txBody>
          <a:bodyPr spcFirstLastPara="1" wrap="square" lIns="0" tIns="0" rIns="0" bIns="0" anchor="t" anchorCtr="0">
            <a:noAutofit/>
          </a:bodyPr>
          <a:lstStyle/>
          <a:p>
            <a:pPr marL="0" marR="0" lvl="0" indent="0" algn="ctr"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Motor Vehicle</a:t>
            </a:r>
            <a:endParaRPr sz="2200" b="0" i="0" u="none" strike="noStrike" cap="none"/>
          </a:p>
        </p:txBody>
      </p:sp>
      <p:sp>
        <p:nvSpPr>
          <p:cNvPr id="83" name="Google Shape;83;p20"/>
          <p:cNvSpPr/>
          <p:nvPr/>
        </p:nvSpPr>
        <p:spPr>
          <a:xfrm>
            <a:off x="9669661" y="5743694"/>
            <a:ext cx="4079677" cy="805815"/>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Unchanged rate - Applied to registered vehicles</a:t>
            </a:r>
            <a:endParaRPr sz="1950" b="0" i="0" u="none" strike="noStrike" cap="none"/>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21"/>
          <p:cNvSpPr/>
          <p:nvPr/>
        </p:nvSpPr>
        <p:spPr>
          <a:xfrm>
            <a:off x="881063" y="1315283"/>
            <a:ext cx="8894921" cy="69925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What is the source of our funding?</a:t>
            </a:r>
            <a:endParaRPr sz="4400" b="0" i="0" u="none" strike="noStrike" cap="none"/>
          </a:p>
        </p:txBody>
      </p:sp>
      <p:sp>
        <p:nvSpPr>
          <p:cNvPr id="90" name="Google Shape;90;p21"/>
          <p:cNvSpPr/>
          <p:nvPr/>
        </p:nvSpPr>
        <p:spPr>
          <a:xfrm>
            <a:off x="881063" y="2518053"/>
            <a:ext cx="4121587" cy="2273737"/>
          </a:xfrm>
          <a:prstGeom prst="roundRect">
            <a:avLst>
              <a:gd name="adj" fmla="val 16609"/>
            </a:avLst>
          </a:prstGeom>
          <a:solidFill>
            <a:srgbClr val="0A081B">
              <a:alpha val="74901"/>
            </a:srgbClr>
          </a:solidFill>
          <a:ln w="30475" cap="flat" cmpd="sng">
            <a:solidFill>
              <a:srgbClr val="16FFB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21"/>
          <p:cNvSpPr/>
          <p:nvPr/>
        </p:nvSpPr>
        <p:spPr>
          <a:xfrm>
            <a:off x="1163241" y="2800231"/>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SEEK Funding</a:t>
            </a:r>
            <a:endParaRPr sz="2200" b="0" i="0" u="none" strike="noStrike" cap="none"/>
          </a:p>
        </p:txBody>
      </p:sp>
      <p:sp>
        <p:nvSpPr>
          <p:cNvPr id="92" name="Google Shape;92;p21"/>
          <p:cNvSpPr/>
          <p:nvPr/>
        </p:nvSpPr>
        <p:spPr>
          <a:xfrm>
            <a:off x="1163241" y="3300889"/>
            <a:ext cx="3557230" cy="1208723"/>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Support Education Excellence in Kentucky - State formula-based funding</a:t>
            </a:r>
            <a:endParaRPr sz="1950" b="0" i="0" u="none" strike="noStrike" cap="none"/>
          </a:p>
        </p:txBody>
      </p:sp>
      <p:sp>
        <p:nvSpPr>
          <p:cNvPr id="93" name="Google Shape;93;p21"/>
          <p:cNvSpPr/>
          <p:nvPr/>
        </p:nvSpPr>
        <p:spPr>
          <a:xfrm>
            <a:off x="5254347" y="2518053"/>
            <a:ext cx="4121587" cy="2273737"/>
          </a:xfrm>
          <a:prstGeom prst="roundRect">
            <a:avLst>
              <a:gd name="adj" fmla="val 16609"/>
            </a:avLst>
          </a:prstGeom>
          <a:solidFill>
            <a:srgbClr val="0A081B">
              <a:alpha val="74901"/>
            </a:srgbClr>
          </a:solidFill>
          <a:ln w="30475" cap="flat" cmpd="sng">
            <a:solidFill>
              <a:srgbClr val="29DDD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21"/>
          <p:cNvSpPr/>
          <p:nvPr/>
        </p:nvSpPr>
        <p:spPr>
          <a:xfrm>
            <a:off x="5536525" y="2800231"/>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Property Taxes</a:t>
            </a:r>
            <a:endParaRPr sz="2200" b="0" i="0" u="none" strike="noStrike" cap="none"/>
          </a:p>
        </p:txBody>
      </p:sp>
      <p:sp>
        <p:nvSpPr>
          <p:cNvPr id="95" name="Google Shape;95;p21"/>
          <p:cNvSpPr/>
          <p:nvPr/>
        </p:nvSpPr>
        <p:spPr>
          <a:xfrm>
            <a:off x="5536525" y="3300889"/>
            <a:ext cx="3557230" cy="1208723"/>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Real estate and tangible property (rates the board sets yearly)</a:t>
            </a:r>
            <a:endParaRPr sz="1950" b="0" i="0" u="none" strike="noStrike" cap="none"/>
          </a:p>
        </p:txBody>
      </p:sp>
      <p:sp>
        <p:nvSpPr>
          <p:cNvPr id="96" name="Google Shape;96;p21"/>
          <p:cNvSpPr/>
          <p:nvPr/>
        </p:nvSpPr>
        <p:spPr>
          <a:xfrm>
            <a:off x="9627632" y="2518053"/>
            <a:ext cx="4121706" cy="2273737"/>
          </a:xfrm>
          <a:prstGeom prst="roundRect">
            <a:avLst>
              <a:gd name="adj" fmla="val 16609"/>
            </a:avLst>
          </a:prstGeom>
          <a:solidFill>
            <a:srgbClr val="0A081B">
              <a:alpha val="74901"/>
            </a:srgbClr>
          </a:solidFill>
          <a:ln w="30475" cap="flat" cmpd="sng">
            <a:solidFill>
              <a:srgbClr val="37A7E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21"/>
          <p:cNvSpPr/>
          <p:nvPr/>
        </p:nvSpPr>
        <p:spPr>
          <a:xfrm>
            <a:off x="9909810" y="2800231"/>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Permissive Taxes</a:t>
            </a:r>
            <a:endParaRPr sz="2200" b="0" i="0" u="none" strike="noStrike" cap="none"/>
          </a:p>
        </p:txBody>
      </p:sp>
      <p:sp>
        <p:nvSpPr>
          <p:cNvPr id="98" name="Google Shape;98;p21"/>
          <p:cNvSpPr/>
          <p:nvPr/>
        </p:nvSpPr>
        <p:spPr>
          <a:xfrm>
            <a:off x="9909810" y="3300889"/>
            <a:ext cx="3557349" cy="1208723"/>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3% utility tax on telephone, electric, water, natural gas, cable television</a:t>
            </a:r>
            <a:endParaRPr sz="1950" b="0" i="0" u="none" strike="noStrike" cap="none"/>
          </a:p>
        </p:txBody>
      </p:sp>
      <p:sp>
        <p:nvSpPr>
          <p:cNvPr id="99" name="Google Shape;99;p21"/>
          <p:cNvSpPr/>
          <p:nvPr/>
        </p:nvSpPr>
        <p:spPr>
          <a:xfrm>
            <a:off x="881063" y="5043488"/>
            <a:ext cx="6308288" cy="1870829"/>
          </a:xfrm>
          <a:prstGeom prst="roundRect">
            <a:avLst>
              <a:gd name="adj" fmla="val 20186"/>
            </a:avLst>
          </a:prstGeom>
          <a:solidFill>
            <a:srgbClr val="0A081B">
              <a:alpha val="74901"/>
            </a:srgbClr>
          </a:solidFill>
          <a:ln w="30475" cap="flat" cmpd="sng">
            <a:solidFill>
              <a:srgbClr val="09123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21"/>
          <p:cNvSpPr/>
          <p:nvPr/>
        </p:nvSpPr>
        <p:spPr>
          <a:xfrm>
            <a:off x="1163241" y="5325666"/>
            <a:ext cx="2835712"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Other Local Revenues</a:t>
            </a:r>
            <a:endParaRPr sz="2200" b="0" i="0" u="none" strike="noStrike" cap="none"/>
          </a:p>
        </p:txBody>
      </p:sp>
      <p:sp>
        <p:nvSpPr>
          <p:cNvPr id="101" name="Google Shape;101;p21"/>
          <p:cNvSpPr/>
          <p:nvPr/>
        </p:nvSpPr>
        <p:spPr>
          <a:xfrm>
            <a:off x="1163241" y="5826323"/>
            <a:ext cx="5743932" cy="402908"/>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Interest on deposits, indirect cost transfers, etc.</a:t>
            </a:r>
            <a:endParaRPr sz="1950" b="0" i="0" u="none" strike="noStrike" cap="none"/>
          </a:p>
        </p:txBody>
      </p:sp>
      <p:sp>
        <p:nvSpPr>
          <p:cNvPr id="102" name="Google Shape;102;p21"/>
          <p:cNvSpPr/>
          <p:nvPr/>
        </p:nvSpPr>
        <p:spPr>
          <a:xfrm>
            <a:off x="7441049" y="5043488"/>
            <a:ext cx="6308288" cy="1870829"/>
          </a:xfrm>
          <a:prstGeom prst="roundRect">
            <a:avLst>
              <a:gd name="adj" fmla="val 20186"/>
            </a:avLst>
          </a:prstGeom>
          <a:solidFill>
            <a:srgbClr val="0A081B">
              <a:alpha val="74901"/>
            </a:srgbClr>
          </a:solidFill>
          <a:ln w="30475" cap="flat" cmpd="sng">
            <a:solidFill>
              <a:srgbClr val="16FFB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21"/>
          <p:cNvSpPr/>
          <p:nvPr/>
        </p:nvSpPr>
        <p:spPr>
          <a:xfrm>
            <a:off x="7723227" y="5325666"/>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Grants</a:t>
            </a:r>
            <a:endParaRPr sz="2200" b="0" i="0" u="none" strike="noStrike" cap="none"/>
          </a:p>
        </p:txBody>
      </p:sp>
      <p:sp>
        <p:nvSpPr>
          <p:cNvPr id="104" name="Google Shape;104;p21"/>
          <p:cNvSpPr/>
          <p:nvPr/>
        </p:nvSpPr>
        <p:spPr>
          <a:xfrm>
            <a:off x="7723227" y="5826323"/>
            <a:ext cx="5743932" cy="805815"/>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Federal (Special Education, Title I), State (ESS, GT, Preschool), Local (Bullitt County Foundation)</a:t>
            </a:r>
            <a:endParaRPr sz="1950" b="0" i="0" u="none" strike="noStrike" cap="none"/>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2"/>
          <p:cNvSpPr/>
          <p:nvPr/>
        </p:nvSpPr>
        <p:spPr>
          <a:xfrm>
            <a:off x="881063" y="754975"/>
            <a:ext cx="8607743" cy="594360"/>
          </a:xfrm>
          <a:prstGeom prst="rect">
            <a:avLst/>
          </a:prstGeom>
          <a:noFill/>
          <a:ln>
            <a:noFill/>
          </a:ln>
        </p:spPr>
        <p:txBody>
          <a:bodyPr spcFirstLastPara="1" wrap="square" lIns="0" tIns="0" rIns="0" bIns="0" anchor="t" anchorCtr="0">
            <a:noAutofit/>
          </a:bodyPr>
          <a:lstStyle/>
          <a:p>
            <a:pPr marL="0" marR="0" lvl="0" indent="0" algn="l" rtl="0">
              <a:lnSpc>
                <a:spcPct val="125675"/>
              </a:lnSpc>
              <a:spcBef>
                <a:spcPts val="0"/>
              </a:spcBef>
              <a:spcAft>
                <a:spcPts val="0"/>
              </a:spcAft>
              <a:buClr>
                <a:srgbClr val="F0FCFF"/>
              </a:buClr>
              <a:buSzPts val="3700"/>
              <a:buFont typeface="Spline Sans"/>
              <a:buNone/>
            </a:pPr>
            <a:r>
              <a:rPr lang="en-US" sz="3700" b="1" i="0" u="none" strike="noStrike" cap="none">
                <a:solidFill>
                  <a:srgbClr val="F0FCFF"/>
                </a:solidFill>
                <a:latin typeface="Spline Sans"/>
                <a:ea typeface="Spline Sans"/>
                <a:cs typeface="Spline Sans"/>
                <a:sym typeface="Spline Sans"/>
              </a:rPr>
              <a:t>Understanding SEEK Revenue Timeline</a:t>
            </a:r>
            <a:endParaRPr sz="3700" b="0" i="0" u="none" strike="noStrike" cap="none"/>
          </a:p>
        </p:txBody>
      </p:sp>
      <p:sp>
        <p:nvSpPr>
          <p:cNvPr id="111" name="Google Shape;111;p22"/>
          <p:cNvSpPr/>
          <p:nvPr/>
        </p:nvSpPr>
        <p:spPr>
          <a:xfrm>
            <a:off x="881075" y="1560677"/>
            <a:ext cx="12868200" cy="960300"/>
          </a:xfrm>
          <a:prstGeom prst="rect">
            <a:avLst/>
          </a:prstGeom>
          <a:noFill/>
          <a:ln>
            <a:noFill/>
          </a:ln>
        </p:spPr>
        <p:txBody>
          <a:bodyPr spcFirstLastPara="1" wrap="square" lIns="0" tIns="0" rIns="0" bIns="0" anchor="t" anchorCtr="0">
            <a:noAutofit/>
          </a:bodyPr>
          <a:lstStyle/>
          <a:p>
            <a:pPr marL="0" marR="0" lvl="0" indent="0" algn="l" rtl="0">
              <a:lnSpc>
                <a:spcPct val="160606"/>
              </a:lnSpc>
              <a:spcBef>
                <a:spcPts val="0"/>
              </a:spcBef>
              <a:spcAft>
                <a:spcPts val="0"/>
              </a:spcAft>
              <a:buClr>
                <a:srgbClr val="E0E4E6"/>
              </a:buClr>
              <a:buSzPts val="1650"/>
              <a:buFont typeface="Barlow"/>
              <a:buNone/>
            </a:pPr>
            <a:r>
              <a:rPr lang="en-US" sz="2200" b="0" i="0" u="none" strike="noStrike" cap="none">
                <a:solidFill>
                  <a:srgbClr val="E0E4E6"/>
                </a:solidFill>
                <a:latin typeface="Barlow"/>
                <a:ea typeface="Barlow"/>
                <a:cs typeface="Barlow"/>
                <a:sym typeface="Barlow"/>
              </a:rPr>
              <a:t>SEEK is a formula-driven allocation of state-provided funds to local school districts based on student attendance—AADA (Adjusted Average Daily Attendance).</a:t>
            </a:r>
            <a:endParaRPr sz="2200" b="0" i="0" u="none" strike="noStrike" cap="none"/>
          </a:p>
        </p:txBody>
      </p:sp>
      <p:sp>
        <p:nvSpPr>
          <p:cNvPr id="112" name="Google Shape;112;p22"/>
          <p:cNvSpPr/>
          <p:nvPr/>
        </p:nvSpPr>
        <p:spPr>
          <a:xfrm>
            <a:off x="881063" y="4797028"/>
            <a:ext cx="12868275" cy="30480"/>
          </a:xfrm>
          <a:prstGeom prst="roundRect">
            <a:avLst>
              <a:gd name="adj" fmla="val 1053156"/>
            </a:avLst>
          </a:prstGeom>
          <a:solidFill>
            <a:srgbClr val="FFFFFF">
              <a:alpha val="2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2"/>
          <p:cNvSpPr/>
          <p:nvPr/>
        </p:nvSpPr>
        <p:spPr>
          <a:xfrm>
            <a:off x="4015978" y="4155043"/>
            <a:ext cx="30480" cy="641985"/>
          </a:xfrm>
          <a:prstGeom prst="roundRect">
            <a:avLst>
              <a:gd name="adj" fmla="val 1053156"/>
            </a:avLst>
          </a:prstGeom>
          <a:solidFill>
            <a:srgbClr val="16FF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22"/>
          <p:cNvSpPr/>
          <p:nvPr/>
        </p:nvSpPr>
        <p:spPr>
          <a:xfrm>
            <a:off x="3790474" y="4556284"/>
            <a:ext cx="481489" cy="481489"/>
          </a:xfrm>
          <a:prstGeom prst="roundRect">
            <a:avLst>
              <a:gd name="adj" fmla="val 66669"/>
            </a:avLst>
          </a:prstGeom>
          <a:solidFill>
            <a:srgbClr val="0A081B"/>
          </a:solidFill>
          <a:ln w="22850" cap="flat" cmpd="sng">
            <a:solidFill>
              <a:srgbClr val="16FFB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22"/>
          <p:cNvSpPr/>
          <p:nvPr/>
        </p:nvSpPr>
        <p:spPr>
          <a:xfrm>
            <a:off x="3888581" y="4618732"/>
            <a:ext cx="285274" cy="35659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1</a:t>
            </a:r>
            <a:endParaRPr sz="2200" b="0" i="0" u="none" strike="noStrike" cap="none"/>
          </a:p>
        </p:txBody>
      </p:sp>
      <p:sp>
        <p:nvSpPr>
          <p:cNvPr id="116" name="Google Shape;116;p22"/>
          <p:cNvSpPr/>
          <p:nvPr/>
        </p:nvSpPr>
        <p:spPr>
          <a:xfrm>
            <a:off x="2842379" y="2702600"/>
            <a:ext cx="2377678" cy="297180"/>
          </a:xfrm>
          <a:prstGeom prst="rect">
            <a:avLst/>
          </a:prstGeom>
          <a:noFill/>
          <a:ln>
            <a:noFill/>
          </a:ln>
        </p:spPr>
        <p:txBody>
          <a:bodyPr spcFirstLastPara="1" wrap="square" lIns="0" tIns="0" rIns="0" bIns="0" anchor="t" anchorCtr="0">
            <a:noAutofit/>
          </a:bodyPr>
          <a:lstStyle/>
          <a:p>
            <a:pPr marL="0" marR="0" lvl="0" indent="0" algn="ctr" rtl="0">
              <a:lnSpc>
                <a:spcPct val="124324"/>
              </a:lnSpc>
              <a:spcBef>
                <a:spcPts val="0"/>
              </a:spcBef>
              <a:spcAft>
                <a:spcPts val="0"/>
              </a:spcAft>
              <a:buClr>
                <a:srgbClr val="E0E4E6"/>
              </a:buClr>
              <a:buSzPts val="1850"/>
              <a:buFont typeface="Spline Sans"/>
              <a:buNone/>
            </a:pPr>
            <a:r>
              <a:rPr lang="en-US" sz="1850" b="1" i="0" u="none" strike="noStrike" cap="none">
                <a:solidFill>
                  <a:srgbClr val="E0E4E6"/>
                </a:solidFill>
                <a:latin typeface="Spline Sans"/>
                <a:ea typeface="Spline Sans"/>
                <a:cs typeface="Spline Sans"/>
                <a:sym typeface="Spline Sans"/>
              </a:rPr>
              <a:t>Forecast</a:t>
            </a:r>
            <a:endParaRPr sz="1850" b="0" i="0" u="none" strike="noStrike" cap="none"/>
          </a:p>
        </p:txBody>
      </p:sp>
      <p:sp>
        <p:nvSpPr>
          <p:cNvPr id="117" name="Google Shape;117;p22"/>
          <p:cNvSpPr/>
          <p:nvPr/>
        </p:nvSpPr>
        <p:spPr>
          <a:xfrm>
            <a:off x="1095018" y="3128129"/>
            <a:ext cx="5872520" cy="342305"/>
          </a:xfrm>
          <a:prstGeom prst="rect">
            <a:avLst/>
          </a:prstGeom>
          <a:noFill/>
          <a:ln>
            <a:noFill/>
          </a:ln>
        </p:spPr>
        <p:txBody>
          <a:bodyPr spcFirstLastPara="1" wrap="square" lIns="0" tIns="0" rIns="0" bIns="0" anchor="t" anchorCtr="0">
            <a:noAutofit/>
          </a:bodyPr>
          <a:lstStyle/>
          <a:p>
            <a:pPr marL="0" marR="0" lvl="0" indent="0" algn="ctr"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April or May</a:t>
            </a:r>
            <a:endParaRPr sz="1650" b="0" i="0" u="none" strike="noStrike" cap="none"/>
          </a:p>
        </p:txBody>
      </p:sp>
      <p:sp>
        <p:nvSpPr>
          <p:cNvPr id="118" name="Google Shape;118;p22"/>
          <p:cNvSpPr/>
          <p:nvPr/>
        </p:nvSpPr>
        <p:spPr>
          <a:xfrm>
            <a:off x="1095018" y="3598783"/>
            <a:ext cx="5872520" cy="342305"/>
          </a:xfrm>
          <a:prstGeom prst="rect">
            <a:avLst/>
          </a:prstGeom>
          <a:noFill/>
          <a:ln>
            <a:noFill/>
          </a:ln>
        </p:spPr>
        <p:txBody>
          <a:bodyPr spcFirstLastPara="1" wrap="square" lIns="0" tIns="0" rIns="0" bIns="0" anchor="t" anchorCtr="0">
            <a:noAutofit/>
          </a:bodyPr>
          <a:lstStyle/>
          <a:p>
            <a:pPr marL="0" marR="0" lvl="0" indent="0" algn="ctr"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Initial planning estimates</a:t>
            </a:r>
            <a:endParaRPr sz="1650" b="0" i="0" u="none" strike="noStrike" cap="none"/>
          </a:p>
        </p:txBody>
      </p:sp>
      <p:sp>
        <p:nvSpPr>
          <p:cNvPr id="119" name="Google Shape;119;p22"/>
          <p:cNvSpPr/>
          <p:nvPr/>
        </p:nvSpPr>
        <p:spPr>
          <a:xfrm>
            <a:off x="7299841" y="4797028"/>
            <a:ext cx="30480" cy="641985"/>
          </a:xfrm>
          <a:prstGeom prst="roundRect">
            <a:avLst>
              <a:gd name="adj" fmla="val 1053156"/>
            </a:avLst>
          </a:prstGeom>
          <a:solidFill>
            <a:srgbClr val="29DD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22"/>
          <p:cNvSpPr/>
          <p:nvPr/>
        </p:nvSpPr>
        <p:spPr>
          <a:xfrm>
            <a:off x="7074337" y="4556284"/>
            <a:ext cx="481489" cy="481489"/>
          </a:xfrm>
          <a:prstGeom prst="roundRect">
            <a:avLst>
              <a:gd name="adj" fmla="val 66669"/>
            </a:avLst>
          </a:prstGeom>
          <a:solidFill>
            <a:srgbClr val="0A081B"/>
          </a:solidFill>
          <a:ln w="22850" cap="flat" cmpd="sng">
            <a:solidFill>
              <a:srgbClr val="29DDD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2"/>
          <p:cNvSpPr/>
          <p:nvPr/>
        </p:nvSpPr>
        <p:spPr>
          <a:xfrm>
            <a:off x="7172444" y="4618732"/>
            <a:ext cx="285274" cy="35659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2</a:t>
            </a:r>
            <a:endParaRPr sz="2200" b="0" i="0" u="none" strike="noStrike" cap="none"/>
          </a:p>
        </p:txBody>
      </p:sp>
      <p:sp>
        <p:nvSpPr>
          <p:cNvPr id="122" name="Google Shape;122;p22"/>
          <p:cNvSpPr/>
          <p:nvPr/>
        </p:nvSpPr>
        <p:spPr>
          <a:xfrm>
            <a:off x="6126242" y="5652968"/>
            <a:ext cx="2377678" cy="297180"/>
          </a:xfrm>
          <a:prstGeom prst="rect">
            <a:avLst/>
          </a:prstGeom>
          <a:noFill/>
          <a:ln>
            <a:noFill/>
          </a:ln>
        </p:spPr>
        <p:txBody>
          <a:bodyPr spcFirstLastPara="1" wrap="square" lIns="0" tIns="0" rIns="0" bIns="0" anchor="t" anchorCtr="0">
            <a:noAutofit/>
          </a:bodyPr>
          <a:lstStyle/>
          <a:p>
            <a:pPr marL="0" marR="0" lvl="0" indent="0" algn="ctr" rtl="0">
              <a:lnSpc>
                <a:spcPct val="124324"/>
              </a:lnSpc>
              <a:spcBef>
                <a:spcPts val="0"/>
              </a:spcBef>
              <a:spcAft>
                <a:spcPts val="0"/>
              </a:spcAft>
              <a:buClr>
                <a:srgbClr val="E0E4E6"/>
              </a:buClr>
              <a:buSzPts val="1850"/>
              <a:buFont typeface="Spline Sans"/>
              <a:buNone/>
            </a:pPr>
            <a:r>
              <a:rPr lang="en-US" sz="1850" b="1" i="0" u="none" strike="noStrike" cap="none">
                <a:solidFill>
                  <a:srgbClr val="E0E4E6"/>
                </a:solidFill>
                <a:latin typeface="Spline Sans"/>
                <a:ea typeface="Spline Sans"/>
                <a:cs typeface="Spline Sans"/>
                <a:sym typeface="Spline Sans"/>
              </a:rPr>
              <a:t>Tentative</a:t>
            </a:r>
            <a:endParaRPr sz="1850" b="0" i="0" u="none" strike="noStrike" cap="none"/>
          </a:p>
        </p:txBody>
      </p:sp>
      <p:sp>
        <p:nvSpPr>
          <p:cNvPr id="123" name="Google Shape;123;p22"/>
          <p:cNvSpPr/>
          <p:nvPr/>
        </p:nvSpPr>
        <p:spPr>
          <a:xfrm>
            <a:off x="4378881" y="6078498"/>
            <a:ext cx="5872520" cy="342305"/>
          </a:xfrm>
          <a:prstGeom prst="rect">
            <a:avLst/>
          </a:prstGeom>
          <a:noFill/>
          <a:ln>
            <a:noFill/>
          </a:ln>
        </p:spPr>
        <p:txBody>
          <a:bodyPr spcFirstLastPara="1" wrap="square" lIns="0" tIns="0" rIns="0" bIns="0" anchor="t" anchorCtr="0">
            <a:noAutofit/>
          </a:bodyPr>
          <a:lstStyle/>
          <a:p>
            <a:pPr marL="0" marR="0" lvl="0" indent="0" algn="ctr"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September</a:t>
            </a:r>
            <a:endParaRPr sz="1650" b="0" i="0" u="none" strike="noStrike" cap="none"/>
          </a:p>
        </p:txBody>
      </p:sp>
      <p:sp>
        <p:nvSpPr>
          <p:cNvPr id="124" name="Google Shape;124;p22"/>
          <p:cNvSpPr/>
          <p:nvPr/>
        </p:nvSpPr>
        <p:spPr>
          <a:xfrm>
            <a:off x="4378881" y="6549152"/>
            <a:ext cx="5872520" cy="342305"/>
          </a:xfrm>
          <a:prstGeom prst="rect">
            <a:avLst/>
          </a:prstGeom>
          <a:noFill/>
          <a:ln>
            <a:noFill/>
          </a:ln>
        </p:spPr>
        <p:txBody>
          <a:bodyPr spcFirstLastPara="1" wrap="square" lIns="0" tIns="0" rIns="0" bIns="0" anchor="t" anchorCtr="0">
            <a:noAutofit/>
          </a:bodyPr>
          <a:lstStyle/>
          <a:p>
            <a:pPr marL="0" marR="0" lvl="0" indent="0" algn="ctr"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Preliminary figures based on enrollment</a:t>
            </a:r>
            <a:endParaRPr sz="1650" b="0" i="0" u="none" strike="noStrike" cap="none"/>
          </a:p>
        </p:txBody>
      </p:sp>
      <p:sp>
        <p:nvSpPr>
          <p:cNvPr id="125" name="Google Shape;125;p22"/>
          <p:cNvSpPr/>
          <p:nvPr/>
        </p:nvSpPr>
        <p:spPr>
          <a:xfrm>
            <a:off x="10583823" y="4155043"/>
            <a:ext cx="30480" cy="641985"/>
          </a:xfrm>
          <a:prstGeom prst="roundRect">
            <a:avLst>
              <a:gd name="adj" fmla="val 1053156"/>
            </a:avLst>
          </a:prstGeom>
          <a:solidFill>
            <a:srgbClr val="37A7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22"/>
          <p:cNvSpPr/>
          <p:nvPr/>
        </p:nvSpPr>
        <p:spPr>
          <a:xfrm>
            <a:off x="10358318" y="4556284"/>
            <a:ext cx="481489" cy="481489"/>
          </a:xfrm>
          <a:prstGeom prst="roundRect">
            <a:avLst>
              <a:gd name="adj" fmla="val 66669"/>
            </a:avLst>
          </a:prstGeom>
          <a:solidFill>
            <a:srgbClr val="0A081B"/>
          </a:solidFill>
          <a:ln w="22850" cap="flat" cmpd="sng">
            <a:solidFill>
              <a:srgbClr val="37A7E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22"/>
          <p:cNvSpPr/>
          <p:nvPr/>
        </p:nvSpPr>
        <p:spPr>
          <a:xfrm>
            <a:off x="10456426" y="4618732"/>
            <a:ext cx="285274" cy="356592"/>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3</a:t>
            </a:r>
            <a:endParaRPr sz="2200" b="0" i="0" u="none" strike="noStrike" cap="none"/>
          </a:p>
        </p:txBody>
      </p:sp>
      <p:sp>
        <p:nvSpPr>
          <p:cNvPr id="128" name="Google Shape;128;p22"/>
          <p:cNvSpPr/>
          <p:nvPr/>
        </p:nvSpPr>
        <p:spPr>
          <a:xfrm>
            <a:off x="9410224" y="2702600"/>
            <a:ext cx="2377678" cy="297180"/>
          </a:xfrm>
          <a:prstGeom prst="rect">
            <a:avLst/>
          </a:prstGeom>
          <a:noFill/>
          <a:ln>
            <a:noFill/>
          </a:ln>
        </p:spPr>
        <p:txBody>
          <a:bodyPr spcFirstLastPara="1" wrap="square" lIns="0" tIns="0" rIns="0" bIns="0" anchor="t" anchorCtr="0">
            <a:noAutofit/>
          </a:bodyPr>
          <a:lstStyle/>
          <a:p>
            <a:pPr marL="0" marR="0" lvl="0" indent="0" algn="ctr" rtl="0">
              <a:lnSpc>
                <a:spcPct val="124324"/>
              </a:lnSpc>
              <a:spcBef>
                <a:spcPts val="0"/>
              </a:spcBef>
              <a:spcAft>
                <a:spcPts val="0"/>
              </a:spcAft>
              <a:buClr>
                <a:srgbClr val="E0E4E6"/>
              </a:buClr>
              <a:buSzPts val="1850"/>
              <a:buFont typeface="Spline Sans"/>
              <a:buNone/>
            </a:pPr>
            <a:r>
              <a:rPr lang="en-US" sz="1850" b="1" i="0" u="none" strike="noStrike" cap="none">
                <a:solidFill>
                  <a:srgbClr val="E0E4E6"/>
                </a:solidFill>
                <a:latin typeface="Spline Sans"/>
                <a:ea typeface="Spline Sans"/>
                <a:cs typeface="Spline Sans"/>
                <a:sym typeface="Spline Sans"/>
              </a:rPr>
              <a:t>Final</a:t>
            </a:r>
            <a:endParaRPr sz="1850" b="0" i="0" u="none" strike="noStrike" cap="none"/>
          </a:p>
        </p:txBody>
      </p:sp>
      <p:sp>
        <p:nvSpPr>
          <p:cNvPr id="129" name="Google Shape;129;p22"/>
          <p:cNvSpPr/>
          <p:nvPr/>
        </p:nvSpPr>
        <p:spPr>
          <a:xfrm>
            <a:off x="7662863" y="3128129"/>
            <a:ext cx="5872520" cy="342305"/>
          </a:xfrm>
          <a:prstGeom prst="rect">
            <a:avLst/>
          </a:prstGeom>
          <a:noFill/>
          <a:ln>
            <a:noFill/>
          </a:ln>
        </p:spPr>
        <p:txBody>
          <a:bodyPr spcFirstLastPara="1" wrap="square" lIns="0" tIns="0" rIns="0" bIns="0" anchor="t" anchorCtr="0">
            <a:noAutofit/>
          </a:bodyPr>
          <a:lstStyle/>
          <a:p>
            <a:pPr marL="0" marR="0" lvl="0" indent="0" algn="ctr"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March</a:t>
            </a:r>
            <a:endParaRPr sz="1650" b="0" i="0" u="none" strike="noStrike" cap="none"/>
          </a:p>
        </p:txBody>
      </p:sp>
      <p:sp>
        <p:nvSpPr>
          <p:cNvPr id="130" name="Google Shape;130;p22"/>
          <p:cNvSpPr/>
          <p:nvPr/>
        </p:nvSpPr>
        <p:spPr>
          <a:xfrm>
            <a:off x="7662863" y="3598783"/>
            <a:ext cx="5872520" cy="342305"/>
          </a:xfrm>
          <a:prstGeom prst="rect">
            <a:avLst/>
          </a:prstGeom>
          <a:noFill/>
          <a:ln>
            <a:noFill/>
          </a:ln>
        </p:spPr>
        <p:txBody>
          <a:bodyPr spcFirstLastPara="1" wrap="square" lIns="0" tIns="0" rIns="0" bIns="0" anchor="t" anchorCtr="0">
            <a:noAutofit/>
          </a:bodyPr>
          <a:lstStyle/>
          <a:p>
            <a:pPr marL="0" marR="0" lvl="0" indent="0" algn="ctr"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Actual funding amounts confirmed</a:t>
            </a:r>
            <a:endParaRPr sz="1650" b="0" i="0" u="none" strike="noStrike" cap="none"/>
          </a:p>
        </p:txBody>
      </p:sp>
      <p:sp>
        <p:nvSpPr>
          <p:cNvPr id="131" name="Google Shape;131;p22"/>
          <p:cNvSpPr/>
          <p:nvPr/>
        </p:nvSpPr>
        <p:spPr>
          <a:xfrm>
            <a:off x="881063" y="7132201"/>
            <a:ext cx="12868275" cy="342305"/>
          </a:xfrm>
          <a:prstGeom prst="rect">
            <a:avLst/>
          </a:prstGeom>
          <a:noFill/>
          <a:ln>
            <a:noFill/>
          </a:ln>
        </p:spPr>
        <p:txBody>
          <a:bodyPr spcFirstLastPara="1" wrap="square" lIns="0" tIns="0" rIns="0" bIns="0" anchor="t" anchorCtr="0">
            <a:noAutofit/>
          </a:bodyPr>
          <a:lstStyle/>
          <a:p>
            <a:pPr marL="0" marR="0" lvl="0" indent="0" algn="l" rtl="0">
              <a:lnSpc>
                <a:spcPct val="160606"/>
              </a:lnSpc>
              <a:spcBef>
                <a:spcPts val="0"/>
              </a:spcBef>
              <a:spcAft>
                <a:spcPts val="0"/>
              </a:spcAft>
              <a:buClr>
                <a:srgbClr val="E0E4E6"/>
              </a:buClr>
              <a:buSzPts val="1650"/>
              <a:buFont typeface="Barlow"/>
              <a:buNone/>
            </a:pPr>
            <a:r>
              <a:rPr lang="en-US" sz="1650" b="0" i="0" u="none" strike="noStrike" cap="none">
                <a:solidFill>
                  <a:srgbClr val="E0E4E6"/>
                </a:solidFill>
                <a:latin typeface="Barlow"/>
                <a:ea typeface="Barlow"/>
                <a:cs typeface="Barlow"/>
                <a:sym typeface="Barlow"/>
              </a:rPr>
              <a:t>This timeline creates planning challenges as we must set tax rates before final SEEK amounts are known.</a:t>
            </a:r>
            <a:endParaRPr sz="1650" b="0" i="0" u="none" strike="noStrike" cap="none"/>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3"/>
          <p:cNvSpPr/>
          <p:nvPr/>
        </p:nvSpPr>
        <p:spPr>
          <a:xfrm>
            <a:off x="881063" y="952857"/>
            <a:ext cx="7408426" cy="69925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The SEEK Funding Challenge</a:t>
            </a:r>
            <a:endParaRPr sz="4400" b="0" i="0" u="none" strike="noStrike" cap="none"/>
          </a:p>
        </p:txBody>
      </p:sp>
      <p:sp>
        <p:nvSpPr>
          <p:cNvPr id="138" name="Google Shape;138;p23"/>
          <p:cNvSpPr/>
          <p:nvPr/>
        </p:nvSpPr>
        <p:spPr>
          <a:xfrm>
            <a:off x="881063" y="2281357"/>
            <a:ext cx="3214568"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2200"/>
              <a:buFont typeface="Spline Sans"/>
              <a:buNone/>
            </a:pPr>
            <a:r>
              <a:rPr lang="en-US" sz="2200" b="1" i="0" u="none" strike="noStrike" cap="none">
                <a:solidFill>
                  <a:srgbClr val="F0FCFF"/>
                </a:solidFill>
                <a:latin typeface="Spline Sans"/>
                <a:ea typeface="Spline Sans"/>
                <a:cs typeface="Spline Sans"/>
                <a:sym typeface="Spline Sans"/>
              </a:rPr>
              <a:t>The Inverse Relationship</a:t>
            </a:r>
            <a:endParaRPr sz="2200" b="0" i="0" u="none" strike="noStrike" cap="none"/>
          </a:p>
        </p:txBody>
      </p:sp>
      <p:sp>
        <p:nvSpPr>
          <p:cNvPr id="139" name="Google Shape;139;p23"/>
          <p:cNvSpPr/>
          <p:nvPr/>
        </p:nvSpPr>
        <p:spPr>
          <a:xfrm>
            <a:off x="881063" y="2882741"/>
            <a:ext cx="6127075" cy="805815"/>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If enrollment and state per pupil funding remain constant:</a:t>
            </a:r>
            <a:endParaRPr sz="1950" b="0" i="0" u="none" strike="noStrike" cap="none"/>
          </a:p>
        </p:txBody>
      </p:sp>
      <p:sp>
        <p:nvSpPr>
          <p:cNvPr id="140" name="Google Shape;140;p23"/>
          <p:cNvSpPr/>
          <p:nvPr/>
        </p:nvSpPr>
        <p:spPr>
          <a:xfrm>
            <a:off x="881063" y="3915132"/>
            <a:ext cx="6127075" cy="805815"/>
          </a:xfrm>
          <a:prstGeom prst="rect">
            <a:avLst/>
          </a:prstGeom>
          <a:noFill/>
          <a:ln>
            <a:noFill/>
          </a:ln>
        </p:spPr>
        <p:txBody>
          <a:bodyPr spcFirstLastPara="1" wrap="square" lIns="0" tIns="0" rIns="0" bIns="0" anchor="t" anchorCtr="0">
            <a:noAutofit/>
          </a:bodyPr>
          <a:lstStyle/>
          <a:p>
            <a:pPr marL="342900" marR="0" lvl="0" indent="-342900" algn="l" rtl="0">
              <a:lnSpc>
                <a:spcPct val="161538"/>
              </a:lnSpc>
              <a:spcBef>
                <a:spcPts val="0"/>
              </a:spcBef>
              <a:spcAft>
                <a:spcPts val="0"/>
              </a:spcAft>
              <a:buClr>
                <a:srgbClr val="E0E4E6"/>
              </a:buClr>
              <a:buSzPts val="1950"/>
              <a:buFont typeface="Barlow"/>
              <a:buChar char="•"/>
            </a:pPr>
            <a:r>
              <a:rPr lang="en-US" sz="1950" b="0" i="0" u="none" strike="noStrike" cap="none">
                <a:solidFill>
                  <a:srgbClr val="E0E4E6"/>
                </a:solidFill>
                <a:latin typeface="Barlow"/>
                <a:ea typeface="Barlow"/>
                <a:cs typeface="Barlow"/>
                <a:sym typeface="Barlow"/>
              </a:rPr>
              <a:t>Increased local property assessment values result in decreased state SEEK support</a:t>
            </a:r>
            <a:endParaRPr sz="1950" b="0" i="0" u="none" strike="noStrike" cap="none"/>
          </a:p>
        </p:txBody>
      </p:sp>
      <p:sp>
        <p:nvSpPr>
          <p:cNvPr id="141" name="Google Shape;141;p23"/>
          <p:cNvSpPr/>
          <p:nvPr/>
        </p:nvSpPr>
        <p:spPr>
          <a:xfrm>
            <a:off x="881063" y="4809053"/>
            <a:ext cx="6127075" cy="805815"/>
          </a:xfrm>
          <a:prstGeom prst="rect">
            <a:avLst/>
          </a:prstGeom>
          <a:noFill/>
          <a:ln>
            <a:noFill/>
          </a:ln>
        </p:spPr>
        <p:txBody>
          <a:bodyPr spcFirstLastPara="1" wrap="square" lIns="0" tIns="0" rIns="0" bIns="0" anchor="t" anchorCtr="0">
            <a:noAutofit/>
          </a:bodyPr>
          <a:lstStyle/>
          <a:p>
            <a:pPr marL="342900" marR="0" lvl="0" indent="-342900" algn="l" rtl="0">
              <a:lnSpc>
                <a:spcPct val="161538"/>
              </a:lnSpc>
              <a:spcBef>
                <a:spcPts val="0"/>
              </a:spcBef>
              <a:spcAft>
                <a:spcPts val="0"/>
              </a:spcAft>
              <a:buClr>
                <a:srgbClr val="E0E4E6"/>
              </a:buClr>
              <a:buSzPts val="1950"/>
              <a:buFont typeface="Barlow"/>
              <a:buChar char="•"/>
            </a:pPr>
            <a:r>
              <a:rPr lang="en-US" sz="1950" b="0" i="0" u="none" strike="noStrike" cap="none">
                <a:solidFill>
                  <a:srgbClr val="E0E4E6"/>
                </a:solidFill>
                <a:latin typeface="Barlow"/>
                <a:ea typeface="Barlow"/>
                <a:cs typeface="Barlow"/>
                <a:sym typeface="Barlow"/>
              </a:rPr>
              <a:t>For every $1 million increase in assessment, we lose approximately $3,000 in SEEK funding</a:t>
            </a:r>
            <a:endParaRPr sz="1950" b="0" i="0" u="none" strike="noStrike" cap="none"/>
          </a:p>
        </p:txBody>
      </p:sp>
      <p:sp>
        <p:nvSpPr>
          <p:cNvPr id="142" name="Google Shape;142;p23"/>
          <p:cNvSpPr/>
          <p:nvPr/>
        </p:nvSpPr>
        <p:spPr>
          <a:xfrm>
            <a:off x="881063" y="5841444"/>
            <a:ext cx="6127075" cy="1208723"/>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This creates a funding gap that must be addressed through local revenue sources while keeping tax rates as low as possible.</a:t>
            </a:r>
            <a:endParaRPr sz="1950" b="0" i="0" u="none" strike="noStrike" cap="none"/>
          </a:p>
        </p:txBody>
      </p:sp>
      <p:pic>
        <p:nvPicPr>
          <p:cNvPr id="143" name="Google Shape;143;p23" descr="preencoded.png"/>
          <p:cNvPicPr preferRelativeResize="0"/>
          <p:nvPr/>
        </p:nvPicPr>
        <p:blipFill rotWithShape="1">
          <a:blip r:embed="rId3">
            <a:alphaModFix/>
          </a:blip>
          <a:srcRect/>
          <a:stretch/>
        </p:blipFill>
        <p:spPr>
          <a:xfrm>
            <a:off x="7629882" y="2312789"/>
            <a:ext cx="1258729" cy="1510546"/>
          </a:xfrm>
          <a:prstGeom prst="rect">
            <a:avLst/>
          </a:prstGeom>
          <a:noFill/>
          <a:ln>
            <a:noFill/>
          </a:ln>
        </p:spPr>
      </p:pic>
      <p:sp>
        <p:nvSpPr>
          <p:cNvPr id="144" name="Google Shape;144;p23"/>
          <p:cNvSpPr/>
          <p:nvPr/>
        </p:nvSpPr>
        <p:spPr>
          <a:xfrm>
            <a:off x="9140309" y="2564487"/>
            <a:ext cx="3566874"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Enrollment &amp; State Funding</a:t>
            </a:r>
            <a:endParaRPr sz="2200" b="0" i="0" u="none" strike="noStrike" cap="none"/>
          </a:p>
        </p:txBody>
      </p:sp>
      <p:sp>
        <p:nvSpPr>
          <p:cNvPr id="145" name="Google Shape;145;p23"/>
          <p:cNvSpPr/>
          <p:nvPr/>
        </p:nvSpPr>
        <p:spPr>
          <a:xfrm>
            <a:off x="9140309" y="3165872"/>
            <a:ext cx="4616648" cy="402908"/>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Remains constant</a:t>
            </a:r>
            <a:endParaRPr sz="1950" b="0" i="0" u="none" strike="noStrike" cap="none"/>
          </a:p>
        </p:txBody>
      </p:sp>
      <p:pic>
        <p:nvPicPr>
          <p:cNvPr id="146" name="Google Shape;146;p23" descr="preencoded.png"/>
          <p:cNvPicPr preferRelativeResize="0"/>
          <p:nvPr/>
        </p:nvPicPr>
        <p:blipFill rotWithShape="1">
          <a:blip r:embed="rId4">
            <a:alphaModFix/>
          </a:blip>
          <a:srcRect/>
          <a:stretch/>
        </p:blipFill>
        <p:spPr>
          <a:xfrm>
            <a:off x="7629882" y="3823335"/>
            <a:ext cx="1258729" cy="1510546"/>
          </a:xfrm>
          <a:prstGeom prst="rect">
            <a:avLst/>
          </a:prstGeom>
          <a:noFill/>
          <a:ln>
            <a:noFill/>
          </a:ln>
        </p:spPr>
      </p:pic>
      <p:sp>
        <p:nvSpPr>
          <p:cNvPr id="147" name="Google Shape;147;p23"/>
          <p:cNvSpPr/>
          <p:nvPr/>
        </p:nvSpPr>
        <p:spPr>
          <a:xfrm>
            <a:off x="9140309" y="4075033"/>
            <a:ext cx="2849285"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Property Assessment</a:t>
            </a:r>
            <a:endParaRPr sz="2200" b="0" i="0" u="none" strike="noStrike" cap="none"/>
          </a:p>
        </p:txBody>
      </p:sp>
      <p:sp>
        <p:nvSpPr>
          <p:cNvPr id="148" name="Google Shape;148;p23"/>
          <p:cNvSpPr/>
          <p:nvPr/>
        </p:nvSpPr>
        <p:spPr>
          <a:xfrm>
            <a:off x="9140309" y="4676418"/>
            <a:ext cx="4616648" cy="402908"/>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Increases</a:t>
            </a:r>
            <a:endParaRPr sz="1950" b="0" i="0" u="none" strike="noStrike" cap="none"/>
          </a:p>
        </p:txBody>
      </p:sp>
      <p:pic>
        <p:nvPicPr>
          <p:cNvPr id="149" name="Google Shape;149;p23" descr="preencoded.png"/>
          <p:cNvPicPr preferRelativeResize="0"/>
          <p:nvPr/>
        </p:nvPicPr>
        <p:blipFill rotWithShape="1">
          <a:blip r:embed="rId5">
            <a:alphaModFix/>
          </a:blip>
          <a:srcRect/>
          <a:stretch/>
        </p:blipFill>
        <p:spPr>
          <a:xfrm>
            <a:off x="7629882" y="5333881"/>
            <a:ext cx="1258729" cy="1510546"/>
          </a:xfrm>
          <a:prstGeom prst="rect">
            <a:avLst/>
          </a:prstGeom>
          <a:noFill/>
          <a:ln>
            <a:noFill/>
          </a:ln>
        </p:spPr>
      </p:pic>
      <p:sp>
        <p:nvSpPr>
          <p:cNvPr id="150" name="Google Shape;150;p23"/>
          <p:cNvSpPr/>
          <p:nvPr/>
        </p:nvSpPr>
        <p:spPr>
          <a:xfrm>
            <a:off x="9140309" y="5585579"/>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State SEEK Support</a:t>
            </a:r>
            <a:endParaRPr sz="2200" b="0" i="0" u="none" strike="noStrike" cap="none"/>
          </a:p>
        </p:txBody>
      </p:sp>
      <p:sp>
        <p:nvSpPr>
          <p:cNvPr id="151" name="Google Shape;151;p23"/>
          <p:cNvSpPr/>
          <p:nvPr/>
        </p:nvSpPr>
        <p:spPr>
          <a:xfrm>
            <a:off x="9140309" y="6186964"/>
            <a:ext cx="4616648" cy="402908"/>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DECLINES</a:t>
            </a:r>
            <a:endParaRPr sz="1950" b="0" i="0" u="none" strike="noStrike" cap="none"/>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pic>
        <p:nvPicPr>
          <p:cNvPr id="157" name="Google Shape;157;p24" descr="preencoded.png"/>
          <p:cNvPicPr preferRelativeResize="0"/>
          <p:nvPr/>
        </p:nvPicPr>
        <p:blipFill rotWithShape="1">
          <a:blip r:embed="rId3">
            <a:alphaModFix/>
          </a:blip>
          <a:srcRect/>
          <a:stretch/>
        </p:blipFill>
        <p:spPr>
          <a:xfrm>
            <a:off x="0" y="0"/>
            <a:ext cx="5486400" cy="8229600"/>
          </a:xfrm>
          <a:prstGeom prst="rect">
            <a:avLst/>
          </a:prstGeom>
          <a:noFill/>
          <a:ln>
            <a:noFill/>
          </a:ln>
        </p:spPr>
      </p:pic>
      <p:sp>
        <p:nvSpPr>
          <p:cNvPr id="158" name="Google Shape;158;p24"/>
          <p:cNvSpPr/>
          <p:nvPr/>
        </p:nvSpPr>
        <p:spPr>
          <a:xfrm>
            <a:off x="6367462" y="2972038"/>
            <a:ext cx="5594700" cy="6993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FFFFF"/>
              </a:buClr>
              <a:buSzPts val="4400"/>
              <a:buFont typeface="Spline Sans"/>
              <a:buNone/>
            </a:pPr>
            <a:r>
              <a:rPr lang="en-US" sz="4400" b="1" i="0" u="none" strike="noStrike" cap="none">
                <a:solidFill>
                  <a:srgbClr val="FFFFFF"/>
                </a:solidFill>
                <a:latin typeface="Spline Sans"/>
                <a:ea typeface="Spline Sans"/>
                <a:cs typeface="Spline Sans"/>
                <a:sym typeface="Spline Sans"/>
              </a:rPr>
              <a:t>SEEK Funding Trends</a:t>
            </a:r>
            <a:endParaRPr sz="4400" b="0" i="0" u="none" strike="noStrike" cap="none"/>
          </a:p>
        </p:txBody>
      </p:sp>
      <p:sp>
        <p:nvSpPr>
          <p:cNvPr id="159" name="Google Shape;159;p24"/>
          <p:cNvSpPr/>
          <p:nvPr/>
        </p:nvSpPr>
        <p:spPr>
          <a:xfrm>
            <a:off x="6367462" y="4048839"/>
            <a:ext cx="7381800" cy="1208700"/>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As our community grows and property values increase, state funding through SEEK decreases proportionally, requiring careful local tax planning.</a:t>
            </a:r>
            <a:endParaRPr sz="1950" b="0" i="0" u="none" strike="noStrike" cap="none"/>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5"/>
          <p:cNvSpPr/>
          <p:nvPr/>
        </p:nvSpPr>
        <p:spPr>
          <a:xfrm>
            <a:off x="4517862" y="204788"/>
            <a:ext cx="5594700" cy="6993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FFFFF"/>
              </a:buClr>
              <a:buSzPts val="4400"/>
              <a:buFont typeface="Spline Sans"/>
              <a:buNone/>
            </a:pPr>
            <a:r>
              <a:rPr lang="en-US" sz="4400" b="1" i="0" u="none" strike="noStrike" cap="none">
                <a:solidFill>
                  <a:srgbClr val="FFFFFF"/>
                </a:solidFill>
                <a:latin typeface="Spline Sans"/>
                <a:ea typeface="Spline Sans"/>
                <a:cs typeface="Spline Sans"/>
                <a:sym typeface="Spline Sans"/>
              </a:rPr>
              <a:t>SEEK Funding Trends</a:t>
            </a:r>
            <a:endParaRPr sz="4400" b="0" i="0" u="none" strike="noStrike" cap="none"/>
          </a:p>
        </p:txBody>
      </p:sp>
      <p:pic>
        <p:nvPicPr>
          <p:cNvPr id="166" name="Google Shape;166;p25"/>
          <p:cNvPicPr preferRelativeResize="0"/>
          <p:nvPr/>
        </p:nvPicPr>
        <p:blipFill>
          <a:blip r:embed="rId3">
            <a:alphaModFix/>
          </a:blip>
          <a:stretch>
            <a:fillRect/>
          </a:stretch>
        </p:blipFill>
        <p:spPr>
          <a:xfrm>
            <a:off x="2025313" y="1128681"/>
            <a:ext cx="10579775" cy="6359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26" descr="preencoded.png"/>
          <p:cNvPicPr preferRelativeResize="0"/>
          <p:nvPr/>
        </p:nvPicPr>
        <p:blipFill rotWithShape="1">
          <a:blip r:embed="rId3">
            <a:alphaModFix/>
          </a:blip>
          <a:srcRect/>
          <a:stretch/>
        </p:blipFill>
        <p:spPr>
          <a:xfrm>
            <a:off x="0" y="0"/>
            <a:ext cx="5486400" cy="8229600"/>
          </a:xfrm>
          <a:prstGeom prst="rect">
            <a:avLst/>
          </a:prstGeom>
          <a:noFill/>
          <a:ln>
            <a:noFill/>
          </a:ln>
        </p:spPr>
      </p:pic>
      <p:sp>
        <p:nvSpPr>
          <p:cNvPr id="173" name="Google Shape;173;p26"/>
          <p:cNvSpPr/>
          <p:nvPr/>
        </p:nvSpPr>
        <p:spPr>
          <a:xfrm>
            <a:off x="6367462" y="1876425"/>
            <a:ext cx="7381875" cy="1398508"/>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Property Tax Assessment Growth</a:t>
            </a:r>
            <a:endParaRPr sz="4400" b="0" i="0" u="none" strike="noStrike" cap="none"/>
          </a:p>
        </p:txBody>
      </p:sp>
      <p:sp>
        <p:nvSpPr>
          <p:cNvPr id="174" name="Google Shape;174;p26"/>
          <p:cNvSpPr/>
          <p:nvPr/>
        </p:nvSpPr>
        <p:spPr>
          <a:xfrm>
            <a:off x="6367462" y="3652480"/>
            <a:ext cx="7381875" cy="1611630"/>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Bullitt County continues to experience significant growth in property values, which benefits our community but creates funding challenges for our schools due to the inverse relationship with state funding.</a:t>
            </a:r>
            <a:endParaRPr sz="1950" b="0" i="0" u="none" strike="noStrike" cap="none"/>
          </a:p>
        </p:txBody>
      </p:sp>
      <p:sp>
        <p:nvSpPr>
          <p:cNvPr id="175" name="Google Shape;175;p26"/>
          <p:cNvSpPr/>
          <p:nvPr/>
        </p:nvSpPr>
        <p:spPr>
          <a:xfrm>
            <a:off x="6367462" y="5547241"/>
            <a:ext cx="7381875" cy="805815"/>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While proposing a </a:t>
            </a:r>
            <a:r>
              <a:rPr lang="en-US" sz="1950" b="0" i="0" u="none" strike="noStrike" cap="none">
                <a:solidFill>
                  <a:srgbClr val="16FFBB"/>
                </a:solidFill>
                <a:latin typeface="Barlow"/>
                <a:ea typeface="Barlow"/>
                <a:cs typeface="Barlow"/>
                <a:sym typeface="Barlow"/>
              </a:rPr>
              <a:t>tax rate reduction from 75.9 to 75.7</a:t>
            </a:r>
            <a:r>
              <a:rPr lang="en-US" sz="1950" b="0" i="0" u="none" strike="noStrike" cap="none">
                <a:solidFill>
                  <a:srgbClr val="E0E4E6"/>
                </a:solidFill>
                <a:latin typeface="Barlow"/>
                <a:ea typeface="Barlow"/>
                <a:cs typeface="Barlow"/>
                <a:sym typeface="Barlow"/>
              </a:rPr>
              <a:t>, we must still ensure adequate funding for educational services.</a:t>
            </a:r>
            <a:endParaRPr sz="1950" b="0" i="0" u="none" strike="noStrike" cap="none"/>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27"/>
          <p:cNvSpPr/>
          <p:nvPr/>
        </p:nvSpPr>
        <p:spPr>
          <a:xfrm>
            <a:off x="2618247" y="216075"/>
            <a:ext cx="9393900" cy="13986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Property Tax Assessment Growth</a:t>
            </a:r>
            <a:endParaRPr sz="4400" b="0" i="0" u="none" strike="noStrike" cap="none"/>
          </a:p>
        </p:txBody>
      </p:sp>
      <p:pic>
        <p:nvPicPr>
          <p:cNvPr id="182" name="Google Shape;182;p27"/>
          <p:cNvPicPr preferRelativeResize="0"/>
          <p:nvPr/>
        </p:nvPicPr>
        <p:blipFill>
          <a:blip r:embed="rId3">
            <a:alphaModFix/>
          </a:blip>
          <a:stretch>
            <a:fillRect/>
          </a:stretch>
        </p:blipFill>
        <p:spPr>
          <a:xfrm>
            <a:off x="1788288" y="1261775"/>
            <a:ext cx="11053825" cy="63181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28"/>
          <p:cNvSpPr/>
          <p:nvPr/>
        </p:nvSpPr>
        <p:spPr>
          <a:xfrm>
            <a:off x="881063" y="716994"/>
            <a:ext cx="9125903" cy="69925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The Inverse Relationship Explained</a:t>
            </a:r>
            <a:endParaRPr sz="4400" b="0" i="0" u="none" strike="noStrike" cap="none"/>
          </a:p>
        </p:txBody>
      </p:sp>
      <p:sp>
        <p:nvSpPr>
          <p:cNvPr id="189" name="Google Shape;189;p28"/>
          <p:cNvSpPr/>
          <p:nvPr/>
        </p:nvSpPr>
        <p:spPr>
          <a:xfrm>
            <a:off x="1888331" y="2298025"/>
            <a:ext cx="2797373" cy="349687"/>
          </a:xfrm>
          <a:prstGeom prst="rect">
            <a:avLst/>
          </a:prstGeom>
          <a:noFill/>
          <a:ln>
            <a:noFill/>
          </a:ln>
        </p:spPr>
        <p:txBody>
          <a:bodyPr spcFirstLastPara="1" wrap="square" lIns="0" tIns="0" rIns="0" bIns="0" anchor="t" anchorCtr="0">
            <a:noAutofit/>
          </a:bodyPr>
          <a:lstStyle/>
          <a:p>
            <a:pPr marL="0" marR="0" lvl="0" indent="0" algn="r"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Property Values Rise</a:t>
            </a:r>
            <a:endParaRPr sz="2200" b="0" i="0" u="none" strike="noStrike" cap="none"/>
          </a:p>
        </p:txBody>
      </p:sp>
      <p:sp>
        <p:nvSpPr>
          <p:cNvPr id="190" name="Google Shape;190;p28"/>
          <p:cNvSpPr/>
          <p:nvPr/>
        </p:nvSpPr>
        <p:spPr>
          <a:xfrm>
            <a:off x="881063" y="2798683"/>
            <a:ext cx="3804642" cy="805815"/>
          </a:xfrm>
          <a:prstGeom prst="rect">
            <a:avLst/>
          </a:prstGeom>
          <a:noFill/>
          <a:ln>
            <a:noFill/>
          </a:ln>
        </p:spPr>
        <p:txBody>
          <a:bodyPr spcFirstLastPara="1" wrap="square" lIns="0" tIns="0" rIns="0" bIns="0" anchor="t" anchorCtr="0">
            <a:noAutofit/>
          </a:bodyPr>
          <a:lstStyle/>
          <a:p>
            <a:pPr marL="0" marR="0" lvl="0" indent="0" algn="r"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Bullitt County experiences growth in property assessments</a:t>
            </a:r>
            <a:endParaRPr sz="1950" b="0" i="0" u="none" strike="noStrike" cap="none"/>
          </a:p>
        </p:txBody>
      </p:sp>
      <p:pic>
        <p:nvPicPr>
          <p:cNvPr id="191" name="Google Shape;191;p28" descr="preencoded.png"/>
          <p:cNvPicPr preferRelativeResize="0"/>
          <p:nvPr/>
        </p:nvPicPr>
        <p:blipFill rotWithShape="1">
          <a:blip r:embed="rId3">
            <a:alphaModFix/>
          </a:blip>
          <a:srcRect/>
          <a:stretch/>
        </p:blipFill>
        <p:spPr>
          <a:xfrm>
            <a:off x="5063252" y="1919764"/>
            <a:ext cx="4503896" cy="4503896"/>
          </a:xfrm>
          <a:prstGeom prst="rect">
            <a:avLst/>
          </a:prstGeom>
          <a:noFill/>
          <a:ln>
            <a:noFill/>
          </a:ln>
        </p:spPr>
      </p:pic>
      <p:pic>
        <p:nvPicPr>
          <p:cNvPr id="192" name="Google Shape;192;p28" descr="preencoded.png"/>
          <p:cNvPicPr preferRelativeResize="0"/>
          <p:nvPr/>
        </p:nvPicPr>
        <p:blipFill rotWithShape="1">
          <a:blip r:embed="rId4">
            <a:alphaModFix/>
          </a:blip>
          <a:srcRect/>
          <a:stretch/>
        </p:blipFill>
        <p:spPr>
          <a:xfrm>
            <a:off x="6220420" y="2646521"/>
            <a:ext cx="376595" cy="470773"/>
          </a:xfrm>
          <a:prstGeom prst="rect">
            <a:avLst/>
          </a:prstGeom>
          <a:noFill/>
          <a:ln>
            <a:noFill/>
          </a:ln>
        </p:spPr>
      </p:pic>
      <p:sp>
        <p:nvSpPr>
          <p:cNvPr id="193" name="Google Shape;193;p28"/>
          <p:cNvSpPr/>
          <p:nvPr/>
        </p:nvSpPr>
        <p:spPr>
          <a:xfrm>
            <a:off x="9944695" y="2298025"/>
            <a:ext cx="2857262"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SEEK Formula Adjusts</a:t>
            </a:r>
            <a:endParaRPr sz="2200" b="0" i="0" u="none" strike="noStrike" cap="none"/>
          </a:p>
        </p:txBody>
      </p:sp>
      <p:sp>
        <p:nvSpPr>
          <p:cNvPr id="194" name="Google Shape;194;p28"/>
          <p:cNvSpPr/>
          <p:nvPr/>
        </p:nvSpPr>
        <p:spPr>
          <a:xfrm>
            <a:off x="9944695" y="2798683"/>
            <a:ext cx="3804642" cy="805815"/>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State calculates we need less support</a:t>
            </a:r>
            <a:endParaRPr sz="1950" b="0" i="0" u="none" strike="noStrike" cap="none"/>
          </a:p>
        </p:txBody>
      </p:sp>
      <p:pic>
        <p:nvPicPr>
          <p:cNvPr id="195" name="Google Shape;195;p28" descr="preencoded.png"/>
          <p:cNvPicPr preferRelativeResize="0"/>
          <p:nvPr/>
        </p:nvPicPr>
        <p:blipFill rotWithShape="1">
          <a:blip r:embed="rId5">
            <a:alphaModFix/>
          </a:blip>
          <a:srcRect/>
          <a:stretch/>
        </p:blipFill>
        <p:spPr>
          <a:xfrm>
            <a:off x="5063252" y="1919764"/>
            <a:ext cx="4503896" cy="4503896"/>
          </a:xfrm>
          <a:prstGeom prst="rect">
            <a:avLst/>
          </a:prstGeom>
          <a:noFill/>
          <a:ln>
            <a:noFill/>
          </a:ln>
        </p:spPr>
      </p:pic>
      <p:pic>
        <p:nvPicPr>
          <p:cNvPr id="196" name="Google Shape;196;p28" descr="preencoded.png"/>
          <p:cNvPicPr preferRelativeResize="0"/>
          <p:nvPr/>
        </p:nvPicPr>
        <p:blipFill rotWithShape="1">
          <a:blip r:embed="rId6">
            <a:alphaModFix/>
          </a:blip>
          <a:srcRect/>
          <a:stretch/>
        </p:blipFill>
        <p:spPr>
          <a:xfrm>
            <a:off x="8416528" y="3029902"/>
            <a:ext cx="376595" cy="470773"/>
          </a:xfrm>
          <a:prstGeom prst="rect">
            <a:avLst/>
          </a:prstGeom>
          <a:noFill/>
          <a:ln>
            <a:noFill/>
          </a:ln>
        </p:spPr>
      </p:pic>
      <p:sp>
        <p:nvSpPr>
          <p:cNvPr id="197" name="Google Shape;197;p28"/>
          <p:cNvSpPr/>
          <p:nvPr/>
        </p:nvSpPr>
        <p:spPr>
          <a:xfrm>
            <a:off x="9944695" y="4940260"/>
            <a:ext cx="3257788"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State Funding Decreases</a:t>
            </a:r>
            <a:endParaRPr sz="2200" b="0" i="0" u="none" strike="noStrike" cap="none"/>
          </a:p>
        </p:txBody>
      </p:sp>
      <p:sp>
        <p:nvSpPr>
          <p:cNvPr id="198" name="Google Shape;198;p28"/>
          <p:cNvSpPr/>
          <p:nvPr/>
        </p:nvSpPr>
        <p:spPr>
          <a:xfrm>
            <a:off x="9944695" y="5440918"/>
            <a:ext cx="3804642" cy="402908"/>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SEEK allocation is reduced</a:t>
            </a:r>
            <a:endParaRPr sz="1950" b="0" i="0" u="none" strike="noStrike" cap="none"/>
          </a:p>
        </p:txBody>
      </p:sp>
      <p:pic>
        <p:nvPicPr>
          <p:cNvPr id="199" name="Google Shape;199;p28" descr="preencoded.png"/>
          <p:cNvPicPr preferRelativeResize="0"/>
          <p:nvPr/>
        </p:nvPicPr>
        <p:blipFill rotWithShape="1">
          <a:blip r:embed="rId7">
            <a:alphaModFix/>
          </a:blip>
          <a:srcRect/>
          <a:stretch/>
        </p:blipFill>
        <p:spPr>
          <a:xfrm>
            <a:off x="5063252" y="1919764"/>
            <a:ext cx="4503896" cy="4503896"/>
          </a:xfrm>
          <a:prstGeom prst="rect">
            <a:avLst/>
          </a:prstGeom>
          <a:noFill/>
          <a:ln>
            <a:noFill/>
          </a:ln>
        </p:spPr>
      </p:pic>
      <p:pic>
        <p:nvPicPr>
          <p:cNvPr id="200" name="Google Shape;200;p28" descr="preencoded.png"/>
          <p:cNvPicPr preferRelativeResize="0"/>
          <p:nvPr/>
        </p:nvPicPr>
        <p:blipFill rotWithShape="1">
          <a:blip r:embed="rId8">
            <a:alphaModFix/>
          </a:blip>
          <a:srcRect/>
          <a:stretch/>
        </p:blipFill>
        <p:spPr>
          <a:xfrm>
            <a:off x="8033147" y="5226010"/>
            <a:ext cx="376595" cy="470773"/>
          </a:xfrm>
          <a:prstGeom prst="rect">
            <a:avLst/>
          </a:prstGeom>
          <a:noFill/>
          <a:ln>
            <a:noFill/>
          </a:ln>
        </p:spPr>
      </p:pic>
      <p:sp>
        <p:nvSpPr>
          <p:cNvPr id="201" name="Google Shape;201;p28"/>
          <p:cNvSpPr/>
          <p:nvPr/>
        </p:nvSpPr>
        <p:spPr>
          <a:xfrm>
            <a:off x="1726287" y="4738807"/>
            <a:ext cx="2959418" cy="349687"/>
          </a:xfrm>
          <a:prstGeom prst="rect">
            <a:avLst/>
          </a:prstGeom>
          <a:noFill/>
          <a:ln>
            <a:noFill/>
          </a:ln>
        </p:spPr>
        <p:txBody>
          <a:bodyPr spcFirstLastPara="1" wrap="square" lIns="0" tIns="0" rIns="0" bIns="0" anchor="t" anchorCtr="0">
            <a:noAutofit/>
          </a:bodyPr>
          <a:lstStyle/>
          <a:p>
            <a:pPr marL="0" marR="0" lvl="0" indent="0" algn="r"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Local Revenue Needed</a:t>
            </a:r>
            <a:endParaRPr sz="2200" b="0" i="0" u="none" strike="noStrike" cap="none"/>
          </a:p>
        </p:txBody>
      </p:sp>
      <p:sp>
        <p:nvSpPr>
          <p:cNvPr id="202" name="Google Shape;202;p28"/>
          <p:cNvSpPr/>
          <p:nvPr/>
        </p:nvSpPr>
        <p:spPr>
          <a:xfrm>
            <a:off x="881063" y="5239464"/>
            <a:ext cx="3804642" cy="805815"/>
          </a:xfrm>
          <a:prstGeom prst="rect">
            <a:avLst/>
          </a:prstGeom>
          <a:noFill/>
          <a:ln>
            <a:noFill/>
          </a:ln>
        </p:spPr>
        <p:txBody>
          <a:bodyPr spcFirstLastPara="1" wrap="square" lIns="0" tIns="0" rIns="0" bIns="0" anchor="t" anchorCtr="0">
            <a:noAutofit/>
          </a:bodyPr>
          <a:lstStyle/>
          <a:p>
            <a:pPr marL="0" marR="0" lvl="0" indent="0" algn="r"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District must rely more on local sources</a:t>
            </a:r>
            <a:endParaRPr sz="1950" b="0" i="0" u="none" strike="noStrike" cap="none"/>
          </a:p>
        </p:txBody>
      </p:sp>
      <p:pic>
        <p:nvPicPr>
          <p:cNvPr id="203" name="Google Shape;203;p28" descr="preencoded.png"/>
          <p:cNvPicPr preferRelativeResize="0"/>
          <p:nvPr/>
        </p:nvPicPr>
        <p:blipFill rotWithShape="1">
          <a:blip r:embed="rId9">
            <a:alphaModFix/>
          </a:blip>
          <a:srcRect/>
          <a:stretch/>
        </p:blipFill>
        <p:spPr>
          <a:xfrm>
            <a:off x="5063252" y="1919764"/>
            <a:ext cx="4503896" cy="4503896"/>
          </a:xfrm>
          <a:prstGeom prst="rect">
            <a:avLst/>
          </a:prstGeom>
          <a:noFill/>
          <a:ln>
            <a:noFill/>
          </a:ln>
        </p:spPr>
      </p:pic>
      <p:pic>
        <p:nvPicPr>
          <p:cNvPr id="204" name="Google Shape;204;p28" descr="preencoded.png"/>
          <p:cNvPicPr preferRelativeResize="0"/>
          <p:nvPr/>
        </p:nvPicPr>
        <p:blipFill rotWithShape="1">
          <a:blip r:embed="rId10">
            <a:alphaModFix/>
          </a:blip>
          <a:srcRect/>
          <a:stretch/>
        </p:blipFill>
        <p:spPr>
          <a:xfrm>
            <a:off x="5837039" y="4842629"/>
            <a:ext cx="376595" cy="470773"/>
          </a:xfrm>
          <a:prstGeom prst="rect">
            <a:avLst/>
          </a:prstGeom>
          <a:noFill/>
          <a:ln>
            <a:noFill/>
          </a:ln>
        </p:spPr>
      </p:pic>
      <p:sp>
        <p:nvSpPr>
          <p:cNvPr id="205" name="Google Shape;205;p28"/>
          <p:cNvSpPr/>
          <p:nvPr/>
        </p:nvSpPr>
        <p:spPr>
          <a:xfrm>
            <a:off x="881063" y="6706791"/>
            <a:ext cx="12868275" cy="805815"/>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Despite reducing our tax rate from 75.9 to 75.7, the total revenue may increase due to higher property values, helping offset the reduction in state funding.</a:t>
            </a:r>
            <a:endParaRPr sz="1950" b="0" i="0" u="none" strike="noStrike" cap="none"/>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9"/>
          <p:cNvSpPr/>
          <p:nvPr/>
        </p:nvSpPr>
        <p:spPr>
          <a:xfrm>
            <a:off x="2752188" y="331969"/>
            <a:ext cx="9126000" cy="6993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The Inverse Relationship Explained</a:t>
            </a:r>
            <a:endParaRPr sz="4400" b="0" i="0" u="none" strike="noStrike" cap="none"/>
          </a:p>
        </p:txBody>
      </p:sp>
      <p:pic>
        <p:nvPicPr>
          <p:cNvPr id="212" name="Google Shape;212;p29"/>
          <p:cNvPicPr preferRelativeResize="0"/>
          <p:nvPr/>
        </p:nvPicPr>
        <p:blipFill>
          <a:blip r:embed="rId3">
            <a:alphaModFix/>
          </a:blip>
          <a:stretch>
            <a:fillRect/>
          </a:stretch>
        </p:blipFill>
        <p:spPr>
          <a:xfrm>
            <a:off x="2482513" y="1568700"/>
            <a:ext cx="9665375" cy="5809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30"/>
          <p:cNvSpPr/>
          <p:nvPr/>
        </p:nvSpPr>
        <p:spPr>
          <a:xfrm>
            <a:off x="10659975" y="2285975"/>
            <a:ext cx="3753900" cy="2117400"/>
          </a:xfrm>
          <a:prstGeom prst="rect">
            <a:avLst/>
          </a:prstGeom>
          <a:noFill/>
          <a:ln>
            <a:noFill/>
          </a:ln>
        </p:spPr>
        <p:txBody>
          <a:bodyPr spcFirstLastPara="1" wrap="square" lIns="0" tIns="0" rIns="0" bIns="0" anchor="t" anchorCtr="0">
            <a:noAutofit/>
          </a:bodyPr>
          <a:lstStyle/>
          <a:p>
            <a:pPr marL="0" marR="0" lvl="0" indent="0" algn="ctr" rtl="0">
              <a:lnSpc>
                <a:spcPct val="126229"/>
              </a:lnSpc>
              <a:spcBef>
                <a:spcPts val="0"/>
              </a:spcBef>
              <a:spcAft>
                <a:spcPts val="0"/>
              </a:spcAft>
              <a:buClr>
                <a:srgbClr val="F0FCFF"/>
              </a:buClr>
              <a:buSzPts val="3050"/>
              <a:buFont typeface="Spline Sans"/>
              <a:buNone/>
            </a:pPr>
            <a:r>
              <a:rPr lang="en-US" sz="3050" b="1" i="0" u="none" strike="noStrike" cap="none">
                <a:solidFill>
                  <a:srgbClr val="F0FCFF"/>
                </a:solidFill>
                <a:latin typeface="Spline Sans"/>
                <a:ea typeface="Spline Sans"/>
                <a:cs typeface="Spline Sans"/>
                <a:sym typeface="Spline Sans"/>
              </a:rPr>
              <a:t>District Funding Sources Overview</a:t>
            </a:r>
            <a:endParaRPr sz="3050" b="0" i="0" u="none" strike="noStrike" cap="none"/>
          </a:p>
        </p:txBody>
      </p:sp>
      <p:pic>
        <p:nvPicPr>
          <p:cNvPr id="219" name="Google Shape;219;p30"/>
          <p:cNvPicPr preferRelativeResize="0"/>
          <p:nvPr/>
        </p:nvPicPr>
        <p:blipFill>
          <a:blip r:embed="rId3">
            <a:alphaModFix/>
          </a:blip>
          <a:stretch>
            <a:fillRect/>
          </a:stretch>
        </p:blipFill>
        <p:spPr>
          <a:xfrm>
            <a:off x="152375" y="86875"/>
            <a:ext cx="10507599" cy="80558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1"/>
          <p:cNvSpPr/>
          <p:nvPr/>
        </p:nvSpPr>
        <p:spPr>
          <a:xfrm>
            <a:off x="638770" y="501848"/>
            <a:ext cx="8972312" cy="506968"/>
          </a:xfrm>
          <a:prstGeom prst="rect">
            <a:avLst/>
          </a:prstGeom>
          <a:noFill/>
          <a:ln>
            <a:noFill/>
          </a:ln>
        </p:spPr>
        <p:txBody>
          <a:bodyPr spcFirstLastPara="1" wrap="square" lIns="0" tIns="0" rIns="0" bIns="0" anchor="t" anchorCtr="0">
            <a:noAutofit/>
          </a:bodyPr>
          <a:lstStyle/>
          <a:p>
            <a:pPr marL="0" marR="0" lvl="0" indent="0" algn="l" rtl="0">
              <a:lnSpc>
                <a:spcPct val="125396"/>
              </a:lnSpc>
              <a:spcBef>
                <a:spcPts val="0"/>
              </a:spcBef>
              <a:spcAft>
                <a:spcPts val="0"/>
              </a:spcAft>
              <a:buClr>
                <a:srgbClr val="F0FCFF"/>
              </a:buClr>
              <a:buSzPts val="3150"/>
              <a:buFont typeface="Spline Sans"/>
              <a:buNone/>
            </a:pPr>
            <a:r>
              <a:rPr lang="en-US" sz="3150" b="1" i="0" u="none" strike="noStrike" cap="none">
                <a:solidFill>
                  <a:srgbClr val="F0FCFF"/>
                </a:solidFill>
                <a:latin typeface="Spline Sans"/>
                <a:ea typeface="Spline Sans"/>
                <a:cs typeface="Spline Sans"/>
                <a:sym typeface="Spline Sans"/>
              </a:rPr>
              <a:t>Impact of Assessment Growth on SEEK Funding</a:t>
            </a:r>
            <a:endParaRPr sz="3150" b="0" i="0" u="none" strike="noStrike" cap="none"/>
          </a:p>
        </p:txBody>
      </p:sp>
      <p:sp>
        <p:nvSpPr>
          <p:cNvPr id="226" name="Google Shape;226;p31"/>
          <p:cNvSpPr/>
          <p:nvPr/>
        </p:nvSpPr>
        <p:spPr>
          <a:xfrm>
            <a:off x="638775" y="1921047"/>
            <a:ext cx="6171000" cy="741000"/>
          </a:xfrm>
          <a:prstGeom prst="rect">
            <a:avLst/>
          </a:prstGeom>
          <a:noFill/>
          <a:ln>
            <a:noFill/>
          </a:ln>
        </p:spPr>
        <p:txBody>
          <a:bodyPr spcFirstLastPara="1" wrap="square" lIns="0" tIns="0" rIns="0" bIns="0" anchor="t" anchorCtr="0">
            <a:noAutofit/>
          </a:bodyPr>
          <a:lstStyle/>
          <a:p>
            <a:pPr marL="0" marR="0" lvl="0" indent="0" algn="l" rtl="0">
              <a:lnSpc>
                <a:spcPct val="125806"/>
              </a:lnSpc>
              <a:spcBef>
                <a:spcPts val="0"/>
              </a:spcBef>
              <a:spcAft>
                <a:spcPts val="0"/>
              </a:spcAft>
              <a:buClr>
                <a:srgbClr val="F0FCFF"/>
              </a:buClr>
              <a:buSzPts val="1550"/>
              <a:buFont typeface="Spline Sans"/>
              <a:buNone/>
            </a:pPr>
            <a:r>
              <a:rPr lang="en-US" sz="2500" b="1" i="0" u="none" strike="noStrike" cap="none">
                <a:solidFill>
                  <a:srgbClr val="F0FCFF"/>
                </a:solidFill>
                <a:latin typeface="Spline Sans"/>
                <a:ea typeface="Spline Sans"/>
                <a:cs typeface="Spline Sans"/>
                <a:sym typeface="Spline Sans"/>
              </a:rPr>
              <a:t>Assessment History &amp; SEEK Loss</a:t>
            </a:r>
            <a:endParaRPr sz="2500" b="0" i="0" u="none" strike="noStrike" cap="none"/>
          </a:p>
        </p:txBody>
      </p:sp>
      <p:sp>
        <p:nvSpPr>
          <p:cNvPr id="227" name="Google Shape;227;p31"/>
          <p:cNvSpPr/>
          <p:nvPr/>
        </p:nvSpPr>
        <p:spPr>
          <a:xfrm>
            <a:off x="783157" y="3086402"/>
            <a:ext cx="6453900" cy="291900"/>
          </a:xfrm>
          <a:prstGeom prst="rect">
            <a:avLst/>
          </a:prstGeom>
          <a:noFill/>
          <a:ln>
            <a:noFill/>
          </a:ln>
        </p:spPr>
        <p:txBody>
          <a:bodyPr spcFirstLastPara="1" wrap="square" lIns="0" tIns="0" rIns="0" bIns="0" anchor="t" anchorCtr="0">
            <a:noAutofit/>
          </a:bodyPr>
          <a:lstStyle/>
          <a:p>
            <a:pPr marL="342900" marR="0" lvl="0" indent="-381000" algn="l" rtl="0">
              <a:lnSpc>
                <a:spcPct val="160714"/>
              </a:lnSpc>
              <a:spcBef>
                <a:spcPts val="0"/>
              </a:spcBef>
              <a:spcAft>
                <a:spcPts val="0"/>
              </a:spcAft>
              <a:buClr>
                <a:srgbClr val="E0E4E6"/>
              </a:buClr>
              <a:buSzPts val="2000"/>
              <a:buFont typeface="Barlow"/>
              <a:buChar char="•"/>
            </a:pPr>
            <a:r>
              <a:rPr lang="en-US" sz="2000" b="0" i="0" u="none" strike="noStrike" cap="none">
                <a:solidFill>
                  <a:srgbClr val="E0E4E6"/>
                </a:solidFill>
                <a:latin typeface="Barlow"/>
                <a:ea typeface="Barlow"/>
                <a:cs typeface="Barlow"/>
                <a:sym typeface="Barlow"/>
              </a:rPr>
              <a:t>FY 2020: $7.1B assessment (Loss: $1.0M in SEEK)</a:t>
            </a:r>
            <a:endParaRPr sz="2000" b="0" i="0" u="none" strike="noStrike" cap="none"/>
          </a:p>
        </p:txBody>
      </p:sp>
      <p:sp>
        <p:nvSpPr>
          <p:cNvPr id="228" name="Google Shape;228;p31"/>
          <p:cNvSpPr/>
          <p:nvPr/>
        </p:nvSpPr>
        <p:spPr>
          <a:xfrm>
            <a:off x="783157" y="3613136"/>
            <a:ext cx="6453900" cy="291900"/>
          </a:xfrm>
          <a:prstGeom prst="rect">
            <a:avLst/>
          </a:prstGeom>
          <a:noFill/>
          <a:ln>
            <a:noFill/>
          </a:ln>
        </p:spPr>
        <p:txBody>
          <a:bodyPr spcFirstLastPara="1" wrap="square" lIns="0" tIns="0" rIns="0" bIns="0" anchor="t" anchorCtr="0">
            <a:noAutofit/>
          </a:bodyPr>
          <a:lstStyle/>
          <a:p>
            <a:pPr marL="342900" marR="0" lvl="0" indent="-381000" algn="l" rtl="0">
              <a:lnSpc>
                <a:spcPct val="160714"/>
              </a:lnSpc>
              <a:spcBef>
                <a:spcPts val="0"/>
              </a:spcBef>
              <a:spcAft>
                <a:spcPts val="0"/>
              </a:spcAft>
              <a:buClr>
                <a:srgbClr val="E0E4E6"/>
              </a:buClr>
              <a:buSzPts val="2000"/>
              <a:buFont typeface="Barlow"/>
              <a:buChar char="•"/>
            </a:pPr>
            <a:r>
              <a:rPr lang="en-US" sz="2000" b="0" i="0" u="none" strike="noStrike" cap="none">
                <a:solidFill>
                  <a:srgbClr val="E0E4E6"/>
                </a:solidFill>
                <a:latin typeface="Barlow"/>
                <a:ea typeface="Barlow"/>
                <a:cs typeface="Barlow"/>
                <a:sym typeface="Barlow"/>
              </a:rPr>
              <a:t>FY 2021: $8.4B assessment (Loss: $4.0M in SEEK)</a:t>
            </a:r>
            <a:endParaRPr sz="2000" b="0" i="0" u="none" strike="noStrike" cap="none"/>
          </a:p>
        </p:txBody>
      </p:sp>
      <p:sp>
        <p:nvSpPr>
          <p:cNvPr id="229" name="Google Shape;229;p31"/>
          <p:cNvSpPr/>
          <p:nvPr/>
        </p:nvSpPr>
        <p:spPr>
          <a:xfrm>
            <a:off x="783157" y="4153919"/>
            <a:ext cx="6453900" cy="291900"/>
          </a:xfrm>
          <a:prstGeom prst="rect">
            <a:avLst/>
          </a:prstGeom>
          <a:noFill/>
          <a:ln>
            <a:noFill/>
          </a:ln>
        </p:spPr>
        <p:txBody>
          <a:bodyPr spcFirstLastPara="1" wrap="square" lIns="0" tIns="0" rIns="0" bIns="0" anchor="t" anchorCtr="0">
            <a:noAutofit/>
          </a:bodyPr>
          <a:lstStyle/>
          <a:p>
            <a:pPr marL="342900" marR="0" lvl="0" indent="-381000" algn="l" rtl="0">
              <a:lnSpc>
                <a:spcPct val="160714"/>
              </a:lnSpc>
              <a:spcBef>
                <a:spcPts val="0"/>
              </a:spcBef>
              <a:spcAft>
                <a:spcPts val="0"/>
              </a:spcAft>
              <a:buClr>
                <a:srgbClr val="E0E4E6"/>
              </a:buClr>
              <a:buSzPts val="2000"/>
              <a:buFont typeface="Barlow"/>
              <a:buChar char="•"/>
            </a:pPr>
            <a:r>
              <a:rPr lang="en-US" sz="2000" b="0" i="0" u="none" strike="noStrike" cap="none">
                <a:solidFill>
                  <a:srgbClr val="E0E4E6"/>
                </a:solidFill>
                <a:latin typeface="Barlow"/>
                <a:ea typeface="Barlow"/>
                <a:cs typeface="Barlow"/>
                <a:sym typeface="Barlow"/>
              </a:rPr>
              <a:t>FY 2022: $8.5B assessment (Loss: $0.3M in SEEK)</a:t>
            </a:r>
            <a:endParaRPr sz="2000" b="0" i="0" u="none" strike="noStrike" cap="none"/>
          </a:p>
        </p:txBody>
      </p:sp>
      <p:sp>
        <p:nvSpPr>
          <p:cNvPr id="230" name="Google Shape;230;p31"/>
          <p:cNvSpPr/>
          <p:nvPr/>
        </p:nvSpPr>
        <p:spPr>
          <a:xfrm>
            <a:off x="783145" y="4746416"/>
            <a:ext cx="6453900" cy="291900"/>
          </a:xfrm>
          <a:prstGeom prst="rect">
            <a:avLst/>
          </a:prstGeom>
          <a:noFill/>
          <a:ln>
            <a:noFill/>
          </a:ln>
        </p:spPr>
        <p:txBody>
          <a:bodyPr spcFirstLastPara="1" wrap="square" lIns="0" tIns="0" rIns="0" bIns="0" anchor="t" anchorCtr="0">
            <a:noAutofit/>
          </a:bodyPr>
          <a:lstStyle/>
          <a:p>
            <a:pPr marL="342900" marR="0" lvl="0" indent="-381000" algn="l" rtl="0">
              <a:lnSpc>
                <a:spcPct val="160714"/>
              </a:lnSpc>
              <a:spcBef>
                <a:spcPts val="0"/>
              </a:spcBef>
              <a:spcAft>
                <a:spcPts val="0"/>
              </a:spcAft>
              <a:buClr>
                <a:srgbClr val="E0E4E6"/>
              </a:buClr>
              <a:buSzPts val="2000"/>
              <a:buFont typeface="Barlow"/>
              <a:buChar char="•"/>
            </a:pPr>
            <a:r>
              <a:rPr lang="en-US" sz="2000" b="0" i="0" u="none" strike="noStrike" cap="none">
                <a:solidFill>
                  <a:srgbClr val="E0E4E6"/>
                </a:solidFill>
                <a:latin typeface="Barlow"/>
                <a:ea typeface="Barlow"/>
                <a:cs typeface="Barlow"/>
                <a:sym typeface="Barlow"/>
              </a:rPr>
              <a:t>FY 2023: $9.7B assessment (Loss: $3.6M in SEEK)</a:t>
            </a:r>
            <a:endParaRPr sz="2000" b="0" i="0" u="none" strike="noStrike" cap="none"/>
          </a:p>
        </p:txBody>
      </p:sp>
      <p:sp>
        <p:nvSpPr>
          <p:cNvPr id="231" name="Google Shape;231;p31"/>
          <p:cNvSpPr/>
          <p:nvPr/>
        </p:nvSpPr>
        <p:spPr>
          <a:xfrm>
            <a:off x="783145" y="5219262"/>
            <a:ext cx="6453900" cy="291900"/>
          </a:xfrm>
          <a:prstGeom prst="rect">
            <a:avLst/>
          </a:prstGeom>
          <a:noFill/>
          <a:ln>
            <a:noFill/>
          </a:ln>
        </p:spPr>
        <p:txBody>
          <a:bodyPr spcFirstLastPara="1" wrap="square" lIns="0" tIns="0" rIns="0" bIns="0" anchor="t" anchorCtr="0">
            <a:noAutofit/>
          </a:bodyPr>
          <a:lstStyle/>
          <a:p>
            <a:pPr marL="342900" marR="0" lvl="0" indent="-381000" algn="l" rtl="0">
              <a:lnSpc>
                <a:spcPct val="160714"/>
              </a:lnSpc>
              <a:spcBef>
                <a:spcPts val="0"/>
              </a:spcBef>
              <a:spcAft>
                <a:spcPts val="0"/>
              </a:spcAft>
              <a:buClr>
                <a:srgbClr val="E0E4E6"/>
              </a:buClr>
              <a:buSzPts val="2000"/>
              <a:buFont typeface="Barlow"/>
              <a:buChar char="•"/>
            </a:pPr>
            <a:r>
              <a:rPr lang="en-US" sz="2000" b="0" i="0" u="none" strike="noStrike" cap="none">
                <a:solidFill>
                  <a:srgbClr val="E0E4E6"/>
                </a:solidFill>
                <a:latin typeface="Barlow"/>
                <a:ea typeface="Barlow"/>
                <a:cs typeface="Barlow"/>
                <a:sym typeface="Barlow"/>
              </a:rPr>
              <a:t>FY 2024: $10.7B assessment (Loss: $2.8M in SEEK)</a:t>
            </a:r>
            <a:endParaRPr sz="2000" b="0" i="0" u="none" strike="noStrike" cap="none"/>
          </a:p>
        </p:txBody>
      </p:sp>
      <p:sp>
        <p:nvSpPr>
          <p:cNvPr id="232" name="Google Shape;232;p31"/>
          <p:cNvSpPr/>
          <p:nvPr/>
        </p:nvSpPr>
        <p:spPr>
          <a:xfrm>
            <a:off x="783145" y="5799884"/>
            <a:ext cx="6453900" cy="291900"/>
          </a:xfrm>
          <a:prstGeom prst="rect">
            <a:avLst/>
          </a:prstGeom>
          <a:noFill/>
          <a:ln>
            <a:noFill/>
          </a:ln>
        </p:spPr>
        <p:txBody>
          <a:bodyPr spcFirstLastPara="1" wrap="square" lIns="0" tIns="0" rIns="0" bIns="0" anchor="t" anchorCtr="0">
            <a:noAutofit/>
          </a:bodyPr>
          <a:lstStyle/>
          <a:p>
            <a:pPr marL="342900" marR="0" lvl="0" indent="-381000" algn="l" rtl="0">
              <a:lnSpc>
                <a:spcPct val="160714"/>
              </a:lnSpc>
              <a:spcBef>
                <a:spcPts val="0"/>
              </a:spcBef>
              <a:spcAft>
                <a:spcPts val="0"/>
              </a:spcAft>
              <a:buClr>
                <a:srgbClr val="E0E4E6"/>
              </a:buClr>
              <a:buSzPts val="2000"/>
              <a:buFont typeface="Barlow"/>
              <a:buChar char="•"/>
            </a:pPr>
            <a:r>
              <a:rPr lang="en-US" sz="2000" b="0" i="0" u="none" strike="noStrike" cap="none">
                <a:solidFill>
                  <a:srgbClr val="E0E4E6"/>
                </a:solidFill>
                <a:latin typeface="Barlow"/>
                <a:ea typeface="Barlow"/>
                <a:cs typeface="Barlow"/>
                <a:sym typeface="Barlow"/>
              </a:rPr>
              <a:t>FY 2025: $11.4B assessment (Loss: $2.1M in SEEK)</a:t>
            </a:r>
            <a:endParaRPr sz="2000" b="0" i="0" u="none" strike="noStrike" cap="none"/>
          </a:p>
        </p:txBody>
      </p:sp>
      <p:sp>
        <p:nvSpPr>
          <p:cNvPr id="233" name="Google Shape;233;p31"/>
          <p:cNvSpPr/>
          <p:nvPr/>
        </p:nvSpPr>
        <p:spPr>
          <a:xfrm>
            <a:off x="497320" y="6984879"/>
            <a:ext cx="6453900" cy="291900"/>
          </a:xfrm>
          <a:prstGeom prst="rect">
            <a:avLst/>
          </a:prstGeom>
          <a:noFill/>
          <a:ln>
            <a:noFill/>
          </a:ln>
        </p:spPr>
        <p:txBody>
          <a:bodyPr spcFirstLastPara="1" wrap="square" lIns="0" tIns="0" rIns="0" bIns="0" anchor="t" anchorCtr="0">
            <a:noAutofit/>
          </a:bodyPr>
          <a:lstStyle/>
          <a:p>
            <a:pPr marL="0" marR="0" lvl="0" indent="0" algn="l" rtl="0">
              <a:lnSpc>
                <a:spcPct val="160714"/>
              </a:lnSpc>
              <a:spcBef>
                <a:spcPts val="0"/>
              </a:spcBef>
              <a:spcAft>
                <a:spcPts val="0"/>
              </a:spcAft>
              <a:buClr>
                <a:srgbClr val="E0E4E6"/>
              </a:buClr>
              <a:buSzPts val="1400"/>
              <a:buFont typeface="Barlow"/>
              <a:buNone/>
            </a:pPr>
            <a:r>
              <a:rPr lang="en-US" sz="2000" b="0" i="0" u="none" strike="noStrike" cap="none">
                <a:solidFill>
                  <a:srgbClr val="E0E4E6"/>
                </a:solidFill>
                <a:latin typeface="Barlow"/>
                <a:ea typeface="Barlow"/>
                <a:cs typeface="Barlow"/>
                <a:sym typeface="Barlow"/>
              </a:rPr>
              <a:t>FY 2026: $12.9B assessment (Loss: </a:t>
            </a:r>
            <a:r>
              <a:rPr lang="en-US" sz="2000" b="0" i="0" u="none" strike="noStrike" cap="none">
                <a:solidFill>
                  <a:srgbClr val="16FFBB"/>
                </a:solidFill>
                <a:latin typeface="Barlow"/>
                <a:ea typeface="Barlow"/>
                <a:cs typeface="Barlow"/>
                <a:sym typeface="Barlow"/>
              </a:rPr>
              <a:t>$4.5M in SEEK</a:t>
            </a:r>
            <a:r>
              <a:rPr lang="en-US" sz="2000" b="0" i="0" u="none" strike="noStrike" cap="none">
                <a:solidFill>
                  <a:srgbClr val="E0E4E6"/>
                </a:solidFill>
                <a:latin typeface="Barlow"/>
                <a:ea typeface="Barlow"/>
                <a:cs typeface="Barlow"/>
                <a:sym typeface="Barlow"/>
              </a:rPr>
              <a:t>)</a:t>
            </a:r>
            <a:endParaRPr sz="2000" b="0" i="0" u="none" strike="noStrike" cap="none"/>
          </a:p>
        </p:txBody>
      </p:sp>
      <p:pic>
        <p:nvPicPr>
          <p:cNvPr id="234" name="Google Shape;234;p31" descr="preencoded.png"/>
          <p:cNvPicPr preferRelativeResize="0"/>
          <p:nvPr/>
        </p:nvPicPr>
        <p:blipFill rotWithShape="1">
          <a:blip r:embed="rId3">
            <a:alphaModFix/>
          </a:blip>
          <a:srcRect/>
          <a:stretch/>
        </p:blipFill>
        <p:spPr>
          <a:xfrm>
            <a:off x="7545467" y="1487805"/>
            <a:ext cx="6453784" cy="6453784"/>
          </a:xfrm>
          <a:prstGeom prst="rect">
            <a:avLst/>
          </a:prstGeom>
          <a:noFill/>
          <a:ln>
            <a:noFill/>
          </a:ln>
        </p:spPr>
      </p:pic>
      <p:sp>
        <p:nvSpPr>
          <p:cNvPr id="235" name="Google Shape;235;p31"/>
          <p:cNvSpPr/>
          <p:nvPr/>
        </p:nvSpPr>
        <p:spPr>
          <a:xfrm>
            <a:off x="7545467" y="8146852"/>
            <a:ext cx="6453783" cy="583883"/>
          </a:xfrm>
          <a:prstGeom prst="rect">
            <a:avLst/>
          </a:prstGeom>
          <a:noFill/>
          <a:ln>
            <a:noFill/>
          </a:ln>
        </p:spPr>
        <p:txBody>
          <a:bodyPr spcFirstLastPara="1" wrap="square" lIns="0" tIns="0" rIns="0" bIns="0" anchor="t" anchorCtr="0">
            <a:noAutofit/>
          </a:bodyPr>
          <a:lstStyle/>
          <a:p>
            <a:pPr marL="0" marR="0" lvl="0" indent="0" algn="l" rtl="0">
              <a:lnSpc>
                <a:spcPct val="160714"/>
              </a:lnSpc>
              <a:spcBef>
                <a:spcPts val="0"/>
              </a:spcBef>
              <a:spcAft>
                <a:spcPts val="0"/>
              </a:spcAft>
              <a:buClr>
                <a:srgbClr val="E0E4E6"/>
              </a:buClr>
              <a:buSzPts val="1400"/>
              <a:buFont typeface="Barlow"/>
              <a:buNone/>
            </a:pPr>
            <a:r>
              <a:rPr lang="en-US" sz="1400" b="0" i="0" u="none" strike="noStrike" cap="none">
                <a:solidFill>
                  <a:srgbClr val="E0E4E6"/>
                </a:solidFill>
                <a:latin typeface="Barlow"/>
                <a:ea typeface="Barlow"/>
                <a:cs typeface="Barlow"/>
                <a:sym typeface="Barlow"/>
              </a:rPr>
              <a:t>State grants are also trending down, increasing our reliance on local tax dollars even with our proposed rate reduction from 75.9¢ to 75.7¢.</a:t>
            </a:r>
            <a:endParaRPr sz="1400" b="0" i="0" u="none" strike="noStrike" cap="none"/>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32"/>
          <p:cNvSpPr/>
          <p:nvPr/>
        </p:nvSpPr>
        <p:spPr>
          <a:xfrm>
            <a:off x="12296275" y="1567400"/>
            <a:ext cx="2024100" cy="36783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State Grant Trends</a:t>
            </a:r>
            <a:endParaRPr sz="4400" b="0" i="0" u="none" strike="noStrike" cap="none"/>
          </a:p>
        </p:txBody>
      </p:sp>
      <p:sp>
        <p:nvSpPr>
          <p:cNvPr id="242" name="Google Shape;242;p32"/>
          <p:cNvSpPr/>
          <p:nvPr/>
        </p:nvSpPr>
        <p:spPr>
          <a:xfrm>
            <a:off x="152400" y="7170825"/>
            <a:ext cx="14333700" cy="866100"/>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The graph illustrates the trend in state grant funding. Combined with reduced SEEK funding, this highlights the importance of sustainable local revenue sources despite our effort to reduce the tax rate to 75.7.</a:t>
            </a:r>
            <a:endParaRPr sz="1950" b="0" i="0" u="none" strike="noStrike" cap="none"/>
          </a:p>
        </p:txBody>
      </p:sp>
      <p:pic>
        <p:nvPicPr>
          <p:cNvPr id="243" name="Google Shape;243;p32"/>
          <p:cNvPicPr preferRelativeResize="0"/>
          <p:nvPr/>
        </p:nvPicPr>
        <p:blipFill>
          <a:blip r:embed="rId3">
            <a:alphaModFix/>
          </a:blip>
          <a:stretch>
            <a:fillRect/>
          </a:stretch>
        </p:blipFill>
        <p:spPr>
          <a:xfrm>
            <a:off x="152400" y="152400"/>
            <a:ext cx="11446049" cy="68798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33"/>
          <p:cNvSpPr/>
          <p:nvPr/>
        </p:nvSpPr>
        <p:spPr>
          <a:xfrm>
            <a:off x="3347688" y="150972"/>
            <a:ext cx="7935000" cy="699300"/>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0FCFF"/>
              </a:buClr>
              <a:buSzPts val="4400"/>
              <a:buFont typeface="Spline Sans"/>
              <a:buNone/>
            </a:pPr>
            <a:r>
              <a:rPr lang="en-US" sz="4400" b="1" i="0" u="none" strike="noStrike" cap="none">
                <a:solidFill>
                  <a:srgbClr val="F0FCFF"/>
                </a:solidFill>
                <a:latin typeface="Spline Sans"/>
                <a:ea typeface="Spline Sans"/>
                <a:cs typeface="Spline Sans"/>
                <a:sym typeface="Spline Sans"/>
              </a:rPr>
              <a:t>Bullitt County Tax Rate History</a:t>
            </a:r>
            <a:endParaRPr sz="4400" b="0" i="0" u="none" strike="noStrike" cap="none"/>
          </a:p>
        </p:txBody>
      </p:sp>
      <p:sp>
        <p:nvSpPr>
          <p:cNvPr id="250" name="Google Shape;250;p33"/>
          <p:cNvSpPr/>
          <p:nvPr/>
        </p:nvSpPr>
        <p:spPr>
          <a:xfrm>
            <a:off x="12768300" y="7363274"/>
            <a:ext cx="1862100" cy="456600"/>
          </a:xfrm>
          <a:prstGeom prst="rect">
            <a:avLst/>
          </a:prstGeom>
          <a:noFill/>
          <a:ln>
            <a:noFill/>
          </a:ln>
        </p:spPr>
        <p:txBody>
          <a:bodyPr spcFirstLastPara="1" wrap="square" lIns="0" tIns="0" rIns="0" bIns="0" anchor="t" anchorCtr="0">
            <a:noAutofit/>
          </a:bodyPr>
          <a:lstStyle/>
          <a:p>
            <a:pPr marL="0" marR="0" lvl="0" indent="0" algn="l" rtl="0">
              <a:lnSpc>
                <a:spcPct val="161538"/>
              </a:lnSpc>
              <a:spcBef>
                <a:spcPts val="0"/>
              </a:spcBef>
              <a:spcAft>
                <a:spcPts val="0"/>
              </a:spcAft>
              <a:buClr>
                <a:srgbClr val="E0E4E6"/>
              </a:buClr>
              <a:buSzPts val="1950"/>
              <a:buFont typeface="Barlow"/>
              <a:buNone/>
            </a:pPr>
            <a:r>
              <a:rPr lang="en-US" sz="1950">
                <a:solidFill>
                  <a:srgbClr val="E0E4E6"/>
                </a:solidFill>
                <a:latin typeface="Barlow"/>
                <a:ea typeface="Barlow"/>
                <a:cs typeface="Barlow"/>
                <a:sym typeface="Barlow"/>
              </a:rPr>
              <a:t>*Proposed rate</a:t>
            </a:r>
            <a:endParaRPr sz="1950" b="0" i="0" u="none" strike="noStrike" cap="none"/>
          </a:p>
        </p:txBody>
      </p:sp>
      <p:pic>
        <p:nvPicPr>
          <p:cNvPr id="251" name="Google Shape;251;p33"/>
          <p:cNvPicPr preferRelativeResize="0"/>
          <p:nvPr/>
        </p:nvPicPr>
        <p:blipFill>
          <a:blip r:embed="rId3">
            <a:alphaModFix/>
          </a:blip>
          <a:stretch>
            <a:fillRect/>
          </a:stretch>
        </p:blipFill>
        <p:spPr>
          <a:xfrm>
            <a:off x="398650" y="906350"/>
            <a:ext cx="12273320" cy="713067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34"/>
          <p:cNvSpPr/>
          <p:nvPr/>
        </p:nvSpPr>
        <p:spPr>
          <a:xfrm>
            <a:off x="881063" y="803196"/>
            <a:ext cx="8918377" cy="629364"/>
          </a:xfrm>
          <a:prstGeom prst="rect">
            <a:avLst/>
          </a:prstGeom>
          <a:noFill/>
          <a:ln>
            <a:noFill/>
          </a:ln>
        </p:spPr>
        <p:txBody>
          <a:bodyPr spcFirstLastPara="1" wrap="square" lIns="0" tIns="0" rIns="0" bIns="0" anchor="t" anchorCtr="0">
            <a:noAutofit/>
          </a:bodyPr>
          <a:lstStyle/>
          <a:p>
            <a:pPr marL="0" marR="0" lvl="0" indent="0" algn="l" rtl="0">
              <a:lnSpc>
                <a:spcPct val="125316"/>
              </a:lnSpc>
              <a:spcBef>
                <a:spcPts val="0"/>
              </a:spcBef>
              <a:spcAft>
                <a:spcPts val="0"/>
              </a:spcAft>
              <a:buClr>
                <a:srgbClr val="F0FCFF"/>
              </a:buClr>
              <a:buSzPts val="3950"/>
              <a:buFont typeface="Spline Sans"/>
              <a:buNone/>
            </a:pPr>
            <a:r>
              <a:rPr lang="en-US" sz="3950" b="1" i="0" u="none" strike="noStrike" cap="none">
                <a:solidFill>
                  <a:srgbClr val="F0FCFF"/>
                </a:solidFill>
                <a:latin typeface="Spline Sans"/>
                <a:ea typeface="Spline Sans"/>
                <a:cs typeface="Spline Sans"/>
                <a:sym typeface="Spline Sans"/>
              </a:rPr>
              <a:t>Financial Impact of Proposed Tax Rate</a:t>
            </a:r>
            <a:endParaRPr sz="3950" b="0" i="0" u="none" strike="noStrike" cap="none"/>
          </a:p>
        </p:txBody>
      </p:sp>
      <p:sp>
        <p:nvSpPr>
          <p:cNvPr id="258" name="Google Shape;258;p34"/>
          <p:cNvSpPr/>
          <p:nvPr/>
        </p:nvSpPr>
        <p:spPr>
          <a:xfrm>
            <a:off x="881063" y="1885712"/>
            <a:ext cx="12868275" cy="4560808"/>
          </a:xfrm>
          <a:prstGeom prst="roundRect">
            <a:avLst>
              <a:gd name="adj" fmla="val 7452"/>
            </a:avLst>
          </a:prstGeom>
          <a:noFill/>
          <a:ln w="9525" cap="flat" cmpd="sng">
            <a:solidFill>
              <a:srgbClr val="FFFFFF">
                <a:alpha val="23921"/>
              </a:srgbClr>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34"/>
          <p:cNvSpPr/>
          <p:nvPr/>
        </p:nvSpPr>
        <p:spPr>
          <a:xfrm>
            <a:off x="888683" y="1893332"/>
            <a:ext cx="12853035" cy="649367"/>
          </a:xfrm>
          <a:prstGeom prst="rect">
            <a:avLst/>
          </a:prstGeom>
          <a:solidFill>
            <a:srgbClr val="FFFFFF">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34"/>
          <p:cNvSpPr/>
          <p:nvPr/>
        </p:nvSpPr>
        <p:spPr>
          <a:xfrm>
            <a:off x="1115258" y="2036802"/>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Description</a:t>
            </a:r>
            <a:endParaRPr sz="1750" b="0" i="0" u="none" strike="noStrike" cap="none"/>
          </a:p>
        </p:txBody>
      </p:sp>
      <p:sp>
        <p:nvSpPr>
          <p:cNvPr id="261" name="Google Shape;261;p34"/>
          <p:cNvSpPr/>
          <p:nvPr/>
        </p:nvSpPr>
        <p:spPr>
          <a:xfrm>
            <a:off x="7545586" y="2036802"/>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Proposed Rate (75.7)</a:t>
            </a:r>
            <a:endParaRPr sz="1750" b="0" i="0" u="none" strike="noStrike" cap="none"/>
          </a:p>
        </p:txBody>
      </p:sp>
      <p:sp>
        <p:nvSpPr>
          <p:cNvPr id="262" name="Google Shape;262;p34"/>
          <p:cNvSpPr/>
          <p:nvPr/>
        </p:nvSpPr>
        <p:spPr>
          <a:xfrm>
            <a:off x="888683" y="2542699"/>
            <a:ext cx="12853035" cy="649367"/>
          </a:xfrm>
          <a:prstGeom prst="rect">
            <a:avLst/>
          </a:prstGeom>
          <a:solidFill>
            <a:srgbClr val="000000">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3" name="Google Shape;263;p34"/>
          <p:cNvSpPr/>
          <p:nvPr/>
        </p:nvSpPr>
        <p:spPr>
          <a:xfrm>
            <a:off x="1115258" y="2686169"/>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Potential Revenue</a:t>
            </a:r>
            <a:endParaRPr sz="1750" b="0" i="0" u="none" strike="noStrike" cap="none"/>
          </a:p>
        </p:txBody>
      </p:sp>
      <p:sp>
        <p:nvSpPr>
          <p:cNvPr id="264" name="Google Shape;264;p34"/>
          <p:cNvSpPr/>
          <p:nvPr/>
        </p:nvSpPr>
        <p:spPr>
          <a:xfrm>
            <a:off x="7545586" y="2686169"/>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$10,684,709.44</a:t>
            </a:r>
            <a:endParaRPr sz="1750" b="0" i="0" u="none" strike="noStrike" cap="none"/>
          </a:p>
        </p:txBody>
      </p:sp>
      <p:sp>
        <p:nvSpPr>
          <p:cNvPr id="265" name="Google Shape;265;p34"/>
          <p:cNvSpPr/>
          <p:nvPr/>
        </p:nvSpPr>
        <p:spPr>
          <a:xfrm>
            <a:off x="888683" y="3192066"/>
            <a:ext cx="12853035" cy="649367"/>
          </a:xfrm>
          <a:prstGeom prst="rect">
            <a:avLst/>
          </a:prstGeom>
          <a:solidFill>
            <a:srgbClr val="FFFFFF">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34"/>
          <p:cNvSpPr/>
          <p:nvPr/>
        </p:nvSpPr>
        <p:spPr>
          <a:xfrm>
            <a:off x="1115258" y="3335536"/>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Building Fund</a:t>
            </a:r>
            <a:endParaRPr sz="1750" b="0" i="0" u="none" strike="noStrike" cap="none"/>
          </a:p>
        </p:txBody>
      </p:sp>
      <p:sp>
        <p:nvSpPr>
          <p:cNvPr id="267" name="Google Shape;267;p34"/>
          <p:cNvSpPr/>
          <p:nvPr/>
        </p:nvSpPr>
        <p:spPr>
          <a:xfrm>
            <a:off x="7545586" y="3335536"/>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$1,730,922.93</a:t>
            </a:r>
            <a:endParaRPr sz="1750" b="0" i="0" u="none" strike="noStrike" cap="none"/>
          </a:p>
        </p:txBody>
      </p:sp>
      <p:sp>
        <p:nvSpPr>
          <p:cNvPr id="268" name="Google Shape;268;p34"/>
          <p:cNvSpPr/>
          <p:nvPr/>
        </p:nvSpPr>
        <p:spPr>
          <a:xfrm>
            <a:off x="888683" y="3841433"/>
            <a:ext cx="12853035" cy="649367"/>
          </a:xfrm>
          <a:prstGeom prst="rect">
            <a:avLst/>
          </a:prstGeom>
          <a:solidFill>
            <a:srgbClr val="000000">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34"/>
          <p:cNvSpPr/>
          <p:nvPr/>
        </p:nvSpPr>
        <p:spPr>
          <a:xfrm>
            <a:off x="1115258" y="3984903"/>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Projected Uncollectable</a:t>
            </a:r>
            <a:endParaRPr sz="1750" b="0" i="0" u="none" strike="noStrike" cap="none"/>
          </a:p>
        </p:txBody>
      </p:sp>
      <p:sp>
        <p:nvSpPr>
          <p:cNvPr id="270" name="Google Shape;270;p34"/>
          <p:cNvSpPr/>
          <p:nvPr/>
        </p:nvSpPr>
        <p:spPr>
          <a:xfrm>
            <a:off x="7545586" y="3984903"/>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$320,541.28</a:t>
            </a:r>
            <a:endParaRPr sz="1750" b="0" i="0" u="none" strike="noStrike" cap="none"/>
          </a:p>
        </p:txBody>
      </p:sp>
      <p:sp>
        <p:nvSpPr>
          <p:cNvPr id="271" name="Google Shape;271;p34"/>
          <p:cNvSpPr/>
          <p:nvPr/>
        </p:nvSpPr>
        <p:spPr>
          <a:xfrm>
            <a:off x="888683" y="4490799"/>
            <a:ext cx="12853035" cy="649367"/>
          </a:xfrm>
          <a:prstGeom prst="rect">
            <a:avLst/>
          </a:prstGeom>
          <a:solidFill>
            <a:srgbClr val="FFFFFF">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34"/>
          <p:cNvSpPr/>
          <p:nvPr/>
        </p:nvSpPr>
        <p:spPr>
          <a:xfrm>
            <a:off x="1115258" y="4634270"/>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Cost of Collections</a:t>
            </a:r>
            <a:endParaRPr sz="1750" b="0" i="0" u="none" strike="noStrike" cap="none"/>
          </a:p>
        </p:txBody>
      </p:sp>
      <p:sp>
        <p:nvSpPr>
          <p:cNvPr id="273" name="Google Shape;273;p34"/>
          <p:cNvSpPr/>
          <p:nvPr/>
        </p:nvSpPr>
        <p:spPr>
          <a:xfrm>
            <a:off x="7545586" y="4634270"/>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$235,063.61</a:t>
            </a:r>
            <a:endParaRPr sz="1750" b="0" i="0" u="none" strike="noStrike" cap="none"/>
          </a:p>
        </p:txBody>
      </p:sp>
      <p:sp>
        <p:nvSpPr>
          <p:cNvPr id="274" name="Google Shape;274;p34"/>
          <p:cNvSpPr/>
          <p:nvPr/>
        </p:nvSpPr>
        <p:spPr>
          <a:xfrm>
            <a:off x="888683" y="5140166"/>
            <a:ext cx="12853035" cy="649367"/>
          </a:xfrm>
          <a:prstGeom prst="rect">
            <a:avLst/>
          </a:prstGeom>
          <a:solidFill>
            <a:srgbClr val="000000">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34"/>
          <p:cNvSpPr/>
          <p:nvPr/>
        </p:nvSpPr>
        <p:spPr>
          <a:xfrm>
            <a:off x="1115258" y="5283637"/>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SEEK Budget Adjustment</a:t>
            </a:r>
            <a:endParaRPr sz="1750" b="0" i="0" u="none" strike="noStrike" cap="none"/>
          </a:p>
        </p:txBody>
      </p:sp>
      <p:sp>
        <p:nvSpPr>
          <p:cNvPr id="276" name="Google Shape;276;p34"/>
          <p:cNvSpPr/>
          <p:nvPr/>
        </p:nvSpPr>
        <p:spPr>
          <a:xfrm>
            <a:off x="7545586" y="5283637"/>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$1,692,044.00</a:t>
            </a:r>
            <a:endParaRPr sz="1750" b="0" i="0" u="none" strike="noStrike" cap="none"/>
          </a:p>
        </p:txBody>
      </p:sp>
      <p:sp>
        <p:nvSpPr>
          <p:cNvPr id="277" name="Google Shape;277;p34"/>
          <p:cNvSpPr/>
          <p:nvPr/>
        </p:nvSpPr>
        <p:spPr>
          <a:xfrm>
            <a:off x="888683" y="5789533"/>
            <a:ext cx="12853035" cy="649367"/>
          </a:xfrm>
          <a:prstGeom prst="rect">
            <a:avLst/>
          </a:prstGeom>
          <a:solidFill>
            <a:srgbClr val="FFFFFF">
              <a:alpha val="3921"/>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34"/>
          <p:cNvSpPr/>
          <p:nvPr/>
        </p:nvSpPr>
        <p:spPr>
          <a:xfrm>
            <a:off x="1115258" y="5933003"/>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1" i="0" u="none" strike="noStrike" cap="none">
                <a:solidFill>
                  <a:srgbClr val="E0E4E6"/>
                </a:solidFill>
                <a:latin typeface="Barlow"/>
                <a:ea typeface="Barlow"/>
                <a:cs typeface="Barlow"/>
                <a:sym typeface="Barlow"/>
              </a:rPr>
              <a:t>Realistic Estimate of Additional Revenue</a:t>
            </a:r>
            <a:endParaRPr sz="1750" b="0" i="0" u="none" strike="noStrike" cap="none"/>
          </a:p>
        </p:txBody>
      </p:sp>
      <p:sp>
        <p:nvSpPr>
          <p:cNvPr id="279" name="Google Shape;279;p34"/>
          <p:cNvSpPr/>
          <p:nvPr/>
        </p:nvSpPr>
        <p:spPr>
          <a:xfrm>
            <a:off x="7545586" y="5933003"/>
            <a:ext cx="5969556" cy="362426"/>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29DDDA"/>
              </a:buClr>
              <a:buSzPts val="1750"/>
              <a:buFont typeface="Barlow"/>
              <a:buNone/>
            </a:pPr>
            <a:r>
              <a:rPr lang="en-US" sz="1750" b="1" i="0" u="none" strike="noStrike" cap="none">
                <a:solidFill>
                  <a:srgbClr val="29DDDA"/>
                </a:solidFill>
                <a:latin typeface="Barlow"/>
                <a:ea typeface="Barlow"/>
                <a:cs typeface="Barlow"/>
                <a:sym typeface="Barlow"/>
              </a:rPr>
              <a:t>$6,706,137.62</a:t>
            </a:r>
            <a:endParaRPr sz="1750" b="0" i="0" u="none" strike="noStrike" cap="none"/>
          </a:p>
        </p:txBody>
      </p:sp>
      <p:sp>
        <p:nvSpPr>
          <p:cNvPr id="280" name="Google Shape;280;p34"/>
          <p:cNvSpPr/>
          <p:nvPr/>
        </p:nvSpPr>
        <p:spPr>
          <a:xfrm>
            <a:off x="881063" y="6701433"/>
            <a:ext cx="12868275" cy="724853"/>
          </a:xfrm>
          <a:prstGeom prst="rect">
            <a:avLst/>
          </a:prstGeom>
          <a:noFill/>
          <a:ln>
            <a:noFill/>
          </a:ln>
        </p:spPr>
        <p:txBody>
          <a:bodyPr spcFirstLastPara="1" wrap="square" lIns="0" tIns="0" rIns="0" bIns="0" anchor="t" anchorCtr="0">
            <a:noAutofit/>
          </a:bodyPr>
          <a:lstStyle/>
          <a:p>
            <a:pPr marL="0" marR="0" lvl="0" indent="0" algn="l" rtl="0">
              <a:lnSpc>
                <a:spcPct val="162857"/>
              </a:lnSpc>
              <a:spcBef>
                <a:spcPts val="0"/>
              </a:spcBef>
              <a:spcAft>
                <a:spcPts val="0"/>
              </a:spcAft>
              <a:buClr>
                <a:srgbClr val="E0E4E6"/>
              </a:buClr>
              <a:buSzPts val="1750"/>
              <a:buFont typeface="Barlow"/>
              <a:buNone/>
            </a:pPr>
            <a:r>
              <a:rPr lang="en-US" sz="1750" b="0" i="0" u="none" strike="noStrike" cap="none">
                <a:solidFill>
                  <a:srgbClr val="E0E4E6"/>
                </a:solidFill>
                <a:latin typeface="Barlow"/>
                <a:ea typeface="Barlow"/>
                <a:cs typeface="Barlow"/>
                <a:sym typeface="Barlow"/>
              </a:rPr>
              <a:t>Even with the tax rate reduction from 75.9 to 75.7, increased property values will generate additional revenue to offset state funding reductions and support essential educational services.</a:t>
            </a:r>
            <a:endParaRPr sz="1750" b="0" i="0" u="none" strike="noStrike" cap="none"/>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pic>
        <p:nvPicPr>
          <p:cNvPr id="286" name="Google Shape;286;p35" descr="preencoded.png"/>
          <p:cNvPicPr preferRelativeResize="0"/>
          <p:nvPr/>
        </p:nvPicPr>
        <p:blipFill rotWithShape="1">
          <a:blip r:embed="rId3">
            <a:alphaModFix/>
          </a:blip>
          <a:srcRect/>
          <a:stretch/>
        </p:blipFill>
        <p:spPr>
          <a:xfrm>
            <a:off x="9144000" y="0"/>
            <a:ext cx="5486400" cy="8229600"/>
          </a:xfrm>
          <a:prstGeom prst="rect">
            <a:avLst/>
          </a:prstGeom>
          <a:noFill/>
          <a:ln>
            <a:noFill/>
          </a:ln>
        </p:spPr>
      </p:pic>
      <p:sp>
        <p:nvSpPr>
          <p:cNvPr id="287" name="Google Shape;287;p35"/>
          <p:cNvSpPr/>
          <p:nvPr/>
        </p:nvSpPr>
        <p:spPr>
          <a:xfrm>
            <a:off x="871418" y="994886"/>
            <a:ext cx="7360920" cy="587812"/>
          </a:xfrm>
          <a:prstGeom prst="rect">
            <a:avLst/>
          </a:prstGeom>
          <a:noFill/>
          <a:ln>
            <a:noFill/>
          </a:ln>
        </p:spPr>
        <p:txBody>
          <a:bodyPr spcFirstLastPara="1" wrap="square" lIns="0" tIns="0" rIns="0" bIns="0" anchor="t" anchorCtr="0">
            <a:noAutofit/>
          </a:bodyPr>
          <a:lstStyle/>
          <a:p>
            <a:pPr marL="0" marR="0" lvl="0" indent="0" algn="l" rtl="0">
              <a:lnSpc>
                <a:spcPct val="124324"/>
              </a:lnSpc>
              <a:spcBef>
                <a:spcPts val="0"/>
              </a:spcBef>
              <a:spcAft>
                <a:spcPts val="0"/>
              </a:spcAft>
              <a:buClr>
                <a:srgbClr val="F0FCFF"/>
              </a:buClr>
              <a:buSzPts val="3700"/>
              <a:buFont typeface="Spline Sans"/>
              <a:buNone/>
            </a:pPr>
            <a:r>
              <a:rPr lang="en-US" sz="3700" b="1" i="0" u="none" strike="noStrike" cap="none">
                <a:solidFill>
                  <a:srgbClr val="F0FCFF"/>
                </a:solidFill>
                <a:latin typeface="Spline Sans"/>
                <a:ea typeface="Spline Sans"/>
                <a:cs typeface="Spline Sans"/>
                <a:sym typeface="Spline Sans"/>
              </a:rPr>
              <a:t>Proposed Use of Additional Funds</a:t>
            </a:r>
            <a:endParaRPr sz="3700" b="0" i="0" u="none" strike="noStrike" cap="none"/>
          </a:p>
        </p:txBody>
      </p:sp>
      <p:sp>
        <p:nvSpPr>
          <p:cNvPr id="288" name="Google Shape;288;p35"/>
          <p:cNvSpPr/>
          <p:nvPr/>
        </p:nvSpPr>
        <p:spPr>
          <a:xfrm>
            <a:off x="871418" y="1900118"/>
            <a:ext cx="3594735" cy="3069431"/>
          </a:xfrm>
          <a:prstGeom prst="roundRect">
            <a:avLst>
              <a:gd name="adj" fmla="val 3575"/>
            </a:avLst>
          </a:prstGeom>
          <a:solidFill>
            <a:srgbClr val="0A081B">
              <a:alpha val="74901"/>
            </a:srgbClr>
          </a:solidFill>
          <a:ln w="22850" cap="flat" cmpd="sng">
            <a:solidFill>
              <a:srgbClr val="16FFB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35"/>
          <p:cNvSpPr/>
          <p:nvPr/>
        </p:nvSpPr>
        <p:spPr>
          <a:xfrm>
            <a:off x="848558" y="1900118"/>
            <a:ext cx="91440" cy="3069431"/>
          </a:xfrm>
          <a:prstGeom prst="roundRect">
            <a:avLst>
              <a:gd name="adj" fmla="val 347194"/>
            </a:avLst>
          </a:prstGeom>
          <a:solidFill>
            <a:srgbClr val="16FFB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35"/>
          <p:cNvSpPr/>
          <p:nvPr/>
        </p:nvSpPr>
        <p:spPr>
          <a:xfrm>
            <a:off x="1174433" y="2134553"/>
            <a:ext cx="2351603" cy="293846"/>
          </a:xfrm>
          <a:prstGeom prst="rect">
            <a:avLst/>
          </a:prstGeom>
          <a:noFill/>
          <a:ln>
            <a:noFill/>
          </a:ln>
        </p:spPr>
        <p:txBody>
          <a:bodyPr spcFirstLastPara="1" wrap="square" lIns="0" tIns="0" rIns="0" bIns="0" anchor="t" anchorCtr="0">
            <a:noAutofit/>
          </a:bodyPr>
          <a:lstStyle/>
          <a:p>
            <a:pPr marL="0" marR="0" lvl="0" indent="0" algn="l" rtl="0">
              <a:lnSpc>
                <a:spcPct val="124324"/>
              </a:lnSpc>
              <a:spcBef>
                <a:spcPts val="0"/>
              </a:spcBef>
              <a:spcAft>
                <a:spcPts val="0"/>
              </a:spcAft>
              <a:buClr>
                <a:srgbClr val="E0E4E6"/>
              </a:buClr>
              <a:buSzPts val="1850"/>
              <a:buFont typeface="Spline Sans"/>
              <a:buNone/>
            </a:pPr>
            <a:r>
              <a:rPr lang="en-US" sz="1850" b="1" i="0" u="none" strike="noStrike" cap="none">
                <a:solidFill>
                  <a:srgbClr val="E0E4E6"/>
                </a:solidFill>
                <a:latin typeface="Spline Sans"/>
                <a:ea typeface="Spline Sans"/>
                <a:cs typeface="Spline Sans"/>
                <a:sym typeface="Spline Sans"/>
              </a:rPr>
              <a:t>School Safety</a:t>
            </a:r>
            <a:endParaRPr sz="1850" b="0" i="0" u="none" strike="noStrike" cap="none"/>
          </a:p>
        </p:txBody>
      </p:sp>
      <p:sp>
        <p:nvSpPr>
          <p:cNvPr id="291" name="Google Shape;291;p35"/>
          <p:cNvSpPr/>
          <p:nvPr/>
        </p:nvSpPr>
        <p:spPr>
          <a:xfrm>
            <a:off x="1174433" y="2555319"/>
            <a:ext cx="3057287" cy="677228"/>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SROs (School Resource Officers)</a:t>
            </a:r>
            <a:endParaRPr sz="1650" b="0" i="0" u="none" strike="noStrike" cap="none"/>
          </a:p>
        </p:txBody>
      </p:sp>
      <p:sp>
        <p:nvSpPr>
          <p:cNvPr id="292" name="Google Shape;292;p35"/>
          <p:cNvSpPr/>
          <p:nvPr/>
        </p:nvSpPr>
        <p:spPr>
          <a:xfrm>
            <a:off x="1174433" y="3306604"/>
            <a:ext cx="3057287" cy="677228"/>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Life safety upgrades (Audio Enhancement)</a:t>
            </a:r>
            <a:endParaRPr sz="1650" b="0" i="0" u="none" strike="noStrike" cap="none"/>
          </a:p>
        </p:txBody>
      </p:sp>
      <p:sp>
        <p:nvSpPr>
          <p:cNvPr id="293" name="Google Shape;293;p35"/>
          <p:cNvSpPr/>
          <p:nvPr/>
        </p:nvSpPr>
        <p:spPr>
          <a:xfrm>
            <a:off x="1174433" y="4057888"/>
            <a:ext cx="3057287" cy="677228"/>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Weapons detection systems (high schools)</a:t>
            </a:r>
            <a:endParaRPr sz="1650" b="0" i="0" u="none" strike="noStrike" cap="none"/>
          </a:p>
        </p:txBody>
      </p:sp>
      <p:sp>
        <p:nvSpPr>
          <p:cNvPr id="294" name="Google Shape;294;p35"/>
          <p:cNvSpPr/>
          <p:nvPr/>
        </p:nvSpPr>
        <p:spPr>
          <a:xfrm>
            <a:off x="4677728" y="1900118"/>
            <a:ext cx="3594854" cy="3069431"/>
          </a:xfrm>
          <a:prstGeom prst="roundRect">
            <a:avLst>
              <a:gd name="adj" fmla="val 3575"/>
            </a:avLst>
          </a:prstGeom>
          <a:solidFill>
            <a:srgbClr val="0A081B">
              <a:alpha val="74901"/>
            </a:srgbClr>
          </a:solidFill>
          <a:ln w="22850" cap="flat" cmpd="sng">
            <a:solidFill>
              <a:srgbClr val="29DDD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5"/>
          <p:cNvSpPr/>
          <p:nvPr/>
        </p:nvSpPr>
        <p:spPr>
          <a:xfrm>
            <a:off x="4654868" y="1900118"/>
            <a:ext cx="91440" cy="3069431"/>
          </a:xfrm>
          <a:prstGeom prst="roundRect">
            <a:avLst>
              <a:gd name="adj" fmla="val 347194"/>
            </a:avLst>
          </a:prstGeom>
          <a:solidFill>
            <a:srgbClr val="29DDD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35"/>
          <p:cNvSpPr/>
          <p:nvPr/>
        </p:nvSpPr>
        <p:spPr>
          <a:xfrm>
            <a:off x="4980742" y="2134553"/>
            <a:ext cx="3008828" cy="293846"/>
          </a:xfrm>
          <a:prstGeom prst="rect">
            <a:avLst/>
          </a:prstGeom>
          <a:noFill/>
          <a:ln>
            <a:noFill/>
          </a:ln>
        </p:spPr>
        <p:txBody>
          <a:bodyPr spcFirstLastPara="1" wrap="square" lIns="0" tIns="0" rIns="0" bIns="0" anchor="t" anchorCtr="0">
            <a:noAutofit/>
          </a:bodyPr>
          <a:lstStyle/>
          <a:p>
            <a:pPr marL="0" marR="0" lvl="0" indent="0" algn="l" rtl="0">
              <a:lnSpc>
                <a:spcPct val="124324"/>
              </a:lnSpc>
              <a:spcBef>
                <a:spcPts val="0"/>
              </a:spcBef>
              <a:spcAft>
                <a:spcPts val="0"/>
              </a:spcAft>
              <a:buClr>
                <a:srgbClr val="E0E4E6"/>
              </a:buClr>
              <a:buSzPts val="1850"/>
              <a:buFont typeface="Spline Sans"/>
              <a:buNone/>
            </a:pPr>
            <a:r>
              <a:rPr lang="en-US" sz="1850" b="1" i="0" u="none" strike="noStrike" cap="none">
                <a:solidFill>
                  <a:srgbClr val="E0E4E6"/>
                </a:solidFill>
                <a:latin typeface="Spline Sans"/>
                <a:ea typeface="Spline Sans"/>
                <a:cs typeface="Spline Sans"/>
                <a:sym typeface="Spline Sans"/>
              </a:rPr>
              <a:t>Educational Enhancements</a:t>
            </a:r>
            <a:endParaRPr sz="1850" b="0" i="0" u="none" strike="noStrike" cap="none"/>
          </a:p>
        </p:txBody>
      </p:sp>
      <p:sp>
        <p:nvSpPr>
          <p:cNvPr id="297" name="Google Shape;297;p35"/>
          <p:cNvSpPr/>
          <p:nvPr/>
        </p:nvSpPr>
        <p:spPr>
          <a:xfrm>
            <a:off x="4980742" y="2555319"/>
            <a:ext cx="3057406" cy="677228"/>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Sustain BVLA (Bullitt Virtual Learning Academy)</a:t>
            </a:r>
            <a:endParaRPr sz="1650" b="0" i="0" u="none" strike="noStrike" cap="none"/>
          </a:p>
        </p:txBody>
      </p:sp>
      <p:sp>
        <p:nvSpPr>
          <p:cNvPr id="298" name="Google Shape;298;p35"/>
          <p:cNvSpPr/>
          <p:nvPr/>
        </p:nvSpPr>
        <p:spPr>
          <a:xfrm>
            <a:off x="4980742" y="3306604"/>
            <a:ext cx="3057406" cy="338614"/>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Maintain Chromebook leases</a:t>
            </a:r>
            <a:endParaRPr sz="1650" b="0" i="0" u="none" strike="noStrike" cap="none"/>
          </a:p>
        </p:txBody>
      </p:sp>
      <p:sp>
        <p:nvSpPr>
          <p:cNvPr id="299" name="Google Shape;299;p35"/>
          <p:cNvSpPr/>
          <p:nvPr/>
        </p:nvSpPr>
        <p:spPr>
          <a:xfrm>
            <a:off x="4980742" y="3719274"/>
            <a:ext cx="3057406" cy="338614"/>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Support preschool program</a:t>
            </a:r>
            <a:endParaRPr sz="1650" b="0" i="0" u="none" strike="noStrike" cap="none"/>
          </a:p>
        </p:txBody>
      </p:sp>
      <p:sp>
        <p:nvSpPr>
          <p:cNvPr id="300" name="Google Shape;300;p35"/>
          <p:cNvSpPr/>
          <p:nvPr/>
        </p:nvSpPr>
        <p:spPr>
          <a:xfrm>
            <a:off x="871418" y="5181124"/>
            <a:ext cx="7401163" cy="2053590"/>
          </a:xfrm>
          <a:prstGeom prst="roundRect">
            <a:avLst>
              <a:gd name="adj" fmla="val 5343"/>
            </a:avLst>
          </a:prstGeom>
          <a:solidFill>
            <a:srgbClr val="0A081B">
              <a:alpha val="74901"/>
            </a:srgbClr>
          </a:solidFill>
          <a:ln w="22850" cap="flat" cmpd="sng">
            <a:solidFill>
              <a:srgbClr val="37A7E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1" name="Google Shape;301;p35"/>
          <p:cNvSpPr/>
          <p:nvPr/>
        </p:nvSpPr>
        <p:spPr>
          <a:xfrm>
            <a:off x="848558" y="5181124"/>
            <a:ext cx="91440" cy="2053590"/>
          </a:xfrm>
          <a:prstGeom prst="roundRect">
            <a:avLst>
              <a:gd name="adj" fmla="val 347194"/>
            </a:avLst>
          </a:prstGeom>
          <a:solidFill>
            <a:srgbClr val="37A7E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35"/>
          <p:cNvSpPr/>
          <p:nvPr/>
        </p:nvSpPr>
        <p:spPr>
          <a:xfrm>
            <a:off x="1174433" y="5415558"/>
            <a:ext cx="2351603" cy="293846"/>
          </a:xfrm>
          <a:prstGeom prst="rect">
            <a:avLst/>
          </a:prstGeom>
          <a:noFill/>
          <a:ln>
            <a:noFill/>
          </a:ln>
        </p:spPr>
        <p:txBody>
          <a:bodyPr spcFirstLastPara="1" wrap="square" lIns="0" tIns="0" rIns="0" bIns="0" anchor="t" anchorCtr="0">
            <a:noAutofit/>
          </a:bodyPr>
          <a:lstStyle/>
          <a:p>
            <a:pPr marL="0" marR="0" lvl="0" indent="0" algn="l" rtl="0">
              <a:lnSpc>
                <a:spcPct val="124324"/>
              </a:lnSpc>
              <a:spcBef>
                <a:spcPts val="0"/>
              </a:spcBef>
              <a:spcAft>
                <a:spcPts val="0"/>
              </a:spcAft>
              <a:buClr>
                <a:srgbClr val="E0E4E6"/>
              </a:buClr>
              <a:buSzPts val="1850"/>
              <a:buFont typeface="Spline Sans"/>
              <a:buNone/>
            </a:pPr>
            <a:r>
              <a:rPr lang="en-US" sz="1850" b="1" i="0" u="none" strike="noStrike" cap="none">
                <a:solidFill>
                  <a:srgbClr val="E0E4E6"/>
                </a:solidFill>
                <a:latin typeface="Spline Sans"/>
                <a:ea typeface="Spline Sans"/>
                <a:cs typeface="Spline Sans"/>
                <a:sym typeface="Spline Sans"/>
              </a:rPr>
              <a:t>Facilities &amp; Staff</a:t>
            </a:r>
            <a:endParaRPr sz="1850" b="0" i="0" u="none" strike="noStrike" cap="none"/>
          </a:p>
        </p:txBody>
      </p:sp>
      <p:sp>
        <p:nvSpPr>
          <p:cNvPr id="303" name="Google Shape;303;p35"/>
          <p:cNvSpPr/>
          <p:nvPr/>
        </p:nvSpPr>
        <p:spPr>
          <a:xfrm>
            <a:off x="1174433" y="5836325"/>
            <a:ext cx="6863715" cy="338614"/>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Begin high school gym floor replacements</a:t>
            </a:r>
            <a:endParaRPr sz="1650" b="0" i="0" u="none" strike="noStrike" cap="none"/>
          </a:p>
        </p:txBody>
      </p:sp>
      <p:sp>
        <p:nvSpPr>
          <p:cNvPr id="304" name="Google Shape;304;p35"/>
          <p:cNvSpPr/>
          <p:nvPr/>
        </p:nvSpPr>
        <p:spPr>
          <a:xfrm>
            <a:off x="1174433" y="6248995"/>
            <a:ext cx="6863715" cy="338614"/>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Sustain district salary increases</a:t>
            </a:r>
            <a:endParaRPr sz="1650" b="0" i="0" u="none" strike="noStrike" cap="none"/>
          </a:p>
        </p:txBody>
      </p:sp>
      <p:sp>
        <p:nvSpPr>
          <p:cNvPr id="305" name="Google Shape;305;p35"/>
          <p:cNvSpPr/>
          <p:nvPr/>
        </p:nvSpPr>
        <p:spPr>
          <a:xfrm>
            <a:off x="1174433" y="6661666"/>
            <a:ext cx="6863715" cy="338614"/>
          </a:xfrm>
          <a:prstGeom prst="rect">
            <a:avLst/>
          </a:prstGeom>
          <a:noFill/>
          <a:ln>
            <a:noFill/>
          </a:ln>
        </p:spPr>
        <p:txBody>
          <a:bodyPr spcFirstLastPara="1" wrap="square" lIns="0" tIns="0" rIns="0" bIns="0" anchor="t" anchorCtr="0">
            <a:noAutofit/>
          </a:bodyPr>
          <a:lstStyle/>
          <a:p>
            <a:pPr marL="342900" marR="0" lvl="0" indent="-342900" algn="l" rtl="0">
              <a:lnSpc>
                <a:spcPct val="160606"/>
              </a:lnSpc>
              <a:spcBef>
                <a:spcPts val="0"/>
              </a:spcBef>
              <a:spcAft>
                <a:spcPts val="0"/>
              </a:spcAft>
              <a:buClr>
                <a:srgbClr val="E0E4E6"/>
              </a:buClr>
              <a:buSzPts val="1650"/>
              <a:buFont typeface="Barlow"/>
              <a:buChar char="•"/>
            </a:pPr>
            <a:r>
              <a:rPr lang="en-US" sz="1650" b="0" i="0" u="none" strike="noStrike" cap="none">
                <a:solidFill>
                  <a:srgbClr val="E0E4E6"/>
                </a:solidFill>
                <a:latin typeface="Barlow"/>
                <a:ea typeface="Barlow"/>
                <a:cs typeface="Barlow"/>
                <a:sym typeface="Barlow"/>
              </a:rPr>
              <a:t>Additional step to salary scale</a:t>
            </a:r>
            <a:endParaRPr sz="1650" b="0" i="0" u="none" strike="noStrike" cap="none"/>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36"/>
          <p:cNvSpPr/>
          <p:nvPr/>
        </p:nvSpPr>
        <p:spPr>
          <a:xfrm>
            <a:off x="881063" y="1299448"/>
            <a:ext cx="9707404" cy="699254"/>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FFFFFF"/>
              </a:buClr>
              <a:buSzPts val="4400"/>
              <a:buFont typeface="Spline Sans"/>
              <a:buNone/>
            </a:pPr>
            <a:r>
              <a:rPr lang="en-US" sz="4400" b="1" i="0" u="none" strike="noStrike" cap="none">
                <a:solidFill>
                  <a:srgbClr val="FFFFFF"/>
                </a:solidFill>
                <a:latin typeface="Spline Sans"/>
                <a:ea typeface="Spline Sans"/>
                <a:cs typeface="Spline Sans"/>
                <a:sym typeface="Spline Sans"/>
              </a:rPr>
              <a:t>Summary: 2025-26 Tax Rate Proposal</a:t>
            </a:r>
            <a:endParaRPr sz="4400" b="0" i="0" u="none" strike="noStrike" cap="none"/>
          </a:p>
        </p:txBody>
      </p:sp>
      <p:sp>
        <p:nvSpPr>
          <p:cNvPr id="312" name="Google Shape;312;p36"/>
          <p:cNvSpPr/>
          <p:nvPr/>
        </p:nvSpPr>
        <p:spPr>
          <a:xfrm>
            <a:off x="3454837" y="2376249"/>
            <a:ext cx="7720727" cy="965121"/>
          </a:xfrm>
          <a:prstGeom prst="rect">
            <a:avLst/>
          </a:prstGeom>
          <a:noFill/>
          <a:ln>
            <a:noFill/>
          </a:ln>
        </p:spPr>
        <p:txBody>
          <a:bodyPr spcFirstLastPara="1" wrap="square" lIns="0" tIns="0" rIns="0" bIns="0" anchor="t" anchorCtr="0">
            <a:noAutofit/>
          </a:bodyPr>
          <a:lstStyle/>
          <a:p>
            <a:pPr marL="0" marR="0" lvl="0" indent="0" algn="ctr" rtl="0">
              <a:lnSpc>
                <a:spcPct val="124793"/>
              </a:lnSpc>
              <a:spcBef>
                <a:spcPts val="0"/>
              </a:spcBef>
              <a:spcAft>
                <a:spcPts val="0"/>
              </a:spcAft>
              <a:buClr>
                <a:srgbClr val="16FFBB"/>
              </a:buClr>
              <a:buSzPts val="6050"/>
              <a:buFont typeface="Spline Sans"/>
              <a:buNone/>
            </a:pPr>
            <a:r>
              <a:rPr lang="en-US" sz="6050" b="1" i="0" u="none" strike="noStrike" cap="none">
                <a:solidFill>
                  <a:srgbClr val="16FFBB"/>
                </a:solidFill>
                <a:latin typeface="Spline Sans"/>
                <a:ea typeface="Spline Sans"/>
                <a:cs typeface="Spline Sans"/>
                <a:sym typeface="Spline Sans"/>
              </a:rPr>
              <a:t>Tax Rate Reduction</a:t>
            </a:r>
            <a:endParaRPr sz="6050" b="0" i="0" u="none" strike="noStrike" cap="none"/>
          </a:p>
        </p:txBody>
      </p:sp>
      <p:sp>
        <p:nvSpPr>
          <p:cNvPr id="313" name="Google Shape;313;p36"/>
          <p:cNvSpPr/>
          <p:nvPr/>
        </p:nvSpPr>
        <p:spPr>
          <a:xfrm>
            <a:off x="881063" y="3718917"/>
            <a:ext cx="4121587" cy="2122289"/>
          </a:xfrm>
          <a:prstGeom prst="roundRect">
            <a:avLst>
              <a:gd name="adj" fmla="val 17794"/>
            </a:avLst>
          </a:prstGeom>
          <a:solidFill>
            <a:srgbClr val="091231"/>
          </a:solidFill>
          <a:ln w="30475" cap="flat" cmpd="sng">
            <a:solidFill>
              <a:srgbClr val="16FFBB"/>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4" name="Google Shape;314;p36"/>
          <p:cNvSpPr/>
          <p:nvPr/>
        </p:nvSpPr>
        <p:spPr>
          <a:xfrm>
            <a:off x="1163241" y="4001095"/>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Real Estate</a:t>
            </a:r>
            <a:endParaRPr sz="2200" b="0" i="0" u="none" strike="noStrike" cap="none"/>
          </a:p>
        </p:txBody>
      </p:sp>
      <p:sp>
        <p:nvSpPr>
          <p:cNvPr id="315" name="Google Shape;315;p36"/>
          <p:cNvSpPr/>
          <p:nvPr/>
        </p:nvSpPr>
        <p:spPr>
          <a:xfrm>
            <a:off x="1163241" y="4501753"/>
            <a:ext cx="3557230" cy="503396"/>
          </a:xfrm>
          <a:prstGeom prst="rect">
            <a:avLst/>
          </a:prstGeom>
          <a:noFill/>
          <a:ln>
            <a:noFill/>
          </a:ln>
        </p:spPr>
        <p:txBody>
          <a:bodyPr spcFirstLastPara="1" wrap="square" lIns="0" tIns="0" rIns="0" bIns="0" anchor="t" anchorCtr="0">
            <a:noAutofit/>
          </a:bodyPr>
          <a:lstStyle/>
          <a:p>
            <a:pPr marL="0" marR="0" lvl="0" indent="0" algn="ctr" rtl="0">
              <a:lnSpc>
                <a:spcPct val="161224"/>
              </a:lnSpc>
              <a:spcBef>
                <a:spcPts val="0"/>
              </a:spcBef>
              <a:spcAft>
                <a:spcPts val="0"/>
              </a:spcAft>
              <a:buClr>
                <a:srgbClr val="E0E4E6"/>
              </a:buClr>
              <a:buSzPts val="2450"/>
              <a:buFont typeface="Barlow"/>
              <a:buNone/>
            </a:pPr>
            <a:r>
              <a:rPr lang="en-US" sz="2450" b="1" i="0" u="none" strike="noStrike" cap="none">
                <a:solidFill>
                  <a:srgbClr val="E0E4E6"/>
                </a:solidFill>
                <a:latin typeface="Barlow"/>
                <a:ea typeface="Barlow"/>
                <a:cs typeface="Barlow"/>
                <a:sym typeface="Barlow"/>
              </a:rPr>
              <a:t>75.7</a:t>
            </a:r>
            <a:endParaRPr sz="2450" b="0" i="0" u="none" strike="noStrike" cap="none"/>
          </a:p>
        </p:txBody>
      </p:sp>
      <p:sp>
        <p:nvSpPr>
          <p:cNvPr id="316" name="Google Shape;316;p36"/>
          <p:cNvSpPr/>
          <p:nvPr/>
        </p:nvSpPr>
        <p:spPr>
          <a:xfrm>
            <a:off x="1163241" y="5156121"/>
            <a:ext cx="3557230" cy="402908"/>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16FFBB"/>
              </a:buClr>
              <a:buSzPts val="1950"/>
              <a:buFont typeface="Barlow"/>
              <a:buNone/>
            </a:pPr>
            <a:r>
              <a:rPr lang="en-US" sz="1950" b="0" i="0" u="none" strike="noStrike" cap="none">
                <a:solidFill>
                  <a:srgbClr val="16FFBB"/>
                </a:solidFill>
                <a:latin typeface="Barlow"/>
                <a:ea typeface="Barlow"/>
                <a:cs typeface="Barlow"/>
                <a:sym typeface="Barlow"/>
              </a:rPr>
              <a:t>Reduced from 75.9</a:t>
            </a:r>
            <a:endParaRPr sz="1950" b="0" i="0" u="none" strike="noStrike" cap="none"/>
          </a:p>
        </p:txBody>
      </p:sp>
      <p:sp>
        <p:nvSpPr>
          <p:cNvPr id="317" name="Google Shape;317;p36"/>
          <p:cNvSpPr/>
          <p:nvPr/>
        </p:nvSpPr>
        <p:spPr>
          <a:xfrm>
            <a:off x="5254347" y="3718917"/>
            <a:ext cx="4121587" cy="2122289"/>
          </a:xfrm>
          <a:prstGeom prst="roundRect">
            <a:avLst>
              <a:gd name="adj" fmla="val 17794"/>
            </a:avLst>
          </a:prstGeom>
          <a:solidFill>
            <a:srgbClr val="091231"/>
          </a:solidFill>
          <a:ln w="30475" cap="flat" cmpd="sng">
            <a:solidFill>
              <a:srgbClr val="29DDDA"/>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36"/>
          <p:cNvSpPr/>
          <p:nvPr/>
        </p:nvSpPr>
        <p:spPr>
          <a:xfrm>
            <a:off x="5536525" y="4001095"/>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Personal Property</a:t>
            </a:r>
            <a:endParaRPr sz="2200" b="0" i="0" u="none" strike="noStrike" cap="none"/>
          </a:p>
        </p:txBody>
      </p:sp>
      <p:sp>
        <p:nvSpPr>
          <p:cNvPr id="319" name="Google Shape;319;p36"/>
          <p:cNvSpPr/>
          <p:nvPr/>
        </p:nvSpPr>
        <p:spPr>
          <a:xfrm>
            <a:off x="5536525" y="4501753"/>
            <a:ext cx="3557230" cy="503396"/>
          </a:xfrm>
          <a:prstGeom prst="rect">
            <a:avLst/>
          </a:prstGeom>
          <a:noFill/>
          <a:ln>
            <a:noFill/>
          </a:ln>
        </p:spPr>
        <p:txBody>
          <a:bodyPr spcFirstLastPara="1" wrap="square" lIns="0" tIns="0" rIns="0" bIns="0" anchor="t" anchorCtr="0">
            <a:noAutofit/>
          </a:bodyPr>
          <a:lstStyle/>
          <a:p>
            <a:pPr marL="0" marR="0" lvl="0" indent="0" algn="ctr" rtl="0">
              <a:lnSpc>
                <a:spcPct val="161224"/>
              </a:lnSpc>
              <a:spcBef>
                <a:spcPts val="0"/>
              </a:spcBef>
              <a:spcAft>
                <a:spcPts val="0"/>
              </a:spcAft>
              <a:buClr>
                <a:srgbClr val="E0E4E6"/>
              </a:buClr>
              <a:buSzPts val="2450"/>
              <a:buFont typeface="Barlow"/>
              <a:buNone/>
            </a:pPr>
            <a:r>
              <a:rPr lang="en-US" sz="2450" b="1" i="0" u="none" strike="noStrike" cap="none">
                <a:solidFill>
                  <a:srgbClr val="E0E4E6"/>
                </a:solidFill>
                <a:latin typeface="Barlow"/>
                <a:ea typeface="Barlow"/>
                <a:cs typeface="Barlow"/>
                <a:sym typeface="Barlow"/>
              </a:rPr>
              <a:t>75.7</a:t>
            </a:r>
            <a:endParaRPr sz="2450" b="0" i="0" u="none" strike="noStrike" cap="none"/>
          </a:p>
        </p:txBody>
      </p:sp>
      <p:sp>
        <p:nvSpPr>
          <p:cNvPr id="320" name="Google Shape;320;p36"/>
          <p:cNvSpPr/>
          <p:nvPr/>
        </p:nvSpPr>
        <p:spPr>
          <a:xfrm>
            <a:off x="5536525" y="5156121"/>
            <a:ext cx="3557230" cy="402908"/>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16FFBB"/>
              </a:buClr>
              <a:buSzPts val="1950"/>
              <a:buFont typeface="Barlow"/>
              <a:buNone/>
            </a:pPr>
            <a:r>
              <a:rPr lang="en-US" sz="1950" b="0" i="0" u="none" strike="noStrike" cap="none">
                <a:solidFill>
                  <a:srgbClr val="16FFBB"/>
                </a:solidFill>
                <a:latin typeface="Barlow"/>
                <a:ea typeface="Barlow"/>
                <a:cs typeface="Barlow"/>
                <a:sym typeface="Barlow"/>
              </a:rPr>
              <a:t>Reduced from 75.9</a:t>
            </a:r>
            <a:endParaRPr sz="1950" b="0" i="0" u="none" strike="noStrike" cap="none"/>
          </a:p>
        </p:txBody>
      </p:sp>
      <p:sp>
        <p:nvSpPr>
          <p:cNvPr id="321" name="Google Shape;321;p36"/>
          <p:cNvSpPr/>
          <p:nvPr/>
        </p:nvSpPr>
        <p:spPr>
          <a:xfrm>
            <a:off x="9627632" y="3718917"/>
            <a:ext cx="4121706" cy="2122289"/>
          </a:xfrm>
          <a:prstGeom prst="roundRect">
            <a:avLst>
              <a:gd name="adj" fmla="val 17794"/>
            </a:avLst>
          </a:prstGeom>
          <a:solidFill>
            <a:srgbClr val="091231"/>
          </a:solidFill>
          <a:ln w="30475" cap="flat" cmpd="sng">
            <a:solidFill>
              <a:srgbClr val="37A7E7"/>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36"/>
          <p:cNvSpPr/>
          <p:nvPr/>
        </p:nvSpPr>
        <p:spPr>
          <a:xfrm>
            <a:off x="9909810" y="4001095"/>
            <a:ext cx="2797373" cy="349687"/>
          </a:xfrm>
          <a:prstGeom prst="rect">
            <a:avLst/>
          </a:prstGeom>
          <a:noFill/>
          <a:ln>
            <a:noFill/>
          </a:ln>
        </p:spPr>
        <p:txBody>
          <a:bodyPr spcFirstLastPara="1" wrap="square" lIns="0" tIns="0" rIns="0" bIns="0" anchor="t" anchorCtr="0">
            <a:noAutofit/>
          </a:bodyPr>
          <a:lstStyle/>
          <a:p>
            <a:pPr marL="0" marR="0" lvl="0" indent="0" algn="l" rtl="0">
              <a:lnSpc>
                <a:spcPct val="125000"/>
              </a:lnSpc>
              <a:spcBef>
                <a:spcPts val="0"/>
              </a:spcBef>
              <a:spcAft>
                <a:spcPts val="0"/>
              </a:spcAft>
              <a:buClr>
                <a:srgbClr val="E0E4E6"/>
              </a:buClr>
              <a:buSzPts val="2200"/>
              <a:buFont typeface="Spline Sans"/>
              <a:buNone/>
            </a:pPr>
            <a:r>
              <a:rPr lang="en-US" sz="2200" b="1" i="0" u="none" strike="noStrike" cap="none">
                <a:solidFill>
                  <a:srgbClr val="E0E4E6"/>
                </a:solidFill>
                <a:latin typeface="Spline Sans"/>
                <a:ea typeface="Spline Sans"/>
                <a:cs typeface="Spline Sans"/>
                <a:sym typeface="Spline Sans"/>
              </a:rPr>
              <a:t>Motor Vehicle</a:t>
            </a:r>
            <a:endParaRPr sz="2200" b="0" i="0" u="none" strike="noStrike" cap="none"/>
          </a:p>
        </p:txBody>
      </p:sp>
      <p:sp>
        <p:nvSpPr>
          <p:cNvPr id="323" name="Google Shape;323;p36"/>
          <p:cNvSpPr/>
          <p:nvPr/>
        </p:nvSpPr>
        <p:spPr>
          <a:xfrm>
            <a:off x="9909810" y="4501753"/>
            <a:ext cx="3557349" cy="503396"/>
          </a:xfrm>
          <a:prstGeom prst="rect">
            <a:avLst/>
          </a:prstGeom>
          <a:noFill/>
          <a:ln>
            <a:noFill/>
          </a:ln>
        </p:spPr>
        <p:txBody>
          <a:bodyPr spcFirstLastPara="1" wrap="square" lIns="0" tIns="0" rIns="0" bIns="0" anchor="t" anchorCtr="0">
            <a:noAutofit/>
          </a:bodyPr>
          <a:lstStyle/>
          <a:p>
            <a:pPr marL="0" marR="0" lvl="0" indent="0" algn="ctr" rtl="0">
              <a:lnSpc>
                <a:spcPct val="161224"/>
              </a:lnSpc>
              <a:spcBef>
                <a:spcPts val="0"/>
              </a:spcBef>
              <a:spcAft>
                <a:spcPts val="0"/>
              </a:spcAft>
              <a:buClr>
                <a:srgbClr val="E0E4E6"/>
              </a:buClr>
              <a:buSzPts val="2450"/>
              <a:buFont typeface="Barlow"/>
              <a:buNone/>
            </a:pPr>
            <a:r>
              <a:rPr lang="en-US" sz="2450" b="1" i="0" u="none" strike="noStrike" cap="none">
                <a:solidFill>
                  <a:srgbClr val="E0E4E6"/>
                </a:solidFill>
                <a:latin typeface="Barlow"/>
                <a:ea typeface="Barlow"/>
                <a:cs typeface="Barlow"/>
                <a:sym typeface="Barlow"/>
              </a:rPr>
              <a:t>47.7</a:t>
            </a:r>
            <a:endParaRPr sz="2450" b="0" i="0" u="none" strike="noStrike" cap="none"/>
          </a:p>
        </p:txBody>
      </p:sp>
      <p:sp>
        <p:nvSpPr>
          <p:cNvPr id="324" name="Google Shape;324;p36"/>
          <p:cNvSpPr/>
          <p:nvPr/>
        </p:nvSpPr>
        <p:spPr>
          <a:xfrm>
            <a:off x="9909810" y="5156121"/>
            <a:ext cx="3557349" cy="402908"/>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(Unchanged)</a:t>
            </a:r>
            <a:endParaRPr sz="1950" b="0" i="0" u="none" strike="noStrike" cap="none"/>
          </a:p>
        </p:txBody>
      </p:sp>
      <p:sp>
        <p:nvSpPr>
          <p:cNvPr id="325" name="Google Shape;325;p36"/>
          <p:cNvSpPr/>
          <p:nvPr/>
        </p:nvSpPr>
        <p:spPr>
          <a:xfrm>
            <a:off x="881063" y="6124337"/>
            <a:ext cx="12868275" cy="805815"/>
          </a:xfrm>
          <a:prstGeom prst="rect">
            <a:avLst/>
          </a:prstGeom>
          <a:noFill/>
          <a:ln>
            <a:noFill/>
          </a:ln>
        </p:spPr>
        <p:txBody>
          <a:bodyPr spcFirstLastPara="1" wrap="square" lIns="0" tIns="0" rIns="0" bIns="0" anchor="t" anchorCtr="0">
            <a:noAutofit/>
          </a:bodyPr>
          <a:lstStyle/>
          <a:p>
            <a:pPr marL="0" marR="0" lvl="0" indent="0" algn="ctr" rtl="0">
              <a:lnSpc>
                <a:spcPct val="161538"/>
              </a:lnSpc>
              <a:spcBef>
                <a:spcPts val="0"/>
              </a:spcBef>
              <a:spcAft>
                <a:spcPts val="0"/>
              </a:spcAft>
              <a:buClr>
                <a:srgbClr val="E0E4E6"/>
              </a:buClr>
              <a:buSzPts val="1950"/>
              <a:buFont typeface="Barlow"/>
              <a:buNone/>
            </a:pPr>
            <a:r>
              <a:rPr lang="en-US" sz="1950" b="0" i="0" u="none" strike="noStrike" cap="none">
                <a:solidFill>
                  <a:srgbClr val="E0E4E6"/>
                </a:solidFill>
                <a:latin typeface="Barlow"/>
                <a:ea typeface="Barlow"/>
                <a:cs typeface="Barlow"/>
                <a:sym typeface="Barlow"/>
              </a:rPr>
              <a:t>The proposed tax rate balances fiscal responsibility with the need to provide quality education for Bullitt County students as state funding continues to decline.</a:t>
            </a:r>
            <a:endParaRPr sz="1950" b="0" i="0" u="none" strike="noStrike" cap="none"/>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867</Words>
  <Application>Microsoft Office PowerPoint</Application>
  <PresentationFormat>Custom</PresentationFormat>
  <Paragraphs>144</Paragraphs>
  <Slides>18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Merriweather Sans Light</vt:lpstr>
      <vt:lpstr>Barlow</vt:lpstr>
      <vt:lpstr>Spline Sans</vt:lpstr>
      <vt:lpstr>Merriweather Sans</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Lewis, Lisa</dc:creator>
  <cp:lastModifiedBy>Lewis, Lisa</cp:lastModifiedBy>
  <cp:revision>1</cp:revision>
  <dcterms:modified xsi:type="dcterms:W3CDTF">2025-08-10T14:58:57Z</dcterms:modified>
</cp:coreProperties>
</file>