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notesSlides/notesSlide9.xml" ContentType="application/vnd.openxmlformats-officedocument.presentationml.notesSlide+xml"/>
  <Override PartName="/ppt/charts/chart2.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64" r:id="rId2"/>
    <p:sldId id="269" r:id="rId3"/>
    <p:sldId id="265" r:id="rId4"/>
    <p:sldId id="271" r:id="rId5"/>
    <p:sldId id="278" r:id="rId6"/>
    <p:sldId id="256" r:id="rId7"/>
    <p:sldId id="257" r:id="rId8"/>
    <p:sldId id="258" r:id="rId9"/>
    <p:sldId id="259" r:id="rId10"/>
    <p:sldId id="260" r:id="rId11"/>
    <p:sldId id="261" r:id="rId12"/>
    <p:sldId id="272" r:id="rId13"/>
    <p:sldId id="277" r:id="rId14"/>
    <p:sldId id="273" r:id="rId15"/>
    <p:sldId id="274" r:id="rId16"/>
    <p:sldId id="275"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70" d="100"/>
          <a:sy n="70" d="100"/>
        </p:scale>
        <p:origin x="-840" y="13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bart.liguori@education.ky.gov\Desktop\Next%20Generation%20Professionals\Focus%20Group%20Notes\Fall%20Focus%20groups\survey%20monkey%20results\Data%20File%20All%20Participant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bart.liguori@education.ky.gov\Desktop\Next%20Generation%20Professionals\Focus%20Group%20Notes\Fall%20Focus%20groups\survey%20monkey%20results\Data%20File%20All%20Participants.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bart.liguori@education.ky.gov\Desktop\Next%20Generation%20Professionals\Focus%20Group%20Notes\Fall%20Focus%20groups\survey%20monkey%20results\Data%20File%20All%20Participants.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9492790399636682E-2"/>
          <c:y val="2.1848301065819819E-2"/>
          <c:w val="0.89810039370078742"/>
          <c:h val="0.90909537790826989"/>
        </c:manualLayout>
      </c:layout>
      <c:barChart>
        <c:barDir val="col"/>
        <c:grouping val="stacked"/>
        <c:varyColors val="0"/>
        <c:ser>
          <c:idx val="0"/>
          <c:order val="0"/>
          <c:tx>
            <c:strRef>
              <c:f>'Appropriate measure'!$A$10</c:f>
              <c:strCache>
                <c:ptCount val="1"/>
                <c:pt idx="0">
                  <c:v>Percent Disagree</c:v>
                </c:pt>
              </c:strCache>
            </c:strRef>
          </c:tx>
          <c:spPr>
            <a:solidFill>
              <a:srgbClr val="FF0000"/>
            </a:solidFill>
          </c:spPr>
          <c:invertIfNegative val="0"/>
          <c:cat>
            <c:strRef>
              <c:f>'Appropriate measure'!$B$9:$H$9</c:f>
              <c:strCache>
                <c:ptCount val="7"/>
                <c:pt idx="0">
                  <c:v>Observation     N=275</c:v>
                </c:pt>
                <c:pt idx="1">
                  <c:v>Student Growth                   N=253</c:v>
                </c:pt>
                <c:pt idx="2">
                  <c:v>Student Growth received SGP N=138</c:v>
                </c:pt>
                <c:pt idx="3">
                  <c:v>Reflective Practice       N=246</c:v>
                </c:pt>
                <c:pt idx="4">
                  <c:v>Professional Growth Plans  N=238</c:v>
                </c:pt>
                <c:pt idx="5">
                  <c:v>Student Voice  N=200</c:v>
                </c:pt>
                <c:pt idx="6">
                  <c:v>SV Tripod Participants N=58</c:v>
                </c:pt>
              </c:strCache>
            </c:strRef>
          </c:cat>
          <c:val>
            <c:numRef>
              <c:f>'Appropriate measure'!$B$10:$H$10</c:f>
              <c:numCache>
                <c:formatCode>General</c:formatCode>
                <c:ptCount val="7"/>
                <c:pt idx="0">
                  <c:v>-8</c:v>
                </c:pt>
                <c:pt idx="1">
                  <c:v>-21.3</c:v>
                </c:pt>
                <c:pt idx="2">
                  <c:v>-21</c:v>
                </c:pt>
                <c:pt idx="3">
                  <c:v>-16.7</c:v>
                </c:pt>
                <c:pt idx="4">
                  <c:v>-13.9</c:v>
                </c:pt>
                <c:pt idx="5">
                  <c:v>-38.5</c:v>
                </c:pt>
                <c:pt idx="6">
                  <c:v>-27.6</c:v>
                </c:pt>
              </c:numCache>
            </c:numRef>
          </c:val>
        </c:ser>
        <c:ser>
          <c:idx val="1"/>
          <c:order val="1"/>
          <c:tx>
            <c:strRef>
              <c:f>'Appropriate measure'!$A$11</c:f>
              <c:strCache>
                <c:ptCount val="1"/>
                <c:pt idx="0">
                  <c:v>Percent Strongly Disagree Agree</c:v>
                </c:pt>
              </c:strCache>
            </c:strRef>
          </c:tx>
          <c:spPr>
            <a:solidFill>
              <a:srgbClr val="C00000"/>
            </a:solidFill>
          </c:spPr>
          <c:invertIfNegative val="0"/>
          <c:cat>
            <c:strRef>
              <c:f>'Appropriate measure'!$B$9:$H$9</c:f>
              <c:strCache>
                <c:ptCount val="7"/>
                <c:pt idx="0">
                  <c:v>Observation     N=275</c:v>
                </c:pt>
                <c:pt idx="1">
                  <c:v>Student Growth                   N=253</c:v>
                </c:pt>
                <c:pt idx="2">
                  <c:v>Student Growth received SGP N=138</c:v>
                </c:pt>
                <c:pt idx="3">
                  <c:v>Reflective Practice       N=246</c:v>
                </c:pt>
                <c:pt idx="4">
                  <c:v>Professional Growth Plans  N=238</c:v>
                </c:pt>
                <c:pt idx="5">
                  <c:v>Student Voice  N=200</c:v>
                </c:pt>
                <c:pt idx="6">
                  <c:v>SV Tripod Participants N=58</c:v>
                </c:pt>
              </c:strCache>
            </c:strRef>
          </c:cat>
          <c:val>
            <c:numRef>
              <c:f>'Appropriate measure'!$B$11:$H$11</c:f>
              <c:numCache>
                <c:formatCode>General</c:formatCode>
                <c:ptCount val="7"/>
                <c:pt idx="0">
                  <c:v>0</c:v>
                </c:pt>
                <c:pt idx="1">
                  <c:v>-2.4</c:v>
                </c:pt>
                <c:pt idx="2">
                  <c:v>-2.9</c:v>
                </c:pt>
                <c:pt idx="3">
                  <c:v>-2</c:v>
                </c:pt>
                <c:pt idx="4">
                  <c:v>-1.3</c:v>
                </c:pt>
                <c:pt idx="5">
                  <c:v>-12</c:v>
                </c:pt>
                <c:pt idx="6">
                  <c:v>-6.9</c:v>
                </c:pt>
              </c:numCache>
            </c:numRef>
          </c:val>
        </c:ser>
        <c:ser>
          <c:idx val="2"/>
          <c:order val="2"/>
          <c:tx>
            <c:strRef>
              <c:f>'Appropriate measure'!$A$12</c:f>
              <c:strCache>
                <c:ptCount val="1"/>
                <c:pt idx="0">
                  <c:v>Percent Agree</c:v>
                </c:pt>
              </c:strCache>
            </c:strRef>
          </c:tx>
          <c:spPr>
            <a:solidFill>
              <a:srgbClr val="92D050"/>
            </a:solidFill>
          </c:spPr>
          <c:invertIfNegative val="0"/>
          <c:cat>
            <c:strRef>
              <c:f>'Appropriate measure'!$B$9:$H$9</c:f>
              <c:strCache>
                <c:ptCount val="7"/>
                <c:pt idx="0">
                  <c:v>Observation     N=275</c:v>
                </c:pt>
                <c:pt idx="1">
                  <c:v>Student Growth                   N=253</c:v>
                </c:pt>
                <c:pt idx="2">
                  <c:v>Student Growth received SGP N=138</c:v>
                </c:pt>
                <c:pt idx="3">
                  <c:v>Reflective Practice       N=246</c:v>
                </c:pt>
                <c:pt idx="4">
                  <c:v>Professional Growth Plans  N=238</c:v>
                </c:pt>
                <c:pt idx="5">
                  <c:v>Student Voice  N=200</c:v>
                </c:pt>
                <c:pt idx="6">
                  <c:v>SV Tripod Participants N=58</c:v>
                </c:pt>
              </c:strCache>
            </c:strRef>
          </c:cat>
          <c:val>
            <c:numRef>
              <c:f>'Appropriate measure'!$B$12:$H$12</c:f>
              <c:numCache>
                <c:formatCode>General</c:formatCode>
                <c:ptCount val="7"/>
                <c:pt idx="0">
                  <c:v>64.400000000000006</c:v>
                </c:pt>
                <c:pt idx="1">
                  <c:v>66.400000000000006</c:v>
                </c:pt>
                <c:pt idx="2">
                  <c:v>67.400000000000006</c:v>
                </c:pt>
                <c:pt idx="3">
                  <c:v>64.599999999999994</c:v>
                </c:pt>
                <c:pt idx="4">
                  <c:v>73.900000000000006</c:v>
                </c:pt>
                <c:pt idx="5">
                  <c:v>46</c:v>
                </c:pt>
                <c:pt idx="6">
                  <c:v>56.9</c:v>
                </c:pt>
              </c:numCache>
            </c:numRef>
          </c:val>
        </c:ser>
        <c:ser>
          <c:idx val="3"/>
          <c:order val="3"/>
          <c:tx>
            <c:strRef>
              <c:f>'Appropriate measure'!$A$13</c:f>
              <c:strCache>
                <c:ptCount val="1"/>
                <c:pt idx="0">
                  <c:v>Percent Strongly Agree</c:v>
                </c:pt>
              </c:strCache>
            </c:strRef>
          </c:tx>
          <c:spPr>
            <a:solidFill>
              <a:srgbClr val="00B050"/>
            </a:solidFill>
          </c:spPr>
          <c:invertIfNegative val="0"/>
          <c:cat>
            <c:strRef>
              <c:f>'Appropriate measure'!$B$9:$H$9</c:f>
              <c:strCache>
                <c:ptCount val="7"/>
                <c:pt idx="0">
                  <c:v>Observation     N=275</c:v>
                </c:pt>
                <c:pt idx="1">
                  <c:v>Student Growth                   N=253</c:v>
                </c:pt>
                <c:pt idx="2">
                  <c:v>Student Growth received SGP N=138</c:v>
                </c:pt>
                <c:pt idx="3">
                  <c:v>Reflective Practice       N=246</c:v>
                </c:pt>
                <c:pt idx="4">
                  <c:v>Professional Growth Plans  N=238</c:v>
                </c:pt>
                <c:pt idx="5">
                  <c:v>Student Voice  N=200</c:v>
                </c:pt>
                <c:pt idx="6">
                  <c:v>SV Tripod Participants N=58</c:v>
                </c:pt>
              </c:strCache>
            </c:strRef>
          </c:cat>
          <c:val>
            <c:numRef>
              <c:f>'Appropriate measure'!$B$13:$H$13</c:f>
              <c:numCache>
                <c:formatCode>General</c:formatCode>
                <c:ptCount val="7"/>
                <c:pt idx="0">
                  <c:v>27.6</c:v>
                </c:pt>
                <c:pt idx="1">
                  <c:v>9.9</c:v>
                </c:pt>
                <c:pt idx="2">
                  <c:v>8.6999999999999993</c:v>
                </c:pt>
                <c:pt idx="3">
                  <c:v>16.7</c:v>
                </c:pt>
                <c:pt idx="4">
                  <c:v>10.9</c:v>
                </c:pt>
                <c:pt idx="5">
                  <c:v>3.5</c:v>
                </c:pt>
                <c:pt idx="6">
                  <c:v>8.6</c:v>
                </c:pt>
              </c:numCache>
            </c:numRef>
          </c:val>
        </c:ser>
        <c:dLbls>
          <c:showLegendKey val="0"/>
          <c:showVal val="0"/>
          <c:showCatName val="0"/>
          <c:showSerName val="0"/>
          <c:showPercent val="0"/>
          <c:showBubbleSize val="0"/>
        </c:dLbls>
        <c:gapWidth val="150"/>
        <c:overlap val="100"/>
        <c:axId val="43109376"/>
        <c:axId val="43111168"/>
      </c:barChart>
      <c:catAx>
        <c:axId val="43109376"/>
        <c:scaling>
          <c:orientation val="minMax"/>
        </c:scaling>
        <c:delete val="1"/>
        <c:axPos val="b"/>
        <c:majorTickMark val="out"/>
        <c:minorTickMark val="none"/>
        <c:tickLblPos val="nextTo"/>
        <c:crossAx val="43111168"/>
        <c:crosses val="autoZero"/>
        <c:auto val="1"/>
        <c:lblAlgn val="ctr"/>
        <c:lblOffset val="100"/>
        <c:noMultiLvlLbl val="0"/>
      </c:catAx>
      <c:valAx>
        <c:axId val="43111168"/>
        <c:scaling>
          <c:orientation val="minMax"/>
        </c:scaling>
        <c:delete val="0"/>
        <c:axPos val="l"/>
        <c:majorGridlines/>
        <c:numFmt formatCode="General" sourceLinked="1"/>
        <c:majorTickMark val="out"/>
        <c:minorTickMark val="none"/>
        <c:tickLblPos val="nextTo"/>
        <c:crossAx val="43109376"/>
        <c:crosses val="autoZero"/>
        <c:crossBetween val="between"/>
      </c:valAx>
    </c:plotArea>
    <c:legend>
      <c:legendPos val="r"/>
      <c:layout>
        <c:manualLayout>
          <c:xMode val="edge"/>
          <c:yMode val="edge"/>
          <c:x val="0.67437417979002623"/>
          <c:y val="4.8112682948529738E-2"/>
          <c:w val="0.32562582020997377"/>
          <c:h val="0.18012900929756662"/>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3252527461845046E-2"/>
          <c:y val="6.4337689017784722E-2"/>
          <c:w val="0.90889006142273443"/>
          <c:h val="0.91853854444309324"/>
        </c:manualLayout>
      </c:layout>
      <c:barChart>
        <c:barDir val="col"/>
        <c:grouping val="percentStacked"/>
        <c:varyColors val="0"/>
        <c:ser>
          <c:idx val="0"/>
          <c:order val="0"/>
          <c:tx>
            <c:strRef>
              <c:f>'discuss colleagues'!$A$10</c:f>
              <c:strCache>
                <c:ptCount val="1"/>
                <c:pt idx="0">
                  <c:v>Percent Negative</c:v>
                </c:pt>
              </c:strCache>
            </c:strRef>
          </c:tx>
          <c:spPr>
            <a:solidFill>
              <a:srgbClr val="FF0000"/>
            </a:solidFill>
          </c:spPr>
          <c:invertIfNegative val="0"/>
          <c:cat>
            <c:strRef>
              <c:f>'discuss colleagues'!$B$9:$I$9</c:f>
              <c:strCache>
                <c:ptCount val="8"/>
                <c:pt idx="0">
                  <c:v>Observation     N=231</c:v>
                </c:pt>
                <c:pt idx="1">
                  <c:v>Student Growth Goals                   N=190</c:v>
                </c:pt>
                <c:pt idx="2">
                  <c:v>Reflective Practice       N=158</c:v>
                </c:pt>
                <c:pt idx="3">
                  <c:v>Professional Growth Plans  N=177</c:v>
                </c:pt>
                <c:pt idx="4">
                  <c:v>Student Growth Percentiles  (SGP) N=98</c:v>
                </c:pt>
                <c:pt idx="5">
                  <c:v>SGP received scores N=85</c:v>
                </c:pt>
                <c:pt idx="6">
                  <c:v>Student Voice  N=96</c:v>
                </c:pt>
                <c:pt idx="7">
                  <c:v>SV Tripod Participants N=46</c:v>
                </c:pt>
              </c:strCache>
            </c:strRef>
          </c:cat>
          <c:val>
            <c:numRef>
              <c:f>'discuss colleagues'!$B$10:$I$10</c:f>
              <c:numCache>
                <c:formatCode>General</c:formatCode>
                <c:ptCount val="8"/>
                <c:pt idx="0">
                  <c:v>-36.4</c:v>
                </c:pt>
                <c:pt idx="1">
                  <c:v>-27.9</c:v>
                </c:pt>
                <c:pt idx="2">
                  <c:v>-21.5</c:v>
                </c:pt>
                <c:pt idx="3">
                  <c:v>-18.100000000000001</c:v>
                </c:pt>
                <c:pt idx="4">
                  <c:v>-34.700000000000003</c:v>
                </c:pt>
                <c:pt idx="5">
                  <c:v>-34.1</c:v>
                </c:pt>
                <c:pt idx="6">
                  <c:v>-40.6</c:v>
                </c:pt>
                <c:pt idx="7">
                  <c:v>-32.6</c:v>
                </c:pt>
              </c:numCache>
            </c:numRef>
          </c:val>
        </c:ser>
        <c:ser>
          <c:idx val="1"/>
          <c:order val="1"/>
          <c:tx>
            <c:strRef>
              <c:f>'discuss colleagues'!$A$11</c:f>
              <c:strCache>
                <c:ptCount val="1"/>
                <c:pt idx="0">
                  <c:v>Percent Quite Negative</c:v>
                </c:pt>
              </c:strCache>
            </c:strRef>
          </c:tx>
          <c:spPr>
            <a:solidFill>
              <a:srgbClr val="C00000"/>
            </a:solidFill>
          </c:spPr>
          <c:invertIfNegative val="0"/>
          <c:cat>
            <c:strRef>
              <c:f>'discuss colleagues'!$B$9:$I$9</c:f>
              <c:strCache>
                <c:ptCount val="8"/>
                <c:pt idx="0">
                  <c:v>Observation     N=231</c:v>
                </c:pt>
                <c:pt idx="1">
                  <c:v>Student Growth Goals                   N=190</c:v>
                </c:pt>
                <c:pt idx="2">
                  <c:v>Reflective Practice       N=158</c:v>
                </c:pt>
                <c:pt idx="3">
                  <c:v>Professional Growth Plans  N=177</c:v>
                </c:pt>
                <c:pt idx="4">
                  <c:v>Student Growth Percentiles  (SGP) N=98</c:v>
                </c:pt>
                <c:pt idx="5">
                  <c:v>SGP received scores N=85</c:v>
                </c:pt>
                <c:pt idx="6">
                  <c:v>Student Voice  N=96</c:v>
                </c:pt>
                <c:pt idx="7">
                  <c:v>SV Tripod Participants N=46</c:v>
                </c:pt>
              </c:strCache>
            </c:strRef>
          </c:cat>
          <c:val>
            <c:numRef>
              <c:f>'discuss colleagues'!$B$11:$I$11</c:f>
              <c:numCache>
                <c:formatCode>General</c:formatCode>
                <c:ptCount val="8"/>
                <c:pt idx="0">
                  <c:v>-7.4</c:v>
                </c:pt>
                <c:pt idx="1">
                  <c:v>-4.2</c:v>
                </c:pt>
                <c:pt idx="2">
                  <c:v>-5.7</c:v>
                </c:pt>
                <c:pt idx="3">
                  <c:v>-2.8</c:v>
                </c:pt>
                <c:pt idx="4">
                  <c:v>-12.2</c:v>
                </c:pt>
                <c:pt idx="5">
                  <c:v>-12.9</c:v>
                </c:pt>
                <c:pt idx="6">
                  <c:v>-26</c:v>
                </c:pt>
                <c:pt idx="7">
                  <c:v>-19.600000000000001</c:v>
                </c:pt>
              </c:numCache>
            </c:numRef>
          </c:val>
        </c:ser>
        <c:ser>
          <c:idx val="2"/>
          <c:order val="2"/>
          <c:tx>
            <c:strRef>
              <c:f>'discuss colleagues'!$A$12</c:f>
              <c:strCache>
                <c:ptCount val="1"/>
                <c:pt idx="0">
                  <c:v>Percent Positive</c:v>
                </c:pt>
              </c:strCache>
            </c:strRef>
          </c:tx>
          <c:spPr>
            <a:solidFill>
              <a:srgbClr val="92D050"/>
            </a:solidFill>
          </c:spPr>
          <c:invertIfNegative val="0"/>
          <c:cat>
            <c:strRef>
              <c:f>'discuss colleagues'!$B$9:$I$9</c:f>
              <c:strCache>
                <c:ptCount val="8"/>
                <c:pt idx="0">
                  <c:v>Observation     N=231</c:v>
                </c:pt>
                <c:pt idx="1">
                  <c:v>Student Growth Goals                   N=190</c:v>
                </c:pt>
                <c:pt idx="2">
                  <c:v>Reflective Practice       N=158</c:v>
                </c:pt>
                <c:pt idx="3">
                  <c:v>Professional Growth Plans  N=177</c:v>
                </c:pt>
                <c:pt idx="4">
                  <c:v>Student Growth Percentiles  (SGP) N=98</c:v>
                </c:pt>
                <c:pt idx="5">
                  <c:v>SGP received scores N=85</c:v>
                </c:pt>
                <c:pt idx="6">
                  <c:v>Student Voice  N=96</c:v>
                </c:pt>
                <c:pt idx="7">
                  <c:v>SV Tripod Participants N=46</c:v>
                </c:pt>
              </c:strCache>
            </c:strRef>
          </c:cat>
          <c:val>
            <c:numRef>
              <c:f>'discuss colleagues'!$B$12:$I$12</c:f>
              <c:numCache>
                <c:formatCode>General</c:formatCode>
                <c:ptCount val="8"/>
                <c:pt idx="0">
                  <c:v>54.1</c:v>
                </c:pt>
                <c:pt idx="1">
                  <c:v>64.2</c:v>
                </c:pt>
                <c:pt idx="2">
                  <c:v>68.400000000000006</c:v>
                </c:pt>
                <c:pt idx="3">
                  <c:v>76.8</c:v>
                </c:pt>
                <c:pt idx="4">
                  <c:v>50</c:v>
                </c:pt>
                <c:pt idx="5">
                  <c:v>49.4</c:v>
                </c:pt>
                <c:pt idx="6">
                  <c:v>33.299999999999997</c:v>
                </c:pt>
                <c:pt idx="7">
                  <c:v>47.8</c:v>
                </c:pt>
              </c:numCache>
            </c:numRef>
          </c:val>
        </c:ser>
        <c:ser>
          <c:idx val="3"/>
          <c:order val="3"/>
          <c:tx>
            <c:strRef>
              <c:f>'discuss colleagues'!$A$13</c:f>
              <c:strCache>
                <c:ptCount val="1"/>
                <c:pt idx="0">
                  <c:v>Percent Quite Positive</c:v>
                </c:pt>
              </c:strCache>
            </c:strRef>
          </c:tx>
          <c:spPr>
            <a:solidFill>
              <a:srgbClr val="00B050"/>
            </a:solidFill>
          </c:spPr>
          <c:invertIfNegative val="0"/>
          <c:cat>
            <c:strRef>
              <c:f>'discuss colleagues'!$B$9:$I$9</c:f>
              <c:strCache>
                <c:ptCount val="8"/>
                <c:pt idx="0">
                  <c:v>Observation     N=231</c:v>
                </c:pt>
                <c:pt idx="1">
                  <c:v>Student Growth Goals                   N=190</c:v>
                </c:pt>
                <c:pt idx="2">
                  <c:v>Reflective Practice       N=158</c:v>
                </c:pt>
                <c:pt idx="3">
                  <c:v>Professional Growth Plans  N=177</c:v>
                </c:pt>
                <c:pt idx="4">
                  <c:v>Student Growth Percentiles  (SGP) N=98</c:v>
                </c:pt>
                <c:pt idx="5">
                  <c:v>SGP received scores N=85</c:v>
                </c:pt>
                <c:pt idx="6">
                  <c:v>Student Voice  N=96</c:v>
                </c:pt>
                <c:pt idx="7">
                  <c:v>SV Tripod Participants N=46</c:v>
                </c:pt>
              </c:strCache>
            </c:strRef>
          </c:cat>
          <c:val>
            <c:numRef>
              <c:f>'discuss colleagues'!$B$13:$I$13</c:f>
              <c:numCache>
                <c:formatCode>General</c:formatCode>
                <c:ptCount val="8"/>
                <c:pt idx="0">
                  <c:v>1.7</c:v>
                </c:pt>
                <c:pt idx="1">
                  <c:v>3.7</c:v>
                </c:pt>
                <c:pt idx="2">
                  <c:v>4.4000000000000004</c:v>
                </c:pt>
                <c:pt idx="3">
                  <c:v>2.2999999999999998</c:v>
                </c:pt>
                <c:pt idx="4">
                  <c:v>3.1</c:v>
                </c:pt>
                <c:pt idx="5">
                  <c:v>3.5</c:v>
                </c:pt>
                <c:pt idx="6">
                  <c:v>0</c:v>
                </c:pt>
                <c:pt idx="7">
                  <c:v>0</c:v>
                </c:pt>
              </c:numCache>
            </c:numRef>
          </c:val>
        </c:ser>
        <c:dLbls>
          <c:showLegendKey val="0"/>
          <c:showVal val="0"/>
          <c:showCatName val="0"/>
          <c:showSerName val="0"/>
          <c:showPercent val="0"/>
          <c:showBubbleSize val="0"/>
        </c:dLbls>
        <c:gapWidth val="150"/>
        <c:overlap val="100"/>
        <c:axId val="39205888"/>
        <c:axId val="39211776"/>
      </c:barChart>
      <c:catAx>
        <c:axId val="39205888"/>
        <c:scaling>
          <c:orientation val="minMax"/>
        </c:scaling>
        <c:delete val="1"/>
        <c:axPos val="b"/>
        <c:majorTickMark val="out"/>
        <c:minorTickMark val="none"/>
        <c:tickLblPos val="nextTo"/>
        <c:crossAx val="39211776"/>
        <c:crosses val="autoZero"/>
        <c:auto val="1"/>
        <c:lblAlgn val="ctr"/>
        <c:lblOffset val="100"/>
        <c:noMultiLvlLbl val="0"/>
      </c:catAx>
      <c:valAx>
        <c:axId val="39211776"/>
        <c:scaling>
          <c:orientation val="minMax"/>
        </c:scaling>
        <c:delete val="0"/>
        <c:axPos val="l"/>
        <c:majorGridlines/>
        <c:numFmt formatCode="0%" sourceLinked="1"/>
        <c:majorTickMark val="out"/>
        <c:minorTickMark val="none"/>
        <c:tickLblPos val="nextTo"/>
        <c:crossAx val="39205888"/>
        <c:crosses val="autoZero"/>
        <c:crossBetween val="between"/>
      </c:valAx>
      <c:spPr>
        <a:noFill/>
        <a:ln w="25400">
          <a:noFill/>
        </a:ln>
      </c:spPr>
    </c:plotArea>
    <c:legend>
      <c:legendPos val="r"/>
      <c:layout>
        <c:manualLayout>
          <c:xMode val="edge"/>
          <c:yMode val="edge"/>
          <c:x val="0.72232811104797467"/>
          <c:y val="6.9194491743161987E-2"/>
          <c:w val="0.27767188895202533"/>
          <c:h val="0.13901675839409244"/>
        </c:manualLayout>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4646007042829157E-2"/>
          <c:y val="4.9802915260592426E-2"/>
          <c:w val="0.89772331413442819"/>
          <c:h val="0.78925220284964381"/>
        </c:manualLayout>
      </c:layout>
      <c:barChart>
        <c:barDir val="col"/>
        <c:grouping val="percentStacked"/>
        <c:varyColors val="0"/>
        <c:ser>
          <c:idx val="0"/>
          <c:order val="0"/>
          <c:tx>
            <c:strRef>
              <c:f>Overall!$H$37</c:f>
              <c:strCache>
                <c:ptCount val="1"/>
                <c:pt idx="0">
                  <c:v>Percent Disagree</c:v>
                </c:pt>
              </c:strCache>
            </c:strRef>
          </c:tx>
          <c:spPr>
            <a:solidFill>
              <a:srgbClr val="FF0000"/>
            </a:solidFill>
          </c:spPr>
          <c:invertIfNegative val="0"/>
          <c:cat>
            <c:strRef>
              <c:f>Overall!$I$36:$K$36</c:f>
              <c:strCache>
                <c:ptCount val="3"/>
                <c:pt idx="0">
                  <c:v>I feel comfortable being assessed using the Professional Growth and Effectiveness System (PGES) framework. N=218</c:v>
                </c:pt>
                <c:pt idx="1">
                  <c:v>My district currently has the infrastructure to train all its teachers in the proper use of the Professional Growth and Effectiveness System (PGES). N=215</c:v>
                </c:pt>
                <c:pt idx="2">
                  <c:v>I have effectively communicated the purpose and expectations of the field test to my colleagues. N=218</c:v>
                </c:pt>
              </c:strCache>
            </c:strRef>
          </c:cat>
          <c:val>
            <c:numRef>
              <c:f>Overall!$I$37:$K$37</c:f>
              <c:numCache>
                <c:formatCode>0.0</c:formatCode>
                <c:ptCount val="3"/>
                <c:pt idx="0">
                  <c:v>-25.2293577981651</c:v>
                </c:pt>
                <c:pt idx="1">
                  <c:v>-42.790697674418603</c:v>
                </c:pt>
                <c:pt idx="2">
                  <c:v>-42.660550458715598</c:v>
                </c:pt>
              </c:numCache>
            </c:numRef>
          </c:val>
        </c:ser>
        <c:ser>
          <c:idx val="1"/>
          <c:order val="1"/>
          <c:tx>
            <c:strRef>
              <c:f>Overall!$H$38</c:f>
              <c:strCache>
                <c:ptCount val="1"/>
                <c:pt idx="0">
                  <c:v>Percent Strongly Disagree</c:v>
                </c:pt>
              </c:strCache>
            </c:strRef>
          </c:tx>
          <c:spPr>
            <a:solidFill>
              <a:srgbClr val="C00000"/>
            </a:solidFill>
          </c:spPr>
          <c:invertIfNegative val="0"/>
          <c:cat>
            <c:strRef>
              <c:f>Overall!$I$36:$K$36</c:f>
              <c:strCache>
                <c:ptCount val="3"/>
                <c:pt idx="0">
                  <c:v>I feel comfortable being assessed using the Professional Growth and Effectiveness System (PGES) framework. N=218</c:v>
                </c:pt>
                <c:pt idx="1">
                  <c:v>My district currently has the infrastructure to train all its teachers in the proper use of the Professional Growth and Effectiveness System (PGES). N=215</c:v>
                </c:pt>
                <c:pt idx="2">
                  <c:v>I have effectively communicated the purpose and expectations of the field test to my colleagues. N=218</c:v>
                </c:pt>
              </c:strCache>
            </c:strRef>
          </c:cat>
          <c:val>
            <c:numRef>
              <c:f>Overall!$I$38:$K$38</c:f>
              <c:numCache>
                <c:formatCode>0.0</c:formatCode>
                <c:ptCount val="3"/>
                <c:pt idx="0">
                  <c:v>-5.96330275229358</c:v>
                </c:pt>
                <c:pt idx="1">
                  <c:v>-9.3023255813953494</c:v>
                </c:pt>
                <c:pt idx="2">
                  <c:v>-4.5871559633027497</c:v>
                </c:pt>
              </c:numCache>
            </c:numRef>
          </c:val>
        </c:ser>
        <c:ser>
          <c:idx val="2"/>
          <c:order val="2"/>
          <c:tx>
            <c:strRef>
              <c:f>Overall!$H$39</c:f>
              <c:strCache>
                <c:ptCount val="1"/>
                <c:pt idx="0">
                  <c:v>Percent Agree</c:v>
                </c:pt>
              </c:strCache>
            </c:strRef>
          </c:tx>
          <c:spPr>
            <a:solidFill>
              <a:srgbClr val="92D050"/>
            </a:solidFill>
            <a:ln>
              <a:solidFill>
                <a:srgbClr val="92D050"/>
              </a:solidFill>
            </a:ln>
          </c:spPr>
          <c:invertIfNegative val="0"/>
          <c:cat>
            <c:strRef>
              <c:f>Overall!$I$36:$K$36</c:f>
              <c:strCache>
                <c:ptCount val="3"/>
                <c:pt idx="0">
                  <c:v>I feel comfortable being assessed using the Professional Growth and Effectiveness System (PGES) framework. N=218</c:v>
                </c:pt>
                <c:pt idx="1">
                  <c:v>My district currently has the infrastructure to train all its teachers in the proper use of the Professional Growth and Effectiveness System (PGES). N=215</c:v>
                </c:pt>
                <c:pt idx="2">
                  <c:v>I have effectively communicated the purpose and expectations of the field test to my colleagues. N=218</c:v>
                </c:pt>
              </c:strCache>
            </c:strRef>
          </c:cat>
          <c:val>
            <c:numRef>
              <c:f>Overall!$I$39:$K$39</c:f>
              <c:numCache>
                <c:formatCode>0.0</c:formatCode>
                <c:ptCount val="3"/>
                <c:pt idx="0">
                  <c:v>59.633027522935777</c:v>
                </c:pt>
                <c:pt idx="1">
                  <c:v>44.186046511627907</c:v>
                </c:pt>
                <c:pt idx="2">
                  <c:v>47.706422018348626</c:v>
                </c:pt>
              </c:numCache>
            </c:numRef>
          </c:val>
        </c:ser>
        <c:ser>
          <c:idx val="3"/>
          <c:order val="3"/>
          <c:tx>
            <c:strRef>
              <c:f>Overall!$H$40</c:f>
              <c:strCache>
                <c:ptCount val="1"/>
                <c:pt idx="0">
                  <c:v>Percent Strongly Agree</c:v>
                </c:pt>
              </c:strCache>
            </c:strRef>
          </c:tx>
          <c:spPr>
            <a:solidFill>
              <a:srgbClr val="00B050"/>
            </a:solidFill>
          </c:spPr>
          <c:invertIfNegative val="0"/>
          <c:cat>
            <c:strRef>
              <c:f>Overall!$I$36:$K$36</c:f>
              <c:strCache>
                <c:ptCount val="3"/>
                <c:pt idx="0">
                  <c:v>I feel comfortable being assessed using the Professional Growth and Effectiveness System (PGES) framework. N=218</c:v>
                </c:pt>
                <c:pt idx="1">
                  <c:v>My district currently has the infrastructure to train all its teachers in the proper use of the Professional Growth and Effectiveness System (PGES). N=215</c:v>
                </c:pt>
                <c:pt idx="2">
                  <c:v>I have effectively communicated the purpose and expectations of the field test to my colleagues. N=218</c:v>
                </c:pt>
              </c:strCache>
            </c:strRef>
          </c:cat>
          <c:val>
            <c:numRef>
              <c:f>Overall!$I$40:$K$40</c:f>
              <c:numCache>
                <c:formatCode>0.0</c:formatCode>
                <c:ptCount val="3"/>
                <c:pt idx="0">
                  <c:v>9.1743119266055047</c:v>
                </c:pt>
                <c:pt idx="1">
                  <c:v>3.7209302325581395</c:v>
                </c:pt>
                <c:pt idx="2">
                  <c:v>5.0458715596330279</c:v>
                </c:pt>
              </c:numCache>
            </c:numRef>
          </c:val>
        </c:ser>
        <c:dLbls>
          <c:showLegendKey val="0"/>
          <c:showVal val="0"/>
          <c:showCatName val="0"/>
          <c:showSerName val="0"/>
          <c:showPercent val="0"/>
          <c:showBubbleSize val="0"/>
        </c:dLbls>
        <c:gapWidth val="150"/>
        <c:overlap val="100"/>
        <c:axId val="48165632"/>
        <c:axId val="48167168"/>
      </c:barChart>
      <c:catAx>
        <c:axId val="48165632"/>
        <c:scaling>
          <c:orientation val="minMax"/>
        </c:scaling>
        <c:delete val="1"/>
        <c:axPos val="b"/>
        <c:majorTickMark val="out"/>
        <c:minorTickMark val="none"/>
        <c:tickLblPos val="nextTo"/>
        <c:crossAx val="48167168"/>
        <c:crosses val="autoZero"/>
        <c:auto val="1"/>
        <c:lblAlgn val="ctr"/>
        <c:lblOffset val="100"/>
        <c:noMultiLvlLbl val="0"/>
      </c:catAx>
      <c:valAx>
        <c:axId val="48167168"/>
        <c:scaling>
          <c:orientation val="minMax"/>
        </c:scaling>
        <c:delete val="0"/>
        <c:axPos val="l"/>
        <c:majorGridlines/>
        <c:numFmt formatCode="0%" sourceLinked="1"/>
        <c:majorTickMark val="out"/>
        <c:minorTickMark val="none"/>
        <c:tickLblPos val="nextTo"/>
        <c:crossAx val="48165632"/>
        <c:crosses val="autoZero"/>
        <c:crossBetween val="between"/>
      </c:valAx>
    </c:plotArea>
    <c:legend>
      <c:legendPos val="r"/>
      <c:layout>
        <c:manualLayout>
          <c:xMode val="edge"/>
          <c:yMode val="edge"/>
          <c:x val="0.57503783916039031"/>
          <c:y val="5.1426462317210347E-2"/>
          <c:w val="0.26916600778520217"/>
          <c:h val="0.21149746484700199"/>
        </c:manualLayout>
      </c:layout>
      <c:overlay val="0"/>
    </c:legend>
    <c:plotVisOnly val="1"/>
    <c:dispBlanksAs val="gap"/>
    <c:showDLblsOverMax val="0"/>
  </c:chart>
  <c:spPr>
    <a:noFill/>
  </c:sp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C3711E-2E76-4BDA-B9F2-89B1125DBF55}" type="doc">
      <dgm:prSet loTypeId="urn:microsoft.com/office/officeart/2005/8/layout/arrow4" loCatId="process" qsTypeId="urn:microsoft.com/office/officeart/2005/8/quickstyle/simple1" qsCatId="simple" csTypeId="urn:microsoft.com/office/officeart/2005/8/colors/accent1_2" csCatId="accent1" phldr="1"/>
      <dgm:spPr/>
      <dgm:t>
        <a:bodyPr/>
        <a:lstStyle/>
        <a:p>
          <a:endParaRPr lang="en-US"/>
        </a:p>
      </dgm:t>
    </dgm:pt>
    <dgm:pt modelId="{4F19E285-6E5D-4356-8DDD-9B50796603E1}">
      <dgm:prSet phldrT="[Text]"/>
      <dgm:spPr/>
      <dgm:t>
        <a:bodyPr/>
        <a:lstStyle/>
        <a:p>
          <a:r>
            <a:rPr lang="en-US" dirty="0" smtClean="0"/>
            <a:t>Percentage of Respondents who agreed</a:t>
          </a:r>
          <a:endParaRPr lang="en-US" dirty="0"/>
        </a:p>
      </dgm:t>
    </dgm:pt>
    <dgm:pt modelId="{297B24BB-B2A1-4B9D-A311-78C929923794}" type="parTrans" cxnId="{ABC3F45B-4339-448A-B2CC-1F8244564905}">
      <dgm:prSet/>
      <dgm:spPr/>
      <dgm:t>
        <a:bodyPr/>
        <a:lstStyle/>
        <a:p>
          <a:endParaRPr lang="en-US"/>
        </a:p>
      </dgm:t>
    </dgm:pt>
    <dgm:pt modelId="{4341787B-D459-40D4-85A3-592A3919AFAB}" type="sibTrans" cxnId="{ABC3F45B-4339-448A-B2CC-1F8244564905}">
      <dgm:prSet/>
      <dgm:spPr/>
      <dgm:t>
        <a:bodyPr/>
        <a:lstStyle/>
        <a:p>
          <a:endParaRPr lang="en-US"/>
        </a:p>
      </dgm:t>
    </dgm:pt>
    <dgm:pt modelId="{C9268E8D-1515-413A-A692-6F644ED58F75}">
      <dgm:prSet phldrT="[Text]"/>
      <dgm:spPr/>
      <dgm:t>
        <a:bodyPr/>
        <a:lstStyle/>
        <a:p>
          <a:r>
            <a:rPr lang="en-US" dirty="0" smtClean="0"/>
            <a:t>Percentage of Respondents who disagreed</a:t>
          </a:r>
          <a:endParaRPr lang="en-US" dirty="0"/>
        </a:p>
      </dgm:t>
    </dgm:pt>
    <dgm:pt modelId="{89CC0EBF-1F88-4253-816E-4277C9788B06}" type="parTrans" cxnId="{BB9A3BFB-A34A-47DC-B762-C3A902658C48}">
      <dgm:prSet/>
      <dgm:spPr/>
      <dgm:t>
        <a:bodyPr/>
        <a:lstStyle/>
        <a:p>
          <a:endParaRPr lang="en-US"/>
        </a:p>
      </dgm:t>
    </dgm:pt>
    <dgm:pt modelId="{7B84E65C-7F93-4401-B3ED-C93A8B4EA83B}" type="sibTrans" cxnId="{BB9A3BFB-A34A-47DC-B762-C3A902658C48}">
      <dgm:prSet/>
      <dgm:spPr/>
      <dgm:t>
        <a:bodyPr/>
        <a:lstStyle/>
        <a:p>
          <a:endParaRPr lang="en-US"/>
        </a:p>
      </dgm:t>
    </dgm:pt>
    <dgm:pt modelId="{BAADCDD3-0B5E-40F1-B180-96F67FEECCEE}" type="pres">
      <dgm:prSet presAssocID="{C7C3711E-2E76-4BDA-B9F2-89B1125DBF55}" presName="compositeShape" presStyleCnt="0">
        <dgm:presLayoutVars>
          <dgm:chMax val="2"/>
          <dgm:dir/>
          <dgm:resizeHandles val="exact"/>
        </dgm:presLayoutVars>
      </dgm:prSet>
      <dgm:spPr/>
      <dgm:t>
        <a:bodyPr/>
        <a:lstStyle/>
        <a:p>
          <a:endParaRPr lang="en-US"/>
        </a:p>
      </dgm:t>
    </dgm:pt>
    <dgm:pt modelId="{FA1E6072-13BB-4AA6-AB96-768C576B7361}" type="pres">
      <dgm:prSet presAssocID="{4F19E285-6E5D-4356-8DDD-9B50796603E1}" presName="upArrow" presStyleLbl="node1" presStyleIdx="0" presStyleCnt="2" custScaleY="80075" custLinFactNeighborX="19700" custLinFactNeighborY="16528"/>
      <dgm:spPr>
        <a:solidFill>
          <a:srgbClr val="92D050"/>
        </a:solidFill>
      </dgm:spPr>
    </dgm:pt>
    <dgm:pt modelId="{E3729DBE-FD27-4DA5-AAA8-26E7416EB309}" type="pres">
      <dgm:prSet presAssocID="{4F19E285-6E5D-4356-8DDD-9B50796603E1}" presName="upArrowText" presStyleLbl="revTx" presStyleIdx="0" presStyleCnt="2" custScaleX="86320" custScaleY="59074" custLinFactNeighborX="-1801" custLinFactNeighborY="18237">
        <dgm:presLayoutVars>
          <dgm:chMax val="0"/>
          <dgm:bulletEnabled val="1"/>
        </dgm:presLayoutVars>
      </dgm:prSet>
      <dgm:spPr/>
      <dgm:t>
        <a:bodyPr/>
        <a:lstStyle/>
        <a:p>
          <a:endParaRPr lang="en-US"/>
        </a:p>
      </dgm:t>
    </dgm:pt>
    <dgm:pt modelId="{21204C46-0CC3-407F-871C-AD48CDE8AA1B}" type="pres">
      <dgm:prSet presAssocID="{C9268E8D-1515-413A-A692-6F644ED58F75}" presName="downArrow" presStyleLbl="node1" presStyleIdx="1" presStyleCnt="2" custScaleY="73734" custLinFactNeighborX="-7070" custLinFactNeighborY="8359"/>
      <dgm:spPr>
        <a:solidFill>
          <a:srgbClr val="C00000"/>
        </a:solidFill>
      </dgm:spPr>
      <dgm:t>
        <a:bodyPr/>
        <a:lstStyle/>
        <a:p>
          <a:endParaRPr lang="en-US"/>
        </a:p>
      </dgm:t>
    </dgm:pt>
    <dgm:pt modelId="{37DE0193-9093-4EE2-9931-9B5457D6C2A9}" type="pres">
      <dgm:prSet presAssocID="{C9268E8D-1515-413A-A692-6F644ED58F75}" presName="downArrowText" presStyleLbl="revTx" presStyleIdx="1" presStyleCnt="2" custScaleX="91730" custScaleY="41544" custLinFactNeighborX="-19745" custLinFactNeighborY="1078">
        <dgm:presLayoutVars>
          <dgm:chMax val="0"/>
          <dgm:bulletEnabled val="1"/>
        </dgm:presLayoutVars>
      </dgm:prSet>
      <dgm:spPr/>
      <dgm:t>
        <a:bodyPr/>
        <a:lstStyle/>
        <a:p>
          <a:endParaRPr lang="en-US"/>
        </a:p>
      </dgm:t>
    </dgm:pt>
  </dgm:ptLst>
  <dgm:cxnLst>
    <dgm:cxn modelId="{5AFBB666-1849-47ED-A186-5C8007AE696F}" type="presOf" srcId="{4F19E285-6E5D-4356-8DDD-9B50796603E1}" destId="{E3729DBE-FD27-4DA5-AAA8-26E7416EB309}" srcOrd="0" destOrd="0" presId="urn:microsoft.com/office/officeart/2005/8/layout/arrow4"/>
    <dgm:cxn modelId="{D9EFC969-74D1-4875-B10A-D1275BBEB449}" type="presOf" srcId="{C9268E8D-1515-413A-A692-6F644ED58F75}" destId="{37DE0193-9093-4EE2-9931-9B5457D6C2A9}" srcOrd="0" destOrd="0" presId="urn:microsoft.com/office/officeart/2005/8/layout/arrow4"/>
    <dgm:cxn modelId="{BB9A3BFB-A34A-47DC-B762-C3A902658C48}" srcId="{C7C3711E-2E76-4BDA-B9F2-89B1125DBF55}" destId="{C9268E8D-1515-413A-A692-6F644ED58F75}" srcOrd="1" destOrd="0" parTransId="{89CC0EBF-1F88-4253-816E-4277C9788B06}" sibTransId="{7B84E65C-7F93-4401-B3ED-C93A8B4EA83B}"/>
    <dgm:cxn modelId="{55BB9F70-EC3B-43F4-ACFA-1C53238FA6D3}" type="presOf" srcId="{C7C3711E-2E76-4BDA-B9F2-89B1125DBF55}" destId="{BAADCDD3-0B5E-40F1-B180-96F67FEECCEE}" srcOrd="0" destOrd="0" presId="urn:microsoft.com/office/officeart/2005/8/layout/arrow4"/>
    <dgm:cxn modelId="{ABC3F45B-4339-448A-B2CC-1F8244564905}" srcId="{C7C3711E-2E76-4BDA-B9F2-89B1125DBF55}" destId="{4F19E285-6E5D-4356-8DDD-9B50796603E1}" srcOrd="0" destOrd="0" parTransId="{297B24BB-B2A1-4B9D-A311-78C929923794}" sibTransId="{4341787B-D459-40D4-85A3-592A3919AFAB}"/>
    <dgm:cxn modelId="{9DB1CCDA-BD08-47FE-B864-249509C8EF0F}" type="presParOf" srcId="{BAADCDD3-0B5E-40F1-B180-96F67FEECCEE}" destId="{FA1E6072-13BB-4AA6-AB96-768C576B7361}" srcOrd="0" destOrd="0" presId="urn:microsoft.com/office/officeart/2005/8/layout/arrow4"/>
    <dgm:cxn modelId="{832EBAFD-4B78-419C-8DD5-EFFC7614F492}" type="presParOf" srcId="{BAADCDD3-0B5E-40F1-B180-96F67FEECCEE}" destId="{E3729DBE-FD27-4DA5-AAA8-26E7416EB309}" srcOrd="1" destOrd="0" presId="urn:microsoft.com/office/officeart/2005/8/layout/arrow4"/>
    <dgm:cxn modelId="{65FBF346-25CD-454A-8498-FEA05B630608}" type="presParOf" srcId="{BAADCDD3-0B5E-40F1-B180-96F67FEECCEE}" destId="{21204C46-0CC3-407F-871C-AD48CDE8AA1B}" srcOrd="2" destOrd="0" presId="urn:microsoft.com/office/officeart/2005/8/layout/arrow4"/>
    <dgm:cxn modelId="{8EBB248E-8346-46D2-AE49-4F678831B2EE}" type="presParOf" srcId="{BAADCDD3-0B5E-40F1-B180-96F67FEECCEE}" destId="{37DE0193-9093-4EE2-9931-9B5457D6C2A9}"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C3711E-2E76-4BDA-B9F2-89B1125DBF55}" type="doc">
      <dgm:prSet loTypeId="urn:microsoft.com/office/officeart/2005/8/layout/arrow4" loCatId="process" qsTypeId="urn:microsoft.com/office/officeart/2005/8/quickstyle/simple1" qsCatId="simple" csTypeId="urn:microsoft.com/office/officeart/2005/8/colors/accent1_2" csCatId="accent1" phldr="1"/>
      <dgm:spPr/>
      <dgm:t>
        <a:bodyPr/>
        <a:lstStyle/>
        <a:p>
          <a:endParaRPr lang="en-US"/>
        </a:p>
      </dgm:t>
    </dgm:pt>
    <dgm:pt modelId="{4F19E285-6E5D-4356-8DDD-9B50796603E1}">
      <dgm:prSet phldrT="[Text]"/>
      <dgm:spPr/>
      <dgm:t>
        <a:bodyPr/>
        <a:lstStyle/>
        <a:p>
          <a:r>
            <a:rPr lang="en-US" dirty="0" smtClean="0"/>
            <a:t>Percentage of Respondents who had positive responses from their colleagues</a:t>
          </a:r>
          <a:endParaRPr lang="en-US" dirty="0"/>
        </a:p>
      </dgm:t>
    </dgm:pt>
    <dgm:pt modelId="{297B24BB-B2A1-4B9D-A311-78C929923794}" type="parTrans" cxnId="{ABC3F45B-4339-448A-B2CC-1F8244564905}">
      <dgm:prSet/>
      <dgm:spPr/>
      <dgm:t>
        <a:bodyPr/>
        <a:lstStyle/>
        <a:p>
          <a:endParaRPr lang="en-US"/>
        </a:p>
      </dgm:t>
    </dgm:pt>
    <dgm:pt modelId="{4341787B-D459-40D4-85A3-592A3919AFAB}" type="sibTrans" cxnId="{ABC3F45B-4339-448A-B2CC-1F8244564905}">
      <dgm:prSet/>
      <dgm:spPr/>
      <dgm:t>
        <a:bodyPr/>
        <a:lstStyle/>
        <a:p>
          <a:endParaRPr lang="en-US"/>
        </a:p>
      </dgm:t>
    </dgm:pt>
    <dgm:pt modelId="{C9268E8D-1515-413A-A692-6F644ED58F75}">
      <dgm:prSet phldrT="[Text]"/>
      <dgm:spPr/>
      <dgm:t>
        <a:bodyPr/>
        <a:lstStyle/>
        <a:p>
          <a:r>
            <a:rPr lang="en-US" dirty="0" smtClean="0"/>
            <a:t>Percentage of Respondents who had negative responses from their colleagues</a:t>
          </a:r>
          <a:endParaRPr lang="en-US" dirty="0"/>
        </a:p>
      </dgm:t>
    </dgm:pt>
    <dgm:pt modelId="{89CC0EBF-1F88-4253-816E-4277C9788B06}" type="parTrans" cxnId="{BB9A3BFB-A34A-47DC-B762-C3A902658C48}">
      <dgm:prSet/>
      <dgm:spPr/>
      <dgm:t>
        <a:bodyPr/>
        <a:lstStyle/>
        <a:p>
          <a:endParaRPr lang="en-US"/>
        </a:p>
      </dgm:t>
    </dgm:pt>
    <dgm:pt modelId="{7B84E65C-7F93-4401-B3ED-C93A8B4EA83B}" type="sibTrans" cxnId="{BB9A3BFB-A34A-47DC-B762-C3A902658C48}">
      <dgm:prSet/>
      <dgm:spPr/>
      <dgm:t>
        <a:bodyPr/>
        <a:lstStyle/>
        <a:p>
          <a:endParaRPr lang="en-US"/>
        </a:p>
      </dgm:t>
    </dgm:pt>
    <dgm:pt modelId="{BAADCDD3-0B5E-40F1-B180-96F67FEECCEE}" type="pres">
      <dgm:prSet presAssocID="{C7C3711E-2E76-4BDA-B9F2-89B1125DBF55}" presName="compositeShape" presStyleCnt="0">
        <dgm:presLayoutVars>
          <dgm:chMax val="2"/>
          <dgm:dir/>
          <dgm:resizeHandles val="exact"/>
        </dgm:presLayoutVars>
      </dgm:prSet>
      <dgm:spPr/>
      <dgm:t>
        <a:bodyPr/>
        <a:lstStyle/>
        <a:p>
          <a:endParaRPr lang="en-US"/>
        </a:p>
      </dgm:t>
    </dgm:pt>
    <dgm:pt modelId="{FA1E6072-13BB-4AA6-AB96-768C576B7361}" type="pres">
      <dgm:prSet presAssocID="{4F19E285-6E5D-4356-8DDD-9B50796603E1}" presName="upArrow" presStyleLbl="node1" presStyleIdx="0" presStyleCnt="2" custScaleY="80075" custLinFactNeighborX="21121" custLinFactNeighborY="1034"/>
      <dgm:spPr>
        <a:solidFill>
          <a:srgbClr val="92D050"/>
        </a:solidFill>
      </dgm:spPr>
    </dgm:pt>
    <dgm:pt modelId="{E3729DBE-FD27-4DA5-AAA8-26E7416EB309}" type="pres">
      <dgm:prSet presAssocID="{4F19E285-6E5D-4356-8DDD-9B50796603E1}" presName="upArrowText" presStyleLbl="revTx" presStyleIdx="0" presStyleCnt="2" custScaleX="82493" custScaleY="73028" custLinFactNeighborX="-17505" custLinFactNeighborY="9187">
        <dgm:presLayoutVars>
          <dgm:chMax val="0"/>
          <dgm:bulletEnabled val="1"/>
        </dgm:presLayoutVars>
      </dgm:prSet>
      <dgm:spPr/>
      <dgm:t>
        <a:bodyPr/>
        <a:lstStyle/>
        <a:p>
          <a:endParaRPr lang="en-US"/>
        </a:p>
      </dgm:t>
    </dgm:pt>
    <dgm:pt modelId="{21204C46-0CC3-407F-871C-AD48CDE8AA1B}" type="pres">
      <dgm:prSet presAssocID="{C9268E8D-1515-413A-A692-6F644ED58F75}" presName="downArrow" presStyleLbl="node1" presStyleIdx="1" presStyleCnt="2" custScaleY="86522" custLinFactNeighborX="-2618" custLinFactNeighborY="2679"/>
      <dgm:spPr>
        <a:solidFill>
          <a:srgbClr val="C00000"/>
        </a:solidFill>
      </dgm:spPr>
      <dgm:t>
        <a:bodyPr/>
        <a:lstStyle/>
        <a:p>
          <a:endParaRPr lang="en-US"/>
        </a:p>
      </dgm:t>
    </dgm:pt>
    <dgm:pt modelId="{37DE0193-9093-4EE2-9931-9B5457D6C2A9}" type="pres">
      <dgm:prSet presAssocID="{C9268E8D-1515-413A-A692-6F644ED58F75}" presName="downArrowText" presStyleLbl="revTx" presStyleIdx="1" presStyleCnt="2" custScaleX="80901" custScaleY="106672" custLinFactNeighborX="-19745" custLinFactNeighborY="1078">
        <dgm:presLayoutVars>
          <dgm:chMax val="0"/>
          <dgm:bulletEnabled val="1"/>
        </dgm:presLayoutVars>
      </dgm:prSet>
      <dgm:spPr/>
      <dgm:t>
        <a:bodyPr/>
        <a:lstStyle/>
        <a:p>
          <a:endParaRPr lang="en-US"/>
        </a:p>
      </dgm:t>
    </dgm:pt>
  </dgm:ptLst>
  <dgm:cxnLst>
    <dgm:cxn modelId="{D3E8728F-A7B5-49AC-8B54-4BBD0F5F0E1D}" type="presOf" srcId="{4F19E285-6E5D-4356-8DDD-9B50796603E1}" destId="{E3729DBE-FD27-4DA5-AAA8-26E7416EB309}" srcOrd="0" destOrd="0" presId="urn:microsoft.com/office/officeart/2005/8/layout/arrow4"/>
    <dgm:cxn modelId="{C1573A4A-9E49-4C6C-9D8A-5610A214D6B8}" type="presOf" srcId="{C9268E8D-1515-413A-A692-6F644ED58F75}" destId="{37DE0193-9093-4EE2-9931-9B5457D6C2A9}" srcOrd="0" destOrd="0" presId="urn:microsoft.com/office/officeart/2005/8/layout/arrow4"/>
    <dgm:cxn modelId="{BB9A3BFB-A34A-47DC-B762-C3A902658C48}" srcId="{C7C3711E-2E76-4BDA-B9F2-89B1125DBF55}" destId="{C9268E8D-1515-413A-A692-6F644ED58F75}" srcOrd="1" destOrd="0" parTransId="{89CC0EBF-1F88-4253-816E-4277C9788B06}" sibTransId="{7B84E65C-7F93-4401-B3ED-C93A8B4EA83B}"/>
    <dgm:cxn modelId="{ABC3F45B-4339-448A-B2CC-1F8244564905}" srcId="{C7C3711E-2E76-4BDA-B9F2-89B1125DBF55}" destId="{4F19E285-6E5D-4356-8DDD-9B50796603E1}" srcOrd="0" destOrd="0" parTransId="{297B24BB-B2A1-4B9D-A311-78C929923794}" sibTransId="{4341787B-D459-40D4-85A3-592A3919AFAB}"/>
    <dgm:cxn modelId="{6B3DDCB1-E0E9-451E-9067-DA9541346029}" type="presOf" srcId="{C7C3711E-2E76-4BDA-B9F2-89B1125DBF55}" destId="{BAADCDD3-0B5E-40F1-B180-96F67FEECCEE}" srcOrd="0" destOrd="0" presId="urn:microsoft.com/office/officeart/2005/8/layout/arrow4"/>
    <dgm:cxn modelId="{2D965A8F-9915-4863-9C65-B38288387ABF}" type="presParOf" srcId="{BAADCDD3-0B5E-40F1-B180-96F67FEECCEE}" destId="{FA1E6072-13BB-4AA6-AB96-768C576B7361}" srcOrd="0" destOrd="0" presId="urn:microsoft.com/office/officeart/2005/8/layout/arrow4"/>
    <dgm:cxn modelId="{68ABCFFF-2360-4AB8-A9EB-324705C2D701}" type="presParOf" srcId="{BAADCDD3-0B5E-40F1-B180-96F67FEECCEE}" destId="{E3729DBE-FD27-4DA5-AAA8-26E7416EB309}" srcOrd="1" destOrd="0" presId="urn:microsoft.com/office/officeart/2005/8/layout/arrow4"/>
    <dgm:cxn modelId="{ED6D6F81-F957-4B3A-B150-D6B9BBF0F3D4}" type="presParOf" srcId="{BAADCDD3-0B5E-40F1-B180-96F67FEECCEE}" destId="{21204C46-0CC3-407F-871C-AD48CDE8AA1B}" srcOrd="2" destOrd="0" presId="urn:microsoft.com/office/officeart/2005/8/layout/arrow4"/>
    <dgm:cxn modelId="{7333D01F-2B07-4045-A5B9-FF561D9318CD}" type="presParOf" srcId="{BAADCDD3-0B5E-40F1-B180-96F67FEECCEE}" destId="{37DE0193-9093-4EE2-9931-9B5457D6C2A9}" srcOrd="3" destOrd="0" presId="urn:microsoft.com/office/officeart/2005/8/layout/arrow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C3711E-2E76-4BDA-B9F2-89B1125DBF55}" type="doc">
      <dgm:prSet loTypeId="urn:microsoft.com/office/officeart/2005/8/layout/arrow4" loCatId="process" qsTypeId="urn:microsoft.com/office/officeart/2005/8/quickstyle/simple1" qsCatId="simple" csTypeId="urn:microsoft.com/office/officeart/2005/8/colors/accent1_2" csCatId="accent1" phldr="1"/>
      <dgm:spPr/>
      <dgm:t>
        <a:bodyPr/>
        <a:lstStyle/>
        <a:p>
          <a:endParaRPr lang="en-US"/>
        </a:p>
      </dgm:t>
    </dgm:pt>
    <dgm:pt modelId="{4F19E285-6E5D-4356-8DDD-9B50796603E1}">
      <dgm:prSet phldrT="[Text]"/>
      <dgm:spPr/>
      <dgm:t>
        <a:bodyPr/>
        <a:lstStyle/>
        <a:p>
          <a:r>
            <a:rPr lang="en-US" dirty="0" smtClean="0"/>
            <a:t>Percentage of Respondents who agreed</a:t>
          </a:r>
          <a:endParaRPr lang="en-US" dirty="0"/>
        </a:p>
      </dgm:t>
    </dgm:pt>
    <dgm:pt modelId="{297B24BB-B2A1-4B9D-A311-78C929923794}" type="parTrans" cxnId="{ABC3F45B-4339-448A-B2CC-1F8244564905}">
      <dgm:prSet/>
      <dgm:spPr/>
      <dgm:t>
        <a:bodyPr/>
        <a:lstStyle/>
        <a:p>
          <a:endParaRPr lang="en-US"/>
        </a:p>
      </dgm:t>
    </dgm:pt>
    <dgm:pt modelId="{4341787B-D459-40D4-85A3-592A3919AFAB}" type="sibTrans" cxnId="{ABC3F45B-4339-448A-B2CC-1F8244564905}">
      <dgm:prSet/>
      <dgm:spPr/>
      <dgm:t>
        <a:bodyPr/>
        <a:lstStyle/>
        <a:p>
          <a:endParaRPr lang="en-US"/>
        </a:p>
      </dgm:t>
    </dgm:pt>
    <dgm:pt modelId="{C9268E8D-1515-413A-A692-6F644ED58F75}">
      <dgm:prSet phldrT="[Text]"/>
      <dgm:spPr/>
      <dgm:t>
        <a:bodyPr/>
        <a:lstStyle/>
        <a:p>
          <a:r>
            <a:rPr lang="en-US" dirty="0" smtClean="0"/>
            <a:t>Percentage of Respondents who disagreed</a:t>
          </a:r>
          <a:endParaRPr lang="en-US" dirty="0"/>
        </a:p>
      </dgm:t>
    </dgm:pt>
    <dgm:pt modelId="{89CC0EBF-1F88-4253-816E-4277C9788B06}" type="parTrans" cxnId="{BB9A3BFB-A34A-47DC-B762-C3A902658C48}">
      <dgm:prSet/>
      <dgm:spPr/>
      <dgm:t>
        <a:bodyPr/>
        <a:lstStyle/>
        <a:p>
          <a:endParaRPr lang="en-US"/>
        </a:p>
      </dgm:t>
    </dgm:pt>
    <dgm:pt modelId="{7B84E65C-7F93-4401-B3ED-C93A8B4EA83B}" type="sibTrans" cxnId="{BB9A3BFB-A34A-47DC-B762-C3A902658C48}">
      <dgm:prSet/>
      <dgm:spPr/>
      <dgm:t>
        <a:bodyPr/>
        <a:lstStyle/>
        <a:p>
          <a:endParaRPr lang="en-US"/>
        </a:p>
      </dgm:t>
    </dgm:pt>
    <dgm:pt modelId="{BAADCDD3-0B5E-40F1-B180-96F67FEECCEE}" type="pres">
      <dgm:prSet presAssocID="{C7C3711E-2E76-4BDA-B9F2-89B1125DBF55}" presName="compositeShape" presStyleCnt="0">
        <dgm:presLayoutVars>
          <dgm:chMax val="2"/>
          <dgm:dir/>
          <dgm:resizeHandles val="exact"/>
        </dgm:presLayoutVars>
      </dgm:prSet>
      <dgm:spPr/>
      <dgm:t>
        <a:bodyPr/>
        <a:lstStyle/>
        <a:p>
          <a:endParaRPr lang="en-US"/>
        </a:p>
      </dgm:t>
    </dgm:pt>
    <dgm:pt modelId="{FA1E6072-13BB-4AA6-AB96-768C576B7361}" type="pres">
      <dgm:prSet presAssocID="{4F19E285-6E5D-4356-8DDD-9B50796603E1}" presName="upArrow" presStyleLbl="node1" presStyleIdx="0" presStyleCnt="2" custScaleY="80075" custLinFactNeighborX="20099" custLinFactNeighborY="7683"/>
      <dgm:spPr>
        <a:solidFill>
          <a:srgbClr val="92D050"/>
        </a:solidFill>
      </dgm:spPr>
    </dgm:pt>
    <dgm:pt modelId="{E3729DBE-FD27-4DA5-AAA8-26E7416EB309}" type="pres">
      <dgm:prSet presAssocID="{4F19E285-6E5D-4356-8DDD-9B50796603E1}" presName="upArrowText" presStyleLbl="revTx" presStyleIdx="0" presStyleCnt="2" custScaleX="86320" custScaleY="59074" custLinFactNeighborX="-1801" custLinFactNeighborY="18237">
        <dgm:presLayoutVars>
          <dgm:chMax val="0"/>
          <dgm:bulletEnabled val="1"/>
        </dgm:presLayoutVars>
      </dgm:prSet>
      <dgm:spPr/>
      <dgm:t>
        <a:bodyPr/>
        <a:lstStyle/>
        <a:p>
          <a:endParaRPr lang="en-US"/>
        </a:p>
      </dgm:t>
    </dgm:pt>
    <dgm:pt modelId="{21204C46-0CC3-407F-871C-AD48CDE8AA1B}" type="pres">
      <dgm:prSet presAssocID="{C9268E8D-1515-413A-A692-6F644ED58F75}" presName="downArrow" presStyleLbl="node1" presStyleIdx="1" presStyleCnt="2" custScaleY="73734" custLinFactNeighborX="-7070" custLinFactNeighborY="8359"/>
      <dgm:spPr>
        <a:solidFill>
          <a:srgbClr val="C00000"/>
        </a:solidFill>
      </dgm:spPr>
      <dgm:t>
        <a:bodyPr/>
        <a:lstStyle/>
        <a:p>
          <a:endParaRPr lang="en-US"/>
        </a:p>
      </dgm:t>
    </dgm:pt>
    <dgm:pt modelId="{37DE0193-9093-4EE2-9931-9B5457D6C2A9}" type="pres">
      <dgm:prSet presAssocID="{C9268E8D-1515-413A-A692-6F644ED58F75}" presName="downArrowText" presStyleLbl="revTx" presStyleIdx="1" presStyleCnt="2" custScaleX="91730" custScaleY="41544" custLinFactNeighborX="-19745" custLinFactNeighborY="1078">
        <dgm:presLayoutVars>
          <dgm:chMax val="0"/>
          <dgm:bulletEnabled val="1"/>
        </dgm:presLayoutVars>
      </dgm:prSet>
      <dgm:spPr/>
      <dgm:t>
        <a:bodyPr/>
        <a:lstStyle/>
        <a:p>
          <a:endParaRPr lang="en-US"/>
        </a:p>
      </dgm:t>
    </dgm:pt>
  </dgm:ptLst>
  <dgm:cxnLst>
    <dgm:cxn modelId="{BB9A3BFB-A34A-47DC-B762-C3A902658C48}" srcId="{C7C3711E-2E76-4BDA-B9F2-89B1125DBF55}" destId="{C9268E8D-1515-413A-A692-6F644ED58F75}" srcOrd="1" destOrd="0" parTransId="{89CC0EBF-1F88-4253-816E-4277C9788B06}" sibTransId="{7B84E65C-7F93-4401-B3ED-C93A8B4EA83B}"/>
    <dgm:cxn modelId="{DC1E9501-11A2-49E6-A6E2-D3B299F337C3}" type="presOf" srcId="{C9268E8D-1515-413A-A692-6F644ED58F75}" destId="{37DE0193-9093-4EE2-9931-9B5457D6C2A9}" srcOrd="0" destOrd="0" presId="urn:microsoft.com/office/officeart/2005/8/layout/arrow4"/>
    <dgm:cxn modelId="{ABC3F45B-4339-448A-B2CC-1F8244564905}" srcId="{C7C3711E-2E76-4BDA-B9F2-89B1125DBF55}" destId="{4F19E285-6E5D-4356-8DDD-9B50796603E1}" srcOrd="0" destOrd="0" parTransId="{297B24BB-B2A1-4B9D-A311-78C929923794}" sibTransId="{4341787B-D459-40D4-85A3-592A3919AFAB}"/>
    <dgm:cxn modelId="{9FBF8923-48F0-4D47-820B-2F16B0D9136C}" type="presOf" srcId="{C7C3711E-2E76-4BDA-B9F2-89B1125DBF55}" destId="{BAADCDD3-0B5E-40F1-B180-96F67FEECCEE}" srcOrd="0" destOrd="0" presId="urn:microsoft.com/office/officeart/2005/8/layout/arrow4"/>
    <dgm:cxn modelId="{36228547-58E5-43DD-805B-AB985CEE6857}" type="presOf" srcId="{4F19E285-6E5D-4356-8DDD-9B50796603E1}" destId="{E3729DBE-FD27-4DA5-AAA8-26E7416EB309}" srcOrd="0" destOrd="0" presId="urn:microsoft.com/office/officeart/2005/8/layout/arrow4"/>
    <dgm:cxn modelId="{2CAD582D-86BC-40B8-821E-816F11A488FA}" type="presParOf" srcId="{BAADCDD3-0B5E-40F1-B180-96F67FEECCEE}" destId="{FA1E6072-13BB-4AA6-AB96-768C576B7361}" srcOrd="0" destOrd="0" presId="urn:microsoft.com/office/officeart/2005/8/layout/arrow4"/>
    <dgm:cxn modelId="{392C4848-9317-4B7D-81FC-4E6BCC4B5FCB}" type="presParOf" srcId="{BAADCDD3-0B5E-40F1-B180-96F67FEECCEE}" destId="{E3729DBE-FD27-4DA5-AAA8-26E7416EB309}" srcOrd="1" destOrd="0" presId="urn:microsoft.com/office/officeart/2005/8/layout/arrow4"/>
    <dgm:cxn modelId="{DD539651-0BE9-445E-A463-BAD7C0F54B0B}" type="presParOf" srcId="{BAADCDD3-0B5E-40F1-B180-96F67FEECCEE}" destId="{21204C46-0CC3-407F-871C-AD48CDE8AA1B}" srcOrd="2" destOrd="0" presId="urn:microsoft.com/office/officeart/2005/8/layout/arrow4"/>
    <dgm:cxn modelId="{D0518514-1E50-4C8A-AE0E-2F421FC1C464}" type="presParOf" srcId="{BAADCDD3-0B5E-40F1-B180-96F67FEECCEE}" destId="{37DE0193-9093-4EE2-9931-9B5457D6C2A9}" srcOrd="3" destOrd="0" presId="urn:microsoft.com/office/officeart/2005/8/layout/arrow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E6072-13BB-4AA6-AB96-768C576B7361}">
      <dsp:nvSpPr>
        <dsp:cNvPr id="0" name=""/>
        <dsp:cNvSpPr/>
      </dsp:nvSpPr>
      <dsp:spPr>
        <a:xfrm>
          <a:off x="129314" y="667484"/>
          <a:ext cx="553212" cy="1903735"/>
        </a:xfrm>
        <a:prstGeom prst="upArrow">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729DBE-FD27-4DA5-AAA8-26E7416EB309}">
      <dsp:nvSpPr>
        <dsp:cNvPr id="0" name=""/>
        <dsp:cNvSpPr/>
      </dsp:nvSpPr>
      <dsp:spPr>
        <a:xfrm>
          <a:off x="637445" y="957757"/>
          <a:ext cx="810358" cy="14044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agreed</a:t>
          </a:r>
          <a:endParaRPr lang="en-US" sz="900" kern="1200" dirty="0"/>
        </a:p>
      </dsp:txBody>
      <dsp:txXfrm>
        <a:off x="637445" y="957757"/>
        <a:ext cx="810358" cy="1404448"/>
      </dsp:txXfrm>
    </dsp:sp>
    <dsp:sp modelId="{21204C46-0CC3-407F-871C-AD48CDE8AA1B}">
      <dsp:nvSpPr>
        <dsp:cNvPr id="0" name=""/>
        <dsp:cNvSpPr/>
      </dsp:nvSpPr>
      <dsp:spPr>
        <a:xfrm>
          <a:off x="147182" y="3124207"/>
          <a:ext cx="553212" cy="1752981"/>
        </a:xfrm>
        <a:prstGeom prst="downArrow">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DE0193-9093-4EE2-9931-9B5457D6C2A9}">
      <dsp:nvSpPr>
        <dsp:cNvPr id="0" name=""/>
        <dsp:cNvSpPr/>
      </dsp:nvSpPr>
      <dsp:spPr>
        <a:xfrm>
          <a:off x="609559" y="3333755"/>
          <a:ext cx="861146" cy="987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disagreed</a:t>
          </a:r>
          <a:endParaRPr lang="en-US" sz="900" kern="1200" dirty="0"/>
        </a:p>
      </dsp:txBody>
      <dsp:txXfrm>
        <a:off x="609559" y="3333755"/>
        <a:ext cx="861146" cy="9876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E6072-13BB-4AA6-AB96-768C576B7361}">
      <dsp:nvSpPr>
        <dsp:cNvPr id="0" name=""/>
        <dsp:cNvSpPr/>
      </dsp:nvSpPr>
      <dsp:spPr>
        <a:xfrm>
          <a:off x="162590" y="99295"/>
          <a:ext cx="553212" cy="1829000"/>
        </a:xfrm>
        <a:prstGeom prst="upArrow">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729DBE-FD27-4DA5-AAA8-26E7416EB309}">
      <dsp:nvSpPr>
        <dsp:cNvPr id="0" name=""/>
        <dsp:cNvSpPr/>
      </dsp:nvSpPr>
      <dsp:spPr>
        <a:xfrm>
          <a:off x="533397" y="365999"/>
          <a:ext cx="774431" cy="1668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had positive responses from their colleagues</a:t>
          </a:r>
          <a:endParaRPr lang="en-US" sz="900" kern="1200" dirty="0"/>
        </a:p>
      </dsp:txBody>
      <dsp:txXfrm>
        <a:off x="533397" y="365999"/>
        <a:ext cx="774431" cy="1668039"/>
      </dsp:txXfrm>
    </dsp:sp>
    <dsp:sp modelId="{21204C46-0CC3-407F-871C-AD48CDE8AA1B}">
      <dsp:nvSpPr>
        <dsp:cNvPr id="0" name=""/>
        <dsp:cNvSpPr/>
      </dsp:nvSpPr>
      <dsp:spPr>
        <a:xfrm>
          <a:off x="197227" y="2537692"/>
          <a:ext cx="553212" cy="1976257"/>
        </a:xfrm>
        <a:prstGeom prst="downArrow">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DE0193-9093-4EE2-9931-9B5457D6C2A9}">
      <dsp:nvSpPr>
        <dsp:cNvPr id="0" name=""/>
        <dsp:cNvSpPr/>
      </dsp:nvSpPr>
      <dsp:spPr>
        <a:xfrm>
          <a:off x="685804" y="2271000"/>
          <a:ext cx="759485" cy="2436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had negative responses from their colleagues</a:t>
          </a:r>
          <a:endParaRPr lang="en-US" sz="900" kern="1200" dirty="0"/>
        </a:p>
      </dsp:txBody>
      <dsp:txXfrm>
        <a:off x="685804" y="2271000"/>
        <a:ext cx="759485" cy="24365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E6072-13BB-4AA6-AB96-768C576B7361}">
      <dsp:nvSpPr>
        <dsp:cNvPr id="0" name=""/>
        <dsp:cNvSpPr/>
      </dsp:nvSpPr>
      <dsp:spPr>
        <a:xfrm>
          <a:off x="131521" y="457199"/>
          <a:ext cx="553212" cy="1903735"/>
        </a:xfrm>
        <a:prstGeom prst="upArrow">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729DBE-FD27-4DA5-AAA8-26E7416EB309}">
      <dsp:nvSpPr>
        <dsp:cNvPr id="0" name=""/>
        <dsp:cNvSpPr/>
      </dsp:nvSpPr>
      <dsp:spPr>
        <a:xfrm>
          <a:off x="637445" y="957757"/>
          <a:ext cx="810358" cy="14044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agreed</a:t>
          </a:r>
          <a:endParaRPr lang="en-US" sz="900" kern="1200" dirty="0"/>
        </a:p>
      </dsp:txBody>
      <dsp:txXfrm>
        <a:off x="637445" y="957757"/>
        <a:ext cx="810358" cy="1404448"/>
      </dsp:txXfrm>
    </dsp:sp>
    <dsp:sp modelId="{21204C46-0CC3-407F-871C-AD48CDE8AA1B}">
      <dsp:nvSpPr>
        <dsp:cNvPr id="0" name=""/>
        <dsp:cNvSpPr/>
      </dsp:nvSpPr>
      <dsp:spPr>
        <a:xfrm>
          <a:off x="147182" y="3124207"/>
          <a:ext cx="553212" cy="1752981"/>
        </a:xfrm>
        <a:prstGeom prst="downArrow">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DE0193-9093-4EE2-9931-9B5457D6C2A9}">
      <dsp:nvSpPr>
        <dsp:cNvPr id="0" name=""/>
        <dsp:cNvSpPr/>
      </dsp:nvSpPr>
      <dsp:spPr>
        <a:xfrm>
          <a:off x="609559" y="3333755"/>
          <a:ext cx="861146" cy="9876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0" rIns="64008" bIns="64008" numCol="1" spcCol="1270" anchor="ctr" anchorCtr="0">
          <a:noAutofit/>
        </a:bodyPr>
        <a:lstStyle/>
        <a:p>
          <a:pPr lvl="0" algn="l" defTabSz="400050">
            <a:lnSpc>
              <a:spcPct val="90000"/>
            </a:lnSpc>
            <a:spcBef>
              <a:spcPct val="0"/>
            </a:spcBef>
            <a:spcAft>
              <a:spcPct val="35000"/>
            </a:spcAft>
          </a:pPr>
          <a:r>
            <a:rPr lang="en-US" sz="900" kern="1200" dirty="0" smtClean="0"/>
            <a:t>Percentage of Respondents who disagreed</a:t>
          </a:r>
          <a:endParaRPr lang="en-US" sz="900" kern="1200" dirty="0"/>
        </a:p>
      </dsp:txBody>
      <dsp:txXfrm>
        <a:off x="609559" y="3333755"/>
        <a:ext cx="861146" cy="987683"/>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DBB76F-2280-418E-9EE1-03D7DA3E25DE}" type="datetimeFigureOut">
              <a:rPr lang="en-US" smtClean="0"/>
              <a:t>2/12/2013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84794A-C46C-4A55-AF34-11031B027415}" type="slidenum">
              <a:rPr lang="en-US" smtClean="0"/>
              <a:t>‹#›</a:t>
            </a:fld>
            <a:endParaRPr lang="en-US"/>
          </a:p>
        </p:txBody>
      </p:sp>
    </p:spTree>
    <p:extLst>
      <p:ext uri="{BB962C8B-B14F-4D97-AF65-F5344CB8AC3E}">
        <p14:creationId xmlns:p14="http://schemas.microsoft.com/office/powerpoint/2010/main" val="69001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7DCAED-0F0C-4E08-A3AE-886BA1BE6515}" type="slidenum">
              <a:rPr lang="en-US" smtClean="0"/>
              <a:t>1</a:t>
            </a:fld>
            <a:endParaRPr lang="en-US" dirty="0"/>
          </a:p>
        </p:txBody>
      </p:sp>
    </p:spTree>
    <p:extLst>
      <p:ext uri="{BB962C8B-B14F-4D97-AF65-F5344CB8AC3E}">
        <p14:creationId xmlns:p14="http://schemas.microsoft.com/office/powerpoint/2010/main" val="12194780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7DCAED-0F0C-4E08-A3AE-886BA1BE6515}" type="slidenum">
              <a:rPr lang="en-US" smtClean="0"/>
              <a:t>2</a:t>
            </a:fld>
            <a:endParaRPr lang="en-US" dirty="0"/>
          </a:p>
        </p:txBody>
      </p:sp>
    </p:spTree>
    <p:extLst>
      <p:ext uri="{BB962C8B-B14F-4D97-AF65-F5344CB8AC3E}">
        <p14:creationId xmlns:p14="http://schemas.microsoft.com/office/powerpoint/2010/main" val="1219478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7DCAED-0F0C-4E08-A3AE-886BA1BE6515}" type="slidenum">
              <a:rPr lang="en-US" smtClean="0"/>
              <a:t>3</a:t>
            </a:fld>
            <a:endParaRPr lang="en-US" dirty="0"/>
          </a:p>
        </p:txBody>
      </p:sp>
    </p:spTree>
    <p:extLst>
      <p:ext uri="{BB962C8B-B14F-4D97-AF65-F5344CB8AC3E}">
        <p14:creationId xmlns:p14="http://schemas.microsoft.com/office/powerpoint/2010/main" val="1219478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7DCAED-0F0C-4E08-A3AE-886BA1BE6515}" type="slidenum">
              <a:rPr lang="en-US" smtClean="0"/>
              <a:t>4</a:t>
            </a:fld>
            <a:endParaRPr lang="en-US" dirty="0"/>
          </a:p>
        </p:txBody>
      </p:sp>
    </p:spTree>
    <p:extLst>
      <p:ext uri="{BB962C8B-B14F-4D97-AF65-F5344CB8AC3E}">
        <p14:creationId xmlns:p14="http://schemas.microsoft.com/office/powerpoint/2010/main" val="1219478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19460" name="Date Placeholder 3"/>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29057" indent="-280406" eaLnBrk="0" hangingPunct="0">
              <a:defRPr>
                <a:solidFill>
                  <a:schemeClr val="tx1"/>
                </a:solidFill>
                <a:latin typeface="Times New Roman" pitchFamily="18" charset="0"/>
              </a:defRPr>
            </a:lvl2pPr>
            <a:lvl3pPr marL="1121626" indent="-224325" eaLnBrk="0" hangingPunct="0">
              <a:defRPr>
                <a:solidFill>
                  <a:schemeClr val="tx1"/>
                </a:solidFill>
                <a:latin typeface="Times New Roman" pitchFamily="18" charset="0"/>
              </a:defRPr>
            </a:lvl3pPr>
            <a:lvl4pPr marL="1570276" indent="-224325" eaLnBrk="0" hangingPunct="0">
              <a:defRPr>
                <a:solidFill>
                  <a:schemeClr val="tx1"/>
                </a:solidFill>
                <a:latin typeface="Times New Roman" pitchFamily="18" charset="0"/>
              </a:defRPr>
            </a:lvl4pPr>
            <a:lvl5pPr marL="2018927" indent="-224325" eaLnBrk="0" hangingPunct="0">
              <a:defRPr>
                <a:solidFill>
                  <a:schemeClr val="tx1"/>
                </a:solidFill>
                <a:latin typeface="Times New Roman" pitchFamily="18" charset="0"/>
              </a:defRPr>
            </a:lvl5pPr>
            <a:lvl6pPr marL="2467577" indent="-224325" eaLnBrk="0" fontAlgn="base" hangingPunct="0">
              <a:spcBef>
                <a:spcPct val="0"/>
              </a:spcBef>
              <a:spcAft>
                <a:spcPct val="0"/>
              </a:spcAft>
              <a:defRPr>
                <a:solidFill>
                  <a:schemeClr val="tx1"/>
                </a:solidFill>
                <a:latin typeface="Times New Roman" pitchFamily="18" charset="0"/>
              </a:defRPr>
            </a:lvl6pPr>
            <a:lvl7pPr marL="2916227" indent="-224325" eaLnBrk="0" fontAlgn="base" hangingPunct="0">
              <a:spcBef>
                <a:spcPct val="0"/>
              </a:spcBef>
              <a:spcAft>
                <a:spcPct val="0"/>
              </a:spcAft>
              <a:defRPr>
                <a:solidFill>
                  <a:schemeClr val="tx1"/>
                </a:solidFill>
                <a:latin typeface="Times New Roman" pitchFamily="18" charset="0"/>
              </a:defRPr>
            </a:lvl7pPr>
            <a:lvl8pPr marL="3364878" indent="-224325" eaLnBrk="0" fontAlgn="base" hangingPunct="0">
              <a:spcBef>
                <a:spcPct val="0"/>
              </a:spcBef>
              <a:spcAft>
                <a:spcPct val="0"/>
              </a:spcAft>
              <a:defRPr>
                <a:solidFill>
                  <a:schemeClr val="tx1"/>
                </a:solidFill>
                <a:latin typeface="Times New Roman" pitchFamily="18" charset="0"/>
              </a:defRPr>
            </a:lvl8pPr>
            <a:lvl9pPr marL="3813528" indent="-224325" eaLnBrk="0" fontAlgn="base" hangingPunct="0">
              <a:spcBef>
                <a:spcPct val="0"/>
              </a:spcBef>
              <a:spcAft>
                <a:spcPct val="0"/>
              </a:spcAft>
              <a:defRPr>
                <a:solidFill>
                  <a:schemeClr val="tx1"/>
                </a:solidFill>
                <a:latin typeface="Times New Roman" pitchFamily="18" charset="0"/>
              </a:defRPr>
            </a:lvl9pPr>
          </a:lstStyle>
          <a:p>
            <a:pPr eaLnBrk="1" hangingPunct="1"/>
            <a:fld id="{CA2049BB-3954-46DB-9647-2ABE8B02EB81}" type="datetime1">
              <a:rPr lang="en-US" smtClean="0"/>
              <a:pPr eaLnBrk="1" hangingPunct="1"/>
              <a:t>2/12/2013</a:t>
            </a:fld>
            <a:endParaRPr lang="en-US" smtClean="0"/>
          </a:p>
        </p:txBody>
      </p:sp>
      <p:sp>
        <p:nvSpPr>
          <p:cNvPr id="1946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29057" indent="-280406" eaLnBrk="0" hangingPunct="0">
              <a:defRPr>
                <a:solidFill>
                  <a:schemeClr val="tx1"/>
                </a:solidFill>
                <a:latin typeface="Times New Roman" pitchFamily="18" charset="0"/>
              </a:defRPr>
            </a:lvl2pPr>
            <a:lvl3pPr marL="1121626" indent="-224325" eaLnBrk="0" hangingPunct="0">
              <a:defRPr>
                <a:solidFill>
                  <a:schemeClr val="tx1"/>
                </a:solidFill>
                <a:latin typeface="Times New Roman" pitchFamily="18" charset="0"/>
              </a:defRPr>
            </a:lvl3pPr>
            <a:lvl4pPr marL="1570276" indent="-224325" eaLnBrk="0" hangingPunct="0">
              <a:defRPr>
                <a:solidFill>
                  <a:schemeClr val="tx1"/>
                </a:solidFill>
                <a:latin typeface="Times New Roman" pitchFamily="18" charset="0"/>
              </a:defRPr>
            </a:lvl4pPr>
            <a:lvl5pPr marL="2018927" indent="-224325" eaLnBrk="0" hangingPunct="0">
              <a:defRPr>
                <a:solidFill>
                  <a:schemeClr val="tx1"/>
                </a:solidFill>
                <a:latin typeface="Times New Roman" pitchFamily="18" charset="0"/>
              </a:defRPr>
            </a:lvl5pPr>
            <a:lvl6pPr marL="2467577" indent="-224325" eaLnBrk="0" fontAlgn="base" hangingPunct="0">
              <a:spcBef>
                <a:spcPct val="0"/>
              </a:spcBef>
              <a:spcAft>
                <a:spcPct val="0"/>
              </a:spcAft>
              <a:defRPr>
                <a:solidFill>
                  <a:schemeClr val="tx1"/>
                </a:solidFill>
                <a:latin typeface="Times New Roman" pitchFamily="18" charset="0"/>
              </a:defRPr>
            </a:lvl6pPr>
            <a:lvl7pPr marL="2916227" indent="-224325" eaLnBrk="0" fontAlgn="base" hangingPunct="0">
              <a:spcBef>
                <a:spcPct val="0"/>
              </a:spcBef>
              <a:spcAft>
                <a:spcPct val="0"/>
              </a:spcAft>
              <a:defRPr>
                <a:solidFill>
                  <a:schemeClr val="tx1"/>
                </a:solidFill>
                <a:latin typeface="Times New Roman" pitchFamily="18" charset="0"/>
              </a:defRPr>
            </a:lvl7pPr>
            <a:lvl8pPr marL="3364878" indent="-224325" eaLnBrk="0" fontAlgn="base" hangingPunct="0">
              <a:spcBef>
                <a:spcPct val="0"/>
              </a:spcBef>
              <a:spcAft>
                <a:spcPct val="0"/>
              </a:spcAft>
              <a:defRPr>
                <a:solidFill>
                  <a:schemeClr val="tx1"/>
                </a:solidFill>
                <a:latin typeface="Times New Roman" pitchFamily="18" charset="0"/>
              </a:defRPr>
            </a:lvl8pPr>
            <a:lvl9pPr marL="3813528" indent="-224325" eaLnBrk="0" fontAlgn="base" hangingPunct="0">
              <a:spcBef>
                <a:spcPct val="0"/>
              </a:spcBef>
              <a:spcAft>
                <a:spcPct val="0"/>
              </a:spcAft>
              <a:defRPr>
                <a:solidFill>
                  <a:schemeClr val="tx1"/>
                </a:solidFill>
                <a:latin typeface="Times New Roman" pitchFamily="18" charset="0"/>
              </a:defRPr>
            </a:lvl9pPr>
          </a:lstStyle>
          <a:p>
            <a:pPr eaLnBrk="1" hangingPunct="1"/>
            <a:fld id="{43D86112-0F6A-4856-9AF1-1B47AA300375}" type="slidenum">
              <a:rPr lang="en-US" smtClean="0"/>
              <a:pPr eaLnBrk="1" hangingPunct="1"/>
              <a:t>5</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7DCAED-0F0C-4E08-A3AE-886BA1BE6515}" type="slidenum">
              <a:rPr lang="en-US" smtClean="0"/>
              <a:t>12</a:t>
            </a:fld>
            <a:endParaRPr lang="en-US" dirty="0"/>
          </a:p>
        </p:txBody>
      </p:sp>
    </p:spTree>
    <p:extLst>
      <p:ext uri="{BB962C8B-B14F-4D97-AF65-F5344CB8AC3E}">
        <p14:creationId xmlns:p14="http://schemas.microsoft.com/office/powerpoint/2010/main" val="1219478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19460" name="Date Placeholder 3"/>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29057" indent="-280406" eaLnBrk="0" hangingPunct="0">
              <a:defRPr>
                <a:solidFill>
                  <a:schemeClr val="tx1"/>
                </a:solidFill>
                <a:latin typeface="Times New Roman" pitchFamily="18" charset="0"/>
              </a:defRPr>
            </a:lvl2pPr>
            <a:lvl3pPr marL="1121626" indent="-224325" eaLnBrk="0" hangingPunct="0">
              <a:defRPr>
                <a:solidFill>
                  <a:schemeClr val="tx1"/>
                </a:solidFill>
                <a:latin typeface="Times New Roman" pitchFamily="18" charset="0"/>
              </a:defRPr>
            </a:lvl3pPr>
            <a:lvl4pPr marL="1570276" indent="-224325" eaLnBrk="0" hangingPunct="0">
              <a:defRPr>
                <a:solidFill>
                  <a:schemeClr val="tx1"/>
                </a:solidFill>
                <a:latin typeface="Times New Roman" pitchFamily="18" charset="0"/>
              </a:defRPr>
            </a:lvl4pPr>
            <a:lvl5pPr marL="2018927" indent="-224325" eaLnBrk="0" hangingPunct="0">
              <a:defRPr>
                <a:solidFill>
                  <a:schemeClr val="tx1"/>
                </a:solidFill>
                <a:latin typeface="Times New Roman" pitchFamily="18" charset="0"/>
              </a:defRPr>
            </a:lvl5pPr>
            <a:lvl6pPr marL="2467577" indent="-224325" eaLnBrk="0" fontAlgn="base" hangingPunct="0">
              <a:spcBef>
                <a:spcPct val="0"/>
              </a:spcBef>
              <a:spcAft>
                <a:spcPct val="0"/>
              </a:spcAft>
              <a:defRPr>
                <a:solidFill>
                  <a:schemeClr val="tx1"/>
                </a:solidFill>
                <a:latin typeface="Times New Roman" pitchFamily="18" charset="0"/>
              </a:defRPr>
            </a:lvl6pPr>
            <a:lvl7pPr marL="2916227" indent="-224325" eaLnBrk="0" fontAlgn="base" hangingPunct="0">
              <a:spcBef>
                <a:spcPct val="0"/>
              </a:spcBef>
              <a:spcAft>
                <a:spcPct val="0"/>
              </a:spcAft>
              <a:defRPr>
                <a:solidFill>
                  <a:schemeClr val="tx1"/>
                </a:solidFill>
                <a:latin typeface="Times New Roman" pitchFamily="18" charset="0"/>
              </a:defRPr>
            </a:lvl7pPr>
            <a:lvl8pPr marL="3364878" indent="-224325" eaLnBrk="0" fontAlgn="base" hangingPunct="0">
              <a:spcBef>
                <a:spcPct val="0"/>
              </a:spcBef>
              <a:spcAft>
                <a:spcPct val="0"/>
              </a:spcAft>
              <a:defRPr>
                <a:solidFill>
                  <a:schemeClr val="tx1"/>
                </a:solidFill>
                <a:latin typeface="Times New Roman" pitchFamily="18" charset="0"/>
              </a:defRPr>
            </a:lvl8pPr>
            <a:lvl9pPr marL="3813528" indent="-224325" eaLnBrk="0" fontAlgn="base" hangingPunct="0">
              <a:spcBef>
                <a:spcPct val="0"/>
              </a:spcBef>
              <a:spcAft>
                <a:spcPct val="0"/>
              </a:spcAft>
              <a:defRPr>
                <a:solidFill>
                  <a:schemeClr val="tx1"/>
                </a:solidFill>
                <a:latin typeface="Times New Roman" pitchFamily="18" charset="0"/>
              </a:defRPr>
            </a:lvl9pPr>
          </a:lstStyle>
          <a:p>
            <a:pPr eaLnBrk="1" hangingPunct="1"/>
            <a:fld id="{CA2049BB-3954-46DB-9647-2ABE8B02EB81}" type="datetime1">
              <a:rPr lang="en-US" smtClean="0"/>
              <a:pPr eaLnBrk="1" hangingPunct="1"/>
              <a:t>2/12/2013</a:t>
            </a:fld>
            <a:endParaRPr lang="en-US" smtClean="0"/>
          </a:p>
        </p:txBody>
      </p:sp>
      <p:sp>
        <p:nvSpPr>
          <p:cNvPr id="19461" name="Slide Number Placeholder 4"/>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29057" indent="-280406" eaLnBrk="0" hangingPunct="0">
              <a:defRPr>
                <a:solidFill>
                  <a:schemeClr val="tx1"/>
                </a:solidFill>
                <a:latin typeface="Times New Roman" pitchFamily="18" charset="0"/>
              </a:defRPr>
            </a:lvl2pPr>
            <a:lvl3pPr marL="1121626" indent="-224325" eaLnBrk="0" hangingPunct="0">
              <a:defRPr>
                <a:solidFill>
                  <a:schemeClr val="tx1"/>
                </a:solidFill>
                <a:latin typeface="Times New Roman" pitchFamily="18" charset="0"/>
              </a:defRPr>
            </a:lvl3pPr>
            <a:lvl4pPr marL="1570276" indent="-224325" eaLnBrk="0" hangingPunct="0">
              <a:defRPr>
                <a:solidFill>
                  <a:schemeClr val="tx1"/>
                </a:solidFill>
                <a:latin typeface="Times New Roman" pitchFamily="18" charset="0"/>
              </a:defRPr>
            </a:lvl4pPr>
            <a:lvl5pPr marL="2018927" indent="-224325" eaLnBrk="0" hangingPunct="0">
              <a:defRPr>
                <a:solidFill>
                  <a:schemeClr val="tx1"/>
                </a:solidFill>
                <a:latin typeface="Times New Roman" pitchFamily="18" charset="0"/>
              </a:defRPr>
            </a:lvl5pPr>
            <a:lvl6pPr marL="2467577" indent="-224325" eaLnBrk="0" fontAlgn="base" hangingPunct="0">
              <a:spcBef>
                <a:spcPct val="0"/>
              </a:spcBef>
              <a:spcAft>
                <a:spcPct val="0"/>
              </a:spcAft>
              <a:defRPr>
                <a:solidFill>
                  <a:schemeClr val="tx1"/>
                </a:solidFill>
                <a:latin typeface="Times New Roman" pitchFamily="18" charset="0"/>
              </a:defRPr>
            </a:lvl6pPr>
            <a:lvl7pPr marL="2916227" indent="-224325" eaLnBrk="0" fontAlgn="base" hangingPunct="0">
              <a:spcBef>
                <a:spcPct val="0"/>
              </a:spcBef>
              <a:spcAft>
                <a:spcPct val="0"/>
              </a:spcAft>
              <a:defRPr>
                <a:solidFill>
                  <a:schemeClr val="tx1"/>
                </a:solidFill>
                <a:latin typeface="Times New Roman" pitchFamily="18" charset="0"/>
              </a:defRPr>
            </a:lvl7pPr>
            <a:lvl8pPr marL="3364878" indent="-224325" eaLnBrk="0" fontAlgn="base" hangingPunct="0">
              <a:spcBef>
                <a:spcPct val="0"/>
              </a:spcBef>
              <a:spcAft>
                <a:spcPct val="0"/>
              </a:spcAft>
              <a:defRPr>
                <a:solidFill>
                  <a:schemeClr val="tx1"/>
                </a:solidFill>
                <a:latin typeface="Times New Roman" pitchFamily="18" charset="0"/>
              </a:defRPr>
            </a:lvl8pPr>
            <a:lvl9pPr marL="3813528" indent="-224325" eaLnBrk="0" fontAlgn="base" hangingPunct="0">
              <a:spcBef>
                <a:spcPct val="0"/>
              </a:spcBef>
              <a:spcAft>
                <a:spcPct val="0"/>
              </a:spcAft>
              <a:defRPr>
                <a:solidFill>
                  <a:schemeClr val="tx1"/>
                </a:solidFill>
                <a:latin typeface="Times New Roman" pitchFamily="18" charset="0"/>
              </a:defRPr>
            </a:lvl9pPr>
          </a:lstStyle>
          <a:p>
            <a:pPr eaLnBrk="1" hangingPunct="1"/>
            <a:fld id="{43D86112-0F6A-4856-9AF1-1B47AA300375}" type="slidenum">
              <a:rPr lang="en-US" smtClean="0"/>
              <a:pPr eaLnBrk="1" hangingPunct="1"/>
              <a:t>13</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According</a:t>
            </a:r>
            <a:r>
              <a:rPr lang="en-US" baseline="0" dirty="0" smtClean="0"/>
              <a:t> to the PGES survey, p</a:t>
            </a:r>
            <a:r>
              <a:rPr lang="en-US" dirty="0" smtClean="0"/>
              <a:t>articipants</a:t>
            </a:r>
            <a:r>
              <a:rPr lang="en-US" baseline="0" dirty="0" smtClean="0"/>
              <a:t> have high levels of agreement that the PGES measures (with the exception of student voice) are appropriate measures of teacher effectiveness.  With the student voice tool, participants who took part in the tripod survey were more likely to agree that the measure was appropriate to measure teacher effectiveness.  </a:t>
            </a:r>
            <a:endParaRPr lang="en-US" dirty="0"/>
          </a:p>
        </p:txBody>
      </p:sp>
      <p:sp>
        <p:nvSpPr>
          <p:cNvPr id="4" name="Date Placeholder 3"/>
          <p:cNvSpPr>
            <a:spLocks noGrp="1"/>
          </p:cNvSpPr>
          <p:nvPr>
            <p:ph type="dt" idx="10"/>
          </p:nvPr>
        </p:nvSpPr>
        <p:spPr/>
        <p:txBody>
          <a:bodyPr/>
          <a:lstStyle/>
          <a:p>
            <a:pPr>
              <a:defRPr/>
            </a:pPr>
            <a:fld id="{F766FE1E-5B41-42DA-BC4C-6C7F58FD7BAB}" type="datetime1">
              <a:rPr lang="en-US" smtClean="0"/>
              <a:pPr>
                <a:defRPr/>
              </a:pPr>
              <a:t>2/12/2013</a:t>
            </a:fld>
            <a:endParaRPr lang="en-US"/>
          </a:p>
        </p:txBody>
      </p:sp>
      <p:sp>
        <p:nvSpPr>
          <p:cNvPr id="5" name="Slide Number Placeholder 4"/>
          <p:cNvSpPr>
            <a:spLocks noGrp="1"/>
          </p:cNvSpPr>
          <p:nvPr>
            <p:ph type="sldNum" sz="quarter" idx="11"/>
          </p:nvPr>
        </p:nvSpPr>
        <p:spPr/>
        <p:txBody>
          <a:bodyPr/>
          <a:lstStyle/>
          <a:p>
            <a:pPr>
              <a:defRPr/>
            </a:pPr>
            <a:fld id="{E86D3D54-8632-4CB9-B797-5A5A91821F78}" type="slidenum">
              <a:rPr lang="en-US" smtClean="0"/>
              <a:pPr>
                <a:defRPr/>
              </a:pPr>
              <a:t>14</a:t>
            </a:fld>
            <a:endParaRPr lang="en-US"/>
          </a:p>
        </p:txBody>
      </p:sp>
    </p:spTree>
    <p:extLst>
      <p:ext uri="{BB962C8B-B14F-4D97-AF65-F5344CB8AC3E}">
        <p14:creationId xmlns:p14="http://schemas.microsoft.com/office/powerpoint/2010/main" val="4271598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According</a:t>
            </a:r>
            <a:r>
              <a:rPr lang="en-US" baseline="0" dirty="0" smtClean="0"/>
              <a:t> to the PGES survey, t</a:t>
            </a:r>
            <a:r>
              <a:rPr lang="en-US" dirty="0" smtClean="0"/>
              <a:t>he</a:t>
            </a:r>
            <a:r>
              <a:rPr lang="en-US" baseline="0" dirty="0" smtClean="0"/>
              <a:t> discussions about the PGES measures were very positive for PGPs and Reflective Practice.  With the new tool, teachers are focusing on their </a:t>
            </a:r>
            <a:r>
              <a:rPr lang="en-US" u="sng" baseline="0" dirty="0" smtClean="0"/>
              <a:t>own </a:t>
            </a:r>
            <a:r>
              <a:rPr lang="en-US" u="none" baseline="0" dirty="0" smtClean="0"/>
              <a:t> growth.  </a:t>
            </a:r>
            <a:r>
              <a:rPr lang="en-US" baseline="0" dirty="0" smtClean="0"/>
              <a:t>The other measures are encountering less positive reactions from colleagues in field test schools.  The most negative reactions are in the student voice tool; however, this is mitigated when looking at teachers who have participated in the tripod survey.  The low N counts are due to the fact that not all teachers discussed the measures with colleagues.  </a:t>
            </a:r>
            <a:endParaRPr lang="en-US" dirty="0"/>
          </a:p>
        </p:txBody>
      </p:sp>
      <p:sp>
        <p:nvSpPr>
          <p:cNvPr id="4" name="Date Placeholder 3"/>
          <p:cNvSpPr>
            <a:spLocks noGrp="1"/>
          </p:cNvSpPr>
          <p:nvPr>
            <p:ph type="dt" idx="10"/>
          </p:nvPr>
        </p:nvSpPr>
        <p:spPr/>
        <p:txBody>
          <a:bodyPr/>
          <a:lstStyle/>
          <a:p>
            <a:pPr>
              <a:defRPr/>
            </a:pPr>
            <a:fld id="{F766FE1E-5B41-42DA-BC4C-6C7F58FD7BAB}" type="datetime1">
              <a:rPr lang="en-US" smtClean="0"/>
              <a:pPr>
                <a:defRPr/>
              </a:pPr>
              <a:t>2/12/2013</a:t>
            </a:fld>
            <a:endParaRPr lang="en-US"/>
          </a:p>
        </p:txBody>
      </p:sp>
      <p:sp>
        <p:nvSpPr>
          <p:cNvPr id="5" name="Slide Number Placeholder 4"/>
          <p:cNvSpPr>
            <a:spLocks noGrp="1"/>
          </p:cNvSpPr>
          <p:nvPr>
            <p:ph type="sldNum" sz="quarter" idx="11"/>
          </p:nvPr>
        </p:nvSpPr>
        <p:spPr/>
        <p:txBody>
          <a:bodyPr/>
          <a:lstStyle/>
          <a:p>
            <a:pPr>
              <a:defRPr/>
            </a:pPr>
            <a:fld id="{E86D3D54-8632-4CB9-B797-5A5A91821F78}" type="slidenum">
              <a:rPr lang="en-US" smtClean="0"/>
              <a:pPr>
                <a:defRPr/>
              </a:pPr>
              <a:t>15</a:t>
            </a:fld>
            <a:endParaRPr lang="en-US"/>
          </a:p>
        </p:txBody>
      </p:sp>
    </p:spTree>
    <p:extLst>
      <p:ext uri="{BB962C8B-B14F-4D97-AF65-F5344CB8AC3E}">
        <p14:creationId xmlns:p14="http://schemas.microsoft.com/office/powerpoint/2010/main" val="3885856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According to the PGES survey, nearly 70% feel comfortable being assessed by the PGES; however, less than half the participants feel that their district</a:t>
            </a:r>
            <a:r>
              <a:rPr lang="en-US" baseline="0" dirty="0" smtClean="0"/>
              <a:t> has the infrastructure to train all its teachers in the USE of PGES.  </a:t>
            </a:r>
            <a:endParaRPr lang="en-US" dirty="0"/>
          </a:p>
        </p:txBody>
      </p:sp>
      <p:sp>
        <p:nvSpPr>
          <p:cNvPr id="4" name="Date Placeholder 3"/>
          <p:cNvSpPr>
            <a:spLocks noGrp="1"/>
          </p:cNvSpPr>
          <p:nvPr>
            <p:ph type="dt" idx="10"/>
          </p:nvPr>
        </p:nvSpPr>
        <p:spPr/>
        <p:txBody>
          <a:bodyPr/>
          <a:lstStyle/>
          <a:p>
            <a:pPr>
              <a:defRPr/>
            </a:pPr>
            <a:fld id="{F766FE1E-5B41-42DA-BC4C-6C7F58FD7BAB}" type="datetime1">
              <a:rPr lang="en-US" smtClean="0"/>
              <a:pPr>
                <a:defRPr/>
              </a:pPr>
              <a:t>2/12/2013</a:t>
            </a:fld>
            <a:endParaRPr lang="en-US"/>
          </a:p>
        </p:txBody>
      </p:sp>
      <p:sp>
        <p:nvSpPr>
          <p:cNvPr id="5" name="Slide Number Placeholder 4"/>
          <p:cNvSpPr>
            <a:spLocks noGrp="1"/>
          </p:cNvSpPr>
          <p:nvPr>
            <p:ph type="sldNum" sz="quarter" idx="11"/>
          </p:nvPr>
        </p:nvSpPr>
        <p:spPr/>
        <p:txBody>
          <a:bodyPr/>
          <a:lstStyle/>
          <a:p>
            <a:pPr>
              <a:defRPr/>
            </a:pPr>
            <a:fld id="{E86D3D54-8632-4CB9-B797-5A5A91821F78}" type="slidenum">
              <a:rPr lang="en-US" smtClean="0"/>
              <a:pPr>
                <a:defRPr/>
              </a:pPr>
              <a:t>16</a:t>
            </a:fld>
            <a:endParaRPr lang="en-US"/>
          </a:p>
        </p:txBody>
      </p:sp>
    </p:spTree>
    <p:extLst>
      <p:ext uri="{BB962C8B-B14F-4D97-AF65-F5344CB8AC3E}">
        <p14:creationId xmlns:p14="http://schemas.microsoft.com/office/powerpoint/2010/main" val="3662209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As of: 12/20/12</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1493397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As of: 12/20/12</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3320205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As of: 12/20/12</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3966174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As of: 12/20/12</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901417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As of: 12/20/12</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1731723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As of: 12/20/12</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1295208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As of: 12/20/12</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2069004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As of: 12/20/12</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1318646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As of: 12/20/12</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4211195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As of: 12/20/12</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2515065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As of: 12/20/12</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5AA4AD-C28D-5F42-8FE0-2ECD1FF8D039}" type="slidenum">
              <a:rPr lang="en-US" smtClean="0"/>
              <a:t>‹#›</a:t>
            </a:fld>
            <a:endParaRPr lang="en-US"/>
          </a:p>
        </p:txBody>
      </p:sp>
    </p:spTree>
    <p:extLst>
      <p:ext uri="{BB962C8B-B14F-4D97-AF65-F5344CB8AC3E}">
        <p14:creationId xmlns:p14="http://schemas.microsoft.com/office/powerpoint/2010/main" val="1696353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As of: 12/20/12</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5AA4AD-C28D-5F42-8FE0-2ECD1FF8D039}" type="slidenum">
              <a:rPr lang="en-US" smtClean="0"/>
              <a:t>‹#›</a:t>
            </a:fld>
            <a:endParaRPr lang="en-US"/>
          </a:p>
        </p:txBody>
      </p:sp>
    </p:spTree>
    <p:extLst>
      <p:ext uri="{BB962C8B-B14F-4D97-AF65-F5344CB8AC3E}">
        <p14:creationId xmlns:p14="http://schemas.microsoft.com/office/powerpoint/2010/main" val="2029714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http://applications.education.ky.gov/SRC/"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chart" Target="../charts/chart2.xml"/><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1" y="2057399"/>
            <a:ext cx="8686800" cy="3440113"/>
          </a:xfrm>
        </p:spPr>
        <p:txBody>
          <a:bodyPr>
            <a:normAutofit/>
          </a:bodyPr>
          <a:lstStyle/>
          <a:p>
            <a:r>
              <a:rPr lang="en-US" sz="6000" dirty="0" smtClean="0">
                <a:solidFill>
                  <a:srgbClr val="002060"/>
                </a:solidFill>
              </a:rPr>
              <a:t>Strategic Planning</a:t>
            </a:r>
            <a:br>
              <a:rPr lang="en-US" sz="6000" dirty="0" smtClean="0">
                <a:solidFill>
                  <a:srgbClr val="002060"/>
                </a:solidFill>
              </a:rPr>
            </a:br>
            <a:r>
              <a:rPr lang="en-US" sz="5400" dirty="0" smtClean="0">
                <a:solidFill>
                  <a:srgbClr val="002060"/>
                </a:solidFill>
              </a:rPr>
              <a:t>Update</a:t>
            </a:r>
            <a:endParaRPr lang="en-US" sz="5400" dirty="0">
              <a:solidFill>
                <a:srgbClr val="002060"/>
              </a:solidFill>
            </a:endParaRPr>
          </a:p>
        </p:txBody>
      </p:sp>
      <p:pic>
        <p:nvPicPr>
          <p:cNvPr id="4"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888" y="358588"/>
            <a:ext cx="2343150" cy="1562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p:cNvSpPr>
            <a:spLocks noGrp="1"/>
          </p:cNvSpPr>
          <p:nvPr>
            <p:ph type="sldNum" sz="quarter" idx="12"/>
          </p:nvPr>
        </p:nvSpPr>
        <p:spPr/>
        <p:txBody>
          <a:bodyPr/>
          <a:lstStyle/>
          <a:p>
            <a:fld id="{6E5AA4AD-C28D-5F42-8FE0-2ECD1FF8D039}" type="slidenum">
              <a:rPr lang="en-US" smtClean="0"/>
              <a:t>1</a:t>
            </a:fld>
            <a:endParaRPr lang="en-US"/>
          </a:p>
        </p:txBody>
      </p:sp>
    </p:spTree>
    <p:extLst>
      <p:ext uri="{BB962C8B-B14F-4D97-AF65-F5344CB8AC3E}">
        <p14:creationId xmlns:p14="http://schemas.microsoft.com/office/powerpoint/2010/main" val="5326730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84306" y="4121273"/>
            <a:ext cx="1807093" cy="2315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349406" y="4121273"/>
            <a:ext cx="3517870" cy="2033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p:cNvSpPr/>
          <p:nvPr/>
        </p:nvSpPr>
        <p:spPr>
          <a:xfrm>
            <a:off x="390616" y="337351"/>
            <a:ext cx="8147753" cy="2739211"/>
          </a:xfrm>
          <a:prstGeom prst="rect">
            <a:avLst/>
          </a:prstGeom>
        </p:spPr>
        <p:txBody>
          <a:bodyPr wrap="square">
            <a:spAutoFit/>
          </a:bodyPr>
          <a:lstStyle/>
          <a:p>
            <a:pPr algn="ctr"/>
            <a:endParaRPr lang="en-US" sz="3600" b="1" dirty="0" smtClean="0"/>
          </a:p>
          <a:p>
            <a:pPr algn="ctr"/>
            <a:r>
              <a:rPr lang="en-US" sz="3600" b="1" dirty="0" smtClean="0"/>
              <a:t>District/School Report Card</a:t>
            </a:r>
          </a:p>
          <a:p>
            <a:pPr algn="ctr"/>
            <a:endParaRPr lang="en-US" sz="3600" b="1" dirty="0" smtClean="0"/>
          </a:p>
          <a:p>
            <a:pPr marL="285750" indent="-285750">
              <a:buFont typeface="Arial" pitchFamily="34" charset="0"/>
              <a:buChar char="•"/>
            </a:pPr>
            <a:r>
              <a:rPr lang="en-US" sz="3200" dirty="0">
                <a:hlinkClick r:id="rId7"/>
              </a:rPr>
              <a:t>http://applications.education.ky.gov/SRC</a:t>
            </a:r>
            <a:r>
              <a:rPr lang="en-US" sz="3200" dirty="0" smtClean="0">
                <a:hlinkClick r:id="rId7"/>
              </a:rPr>
              <a:t>/</a:t>
            </a:r>
            <a:endParaRPr lang="en-US" sz="3200" dirty="0" smtClean="0"/>
          </a:p>
          <a:p>
            <a:endParaRPr lang="en-US" sz="3200" dirty="0"/>
          </a:p>
        </p:txBody>
      </p:sp>
      <p:sp>
        <p:nvSpPr>
          <p:cNvPr id="2" name="Slide Number Placeholder 1"/>
          <p:cNvSpPr>
            <a:spLocks noGrp="1"/>
          </p:cNvSpPr>
          <p:nvPr>
            <p:ph type="sldNum" sz="quarter" idx="12"/>
          </p:nvPr>
        </p:nvSpPr>
        <p:spPr/>
        <p:txBody>
          <a:bodyPr/>
          <a:lstStyle/>
          <a:p>
            <a:fld id="{6E5AA4AD-C28D-5F42-8FE0-2ECD1FF8D039}" type="slidenum">
              <a:rPr lang="en-US" smtClean="0"/>
              <a:t>2</a:t>
            </a:fld>
            <a:endParaRPr lang="en-US"/>
          </a:p>
        </p:txBody>
      </p:sp>
    </p:spTree>
    <p:extLst>
      <p:ext uri="{BB962C8B-B14F-4D97-AF65-F5344CB8AC3E}">
        <p14:creationId xmlns:p14="http://schemas.microsoft.com/office/powerpoint/2010/main" val="774350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84306" y="4121273"/>
            <a:ext cx="1807093" cy="2315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349406" y="4121273"/>
            <a:ext cx="3517870" cy="2033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p:cNvSpPr/>
          <p:nvPr/>
        </p:nvSpPr>
        <p:spPr>
          <a:xfrm>
            <a:off x="390616" y="337351"/>
            <a:ext cx="8147753" cy="3170099"/>
          </a:xfrm>
          <a:prstGeom prst="rect">
            <a:avLst/>
          </a:prstGeom>
        </p:spPr>
        <p:txBody>
          <a:bodyPr wrap="square">
            <a:spAutoFit/>
          </a:bodyPr>
          <a:lstStyle/>
          <a:p>
            <a:pPr algn="ctr"/>
            <a:r>
              <a:rPr lang="en-US" sz="3600" b="1" dirty="0" err="1" smtClean="0"/>
              <a:t>Stocktakes</a:t>
            </a:r>
            <a:endParaRPr lang="en-US" sz="3600" b="1" dirty="0" smtClean="0"/>
          </a:p>
          <a:p>
            <a:pPr algn="ctr"/>
            <a:endParaRPr lang="en-US" sz="3600" b="1" dirty="0" smtClean="0"/>
          </a:p>
          <a:p>
            <a:pPr marL="285750" indent="-285750">
              <a:buFont typeface="Arial" pitchFamily="34" charset="0"/>
              <a:buChar char="•"/>
            </a:pPr>
            <a:r>
              <a:rPr lang="en-US" sz="3200" dirty="0" smtClean="0"/>
              <a:t>A </a:t>
            </a:r>
            <a:r>
              <a:rPr lang="en-US" sz="3200" dirty="0" err="1"/>
              <a:t>stocktake</a:t>
            </a:r>
            <a:r>
              <a:rPr lang="en-US" sz="3200" dirty="0"/>
              <a:t> is a bi-annual update to </a:t>
            </a:r>
            <a:r>
              <a:rPr lang="en-US" sz="3200" dirty="0" smtClean="0"/>
              <a:t>the</a:t>
            </a:r>
          </a:p>
          <a:p>
            <a:r>
              <a:rPr lang="en-US" sz="3200" dirty="0" smtClean="0"/>
              <a:t>	Commissioner</a:t>
            </a:r>
            <a:endParaRPr lang="en-US" sz="3200" dirty="0"/>
          </a:p>
          <a:p>
            <a:pPr marL="285750" indent="-285750">
              <a:buFont typeface="Arial" pitchFamily="34" charset="0"/>
              <a:buChar char="•"/>
            </a:pPr>
            <a:r>
              <a:rPr lang="en-US" sz="3200" dirty="0"/>
              <a:t>Each of our four Delivery Plans reports bi-annually to the Commissioner via </a:t>
            </a:r>
            <a:r>
              <a:rPr lang="en-US" sz="3200" dirty="0" err="1" smtClean="0"/>
              <a:t>stocktakes</a:t>
            </a:r>
            <a:endParaRPr lang="en-US" sz="3200" dirty="0"/>
          </a:p>
        </p:txBody>
      </p:sp>
      <p:sp>
        <p:nvSpPr>
          <p:cNvPr id="2" name="Slide Number Placeholder 1"/>
          <p:cNvSpPr>
            <a:spLocks noGrp="1"/>
          </p:cNvSpPr>
          <p:nvPr>
            <p:ph type="sldNum" sz="quarter" idx="12"/>
          </p:nvPr>
        </p:nvSpPr>
        <p:spPr/>
        <p:txBody>
          <a:bodyPr/>
          <a:lstStyle/>
          <a:p>
            <a:fld id="{6E5AA4AD-C28D-5F42-8FE0-2ECD1FF8D039}" type="slidenum">
              <a:rPr lang="en-US" smtClean="0"/>
              <a:t>3</a:t>
            </a:fld>
            <a:endParaRPr lang="en-US"/>
          </a:p>
        </p:txBody>
      </p:sp>
    </p:spTree>
    <p:extLst>
      <p:ext uri="{BB962C8B-B14F-4D97-AF65-F5344CB8AC3E}">
        <p14:creationId xmlns:p14="http://schemas.microsoft.com/office/powerpoint/2010/main" val="30093699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84306" y="4121273"/>
            <a:ext cx="1807093" cy="2315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349406" y="4121273"/>
            <a:ext cx="3517870" cy="2033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p:cNvSpPr/>
          <p:nvPr/>
        </p:nvSpPr>
        <p:spPr>
          <a:xfrm>
            <a:off x="390616" y="337351"/>
            <a:ext cx="8147753" cy="2308324"/>
          </a:xfrm>
          <a:prstGeom prst="rect">
            <a:avLst/>
          </a:prstGeom>
        </p:spPr>
        <p:txBody>
          <a:bodyPr wrap="square">
            <a:spAutoFit/>
          </a:bodyPr>
          <a:lstStyle/>
          <a:p>
            <a:pPr algn="ctr"/>
            <a:r>
              <a:rPr lang="en-US" sz="3600" b="1" dirty="0" err="1" smtClean="0"/>
              <a:t>Stocktakes</a:t>
            </a:r>
            <a:endParaRPr lang="en-US" sz="3600" b="1" dirty="0" smtClean="0"/>
          </a:p>
          <a:p>
            <a:pPr algn="ctr"/>
            <a:endParaRPr lang="en-US" sz="3600" b="1" dirty="0" smtClean="0"/>
          </a:p>
          <a:p>
            <a:pPr marL="285750" indent="-285750">
              <a:buFont typeface="Arial" pitchFamily="34" charset="0"/>
              <a:buChar char="•"/>
            </a:pPr>
            <a:r>
              <a:rPr lang="en-US" sz="3600" dirty="0" smtClean="0"/>
              <a:t>The Gap </a:t>
            </a:r>
            <a:r>
              <a:rPr lang="en-US" sz="3600" dirty="0" err="1" smtClean="0"/>
              <a:t>stocktake</a:t>
            </a:r>
            <a:r>
              <a:rPr lang="en-US" sz="3600" dirty="0" smtClean="0"/>
              <a:t> occurred December 20, 2012. </a:t>
            </a:r>
            <a:endParaRPr lang="en-US" sz="3200" dirty="0" smtClean="0"/>
          </a:p>
        </p:txBody>
      </p:sp>
      <p:sp>
        <p:nvSpPr>
          <p:cNvPr id="2" name="Slide Number Placeholder 1"/>
          <p:cNvSpPr>
            <a:spLocks noGrp="1"/>
          </p:cNvSpPr>
          <p:nvPr>
            <p:ph type="sldNum" sz="quarter" idx="12"/>
          </p:nvPr>
        </p:nvSpPr>
        <p:spPr/>
        <p:txBody>
          <a:bodyPr/>
          <a:lstStyle/>
          <a:p>
            <a:fld id="{6E5AA4AD-C28D-5F42-8FE0-2ECD1FF8D039}" type="slidenum">
              <a:rPr lang="en-US" smtClean="0"/>
              <a:t>4</a:t>
            </a:fld>
            <a:endParaRPr lang="en-US"/>
          </a:p>
        </p:txBody>
      </p:sp>
    </p:spTree>
    <p:extLst>
      <p:ext uri="{BB962C8B-B14F-4D97-AF65-F5344CB8AC3E}">
        <p14:creationId xmlns:p14="http://schemas.microsoft.com/office/powerpoint/2010/main" val="32247704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Grp="1" noChangeArrowheads="1"/>
          </p:cNvSpPr>
          <p:nvPr>
            <p:ph type="title" idx="4294967295"/>
          </p:nvPr>
        </p:nvSpPr>
        <p:spPr>
          <a:xfrm>
            <a:off x="1146412" y="190501"/>
            <a:ext cx="6264313" cy="876300"/>
          </a:xfrm>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eaLnBrk="1" hangingPunct="1">
              <a:defRPr/>
            </a:pPr>
            <a:r>
              <a:rPr lang="en-US" sz="4000" dirty="0" smtClean="0">
                <a:effectLst>
                  <a:outerShdw blurRad="38100" dist="38100" dir="2700000" algn="tl">
                    <a:srgbClr val="000000">
                      <a:alpha val="43137"/>
                    </a:srgbClr>
                  </a:outerShdw>
                </a:effectLst>
              </a:rPr>
              <a:t>Gap Progress Report</a:t>
            </a:r>
          </a:p>
        </p:txBody>
      </p:sp>
      <p:sp>
        <p:nvSpPr>
          <p:cNvPr id="4" name="Slide Number Placeholder 4"/>
          <p:cNvSpPr>
            <a:spLocks noGrp="1"/>
          </p:cNvSpPr>
          <p:nvPr>
            <p:ph type="sldNum" sz="quarter" idx="12"/>
          </p:nvPr>
        </p:nvSpPr>
        <p:spPr/>
        <p:txBody>
          <a:bodyPr/>
          <a:lstStyle/>
          <a:p>
            <a:pPr>
              <a:defRPr/>
            </a:pPr>
            <a:fld id="{3B53884F-9A41-447E-826B-244CF8986F1F}" type="slidenum">
              <a:rPr lang="en-US"/>
              <a:pPr>
                <a:defRPr/>
              </a:pPr>
              <a:t>5</a:t>
            </a:fld>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2688058000"/>
              </p:ext>
            </p:extLst>
          </p:nvPr>
        </p:nvGraphicFramePr>
        <p:xfrm>
          <a:off x="152400" y="1558112"/>
          <a:ext cx="8839199" cy="4145651"/>
        </p:xfrm>
        <a:graphic>
          <a:graphicData uri="http://schemas.openxmlformats.org/drawingml/2006/table">
            <a:tbl>
              <a:tblPr firstRow="1" bandRow="1"/>
              <a:tblGrid>
                <a:gridCol w="2399731"/>
                <a:gridCol w="1037230"/>
                <a:gridCol w="5402238"/>
              </a:tblGrid>
              <a:tr h="548741">
                <a:tc>
                  <a:txBody>
                    <a:bodyPr/>
                    <a:lstStyle/>
                    <a:p>
                      <a:pPr marL="0" marR="0" algn="ctr">
                        <a:spcBef>
                          <a:spcPts val="0"/>
                        </a:spcBef>
                        <a:spcAft>
                          <a:spcPts val="0"/>
                        </a:spcAft>
                      </a:pPr>
                      <a:r>
                        <a:rPr lang="en-US" sz="2000" b="1" dirty="0" smtClean="0">
                          <a:effectLst/>
                        </a:rPr>
                        <a:t>Strategy</a:t>
                      </a:r>
                      <a:endParaRPr lang="en-US" sz="2000" b="1" dirty="0">
                        <a:effectLst/>
                        <a:latin typeface="Times New Roman"/>
                        <a:ea typeface="Times New Roman"/>
                      </a:endParaRPr>
                    </a:p>
                  </a:txBody>
                  <a:tcPr marL="68580" marR="68580" marT="0" marB="0">
                    <a:solidFill>
                      <a:schemeClr val="tx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effectLst/>
                        </a:rPr>
                        <a:t>Dec </a:t>
                      </a:r>
                      <a:r>
                        <a:rPr lang="en-US" sz="2000" b="1" baseline="0" dirty="0" smtClean="0">
                          <a:effectLst/>
                        </a:rPr>
                        <a:t>’12</a:t>
                      </a:r>
                      <a:endParaRPr lang="en-US" sz="2000" b="1" dirty="0" smtClean="0">
                        <a:effectLst/>
                      </a:endParaRPr>
                    </a:p>
                    <a:p>
                      <a:pPr marL="0" marR="0" algn="ctr">
                        <a:spcBef>
                          <a:spcPts val="0"/>
                        </a:spcBef>
                        <a:spcAft>
                          <a:spcPts val="0"/>
                        </a:spcAft>
                      </a:pPr>
                      <a:endParaRPr lang="en-US" sz="2000" b="1" dirty="0">
                        <a:effectLst/>
                        <a:latin typeface="Times New Roman"/>
                        <a:ea typeface="Times New Roman"/>
                      </a:endParaRPr>
                    </a:p>
                  </a:txBody>
                  <a:tcPr marL="68580" marR="68580" marT="0" marB="0">
                    <a:solidFill>
                      <a:schemeClr val="tx2">
                        <a:lumMod val="40000"/>
                        <a:lumOff val="60000"/>
                      </a:schemeClr>
                    </a:solidFill>
                  </a:tcPr>
                </a:tc>
                <a:tc>
                  <a:txBody>
                    <a:bodyPr/>
                    <a:lstStyle/>
                    <a:p>
                      <a:pPr marL="0" marR="0" algn="ctr">
                        <a:spcBef>
                          <a:spcPts val="0"/>
                        </a:spcBef>
                        <a:spcAft>
                          <a:spcPts val="0"/>
                        </a:spcAft>
                      </a:pPr>
                      <a:r>
                        <a:rPr lang="en-US" sz="2000" b="1" dirty="0" smtClean="0">
                          <a:effectLst/>
                          <a:latin typeface="+mn-lt"/>
                          <a:ea typeface="Times New Roman"/>
                        </a:rPr>
                        <a:t>Problems/Concerns</a:t>
                      </a:r>
                      <a:endParaRPr lang="en-US" sz="2000" b="1" dirty="0">
                        <a:effectLst/>
                        <a:latin typeface="+mn-lt"/>
                        <a:ea typeface="Times New Roman"/>
                      </a:endParaRPr>
                    </a:p>
                  </a:txBody>
                  <a:tcPr marL="68580" marR="68580" marT="0" marB="0">
                    <a:solidFill>
                      <a:schemeClr val="tx2">
                        <a:lumMod val="40000"/>
                        <a:lumOff val="60000"/>
                      </a:schemeClr>
                    </a:solidFill>
                  </a:tcPr>
                </a:tc>
              </a:tr>
              <a:tr h="289613">
                <a:tc>
                  <a:txBody>
                    <a:bodyPr/>
                    <a:lstStyle/>
                    <a:p>
                      <a:pPr marL="0" marR="0" algn="l">
                        <a:spcBef>
                          <a:spcPts val="0"/>
                        </a:spcBef>
                        <a:spcAft>
                          <a:spcPts val="0"/>
                        </a:spcAft>
                      </a:pPr>
                      <a:r>
                        <a:rPr lang="en-US" sz="1600" dirty="0" smtClean="0">
                          <a:effectLst/>
                          <a:latin typeface="Times New Roman"/>
                          <a:ea typeface="Times New Roman"/>
                        </a:rPr>
                        <a:t>Best Practices and</a:t>
                      </a:r>
                      <a:r>
                        <a:rPr lang="en-US" sz="1600" baseline="0" dirty="0" smtClean="0">
                          <a:effectLst/>
                          <a:latin typeface="Times New Roman"/>
                          <a:ea typeface="Times New Roman"/>
                        </a:rPr>
                        <a:t> Sustainability</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smtClean="0">
                          <a:solidFill>
                            <a:srgbClr val="FFFF00"/>
                          </a:solidFill>
                          <a:effectLst/>
                          <a:latin typeface="+mn-lt"/>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r>
                        <a:rPr lang="en-US" sz="1600" dirty="0" smtClean="0">
                          <a:effectLst/>
                          <a:latin typeface="Times New Roman"/>
                          <a:ea typeface="Times New Roman"/>
                        </a:rPr>
                        <a:t>Schedule</a:t>
                      </a:r>
                      <a:r>
                        <a:rPr lang="en-US" sz="1600" baseline="0" dirty="0" smtClean="0">
                          <a:effectLst/>
                          <a:latin typeface="Times New Roman"/>
                          <a:ea typeface="Times New Roman"/>
                        </a:rPr>
                        <a:t> needs to be fully defined along with the relationship with the PEEK tool.</a:t>
                      </a:r>
                      <a:endParaRPr lang="en-US" sz="1600" dirty="0">
                        <a:effectLst/>
                        <a:latin typeface="Times New Roman"/>
                        <a:ea typeface="Times New Roman"/>
                      </a:endParaRPr>
                    </a:p>
                  </a:txBody>
                  <a:tcPr marL="68580" marR="68580" marT="0" marB="0"/>
                </a:tc>
              </a:tr>
              <a:tr h="731655">
                <a:tc>
                  <a:txBody>
                    <a:bodyPr/>
                    <a:lstStyle/>
                    <a:p>
                      <a:pPr marL="0" marR="0" algn="l">
                        <a:spcBef>
                          <a:spcPts val="0"/>
                        </a:spcBef>
                        <a:spcAft>
                          <a:spcPts val="0"/>
                        </a:spcAft>
                      </a:pPr>
                      <a:r>
                        <a:rPr lang="en-US" sz="1600" dirty="0" smtClean="0">
                          <a:effectLst/>
                          <a:latin typeface="Times New Roman"/>
                          <a:ea typeface="Times New Roman"/>
                        </a:rPr>
                        <a:t>Consolidated Planning &amp; Use of Data</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smtClean="0">
                          <a:solidFill>
                            <a:srgbClr val="00B050"/>
                          </a:solidFill>
                          <a:effectLst/>
                          <a:latin typeface="+mn-lt"/>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a:effectLst/>
                        <a:latin typeface="Times New Roman"/>
                        <a:ea typeface="Times New Roman"/>
                      </a:endParaRPr>
                    </a:p>
                  </a:txBody>
                  <a:tcPr marL="68580" marR="68580" marT="0" marB="0"/>
                </a:tc>
              </a:tr>
              <a:tr h="297235">
                <a:tc>
                  <a:txBody>
                    <a:bodyPr/>
                    <a:lstStyle/>
                    <a:p>
                      <a:pPr marL="0" marR="0" algn="l">
                        <a:spcBef>
                          <a:spcPts val="0"/>
                        </a:spcBef>
                        <a:spcAft>
                          <a:spcPts val="0"/>
                        </a:spcAft>
                      </a:pPr>
                      <a:r>
                        <a:rPr lang="en-US" sz="1600" dirty="0" smtClean="0">
                          <a:effectLst/>
                          <a:latin typeface="Times New Roman"/>
                          <a:ea typeface="Times New Roman"/>
                        </a:rPr>
                        <a:t>Digital Learning</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00B05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endParaRPr lang="en-US" sz="1600" dirty="0">
                        <a:effectLst/>
                        <a:latin typeface="Times New Roman"/>
                        <a:ea typeface="Times New Roman"/>
                      </a:endParaRPr>
                    </a:p>
                  </a:txBody>
                  <a:tcPr marL="68580" marR="68580" marT="0" marB="0"/>
                </a:tc>
              </a:tr>
              <a:tr h="731655">
                <a:tc>
                  <a:txBody>
                    <a:bodyPr/>
                    <a:lstStyle/>
                    <a:p>
                      <a:pPr marL="0" marR="0" algn="l">
                        <a:spcBef>
                          <a:spcPts val="0"/>
                        </a:spcBef>
                        <a:spcAft>
                          <a:spcPts val="0"/>
                        </a:spcAft>
                      </a:pPr>
                      <a:r>
                        <a:rPr lang="en-US" sz="1600" dirty="0" smtClean="0">
                          <a:effectLst/>
                          <a:latin typeface="Times New Roman"/>
                          <a:ea typeface="Times New Roman"/>
                        </a:rPr>
                        <a:t>Individual</a:t>
                      </a:r>
                      <a:r>
                        <a:rPr lang="en-US" sz="1600" baseline="0" dirty="0" smtClean="0">
                          <a:effectLst/>
                          <a:latin typeface="Times New Roman"/>
                          <a:ea typeface="Times New Roman"/>
                        </a:rPr>
                        <a:t> Learning Plan Addendum</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smtClean="0">
                          <a:solidFill>
                            <a:srgbClr val="00B050"/>
                          </a:solidFill>
                          <a:effectLst/>
                          <a:latin typeface="+mn-lt"/>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endParaRPr lang="en-US" sz="1600" dirty="0">
                        <a:effectLst/>
                        <a:latin typeface="Times New Roman"/>
                        <a:ea typeface="Times New Roman"/>
                      </a:endParaRPr>
                    </a:p>
                  </a:txBody>
                  <a:tcPr marL="68580" marR="68580" marT="0" marB="0"/>
                </a:tc>
              </a:tr>
              <a:tr h="548741">
                <a:tc>
                  <a:txBody>
                    <a:bodyPr/>
                    <a:lstStyle/>
                    <a:p>
                      <a:pPr marL="0" marR="0" algn="l">
                        <a:spcBef>
                          <a:spcPts val="0"/>
                        </a:spcBef>
                        <a:spcAft>
                          <a:spcPts val="0"/>
                        </a:spcAft>
                      </a:pPr>
                      <a:r>
                        <a:rPr lang="en-US" sz="1600" dirty="0" smtClean="0">
                          <a:effectLst/>
                          <a:latin typeface="Times New Roman"/>
                          <a:ea typeface="Times New Roman"/>
                        </a:rPr>
                        <a:t>Professional Development for </a:t>
                      </a:r>
                      <a:r>
                        <a:rPr lang="en-US" sz="1600" smtClean="0">
                          <a:effectLst/>
                          <a:latin typeface="Times New Roman"/>
                          <a:ea typeface="Times New Roman"/>
                        </a:rPr>
                        <a:t>Gap Closure</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smtClean="0">
                          <a:solidFill>
                            <a:srgbClr val="FFFF00"/>
                          </a:solidFill>
                          <a:effectLst/>
                          <a:latin typeface="+mn-lt"/>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r>
                        <a:rPr lang="en-US" sz="1600" dirty="0" smtClean="0">
                          <a:effectLst/>
                          <a:latin typeface="Times New Roman"/>
                          <a:ea typeface="Times New Roman"/>
                        </a:rPr>
                        <a:t>Delay in schedule around three components: PD process, co-teaching and CCR student review.</a:t>
                      </a:r>
                      <a:r>
                        <a:rPr lang="en-US" sz="1600" baseline="0" dirty="0" smtClean="0">
                          <a:effectLst/>
                          <a:latin typeface="Times New Roman"/>
                          <a:ea typeface="Times New Roman"/>
                        </a:rPr>
                        <a:t> </a:t>
                      </a:r>
                      <a:endParaRPr lang="en-US" sz="1600" dirty="0">
                        <a:effectLst/>
                        <a:latin typeface="Times New Roman"/>
                        <a:ea typeface="Times New Roman"/>
                      </a:endParaRPr>
                    </a:p>
                  </a:txBody>
                  <a:tcPr marL="68580" marR="68580" marT="0" marB="0"/>
                </a:tc>
              </a:tr>
              <a:tr h="297235">
                <a:tc>
                  <a:txBody>
                    <a:bodyPr/>
                    <a:lstStyle/>
                    <a:p>
                      <a:pPr marL="0" marR="0" algn="l">
                        <a:spcBef>
                          <a:spcPts val="0"/>
                        </a:spcBef>
                        <a:spcAft>
                          <a:spcPts val="0"/>
                        </a:spcAft>
                      </a:pPr>
                      <a:r>
                        <a:rPr lang="en-US" sz="1600" dirty="0" smtClean="0">
                          <a:effectLst/>
                          <a:latin typeface="Times New Roman"/>
                          <a:ea typeface="Times New Roman"/>
                        </a:rPr>
                        <a:t>Progress Monitoring</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smtClean="0">
                          <a:solidFill>
                            <a:srgbClr val="FFFF00"/>
                          </a:solidFill>
                          <a:effectLst/>
                          <a:latin typeface="+mn-lt"/>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r>
                        <a:rPr lang="en-US" sz="1600" dirty="0" smtClean="0">
                          <a:effectLst/>
                          <a:latin typeface="Times New Roman"/>
                          <a:ea typeface="Times New Roman"/>
                        </a:rPr>
                        <a:t>Scope is not fully defined. Strategy lead is working with an</a:t>
                      </a:r>
                      <a:r>
                        <a:rPr lang="en-US" sz="1600" baseline="0" dirty="0" smtClean="0">
                          <a:effectLst/>
                          <a:latin typeface="Times New Roman"/>
                          <a:ea typeface="Times New Roman"/>
                        </a:rPr>
                        <a:t> advisory group as well as existing enterprise data  system leads to determine the next steps of this strategy. </a:t>
                      </a:r>
                      <a:endParaRPr lang="en-US" sz="1600" dirty="0">
                        <a:effectLst/>
                        <a:latin typeface="Times New Roman"/>
                        <a:ea typeface="Times New Roman"/>
                      </a:endParaRPr>
                    </a:p>
                  </a:txBody>
                  <a:tcPr marL="68580" marR="68580" marT="0" marB="0"/>
                </a:tc>
              </a:tr>
            </a:tbl>
          </a:graphicData>
        </a:graphic>
      </p:graphicFrame>
      <p:pic>
        <p:nvPicPr>
          <p:cNvPr id="6"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90347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3" descr="2012 Gap Maps_Page_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8875059" cy="6858000"/>
          </a:xfrm>
          <a:prstGeom prst="rect">
            <a:avLst/>
          </a:prstGeom>
        </p:spPr>
      </p:pic>
      <p:sp>
        <p:nvSpPr>
          <p:cNvPr id="5" name="Slide Number Placeholder 4"/>
          <p:cNvSpPr>
            <a:spLocks noGrp="1"/>
          </p:cNvSpPr>
          <p:nvPr>
            <p:ph type="sldNum" sz="quarter" idx="12"/>
          </p:nvPr>
        </p:nvSpPr>
        <p:spPr/>
        <p:txBody>
          <a:bodyPr/>
          <a:lstStyle/>
          <a:p>
            <a:fld id="{6E5AA4AD-C28D-5F42-8FE0-2ECD1FF8D039}" type="slidenum">
              <a:rPr lang="en-US" smtClean="0"/>
              <a:t>6</a:t>
            </a:fld>
            <a:endParaRPr lang="en-US"/>
          </a:p>
        </p:txBody>
      </p:sp>
    </p:spTree>
    <p:extLst>
      <p:ext uri="{BB962C8B-B14F-4D97-AF65-F5344CB8AC3E}">
        <p14:creationId xmlns:p14="http://schemas.microsoft.com/office/powerpoint/2010/main" val="4094536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2012 Gap Maps_Page_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941" y="0"/>
            <a:ext cx="8875059" cy="6858000"/>
          </a:xfrm>
          <a:prstGeom prst="rect">
            <a:avLst/>
          </a:prstGeom>
        </p:spPr>
      </p:pic>
      <p:sp>
        <p:nvSpPr>
          <p:cNvPr id="5" name="Slide Number Placeholder 4"/>
          <p:cNvSpPr>
            <a:spLocks noGrp="1"/>
          </p:cNvSpPr>
          <p:nvPr>
            <p:ph type="sldNum" sz="quarter" idx="12"/>
          </p:nvPr>
        </p:nvSpPr>
        <p:spPr/>
        <p:txBody>
          <a:bodyPr/>
          <a:lstStyle/>
          <a:p>
            <a:fld id="{6E5AA4AD-C28D-5F42-8FE0-2ECD1FF8D039}" type="slidenum">
              <a:rPr lang="en-US" smtClean="0"/>
              <a:t>7</a:t>
            </a:fld>
            <a:endParaRPr lang="en-US"/>
          </a:p>
        </p:txBody>
      </p:sp>
    </p:spTree>
    <p:extLst>
      <p:ext uri="{BB962C8B-B14F-4D97-AF65-F5344CB8AC3E}">
        <p14:creationId xmlns:p14="http://schemas.microsoft.com/office/powerpoint/2010/main" val="3700006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2012 Gap Maps_Page_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941" y="0"/>
            <a:ext cx="8875059" cy="6858000"/>
          </a:xfrm>
          <a:prstGeom prst="rect">
            <a:avLst/>
          </a:prstGeom>
        </p:spPr>
      </p:pic>
      <p:sp>
        <p:nvSpPr>
          <p:cNvPr id="5" name="Slide Number Placeholder 4"/>
          <p:cNvSpPr>
            <a:spLocks noGrp="1"/>
          </p:cNvSpPr>
          <p:nvPr>
            <p:ph type="sldNum" sz="quarter" idx="12"/>
          </p:nvPr>
        </p:nvSpPr>
        <p:spPr/>
        <p:txBody>
          <a:bodyPr/>
          <a:lstStyle/>
          <a:p>
            <a:fld id="{6E5AA4AD-C28D-5F42-8FE0-2ECD1FF8D039}" type="slidenum">
              <a:rPr lang="en-US" smtClean="0"/>
              <a:t>8</a:t>
            </a:fld>
            <a:endParaRPr lang="en-US"/>
          </a:p>
        </p:txBody>
      </p:sp>
    </p:spTree>
    <p:extLst>
      <p:ext uri="{BB962C8B-B14F-4D97-AF65-F5344CB8AC3E}">
        <p14:creationId xmlns:p14="http://schemas.microsoft.com/office/powerpoint/2010/main" val="4040282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2012 Gap Maps_Page_4.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941" y="0"/>
            <a:ext cx="8875059" cy="6858000"/>
          </a:xfrm>
          <a:prstGeom prst="rect">
            <a:avLst/>
          </a:prstGeom>
        </p:spPr>
      </p:pic>
      <p:sp>
        <p:nvSpPr>
          <p:cNvPr id="5" name="Slide Number Placeholder 4"/>
          <p:cNvSpPr>
            <a:spLocks noGrp="1"/>
          </p:cNvSpPr>
          <p:nvPr>
            <p:ph type="sldNum" sz="quarter" idx="12"/>
          </p:nvPr>
        </p:nvSpPr>
        <p:spPr/>
        <p:txBody>
          <a:bodyPr/>
          <a:lstStyle/>
          <a:p>
            <a:fld id="{6E5AA4AD-C28D-5F42-8FE0-2ECD1FF8D039}" type="slidenum">
              <a:rPr lang="en-US" smtClean="0"/>
              <a:t>9</a:t>
            </a:fld>
            <a:endParaRPr lang="en-US"/>
          </a:p>
        </p:txBody>
      </p:sp>
    </p:spTree>
    <p:extLst>
      <p:ext uri="{BB962C8B-B14F-4D97-AF65-F5344CB8AC3E}">
        <p14:creationId xmlns:p14="http://schemas.microsoft.com/office/powerpoint/2010/main" val="40352412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2012 Gap Maps_Page_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941" y="0"/>
            <a:ext cx="8875059" cy="6858000"/>
          </a:xfrm>
          <a:prstGeom prst="rect">
            <a:avLst/>
          </a:prstGeom>
        </p:spPr>
      </p:pic>
      <p:sp>
        <p:nvSpPr>
          <p:cNvPr id="5" name="Slide Number Placeholder 4"/>
          <p:cNvSpPr>
            <a:spLocks noGrp="1"/>
          </p:cNvSpPr>
          <p:nvPr>
            <p:ph type="sldNum" sz="quarter" idx="12"/>
          </p:nvPr>
        </p:nvSpPr>
        <p:spPr/>
        <p:txBody>
          <a:bodyPr/>
          <a:lstStyle/>
          <a:p>
            <a:fld id="{6E5AA4AD-C28D-5F42-8FE0-2ECD1FF8D039}" type="slidenum">
              <a:rPr lang="en-US" smtClean="0"/>
              <a:t>10</a:t>
            </a:fld>
            <a:endParaRPr lang="en-US"/>
          </a:p>
        </p:txBody>
      </p:sp>
    </p:spTree>
    <p:extLst>
      <p:ext uri="{BB962C8B-B14F-4D97-AF65-F5344CB8AC3E}">
        <p14:creationId xmlns:p14="http://schemas.microsoft.com/office/powerpoint/2010/main" val="17217240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1257" y="76200"/>
            <a:ext cx="8776446" cy="6781800"/>
          </a:xfrm>
        </p:spPr>
      </p:pic>
      <p:sp>
        <p:nvSpPr>
          <p:cNvPr id="5" name="Slide Number Placeholder 4"/>
          <p:cNvSpPr>
            <a:spLocks noGrp="1"/>
          </p:cNvSpPr>
          <p:nvPr>
            <p:ph type="sldNum" sz="quarter" idx="12"/>
          </p:nvPr>
        </p:nvSpPr>
        <p:spPr/>
        <p:txBody>
          <a:bodyPr/>
          <a:lstStyle/>
          <a:p>
            <a:fld id="{6E5AA4AD-C28D-5F42-8FE0-2ECD1FF8D039}" type="slidenum">
              <a:rPr lang="en-US" smtClean="0"/>
              <a:t>11</a:t>
            </a:fld>
            <a:endParaRPr lang="en-US"/>
          </a:p>
        </p:txBody>
      </p:sp>
    </p:spTree>
    <p:extLst>
      <p:ext uri="{BB962C8B-B14F-4D97-AF65-F5344CB8AC3E}">
        <p14:creationId xmlns:p14="http://schemas.microsoft.com/office/powerpoint/2010/main" val="4361903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584306" y="4121273"/>
            <a:ext cx="1807093" cy="2315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349406" y="4121273"/>
            <a:ext cx="3517870" cy="20334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p:cNvSpPr/>
          <p:nvPr/>
        </p:nvSpPr>
        <p:spPr>
          <a:xfrm>
            <a:off x="390616" y="337351"/>
            <a:ext cx="8147753" cy="2308324"/>
          </a:xfrm>
          <a:prstGeom prst="rect">
            <a:avLst/>
          </a:prstGeom>
        </p:spPr>
        <p:txBody>
          <a:bodyPr wrap="square">
            <a:spAutoFit/>
          </a:bodyPr>
          <a:lstStyle/>
          <a:p>
            <a:pPr algn="ctr"/>
            <a:r>
              <a:rPr lang="en-US" sz="3600" b="1" dirty="0" err="1" smtClean="0"/>
              <a:t>Stocktakes</a:t>
            </a:r>
            <a:endParaRPr lang="en-US" sz="3600" b="1" dirty="0" smtClean="0"/>
          </a:p>
          <a:p>
            <a:pPr algn="ctr"/>
            <a:endParaRPr lang="en-US" sz="3600" b="1" dirty="0" smtClean="0"/>
          </a:p>
          <a:p>
            <a:pPr marL="285750" indent="-285750">
              <a:buFont typeface="Arial" pitchFamily="34" charset="0"/>
              <a:buChar char="•"/>
            </a:pPr>
            <a:r>
              <a:rPr lang="en-US" sz="3600" dirty="0" smtClean="0"/>
              <a:t>The Next Generation Professionals </a:t>
            </a:r>
            <a:r>
              <a:rPr lang="en-US" sz="3600" dirty="0" err="1" smtClean="0"/>
              <a:t>stocktake</a:t>
            </a:r>
            <a:r>
              <a:rPr lang="en-US" sz="3600" dirty="0" smtClean="0"/>
              <a:t> occurred on January 22, 2012. </a:t>
            </a:r>
            <a:endParaRPr lang="en-US" sz="3200" dirty="0" smtClean="0"/>
          </a:p>
        </p:txBody>
      </p:sp>
      <p:sp>
        <p:nvSpPr>
          <p:cNvPr id="2" name="Slide Number Placeholder 1"/>
          <p:cNvSpPr>
            <a:spLocks noGrp="1"/>
          </p:cNvSpPr>
          <p:nvPr>
            <p:ph type="sldNum" sz="quarter" idx="12"/>
          </p:nvPr>
        </p:nvSpPr>
        <p:spPr/>
        <p:txBody>
          <a:bodyPr/>
          <a:lstStyle/>
          <a:p>
            <a:fld id="{6E5AA4AD-C28D-5F42-8FE0-2ECD1FF8D039}" type="slidenum">
              <a:rPr lang="en-US" smtClean="0"/>
              <a:t>12</a:t>
            </a:fld>
            <a:endParaRPr lang="en-US"/>
          </a:p>
        </p:txBody>
      </p:sp>
    </p:spTree>
    <p:extLst>
      <p:ext uri="{BB962C8B-B14F-4D97-AF65-F5344CB8AC3E}">
        <p14:creationId xmlns:p14="http://schemas.microsoft.com/office/powerpoint/2010/main" val="8646791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Grp="1" noChangeArrowheads="1"/>
          </p:cNvSpPr>
          <p:nvPr>
            <p:ph type="title" idx="4294967295"/>
          </p:nvPr>
        </p:nvSpPr>
        <p:spPr>
          <a:xfrm>
            <a:off x="764266" y="190500"/>
            <a:ext cx="6646459" cy="1215219"/>
          </a:xfrm>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0000"/>
          </a:bodyPr>
          <a:lstStyle/>
          <a:p>
            <a:pPr eaLnBrk="1" hangingPunct="1">
              <a:defRPr/>
            </a:pPr>
            <a:r>
              <a:rPr lang="en-US" sz="4000" dirty="0" smtClean="0">
                <a:effectLst>
                  <a:outerShdw blurRad="38100" dist="38100" dir="2700000" algn="tl">
                    <a:srgbClr val="000000">
                      <a:alpha val="43137"/>
                    </a:srgbClr>
                  </a:outerShdw>
                </a:effectLst>
              </a:rPr>
              <a:t>Next Generation Professionals Progress Report</a:t>
            </a:r>
          </a:p>
        </p:txBody>
      </p:sp>
      <p:sp>
        <p:nvSpPr>
          <p:cNvPr id="4" name="Slide Number Placeholder 4"/>
          <p:cNvSpPr>
            <a:spLocks noGrp="1"/>
          </p:cNvSpPr>
          <p:nvPr>
            <p:ph type="sldNum" sz="quarter" idx="12"/>
          </p:nvPr>
        </p:nvSpPr>
        <p:spPr/>
        <p:txBody>
          <a:bodyPr/>
          <a:lstStyle/>
          <a:p>
            <a:pPr>
              <a:defRPr/>
            </a:pPr>
            <a:fld id="{3B53884F-9A41-447E-826B-244CF8986F1F}" type="slidenum">
              <a:rPr lang="en-US"/>
              <a:pPr>
                <a:defRPr/>
              </a:pPr>
              <a:t>13</a:t>
            </a:fld>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368124965"/>
              </p:ext>
            </p:extLst>
          </p:nvPr>
        </p:nvGraphicFramePr>
        <p:xfrm>
          <a:off x="152400" y="1558112"/>
          <a:ext cx="8839199" cy="4998855"/>
        </p:xfrm>
        <a:graphic>
          <a:graphicData uri="http://schemas.openxmlformats.org/drawingml/2006/table">
            <a:tbl>
              <a:tblPr firstRow="1" bandRow="1"/>
              <a:tblGrid>
                <a:gridCol w="2399731"/>
                <a:gridCol w="1037230"/>
                <a:gridCol w="5402238"/>
              </a:tblGrid>
              <a:tr h="548741">
                <a:tc>
                  <a:txBody>
                    <a:bodyPr/>
                    <a:lstStyle/>
                    <a:p>
                      <a:pPr marL="0" marR="0" algn="ctr">
                        <a:spcBef>
                          <a:spcPts val="0"/>
                        </a:spcBef>
                        <a:spcAft>
                          <a:spcPts val="0"/>
                        </a:spcAft>
                      </a:pPr>
                      <a:r>
                        <a:rPr lang="en-US" sz="2000" b="1" dirty="0" smtClean="0">
                          <a:effectLst/>
                        </a:rPr>
                        <a:t>Strategy</a:t>
                      </a:r>
                      <a:endParaRPr lang="en-US" sz="2000" b="1" dirty="0">
                        <a:effectLst/>
                        <a:latin typeface="Times New Roman"/>
                        <a:ea typeface="Times New Roman"/>
                      </a:endParaRPr>
                    </a:p>
                  </a:txBody>
                  <a:tcPr marL="68580" marR="68580" marT="0" marB="0">
                    <a:solidFill>
                      <a:schemeClr val="tx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effectLst/>
                        </a:rPr>
                        <a:t>Jan </a:t>
                      </a:r>
                      <a:r>
                        <a:rPr lang="en-US" sz="2000" b="1" baseline="0" dirty="0" smtClean="0">
                          <a:effectLst/>
                        </a:rPr>
                        <a:t>’13</a:t>
                      </a:r>
                      <a:endParaRPr lang="en-US" sz="2000" b="1" dirty="0" smtClean="0">
                        <a:effectLst/>
                      </a:endParaRPr>
                    </a:p>
                    <a:p>
                      <a:pPr marL="0" marR="0" algn="ctr">
                        <a:spcBef>
                          <a:spcPts val="0"/>
                        </a:spcBef>
                        <a:spcAft>
                          <a:spcPts val="0"/>
                        </a:spcAft>
                      </a:pPr>
                      <a:endParaRPr lang="en-US" sz="2000" b="1" dirty="0">
                        <a:effectLst/>
                        <a:latin typeface="Times New Roman"/>
                        <a:ea typeface="Times New Roman"/>
                      </a:endParaRPr>
                    </a:p>
                  </a:txBody>
                  <a:tcPr marL="68580" marR="68580" marT="0" marB="0">
                    <a:solidFill>
                      <a:schemeClr val="tx2">
                        <a:lumMod val="40000"/>
                        <a:lumOff val="60000"/>
                      </a:schemeClr>
                    </a:solidFill>
                  </a:tcPr>
                </a:tc>
                <a:tc>
                  <a:txBody>
                    <a:bodyPr/>
                    <a:lstStyle/>
                    <a:p>
                      <a:pPr marL="0" marR="0" algn="ctr">
                        <a:spcBef>
                          <a:spcPts val="0"/>
                        </a:spcBef>
                        <a:spcAft>
                          <a:spcPts val="0"/>
                        </a:spcAft>
                      </a:pPr>
                      <a:r>
                        <a:rPr lang="en-US" sz="2000" b="1" dirty="0" smtClean="0">
                          <a:effectLst/>
                          <a:latin typeface="+mn-lt"/>
                          <a:ea typeface="Times New Roman"/>
                        </a:rPr>
                        <a:t>Problems/Concerns</a:t>
                      </a:r>
                      <a:endParaRPr lang="en-US" sz="2000" b="1" dirty="0">
                        <a:effectLst/>
                        <a:latin typeface="+mn-lt"/>
                        <a:ea typeface="Times New Roman"/>
                      </a:endParaRPr>
                    </a:p>
                  </a:txBody>
                  <a:tcPr marL="68580" marR="68580" marT="0" marB="0">
                    <a:solidFill>
                      <a:schemeClr val="tx2">
                        <a:lumMod val="40000"/>
                        <a:lumOff val="60000"/>
                      </a:schemeClr>
                    </a:solidFill>
                  </a:tcPr>
                </a:tc>
              </a:tr>
              <a:tr h="289613">
                <a:tc>
                  <a:txBody>
                    <a:bodyPr/>
                    <a:lstStyle/>
                    <a:p>
                      <a:pPr marL="0" marR="0" algn="l">
                        <a:spcBef>
                          <a:spcPts val="0"/>
                        </a:spcBef>
                        <a:spcAft>
                          <a:spcPts val="0"/>
                        </a:spcAft>
                      </a:pPr>
                      <a:r>
                        <a:rPr lang="en-US" sz="1600" dirty="0">
                          <a:effectLst/>
                        </a:rPr>
                        <a:t>Professional Growth &amp; Effectiveness (Teachers)</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00B05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endParaRPr lang="en-US" sz="1600" dirty="0">
                        <a:effectLst/>
                        <a:latin typeface="Times New Roman"/>
                        <a:ea typeface="Times New Roman"/>
                      </a:endParaRPr>
                    </a:p>
                  </a:txBody>
                  <a:tcPr marL="68580" marR="68580" marT="0" marB="0"/>
                </a:tc>
              </a:tr>
              <a:tr h="731655">
                <a:tc>
                  <a:txBody>
                    <a:bodyPr/>
                    <a:lstStyle/>
                    <a:p>
                      <a:pPr marL="0" marR="0" algn="l">
                        <a:spcBef>
                          <a:spcPts val="0"/>
                        </a:spcBef>
                        <a:spcAft>
                          <a:spcPts val="0"/>
                        </a:spcAft>
                      </a:pPr>
                      <a:r>
                        <a:rPr lang="en-US" sz="1600" dirty="0">
                          <a:effectLst/>
                        </a:rPr>
                        <a:t>Professional Growth &amp; Effectiveness (Principals)</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FFFF0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aseline="0" dirty="0" smtClean="0">
                          <a:effectLst/>
                          <a:latin typeface="Times New Roman"/>
                          <a:ea typeface="Times New Roman"/>
                        </a:rPr>
                        <a:t>The </a:t>
                      </a:r>
                      <a:r>
                        <a:rPr lang="en-US" sz="1600" baseline="0" dirty="0" smtClean="0">
                          <a:solidFill>
                            <a:schemeClr val="tx1"/>
                          </a:solidFill>
                          <a:effectLst/>
                          <a:latin typeface="Times New Roman"/>
                          <a:ea typeface="Times New Roman"/>
                        </a:rPr>
                        <a:t>strategy lead is </a:t>
                      </a:r>
                      <a:r>
                        <a:rPr lang="en-US" sz="1600" baseline="0" dirty="0" smtClean="0">
                          <a:effectLst/>
                          <a:latin typeface="Times New Roman"/>
                          <a:ea typeface="Times New Roman"/>
                        </a:rPr>
                        <a:t>working with the CDU in order to craft an analysis plan to determine whether there is a need for a statewide summative data collection system.  </a:t>
                      </a:r>
                      <a:endParaRPr lang="en-US" sz="1600" dirty="0">
                        <a:effectLst/>
                        <a:latin typeface="Times New Roman"/>
                        <a:ea typeface="Times New Roman"/>
                      </a:endParaRPr>
                    </a:p>
                  </a:txBody>
                  <a:tcPr marL="68580" marR="68580" marT="0" marB="0"/>
                </a:tc>
              </a:tr>
              <a:tr h="297235">
                <a:tc>
                  <a:txBody>
                    <a:bodyPr/>
                    <a:lstStyle/>
                    <a:p>
                      <a:pPr marL="0" marR="0" algn="l">
                        <a:spcBef>
                          <a:spcPts val="0"/>
                        </a:spcBef>
                        <a:spcAft>
                          <a:spcPts val="0"/>
                        </a:spcAft>
                      </a:pPr>
                      <a:r>
                        <a:rPr lang="en-US" sz="1600" dirty="0">
                          <a:effectLst/>
                        </a:rPr>
                        <a:t>Educator Development Suite </a:t>
                      </a:r>
                      <a:r>
                        <a:rPr lang="en-US" sz="1600" dirty="0" smtClean="0">
                          <a:effectLst/>
                        </a:rPr>
                        <a:t>(EDS</a:t>
                      </a:r>
                      <a:r>
                        <a:rPr lang="en-US" sz="1600" dirty="0">
                          <a:effectLst/>
                        </a:rPr>
                        <a:t>)</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00B05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endParaRPr lang="en-US" sz="1600" dirty="0">
                        <a:effectLst/>
                        <a:latin typeface="Times New Roman"/>
                        <a:ea typeface="Times New Roman"/>
                      </a:endParaRPr>
                    </a:p>
                  </a:txBody>
                  <a:tcPr marL="68580" marR="68580" marT="0" marB="0"/>
                </a:tc>
              </a:tr>
              <a:tr h="731655">
                <a:tc>
                  <a:txBody>
                    <a:bodyPr/>
                    <a:lstStyle/>
                    <a:p>
                      <a:pPr marL="0" marR="0" algn="l">
                        <a:spcBef>
                          <a:spcPts val="0"/>
                        </a:spcBef>
                        <a:spcAft>
                          <a:spcPts val="0"/>
                        </a:spcAft>
                      </a:pPr>
                      <a:r>
                        <a:rPr lang="en-US" sz="1600" dirty="0">
                          <a:effectLst/>
                        </a:rPr>
                        <a:t>Human Capital Management</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FFFF0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r>
                        <a:rPr lang="en-US" sz="1600" dirty="0" smtClean="0">
                          <a:effectLst/>
                          <a:latin typeface="Times New Roman"/>
                          <a:ea typeface="Times New Roman"/>
                        </a:rPr>
                        <a:t>The</a:t>
                      </a:r>
                      <a:r>
                        <a:rPr lang="en-US" sz="1600" baseline="0" dirty="0" smtClean="0">
                          <a:effectLst/>
                          <a:latin typeface="Times New Roman"/>
                          <a:ea typeface="Times New Roman"/>
                        </a:rPr>
                        <a:t> scope is evolving rapidly for this strategy and the correct tasks are being identified. The strategy lead is working with the CDU in order to craft a research plan to help determine what questions need to be answered.   </a:t>
                      </a:r>
                      <a:endParaRPr lang="en-US" sz="1600" dirty="0">
                        <a:effectLst/>
                        <a:latin typeface="Times New Roman"/>
                        <a:ea typeface="Times New Roman"/>
                      </a:endParaRPr>
                    </a:p>
                  </a:txBody>
                  <a:tcPr marL="68580" marR="68580" marT="0" marB="0"/>
                </a:tc>
              </a:tr>
              <a:tr h="548741">
                <a:tc>
                  <a:txBody>
                    <a:bodyPr/>
                    <a:lstStyle/>
                    <a:p>
                      <a:pPr marL="0" marR="0" algn="l">
                        <a:spcBef>
                          <a:spcPts val="0"/>
                        </a:spcBef>
                        <a:spcAft>
                          <a:spcPts val="0"/>
                        </a:spcAft>
                      </a:pPr>
                      <a:r>
                        <a:rPr lang="en-US" sz="1600" dirty="0">
                          <a:effectLst/>
                        </a:rPr>
                        <a:t>Professional Learning &amp; Support</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FF000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r>
                        <a:rPr lang="en-US" sz="1600" dirty="0" smtClean="0">
                          <a:effectLst/>
                          <a:latin typeface="Times New Roman"/>
                          <a:ea typeface="Times New Roman"/>
                        </a:rPr>
                        <a:t>The budget to sustain</a:t>
                      </a:r>
                      <a:r>
                        <a:rPr lang="en-US" sz="1600" baseline="0" dirty="0" smtClean="0">
                          <a:effectLst/>
                          <a:latin typeface="Times New Roman"/>
                          <a:ea typeface="Times New Roman"/>
                        </a:rPr>
                        <a:t> </a:t>
                      </a:r>
                      <a:r>
                        <a:rPr lang="en-US" sz="1600" dirty="0" smtClean="0">
                          <a:effectLst/>
                          <a:latin typeface="Times New Roman"/>
                          <a:ea typeface="Times New Roman"/>
                        </a:rPr>
                        <a:t>this</a:t>
                      </a:r>
                      <a:r>
                        <a:rPr lang="en-US" sz="1600" baseline="0" dirty="0" smtClean="0">
                          <a:effectLst/>
                          <a:latin typeface="Times New Roman"/>
                          <a:ea typeface="Times New Roman"/>
                        </a:rPr>
                        <a:t> strategy still needs to be determined.  </a:t>
                      </a:r>
                      <a:r>
                        <a:rPr lang="en-US" sz="1600" dirty="0" smtClean="0">
                          <a:effectLst/>
                          <a:latin typeface="Times New Roman"/>
                          <a:ea typeface="Times New Roman"/>
                        </a:rPr>
                        <a:t>The scope,</a:t>
                      </a:r>
                      <a:r>
                        <a:rPr lang="en-US" sz="1600" baseline="0" dirty="0" smtClean="0">
                          <a:effectLst/>
                          <a:latin typeface="Times New Roman"/>
                          <a:ea typeface="Times New Roman"/>
                        </a:rPr>
                        <a:t> </a:t>
                      </a:r>
                      <a:r>
                        <a:rPr lang="en-US" sz="1600" dirty="0" smtClean="0">
                          <a:effectLst/>
                          <a:latin typeface="Times New Roman"/>
                          <a:ea typeface="Times New Roman"/>
                        </a:rPr>
                        <a:t>schedule and tasks</a:t>
                      </a:r>
                      <a:r>
                        <a:rPr lang="en-US" sz="1600" baseline="0" dirty="0" smtClean="0">
                          <a:effectLst/>
                          <a:latin typeface="Times New Roman"/>
                          <a:ea typeface="Times New Roman"/>
                        </a:rPr>
                        <a:t> for this strategy need to be determined more fully.   Professional Development statute has been proposed. The CDU will lead a session on Jan 29 to help define the scope. </a:t>
                      </a:r>
                      <a:endParaRPr lang="en-US" sz="1600" dirty="0">
                        <a:effectLst/>
                        <a:latin typeface="Times New Roman"/>
                        <a:ea typeface="Times New Roman"/>
                      </a:endParaRPr>
                    </a:p>
                  </a:txBody>
                  <a:tcPr marL="68580" marR="68580" marT="0" marB="0"/>
                </a:tc>
              </a:tr>
              <a:tr h="297235">
                <a:tc>
                  <a:txBody>
                    <a:bodyPr/>
                    <a:lstStyle/>
                    <a:p>
                      <a:pPr marL="0" marR="0" algn="l">
                        <a:spcBef>
                          <a:spcPts val="0"/>
                        </a:spcBef>
                        <a:spcAft>
                          <a:spcPts val="0"/>
                        </a:spcAft>
                      </a:pPr>
                      <a:r>
                        <a:rPr lang="en-US" sz="1600" dirty="0">
                          <a:effectLst/>
                        </a:rPr>
                        <a:t>TELL Kentucky and the Use of Data</a:t>
                      </a:r>
                      <a:endParaRPr lang="en-US" sz="1600" dirty="0">
                        <a:effectLst/>
                        <a:latin typeface="Times New Roman"/>
                        <a:ea typeface="Times New Roman"/>
                      </a:endParaRPr>
                    </a:p>
                  </a:txBody>
                  <a:tcPr marL="68580" marR="68580" marT="0" marB="0"/>
                </a:tc>
                <a:tc>
                  <a:txBody>
                    <a:bodyPr/>
                    <a:lstStyle/>
                    <a:p>
                      <a:pPr marL="0" marR="0" algn="ctr">
                        <a:spcBef>
                          <a:spcPts val="0"/>
                        </a:spcBef>
                        <a:spcAft>
                          <a:spcPts val="0"/>
                        </a:spcAft>
                      </a:pPr>
                      <a:r>
                        <a:rPr lang="en-US" sz="2000" dirty="0">
                          <a:solidFill>
                            <a:srgbClr val="00B050"/>
                          </a:solidFill>
                          <a:effectLst/>
                          <a:latin typeface="Calibri"/>
                          <a:ea typeface="Times New Roman"/>
                          <a:sym typeface="Wingdings 2"/>
                        </a:rPr>
                        <a:t></a:t>
                      </a:r>
                      <a:endParaRPr lang="en-US" sz="2000" dirty="0">
                        <a:effectLst/>
                        <a:latin typeface="Times New Roman"/>
                        <a:ea typeface="Times New Roman"/>
                      </a:endParaRPr>
                    </a:p>
                  </a:txBody>
                  <a:tcPr marL="68580" marR="68580" marT="0" marB="0" anchor="ctr"/>
                </a:tc>
                <a:tc>
                  <a:txBody>
                    <a:bodyPr/>
                    <a:lstStyle/>
                    <a:p>
                      <a:pPr marL="0" marR="0" algn="l">
                        <a:spcBef>
                          <a:spcPts val="0"/>
                        </a:spcBef>
                        <a:spcAft>
                          <a:spcPts val="0"/>
                        </a:spcAft>
                      </a:pPr>
                      <a:endParaRPr lang="en-US" sz="1400" dirty="0">
                        <a:effectLst/>
                        <a:latin typeface="Times New Roman"/>
                        <a:ea typeface="Times New Roman"/>
                      </a:endParaRPr>
                    </a:p>
                  </a:txBody>
                  <a:tcPr marL="68580" marR="68580" marT="0" marB="0"/>
                </a:tc>
              </a:tr>
            </a:tbl>
          </a:graphicData>
        </a:graphic>
      </p:graphicFrame>
      <p:pic>
        <p:nvPicPr>
          <p:cNvPr id="6" name="Picture 5"/>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764338" y="190500"/>
            <a:ext cx="21510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939088" y="5497513"/>
            <a:ext cx="119856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71595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66800"/>
            <a:ext cx="8763000" cy="609600"/>
          </a:xfrm>
        </p:spPr>
        <p:txBody>
          <a:bodyPr>
            <a:noAutofit/>
          </a:bodyPr>
          <a:lstStyle/>
          <a:p>
            <a:pPr>
              <a:defRPr sz="1800" b="1" i="0" u="none" strike="noStrike" kern="1200" baseline="0">
                <a:solidFill>
                  <a:sysClr val="windowText" lastClr="000000"/>
                </a:solidFill>
                <a:latin typeface="+mn-lt"/>
                <a:ea typeface="+mn-ea"/>
                <a:cs typeface="+mn-cs"/>
              </a:defRPr>
            </a:pPr>
            <a:r>
              <a:rPr lang="en-US" sz="2000" b="1" kern="1200" dirty="0">
                <a:solidFill>
                  <a:sysClr val="windowText" lastClr="000000"/>
                </a:solidFill>
              </a:rPr>
              <a:t>The following measure is appropriate to support the Professional Growth and Effectiveness System (PGES).</a:t>
            </a:r>
          </a:p>
        </p:txBody>
      </p:sp>
      <p:cxnSp>
        <p:nvCxnSpPr>
          <p:cNvPr id="6" name="Straight Connector 9"/>
          <p:cNvCxnSpPr>
            <a:cxnSpLocks noChangeShapeType="1"/>
          </p:cNvCxnSpPr>
          <p:nvPr/>
        </p:nvCxnSpPr>
        <p:spPr bwMode="auto">
          <a:xfrm>
            <a:off x="152400" y="4343400"/>
            <a:ext cx="8991600" cy="0"/>
          </a:xfrm>
          <a:prstGeom prst="line">
            <a:avLst/>
          </a:prstGeom>
          <a:noFill/>
          <a:ln w="19050" algn="ctr">
            <a:solidFill>
              <a:srgbClr val="7030A0"/>
            </a:solidFill>
            <a:round/>
            <a:headEnd type="triangle" w="lg" len="lg"/>
            <a:tailEnd type="triangle" w="lg" len="lg"/>
          </a:ln>
          <a:extLst>
            <a:ext uri="{909E8E84-426E-40DD-AFC4-6F175D3DCCD1}">
              <a14:hiddenFill xmlns:a14="http://schemas.microsoft.com/office/drawing/2010/main">
                <a:noFill/>
              </a14:hiddenFill>
            </a:ext>
          </a:extLst>
        </p:spPr>
      </p:cxnSp>
      <p:graphicFrame>
        <p:nvGraphicFramePr>
          <p:cNvPr id="10" name="Diagram 9"/>
          <p:cNvGraphicFramePr/>
          <p:nvPr>
            <p:extLst>
              <p:ext uri="{D42A27DB-BD31-4B8C-83A1-F6EECF244321}">
                <p14:modId xmlns:p14="http://schemas.microsoft.com/office/powerpoint/2010/main" val="4241844641"/>
              </p:ext>
            </p:extLst>
          </p:nvPr>
        </p:nvGraphicFramePr>
        <p:xfrm>
          <a:off x="0" y="1371600"/>
          <a:ext cx="16764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8"/>
          <p:cNvGraphicFramePr>
            <a:graphicFrameLocks noGrp="1"/>
          </p:cNvGraphicFramePr>
          <p:nvPr>
            <p:ph idx="1"/>
            <p:extLst>
              <p:ext uri="{D42A27DB-BD31-4B8C-83A1-F6EECF244321}">
                <p14:modId xmlns:p14="http://schemas.microsoft.com/office/powerpoint/2010/main" val="2026662403"/>
              </p:ext>
            </p:extLst>
          </p:nvPr>
        </p:nvGraphicFramePr>
        <p:xfrm>
          <a:off x="1219200" y="1676400"/>
          <a:ext cx="7315200" cy="44958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3803201104"/>
              </p:ext>
            </p:extLst>
          </p:nvPr>
        </p:nvGraphicFramePr>
        <p:xfrm>
          <a:off x="1676400" y="5715000"/>
          <a:ext cx="6857998" cy="609600"/>
        </p:xfrm>
        <a:graphic>
          <a:graphicData uri="http://schemas.openxmlformats.org/drawingml/2006/table">
            <a:tbl>
              <a:tblPr>
                <a:tableStyleId>{5C22544A-7EE6-4342-B048-85BDC9FD1C3A}</a:tableStyleId>
              </a:tblPr>
              <a:tblGrid>
                <a:gridCol w="979714"/>
                <a:gridCol w="979714"/>
                <a:gridCol w="979714"/>
                <a:gridCol w="979714"/>
                <a:gridCol w="979714"/>
                <a:gridCol w="979714"/>
                <a:gridCol w="979714"/>
              </a:tblGrid>
              <a:tr h="161925">
                <a:tc>
                  <a:txBody>
                    <a:bodyPr/>
                    <a:lstStyle/>
                    <a:p>
                      <a:pPr algn="l" fontAlgn="b"/>
                      <a:r>
                        <a:rPr lang="en-US" sz="1000" u="none" strike="noStrike" dirty="0">
                          <a:effectLst/>
                        </a:rPr>
                        <a:t>Observation     N=275</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Student Growth                   N=253</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Student Growth </a:t>
                      </a:r>
                      <a:r>
                        <a:rPr lang="en-US" sz="1000" u="none" strike="noStrike" dirty="0" smtClean="0">
                          <a:effectLst/>
                        </a:rPr>
                        <a:t>received</a:t>
                      </a:r>
                    </a:p>
                    <a:p>
                      <a:pPr algn="l" fontAlgn="b"/>
                      <a:r>
                        <a:rPr lang="en-US" sz="1000" u="none" strike="noStrike" dirty="0" smtClean="0">
                          <a:effectLst/>
                        </a:rPr>
                        <a:t>SGP </a:t>
                      </a:r>
                      <a:r>
                        <a:rPr lang="en-US" sz="1000" u="none" strike="noStrike" dirty="0">
                          <a:effectLst/>
                        </a:rPr>
                        <a:t>N=138</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a:effectLst/>
                        </a:rPr>
                        <a:t>Reflective Practice       N=246</a:t>
                      </a:r>
                      <a:endParaRPr lang="en-US" sz="1000" b="0" i="0" u="none" strike="noStrike">
                        <a:effectLst/>
                        <a:latin typeface="Microsoft Sans Serif"/>
                      </a:endParaRPr>
                    </a:p>
                  </a:txBody>
                  <a:tcPr marL="0" marR="0" marT="0" marB="0" anchor="b">
                    <a:noFill/>
                  </a:tcPr>
                </a:tc>
                <a:tc>
                  <a:txBody>
                    <a:bodyPr/>
                    <a:lstStyle/>
                    <a:p>
                      <a:pPr algn="l" fontAlgn="b"/>
                      <a:r>
                        <a:rPr lang="en-US" sz="1000" u="none" strike="noStrike" dirty="0">
                          <a:effectLst/>
                        </a:rPr>
                        <a:t>Professional Growth </a:t>
                      </a:r>
                      <a:endParaRPr lang="en-US" sz="1000" u="none" strike="noStrike" dirty="0" smtClean="0">
                        <a:effectLst/>
                      </a:endParaRPr>
                    </a:p>
                    <a:p>
                      <a:pPr algn="l" fontAlgn="b"/>
                      <a:r>
                        <a:rPr lang="en-US" sz="1000" u="none" strike="noStrike" dirty="0" smtClean="0">
                          <a:effectLst/>
                        </a:rPr>
                        <a:t>Plans  </a:t>
                      </a:r>
                    </a:p>
                    <a:p>
                      <a:pPr algn="l" fontAlgn="b"/>
                      <a:r>
                        <a:rPr lang="en-US" sz="1000" u="none" strike="noStrike" dirty="0" smtClean="0">
                          <a:effectLst/>
                        </a:rPr>
                        <a:t>N=238</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Student </a:t>
                      </a:r>
                      <a:endParaRPr lang="en-US" sz="1000" u="none" strike="noStrike" dirty="0" smtClean="0">
                        <a:effectLst/>
                      </a:endParaRPr>
                    </a:p>
                    <a:p>
                      <a:pPr algn="l" fontAlgn="b"/>
                      <a:r>
                        <a:rPr lang="en-US" sz="1000" u="none" strike="noStrike" dirty="0" smtClean="0">
                          <a:effectLst/>
                        </a:rPr>
                        <a:t>Voice N=200</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SV Tripod Participants N=58</a:t>
                      </a:r>
                      <a:endParaRPr lang="en-US" sz="1000" b="0" i="0" u="none" strike="noStrike" dirty="0">
                        <a:effectLst/>
                        <a:latin typeface="Microsoft Sans Serif"/>
                      </a:endParaRPr>
                    </a:p>
                  </a:txBody>
                  <a:tcPr marL="0" marR="0" marT="0" marB="0" anchor="b">
                    <a:noFill/>
                  </a:tcPr>
                </a:tc>
              </a:tr>
            </a:tbl>
          </a:graphicData>
        </a:graphic>
      </p:graphicFrame>
      <p:sp>
        <p:nvSpPr>
          <p:cNvPr id="3" name="Slide Number Placeholder 2"/>
          <p:cNvSpPr>
            <a:spLocks noGrp="1"/>
          </p:cNvSpPr>
          <p:nvPr>
            <p:ph type="sldNum" sz="quarter" idx="12"/>
          </p:nvPr>
        </p:nvSpPr>
        <p:spPr/>
        <p:txBody>
          <a:bodyPr/>
          <a:lstStyle/>
          <a:p>
            <a:fld id="{6E5AA4AD-C28D-5F42-8FE0-2ECD1FF8D039}" type="slidenum">
              <a:rPr lang="en-US" smtClean="0"/>
              <a:t>14</a:t>
            </a:fld>
            <a:endParaRPr lang="en-US"/>
          </a:p>
        </p:txBody>
      </p:sp>
    </p:spTree>
    <p:extLst>
      <p:ext uri="{BB962C8B-B14F-4D97-AF65-F5344CB8AC3E}">
        <p14:creationId xmlns:p14="http://schemas.microsoft.com/office/powerpoint/2010/main" val="9796123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66800"/>
            <a:ext cx="8763000" cy="609600"/>
          </a:xfrm>
        </p:spPr>
        <p:txBody>
          <a:bodyPr>
            <a:noAutofit/>
          </a:bodyPr>
          <a:lstStyle/>
          <a:p>
            <a:pPr>
              <a:defRPr sz="1800" b="1" i="0" u="none" strike="noStrike" kern="1200" baseline="0">
                <a:solidFill>
                  <a:sysClr val="windowText" lastClr="000000"/>
                </a:solidFill>
                <a:latin typeface="+mn-lt"/>
                <a:ea typeface="+mn-ea"/>
                <a:cs typeface="+mn-cs"/>
              </a:defRPr>
            </a:pPr>
            <a:r>
              <a:rPr lang="en-US" sz="2000" b="1" dirty="0">
                <a:solidFill>
                  <a:sysClr val="windowText" lastClr="000000"/>
                </a:solidFill>
              </a:rPr>
              <a:t>When discussing the following measures with my colleagues, the reactions I encountered were: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3022062"/>
              </p:ext>
            </p:extLst>
          </p:nvPr>
        </p:nvGraphicFramePr>
        <p:xfrm>
          <a:off x="1198418" y="1600200"/>
          <a:ext cx="7391400" cy="43805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849797163"/>
              </p:ext>
            </p:extLst>
          </p:nvPr>
        </p:nvGraphicFramePr>
        <p:xfrm>
          <a:off x="1752592" y="5715000"/>
          <a:ext cx="6858008" cy="457200"/>
        </p:xfrm>
        <a:graphic>
          <a:graphicData uri="http://schemas.openxmlformats.org/drawingml/2006/table">
            <a:tbl>
              <a:tblPr>
                <a:tableStyleId>{5C22544A-7EE6-4342-B048-85BDC9FD1C3A}</a:tableStyleId>
              </a:tblPr>
              <a:tblGrid>
                <a:gridCol w="857251"/>
                <a:gridCol w="857251"/>
                <a:gridCol w="857251"/>
                <a:gridCol w="857251"/>
                <a:gridCol w="857251"/>
                <a:gridCol w="857251"/>
                <a:gridCol w="857251"/>
                <a:gridCol w="857251"/>
              </a:tblGrid>
              <a:tr h="161925">
                <a:tc>
                  <a:txBody>
                    <a:bodyPr/>
                    <a:lstStyle/>
                    <a:p>
                      <a:pPr algn="l" fontAlgn="b"/>
                      <a:r>
                        <a:rPr lang="en-US" sz="1000" u="none" strike="noStrike" dirty="0">
                          <a:effectLst/>
                        </a:rPr>
                        <a:t>Observation     N=231</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Student Growth Goals                   N=190</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Reflective Practice       N=158</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Professional Growth Plans  N=177</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Student Growth Percentiles  (SGP) N=98</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SGP received scores N=85</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Student Voice  N=96</a:t>
                      </a:r>
                      <a:endParaRPr lang="en-US" sz="1000" b="0" i="0" u="none" strike="noStrike" dirty="0">
                        <a:effectLst/>
                        <a:latin typeface="Microsoft Sans Serif"/>
                      </a:endParaRPr>
                    </a:p>
                  </a:txBody>
                  <a:tcPr marL="0" marR="0" marT="0" marB="0" anchor="ctr">
                    <a:noFill/>
                  </a:tcPr>
                </a:tc>
                <a:tc>
                  <a:txBody>
                    <a:bodyPr/>
                    <a:lstStyle/>
                    <a:p>
                      <a:pPr algn="l" fontAlgn="b"/>
                      <a:r>
                        <a:rPr lang="en-US" sz="1000" u="none" strike="noStrike" dirty="0">
                          <a:effectLst/>
                        </a:rPr>
                        <a:t>SV Tripod Participants N=46</a:t>
                      </a:r>
                      <a:endParaRPr lang="en-US" sz="1000" b="0" i="0" u="none" strike="noStrike" dirty="0">
                        <a:effectLst/>
                        <a:latin typeface="Microsoft Sans Serif"/>
                      </a:endParaRPr>
                    </a:p>
                  </a:txBody>
                  <a:tcPr marL="0" marR="0" marT="0" marB="0" anchor="ctr">
                    <a:noFill/>
                  </a:tcPr>
                </a:tc>
              </a:tr>
            </a:tbl>
          </a:graphicData>
        </a:graphic>
      </p:graphicFrame>
      <p:cxnSp>
        <p:nvCxnSpPr>
          <p:cNvPr id="6" name="Straight Connector 9"/>
          <p:cNvCxnSpPr>
            <a:cxnSpLocks noChangeShapeType="1"/>
          </p:cNvCxnSpPr>
          <p:nvPr/>
        </p:nvCxnSpPr>
        <p:spPr bwMode="auto">
          <a:xfrm>
            <a:off x="152400" y="3886200"/>
            <a:ext cx="8458200" cy="0"/>
          </a:xfrm>
          <a:prstGeom prst="line">
            <a:avLst/>
          </a:prstGeom>
          <a:noFill/>
          <a:ln w="19050" algn="ctr">
            <a:solidFill>
              <a:srgbClr val="7030A0"/>
            </a:solidFill>
            <a:round/>
            <a:headEnd type="triangle" w="lg" len="lg"/>
            <a:tailEnd type="triangle" w="lg" len="lg"/>
          </a:ln>
          <a:extLst>
            <a:ext uri="{909E8E84-426E-40DD-AFC4-6F175D3DCCD1}">
              <a14:hiddenFill xmlns:a14="http://schemas.microsoft.com/office/drawing/2010/main">
                <a:noFill/>
              </a14:hiddenFill>
            </a:ext>
          </a:extLst>
        </p:spPr>
      </p:cxnSp>
      <p:graphicFrame>
        <p:nvGraphicFramePr>
          <p:cNvPr id="10" name="Diagram 9"/>
          <p:cNvGraphicFramePr/>
          <p:nvPr>
            <p:extLst>
              <p:ext uri="{D42A27DB-BD31-4B8C-83A1-F6EECF244321}">
                <p14:modId xmlns:p14="http://schemas.microsoft.com/office/powerpoint/2010/main" val="1405695244"/>
              </p:ext>
            </p:extLst>
          </p:nvPr>
        </p:nvGraphicFramePr>
        <p:xfrm>
          <a:off x="0" y="1462803"/>
          <a:ext cx="1676400" cy="47585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p:cNvSpPr>
            <a:spLocks noGrp="1"/>
          </p:cNvSpPr>
          <p:nvPr>
            <p:ph type="sldNum" sz="quarter" idx="12"/>
          </p:nvPr>
        </p:nvSpPr>
        <p:spPr/>
        <p:txBody>
          <a:bodyPr/>
          <a:lstStyle/>
          <a:p>
            <a:fld id="{6E5AA4AD-C28D-5F42-8FE0-2ECD1FF8D039}" type="slidenum">
              <a:rPr lang="en-US" smtClean="0"/>
              <a:t>15</a:t>
            </a:fld>
            <a:endParaRPr lang="en-US"/>
          </a:p>
        </p:txBody>
      </p:sp>
    </p:spTree>
    <p:extLst>
      <p:ext uri="{BB962C8B-B14F-4D97-AF65-F5344CB8AC3E}">
        <p14:creationId xmlns:p14="http://schemas.microsoft.com/office/powerpoint/2010/main" val="3536425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066800"/>
            <a:ext cx="8763000" cy="609600"/>
          </a:xfrm>
        </p:spPr>
        <p:txBody>
          <a:bodyPr>
            <a:noAutofit/>
          </a:bodyPr>
          <a:lstStyle/>
          <a:p>
            <a:pPr>
              <a:defRPr sz="1800" b="1" i="0" u="none" strike="noStrike" kern="1200" baseline="0">
                <a:solidFill>
                  <a:sysClr val="windowText" lastClr="000000"/>
                </a:solidFill>
                <a:latin typeface="+mn-lt"/>
                <a:ea typeface="+mn-ea"/>
                <a:cs typeface="+mn-cs"/>
              </a:defRPr>
            </a:pPr>
            <a:r>
              <a:rPr lang="en-US" sz="2000" b="1" kern="1200" dirty="0">
                <a:solidFill>
                  <a:sysClr val="windowText" lastClr="000000"/>
                </a:solidFill>
              </a:rPr>
              <a:t>Perceptions of Overall Professional Growth and Effectiveness System (PGES)</a:t>
            </a:r>
          </a:p>
        </p:txBody>
      </p:sp>
      <p:cxnSp>
        <p:nvCxnSpPr>
          <p:cNvPr id="6" name="Straight Connector 9"/>
          <p:cNvCxnSpPr>
            <a:cxnSpLocks noChangeShapeType="1"/>
          </p:cNvCxnSpPr>
          <p:nvPr/>
        </p:nvCxnSpPr>
        <p:spPr bwMode="auto">
          <a:xfrm>
            <a:off x="152400" y="3962400"/>
            <a:ext cx="8991600" cy="0"/>
          </a:xfrm>
          <a:prstGeom prst="line">
            <a:avLst/>
          </a:prstGeom>
          <a:noFill/>
          <a:ln w="19050" algn="ctr">
            <a:solidFill>
              <a:srgbClr val="7030A0"/>
            </a:solidFill>
            <a:round/>
            <a:headEnd type="triangle" w="lg" len="lg"/>
            <a:tailEnd type="triangle" w="lg" len="lg"/>
          </a:ln>
          <a:extLst>
            <a:ext uri="{909E8E84-426E-40DD-AFC4-6F175D3DCCD1}">
              <a14:hiddenFill xmlns:a14="http://schemas.microsoft.com/office/drawing/2010/main">
                <a:noFill/>
              </a14:hiddenFill>
            </a:ext>
          </a:extLst>
        </p:spPr>
      </p:cxnSp>
      <p:graphicFrame>
        <p:nvGraphicFramePr>
          <p:cNvPr id="10" name="Diagram 9"/>
          <p:cNvGraphicFramePr/>
          <p:nvPr>
            <p:extLst>
              <p:ext uri="{D42A27DB-BD31-4B8C-83A1-F6EECF244321}">
                <p14:modId xmlns:p14="http://schemas.microsoft.com/office/powerpoint/2010/main" val="249647420"/>
              </p:ext>
            </p:extLst>
          </p:nvPr>
        </p:nvGraphicFramePr>
        <p:xfrm>
          <a:off x="0" y="1371600"/>
          <a:ext cx="16764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Content Placeholder 3"/>
          <p:cNvGraphicFramePr>
            <a:graphicFrameLocks noGrp="1"/>
          </p:cNvGraphicFramePr>
          <p:nvPr>
            <p:ph idx="1"/>
            <p:extLst>
              <p:ext uri="{D42A27DB-BD31-4B8C-83A1-F6EECF244321}">
                <p14:modId xmlns:p14="http://schemas.microsoft.com/office/powerpoint/2010/main" val="3119460710"/>
              </p:ext>
            </p:extLst>
          </p:nvPr>
        </p:nvGraphicFramePr>
        <p:xfrm>
          <a:off x="1524000" y="5562600"/>
          <a:ext cx="7162800" cy="609600"/>
        </p:xfrm>
        <a:graphic>
          <a:graphicData uri="http://schemas.openxmlformats.org/drawingml/2006/table">
            <a:tbl>
              <a:tblPr>
                <a:tableStyleId>{5C22544A-7EE6-4342-B048-85BDC9FD1C3A}</a:tableStyleId>
              </a:tblPr>
              <a:tblGrid>
                <a:gridCol w="2387600"/>
                <a:gridCol w="2387600"/>
                <a:gridCol w="2387600"/>
              </a:tblGrid>
              <a:tr h="161925">
                <a:tc>
                  <a:txBody>
                    <a:bodyPr/>
                    <a:lstStyle/>
                    <a:p>
                      <a:pPr algn="l" fontAlgn="b"/>
                      <a:r>
                        <a:rPr lang="en-US" sz="1000" u="none" strike="noStrike" dirty="0">
                          <a:effectLst/>
                        </a:rPr>
                        <a:t>I feel comfortable being assessed using the Professional Growth and Effectiveness System (PGES) framework. N=218</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My district currently has the infrastructure to train all its teachers in the proper use of the Professional Growth and Effectiveness System (PGES). N=215</a:t>
                      </a:r>
                      <a:endParaRPr lang="en-US" sz="1000" b="0" i="0" u="none" strike="noStrike" dirty="0">
                        <a:effectLst/>
                        <a:latin typeface="Microsoft Sans Serif"/>
                      </a:endParaRPr>
                    </a:p>
                  </a:txBody>
                  <a:tcPr marL="0" marR="0" marT="0" marB="0" anchor="b">
                    <a:noFill/>
                  </a:tcPr>
                </a:tc>
                <a:tc>
                  <a:txBody>
                    <a:bodyPr/>
                    <a:lstStyle/>
                    <a:p>
                      <a:pPr algn="l" fontAlgn="b"/>
                      <a:r>
                        <a:rPr lang="en-US" sz="1000" u="none" strike="noStrike" dirty="0">
                          <a:effectLst/>
                        </a:rPr>
                        <a:t>I have effectively communicated the purpose and expectations of the field test to my colleagues. N=218</a:t>
                      </a:r>
                      <a:endParaRPr lang="en-US" sz="1000" b="0" i="0" u="none" strike="noStrike" dirty="0">
                        <a:effectLst/>
                        <a:latin typeface="Microsoft Sans Serif"/>
                      </a:endParaRPr>
                    </a:p>
                  </a:txBody>
                  <a:tcPr marL="0" marR="0" marT="0" marB="0" anchor="b">
                    <a:noFill/>
                  </a:tcPr>
                </a:tc>
              </a:tr>
            </a:tbl>
          </a:graphicData>
        </a:graphic>
      </p:graphicFrame>
      <p:graphicFrame>
        <p:nvGraphicFramePr>
          <p:cNvPr id="8" name="Chart 7"/>
          <p:cNvGraphicFramePr>
            <a:graphicFrameLocks/>
          </p:cNvGraphicFramePr>
          <p:nvPr>
            <p:extLst>
              <p:ext uri="{D42A27DB-BD31-4B8C-83A1-F6EECF244321}">
                <p14:modId xmlns:p14="http://schemas.microsoft.com/office/powerpoint/2010/main" val="225627378"/>
              </p:ext>
            </p:extLst>
          </p:nvPr>
        </p:nvGraphicFramePr>
        <p:xfrm>
          <a:off x="1066800" y="1828800"/>
          <a:ext cx="7291388" cy="4267200"/>
        </p:xfrm>
        <a:graphic>
          <a:graphicData uri="http://schemas.openxmlformats.org/drawingml/2006/chart">
            <c:chart xmlns:c="http://schemas.openxmlformats.org/drawingml/2006/chart" xmlns:r="http://schemas.openxmlformats.org/officeDocument/2006/relationships" r:id="rId8"/>
          </a:graphicData>
        </a:graphic>
      </p:graphicFrame>
      <p:sp>
        <p:nvSpPr>
          <p:cNvPr id="3" name="Slide Number Placeholder 2"/>
          <p:cNvSpPr>
            <a:spLocks noGrp="1"/>
          </p:cNvSpPr>
          <p:nvPr>
            <p:ph type="sldNum" sz="quarter" idx="12"/>
          </p:nvPr>
        </p:nvSpPr>
        <p:spPr/>
        <p:txBody>
          <a:bodyPr/>
          <a:lstStyle/>
          <a:p>
            <a:fld id="{6E5AA4AD-C28D-5F42-8FE0-2ECD1FF8D039}" type="slidenum">
              <a:rPr lang="en-US" smtClean="0"/>
              <a:t>16</a:t>
            </a:fld>
            <a:endParaRPr lang="en-US"/>
          </a:p>
        </p:txBody>
      </p:sp>
    </p:spTree>
    <p:extLst>
      <p:ext uri="{BB962C8B-B14F-4D97-AF65-F5344CB8AC3E}">
        <p14:creationId xmlns:p14="http://schemas.microsoft.com/office/powerpoint/2010/main" val="40011259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TotalTime>
  <Words>736</Words>
  <Application>Microsoft Office PowerPoint</Application>
  <PresentationFormat>On-screen Show (4:3)</PresentationFormat>
  <Paragraphs>119</Paragraphs>
  <Slides>16</Slides>
  <Notes>10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Strategic Planning Update</vt:lpstr>
      <vt:lpstr>PowerPoint Presentation</vt:lpstr>
      <vt:lpstr>PowerPoint Presentation</vt:lpstr>
      <vt:lpstr>PowerPoint Presentation</vt:lpstr>
      <vt:lpstr>Gap Progress Report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Next Generation Professionals Progress Report</vt:lpstr>
      <vt:lpstr>The following measure is appropriate to support the Professional Growth and Effectiveness System (PGES).</vt:lpstr>
      <vt:lpstr>When discussing the following measures with my colleagues, the reactions I encountered were:</vt:lpstr>
      <vt:lpstr>Perceptions of Overall Professional Growth and Effectiveness System (PGES)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Akers</dc:creator>
  <cp:lastModifiedBy>kakers</cp:lastModifiedBy>
  <cp:revision>57</cp:revision>
  <dcterms:created xsi:type="dcterms:W3CDTF">2013-01-17T13:43:23Z</dcterms:created>
  <dcterms:modified xsi:type="dcterms:W3CDTF">2013-02-12T12:45:06Z</dcterms:modified>
</cp:coreProperties>
</file>