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y="8229600" cx="14630400"/>
  <p:notesSz cx="8229600" cy="14630400"/>
  <p:embeddedFontLst>
    <p:embeddedFont>
      <p:font typeface="Spline Sans"/>
      <p:regular r:id="rId13"/>
      <p:bold r:id="rId14"/>
    </p:embeddedFont>
    <p:embeddedFont>
      <p:font typeface="Barlow"/>
      <p:regular r:id="rId15"/>
      <p:bold r:id="rId16"/>
      <p:italic r:id="rId17"/>
      <p:boldItalic r:id="rId1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font" Target="fonts/SplineSans-regular.fntdata"/><Relationship Id="rId12" Type="http://schemas.openxmlformats.org/officeDocument/2006/relationships/slide" Target="slides/slide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font" Target="fonts/Barlow-regular.fntdata"/><Relationship Id="rId14" Type="http://schemas.openxmlformats.org/officeDocument/2006/relationships/font" Target="fonts/SplineSans-bold.fntdata"/><Relationship Id="rId17" Type="http://schemas.openxmlformats.org/officeDocument/2006/relationships/font" Target="fonts/Barlow-italic.fntdata"/><Relationship Id="rId16" Type="http://schemas.openxmlformats.org/officeDocument/2006/relationships/font" Target="fonts/Barlow-bold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18" Type="http://schemas.openxmlformats.org/officeDocument/2006/relationships/font" Target="fonts/Barlow-boldItalic.fntdata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/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/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/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/>
              <a:t>‹#›</a:t>
            </a:fld>
            <a:endParaRPr b="0" i="0" sz="1200" u="none" cap="none" strike="noStrike"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3" name="Google Shape;43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" name="Google Shape;44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3" name="Google Shape;53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" name="Google Shape;54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1" name="Google Shape;71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" name="Google Shape;72;p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1" name="Google Shape;91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0" name="Google Shape;120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" name="Google Shape;121;p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1" name="Google Shape;131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3" name="Google Shape;153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p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37c7b5a2ff9_0_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5" name="Google Shape;175;g37c7b5a2ff9_0_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g37c7b5a2ff9_0_4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4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4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4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4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4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4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4.png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4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4.pn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4.png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1 master">
  <p:cSld name="Slide 1 master"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1" name="Google Shape;11;p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4630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2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A081B">
              <a:alpha val="7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2 master">
  <p:cSld name="Slide 2 mast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4" name="Google Shape;14;p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4630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15;p3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A081B">
              <a:alpha val="7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3 master">
  <p:cSld name="Slide 3 master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7" name="Google Shape;17;p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4630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18;p4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A081B">
              <a:alpha val="7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4 master">
  <p:cSld name="Slide 4 master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20" name="Google Shape;20;p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4630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5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A081B">
              <a:alpha val="7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5 master">
  <p:cSld name="Slide 5 master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23" name="Google Shape;23;p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4630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Google Shape;24;p6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A081B">
              <a:alpha val="7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6 master">
  <p:cSld name="Slide 6 master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26" name="Google Shape;26;p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4630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Google Shape;27;p7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A081B">
              <a:alpha val="7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7 master">
  <p:cSld name="Slide 7 master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29" name="Google Shape;29;p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4630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Google Shape;30;p8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A081B">
              <a:alpha val="7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8 master">
  <p:cSld name="Slide 8 master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32" name="Google Shape;32;p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4630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Google Shape;33;p9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A081B">
              <a:alpha val="7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9 master">
  <p:cSld name="Slide 9 master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35" name="Google Shape;35;p1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4630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36" name="Google Shape;36;p1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A081B">
              <a:alpha val="7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10 master">
  <p:cSld name="Slide 10 master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38" name="Google Shape;38;p1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4630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39" name="Google Shape;39;p1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A081B">
              <a:alpha val="7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EFAULT">
  <p:cSld name="DEFAULT">
    <p:bg>
      <p:bgPr>
        <a:solidFill>
          <a:schemeClr val="lt1"/>
        </a:solidFill>
      </p:bgPr>
    </p:bg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0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png"/><Relationship Id="rId4" Type="http://schemas.openxmlformats.org/officeDocument/2006/relationships/image" Target="../media/image1.png"/><Relationship Id="rId5" Type="http://schemas.openxmlformats.org/officeDocument/2006/relationships/image" Target="../media/image5.png"/><Relationship Id="rId6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46" name="Google Shape;46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5486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Google Shape;47;p13"/>
          <p:cNvSpPr/>
          <p:nvPr/>
        </p:nvSpPr>
        <p:spPr>
          <a:xfrm>
            <a:off x="6350437" y="2519005"/>
            <a:ext cx="6359843" cy="6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F0FCFF"/>
              </a:buClr>
              <a:buSzPts val="4300"/>
              <a:buFont typeface="Spline Sans"/>
              <a:buNone/>
            </a:pPr>
            <a:r>
              <a:rPr b="1" i="0" lang="en-US" sz="4300" u="none" cap="none" strike="noStrike">
                <a:solidFill>
                  <a:srgbClr val="F0FCFF"/>
                </a:solidFill>
                <a:latin typeface="Spline Sans"/>
                <a:ea typeface="Spline Sans"/>
                <a:cs typeface="Spline Sans"/>
                <a:sym typeface="Spline Sans"/>
              </a:rPr>
              <a:t>2025-26 Working Budget</a:t>
            </a:r>
            <a:endParaRPr b="0" i="0" sz="4300" u="none" cap="none" strike="noStrike"/>
          </a:p>
        </p:txBody>
      </p:sp>
      <p:sp>
        <p:nvSpPr>
          <p:cNvPr id="48" name="Google Shape;48;p13"/>
          <p:cNvSpPr/>
          <p:nvPr/>
        </p:nvSpPr>
        <p:spPr>
          <a:xfrm>
            <a:off x="6350437" y="3575090"/>
            <a:ext cx="7415927" cy="39504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3157"/>
              </a:lnSpc>
              <a:spcBef>
                <a:spcPts val="0"/>
              </a:spcBef>
              <a:spcAft>
                <a:spcPts val="0"/>
              </a:spcAft>
              <a:buSzPts val="1900"/>
              <a:buFont typeface="Arial"/>
              <a:buNone/>
            </a:pPr>
            <a:r>
              <a:t/>
            </a:r>
            <a:endParaRPr b="0" i="0" sz="1900" u="none" cap="none" strike="noStrike"/>
          </a:p>
        </p:txBody>
      </p:sp>
      <p:sp>
        <p:nvSpPr>
          <p:cNvPr id="49" name="Google Shape;49;p13"/>
          <p:cNvSpPr/>
          <p:nvPr/>
        </p:nvSpPr>
        <p:spPr>
          <a:xfrm>
            <a:off x="6350437" y="4247793"/>
            <a:ext cx="7415927" cy="39504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3157"/>
              </a:lnSpc>
              <a:spcBef>
                <a:spcPts val="0"/>
              </a:spcBef>
              <a:spcAft>
                <a:spcPts val="0"/>
              </a:spcAft>
              <a:buSzPts val="1900"/>
              <a:buFont typeface="Arial"/>
              <a:buNone/>
            </a:pPr>
            <a:r>
              <a:t/>
            </a:r>
            <a:endParaRPr b="0" i="0" sz="1900" u="none" cap="none" strike="noStrike"/>
          </a:p>
        </p:txBody>
      </p:sp>
      <p:sp>
        <p:nvSpPr>
          <p:cNvPr id="50" name="Google Shape;50;p13"/>
          <p:cNvSpPr/>
          <p:nvPr/>
        </p:nvSpPr>
        <p:spPr>
          <a:xfrm>
            <a:off x="6350437" y="4920496"/>
            <a:ext cx="7415927" cy="79009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3157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1900"/>
              <a:buFont typeface="Barlow"/>
              <a:buNone/>
            </a:pPr>
            <a:r>
              <a:rPr b="0" i="0" lang="en-US" sz="1900" u="none" cap="none" strike="noStrike">
                <a:solidFill>
                  <a:srgbClr val="E0E4E6"/>
                </a:solidFill>
                <a:latin typeface="Barlow"/>
                <a:ea typeface="Barlow"/>
                <a:cs typeface="Barlow"/>
                <a:sym typeface="Barlow"/>
              </a:rPr>
              <a:t>Lisa Lewis</a:t>
            </a:r>
            <a:br>
              <a:rPr b="0" i="0" lang="en-US" sz="1900" u="none" cap="none" strike="noStrike">
                <a:solidFill>
                  <a:srgbClr val="E0E4E6"/>
                </a:solidFill>
                <a:latin typeface="Barlow"/>
                <a:ea typeface="Barlow"/>
                <a:cs typeface="Barlow"/>
                <a:sym typeface="Barlow"/>
              </a:rPr>
            </a:br>
            <a:r>
              <a:rPr b="0" i="0" lang="en-US" sz="1900" u="none" cap="none" strike="noStrike">
                <a:solidFill>
                  <a:srgbClr val="E0E4E6"/>
                </a:solidFill>
                <a:latin typeface="Barlow"/>
                <a:ea typeface="Barlow"/>
                <a:cs typeface="Barlow"/>
                <a:sym typeface="Barlow"/>
              </a:rPr>
              <a:t>September 2025</a:t>
            </a:r>
            <a:endParaRPr b="0" i="0" sz="1900" u="none" cap="none" strike="noStrike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4"/>
          <p:cNvSpPr/>
          <p:nvPr/>
        </p:nvSpPr>
        <p:spPr>
          <a:xfrm>
            <a:off x="864037" y="1517333"/>
            <a:ext cx="54864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F0FCFF"/>
              </a:buClr>
              <a:buSzPts val="4300"/>
              <a:buFont typeface="Spline Sans"/>
              <a:buNone/>
            </a:pPr>
            <a:r>
              <a:rPr b="1" i="0" lang="en-US" sz="4300" u="none" cap="none" strike="noStrike">
                <a:solidFill>
                  <a:srgbClr val="F0FCFF"/>
                </a:solidFill>
                <a:latin typeface="Spline Sans"/>
                <a:ea typeface="Spline Sans"/>
                <a:cs typeface="Spline Sans"/>
                <a:sym typeface="Spline Sans"/>
              </a:rPr>
              <a:t>Revenue Breakdown</a:t>
            </a:r>
            <a:endParaRPr b="0" i="0" sz="4300" u="none" cap="none" strike="noStrike"/>
          </a:p>
        </p:txBody>
      </p:sp>
      <p:sp>
        <p:nvSpPr>
          <p:cNvPr id="57" name="Google Shape;57;p14"/>
          <p:cNvSpPr/>
          <p:nvPr/>
        </p:nvSpPr>
        <p:spPr>
          <a:xfrm>
            <a:off x="864037" y="2820233"/>
            <a:ext cx="2994065" cy="8146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6400"/>
              <a:buFont typeface="Spline Sans"/>
              <a:buNone/>
            </a:pPr>
            <a:r>
              <a:rPr b="1" i="0" lang="en-US" sz="6400" u="none" cap="none" strike="noStrike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$10.7M</a:t>
            </a:r>
            <a:endParaRPr b="0" i="0" sz="6400" u="none" cap="none" strike="noStrike"/>
          </a:p>
        </p:txBody>
      </p:sp>
      <p:sp>
        <p:nvSpPr>
          <p:cNvPr id="58" name="Google Shape;58;p14"/>
          <p:cNvSpPr/>
          <p:nvPr/>
        </p:nvSpPr>
        <p:spPr>
          <a:xfrm>
            <a:off x="989409" y="3943350"/>
            <a:ext cx="27432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2150"/>
              <a:buFont typeface="Spline Sans"/>
              <a:buNone/>
            </a:pPr>
            <a:r>
              <a:rPr b="1" i="0" lang="en-US" sz="2150" u="none" cap="none" strike="noStrike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Potential Revenue</a:t>
            </a:r>
            <a:endParaRPr b="0" i="0" sz="2150" u="none" cap="none" strike="noStrike"/>
          </a:p>
        </p:txBody>
      </p:sp>
      <p:sp>
        <p:nvSpPr>
          <p:cNvPr id="59" name="Google Shape;59;p14"/>
          <p:cNvSpPr/>
          <p:nvPr/>
        </p:nvSpPr>
        <p:spPr>
          <a:xfrm>
            <a:off x="4166711" y="2820233"/>
            <a:ext cx="2994184" cy="8146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6400"/>
              <a:buFont typeface="Spline Sans"/>
              <a:buNone/>
            </a:pPr>
            <a:r>
              <a:rPr b="1" i="0" lang="en-US" sz="6400" u="none" cap="none" strike="noStrike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$1.73M</a:t>
            </a:r>
            <a:endParaRPr b="0" i="0" sz="6400" u="none" cap="none" strike="noStrike"/>
          </a:p>
        </p:txBody>
      </p:sp>
      <p:sp>
        <p:nvSpPr>
          <p:cNvPr id="60" name="Google Shape;60;p14"/>
          <p:cNvSpPr/>
          <p:nvPr/>
        </p:nvSpPr>
        <p:spPr>
          <a:xfrm>
            <a:off x="4292203" y="3943350"/>
            <a:ext cx="27432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2150"/>
              <a:buFont typeface="Spline Sans"/>
              <a:buNone/>
            </a:pPr>
            <a:r>
              <a:rPr b="1" i="0" lang="en-US" sz="2150" u="none" cap="none" strike="noStrike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Building Fund</a:t>
            </a:r>
            <a:endParaRPr b="0" i="0" sz="2150" u="none" cap="none" strike="noStrike"/>
          </a:p>
        </p:txBody>
      </p:sp>
      <p:sp>
        <p:nvSpPr>
          <p:cNvPr id="61" name="Google Shape;61;p14"/>
          <p:cNvSpPr/>
          <p:nvPr/>
        </p:nvSpPr>
        <p:spPr>
          <a:xfrm>
            <a:off x="7469505" y="2820233"/>
            <a:ext cx="2994065" cy="8146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6400"/>
              <a:buFont typeface="Spline Sans"/>
              <a:buNone/>
            </a:pPr>
            <a:r>
              <a:rPr b="1" i="0" lang="en-US" sz="6400" u="none" cap="none" strike="noStrike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$320K</a:t>
            </a:r>
            <a:endParaRPr b="0" i="0" sz="6400" u="none" cap="none" strike="noStrike"/>
          </a:p>
        </p:txBody>
      </p:sp>
      <p:sp>
        <p:nvSpPr>
          <p:cNvPr id="62" name="Google Shape;62;p14"/>
          <p:cNvSpPr/>
          <p:nvPr/>
        </p:nvSpPr>
        <p:spPr>
          <a:xfrm>
            <a:off x="7469505" y="3943350"/>
            <a:ext cx="2994065" cy="6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2150"/>
              <a:buFont typeface="Spline Sans"/>
              <a:buNone/>
            </a:pPr>
            <a:r>
              <a:rPr b="1" i="0" lang="en-US" sz="2150" u="none" cap="none" strike="noStrike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Projected Uncollectable</a:t>
            </a:r>
            <a:endParaRPr b="0" i="0" sz="2150" u="none" cap="none" strike="noStrike"/>
          </a:p>
        </p:txBody>
      </p:sp>
      <p:sp>
        <p:nvSpPr>
          <p:cNvPr id="63" name="Google Shape;63;p14"/>
          <p:cNvSpPr/>
          <p:nvPr/>
        </p:nvSpPr>
        <p:spPr>
          <a:xfrm>
            <a:off x="10772180" y="2820233"/>
            <a:ext cx="2994184" cy="8146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6400"/>
              <a:buFont typeface="Spline Sans"/>
              <a:buNone/>
            </a:pPr>
            <a:r>
              <a:rPr b="1" i="0" lang="en-US" sz="6400" u="none" cap="none" strike="noStrike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$235K</a:t>
            </a:r>
            <a:endParaRPr b="0" i="0" sz="6400" u="none" cap="none" strike="noStrike"/>
          </a:p>
        </p:txBody>
      </p:sp>
      <p:sp>
        <p:nvSpPr>
          <p:cNvPr id="64" name="Google Shape;64;p14"/>
          <p:cNvSpPr/>
          <p:nvPr/>
        </p:nvSpPr>
        <p:spPr>
          <a:xfrm>
            <a:off x="10897672" y="3943350"/>
            <a:ext cx="27432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2150"/>
              <a:buFont typeface="Spline Sans"/>
              <a:buNone/>
            </a:pPr>
            <a:r>
              <a:rPr b="1" i="0" lang="en-US" sz="2150" u="none" cap="none" strike="noStrike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Cost of Collections</a:t>
            </a:r>
            <a:endParaRPr b="0" i="0" sz="2150" u="none" cap="none" strike="noStrike"/>
          </a:p>
        </p:txBody>
      </p:sp>
      <p:sp>
        <p:nvSpPr>
          <p:cNvPr id="65" name="Google Shape;65;p14"/>
          <p:cNvSpPr/>
          <p:nvPr/>
        </p:nvSpPr>
        <p:spPr>
          <a:xfrm>
            <a:off x="4166711" y="5246251"/>
            <a:ext cx="2994184" cy="8146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6400"/>
              <a:buFont typeface="Spline Sans"/>
              <a:buNone/>
            </a:pPr>
            <a:r>
              <a:rPr b="1" i="0" lang="en-US" sz="6400" u="none" cap="none" strike="noStrike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$1.69M</a:t>
            </a:r>
            <a:endParaRPr b="0" i="0" sz="6400" u="none" cap="none" strike="noStrike"/>
          </a:p>
        </p:txBody>
      </p:sp>
      <p:sp>
        <p:nvSpPr>
          <p:cNvPr id="66" name="Google Shape;66;p14"/>
          <p:cNvSpPr/>
          <p:nvPr/>
        </p:nvSpPr>
        <p:spPr>
          <a:xfrm>
            <a:off x="4292203" y="6369368"/>
            <a:ext cx="27432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2150"/>
              <a:buFont typeface="Spline Sans"/>
              <a:buNone/>
            </a:pPr>
            <a:r>
              <a:rPr b="1" i="0" lang="en-US" sz="2150" u="none" cap="none" strike="noStrike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SEEK Adjustment</a:t>
            </a:r>
            <a:endParaRPr b="0" i="0" sz="2150" u="none" cap="none" strike="noStrike"/>
          </a:p>
        </p:txBody>
      </p:sp>
      <p:sp>
        <p:nvSpPr>
          <p:cNvPr id="67" name="Google Shape;67;p14"/>
          <p:cNvSpPr/>
          <p:nvPr/>
        </p:nvSpPr>
        <p:spPr>
          <a:xfrm>
            <a:off x="7469505" y="5246251"/>
            <a:ext cx="2994065" cy="8146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6400"/>
              <a:buFont typeface="Spline Sans"/>
              <a:buNone/>
            </a:pPr>
            <a:r>
              <a:rPr b="1" i="0" lang="en-US" sz="6400" u="none" cap="none" strike="noStrike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$6.71M</a:t>
            </a:r>
            <a:endParaRPr b="0" i="0" sz="6400" u="none" cap="none" strike="noStrike"/>
          </a:p>
        </p:txBody>
      </p:sp>
      <p:sp>
        <p:nvSpPr>
          <p:cNvPr id="68" name="Google Shape;68;p14"/>
          <p:cNvSpPr/>
          <p:nvPr/>
        </p:nvSpPr>
        <p:spPr>
          <a:xfrm>
            <a:off x="7594878" y="6369368"/>
            <a:ext cx="27432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2150"/>
              <a:buFont typeface="Spline Sans"/>
              <a:buNone/>
            </a:pPr>
            <a:r>
              <a:rPr b="1" i="0" lang="en-US" sz="2150" u="none" cap="none" strike="noStrike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Remaining Revenue</a:t>
            </a:r>
            <a:endParaRPr b="0" i="0" sz="2150" u="none" cap="none" strike="noStrike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74" name="Google Shape;74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144000" y="0"/>
            <a:ext cx="5486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15"/>
          <p:cNvSpPr/>
          <p:nvPr/>
        </p:nvSpPr>
        <p:spPr>
          <a:xfrm>
            <a:off x="864037" y="461503"/>
            <a:ext cx="63084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F0FCFF"/>
              </a:buClr>
              <a:buSzPts val="4300"/>
              <a:buFont typeface="Spline Sans"/>
              <a:buNone/>
            </a:pPr>
            <a:r>
              <a:rPr b="1" i="0" lang="en-US" sz="4300" u="none" cap="none" strike="noStrike">
                <a:solidFill>
                  <a:srgbClr val="F0FCFF"/>
                </a:solidFill>
                <a:latin typeface="Spline Sans"/>
                <a:ea typeface="Spline Sans"/>
                <a:cs typeface="Spline Sans"/>
                <a:sym typeface="Spline Sans"/>
              </a:rPr>
              <a:t>Technology &amp; School Safety Investments</a:t>
            </a:r>
            <a:endParaRPr b="0" i="0" sz="4300" u="none" cap="none" strike="noStrike"/>
          </a:p>
        </p:txBody>
      </p:sp>
      <p:sp>
        <p:nvSpPr>
          <p:cNvPr id="76" name="Google Shape;76;p15"/>
          <p:cNvSpPr/>
          <p:nvPr/>
        </p:nvSpPr>
        <p:spPr>
          <a:xfrm>
            <a:off x="718513" y="2528777"/>
            <a:ext cx="3584400" cy="1901400"/>
          </a:xfrm>
          <a:prstGeom prst="roundRect">
            <a:avLst>
              <a:gd fmla="val 15568" name="adj"/>
            </a:avLst>
          </a:prstGeom>
          <a:solidFill>
            <a:srgbClr val="0A081B"/>
          </a:solidFill>
          <a:ln cap="flat" cmpd="sng" w="30475">
            <a:solidFill>
              <a:srgbClr val="16FFB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Google Shape;77;p15"/>
          <p:cNvSpPr/>
          <p:nvPr/>
        </p:nvSpPr>
        <p:spPr>
          <a:xfrm>
            <a:off x="995821" y="2806083"/>
            <a:ext cx="27432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2150"/>
              <a:buFont typeface="Spline Sans"/>
              <a:buNone/>
            </a:pPr>
            <a:r>
              <a:rPr b="1" i="0" lang="en-US" sz="2150" u="none" cap="none" strike="noStrike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Audio Enhancement</a:t>
            </a:r>
            <a:endParaRPr b="0" i="0" sz="2150" u="none" cap="none" strike="noStrike"/>
          </a:p>
        </p:txBody>
      </p:sp>
      <p:sp>
        <p:nvSpPr>
          <p:cNvPr id="78" name="Google Shape;78;p15"/>
          <p:cNvSpPr/>
          <p:nvPr/>
        </p:nvSpPr>
        <p:spPr>
          <a:xfrm>
            <a:off x="995821" y="3297097"/>
            <a:ext cx="3030000" cy="39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3157"/>
              </a:lnSpc>
              <a:spcBef>
                <a:spcPts val="0"/>
              </a:spcBef>
              <a:spcAft>
                <a:spcPts val="0"/>
              </a:spcAft>
              <a:buClr>
                <a:srgbClr val="16FFBB"/>
              </a:buClr>
              <a:buSzPts val="1900"/>
              <a:buFont typeface="Barlow"/>
              <a:buNone/>
            </a:pPr>
            <a:r>
              <a:rPr b="0" i="0" lang="en-US" sz="1900" u="none" cap="none" strike="noStrike">
                <a:solidFill>
                  <a:srgbClr val="16FFBB"/>
                </a:solidFill>
                <a:latin typeface="Barlow"/>
                <a:ea typeface="Barlow"/>
                <a:cs typeface="Barlow"/>
                <a:sym typeface="Barlow"/>
              </a:rPr>
              <a:t>$2,466,967</a:t>
            </a:r>
            <a:endParaRPr b="0" i="0" sz="1900" u="none" cap="none" strike="noStrike"/>
          </a:p>
        </p:txBody>
      </p:sp>
      <p:sp>
        <p:nvSpPr>
          <p:cNvPr id="79" name="Google Shape;79;p15"/>
          <p:cNvSpPr/>
          <p:nvPr/>
        </p:nvSpPr>
        <p:spPr>
          <a:xfrm>
            <a:off x="995821" y="3840260"/>
            <a:ext cx="3030000" cy="790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3157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1900"/>
              <a:buFont typeface="Barlow"/>
              <a:buNone/>
            </a:pPr>
            <a:r>
              <a:rPr b="0" i="0" lang="en-US" sz="1900" u="none" cap="none" strike="noStrike">
                <a:solidFill>
                  <a:srgbClr val="E0E4E6"/>
                </a:solidFill>
                <a:latin typeface="Barlow"/>
                <a:ea typeface="Barlow"/>
                <a:cs typeface="Barlow"/>
                <a:sym typeface="Barlow"/>
              </a:rPr>
              <a:t>Based on availability of funds</a:t>
            </a:r>
            <a:endParaRPr b="0" i="0" sz="1900" u="none" cap="none" strike="noStrike"/>
          </a:p>
        </p:txBody>
      </p:sp>
      <p:sp>
        <p:nvSpPr>
          <p:cNvPr id="80" name="Google Shape;80;p15"/>
          <p:cNvSpPr/>
          <p:nvPr/>
        </p:nvSpPr>
        <p:spPr>
          <a:xfrm>
            <a:off x="4549838" y="2528778"/>
            <a:ext cx="3584700" cy="1901400"/>
          </a:xfrm>
          <a:prstGeom prst="roundRect">
            <a:avLst>
              <a:gd fmla="val 15568" name="adj"/>
            </a:avLst>
          </a:prstGeom>
          <a:solidFill>
            <a:srgbClr val="0A081B"/>
          </a:solidFill>
          <a:ln cap="flat" cmpd="sng" w="30475">
            <a:solidFill>
              <a:srgbClr val="29DDD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" name="Google Shape;81;p15"/>
          <p:cNvSpPr/>
          <p:nvPr/>
        </p:nvSpPr>
        <p:spPr>
          <a:xfrm>
            <a:off x="4827133" y="2806083"/>
            <a:ext cx="30300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2150"/>
              <a:buFont typeface="Spline Sans"/>
              <a:buNone/>
            </a:pPr>
            <a:r>
              <a:rPr b="1" i="0" lang="en-US" sz="2150" u="none" cap="none" strike="noStrike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Prior Year Audio Enhancement</a:t>
            </a:r>
            <a:endParaRPr b="0" i="0" sz="2150" u="none" cap="none" strike="noStrike"/>
          </a:p>
        </p:txBody>
      </p:sp>
      <p:sp>
        <p:nvSpPr>
          <p:cNvPr id="82" name="Google Shape;82;p15"/>
          <p:cNvSpPr/>
          <p:nvPr/>
        </p:nvSpPr>
        <p:spPr>
          <a:xfrm>
            <a:off x="4827133" y="3639997"/>
            <a:ext cx="3030000" cy="39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3157"/>
              </a:lnSpc>
              <a:spcBef>
                <a:spcPts val="0"/>
              </a:spcBef>
              <a:spcAft>
                <a:spcPts val="0"/>
              </a:spcAft>
              <a:buClr>
                <a:srgbClr val="16FFBB"/>
              </a:buClr>
              <a:buSzPts val="1900"/>
              <a:buFont typeface="Barlow"/>
              <a:buNone/>
            </a:pPr>
            <a:r>
              <a:rPr b="0" i="0" lang="en-US" sz="1900" u="none" cap="none" strike="noStrike">
                <a:solidFill>
                  <a:srgbClr val="16FFBB"/>
                </a:solidFill>
                <a:latin typeface="Barlow"/>
                <a:ea typeface="Barlow"/>
                <a:cs typeface="Barlow"/>
                <a:sym typeface="Barlow"/>
              </a:rPr>
              <a:t>$152,437</a:t>
            </a:r>
            <a:endParaRPr b="0" i="0" sz="1900" u="none" cap="none" strike="noStrike"/>
          </a:p>
        </p:txBody>
      </p:sp>
      <p:sp>
        <p:nvSpPr>
          <p:cNvPr id="83" name="Google Shape;83;p15"/>
          <p:cNvSpPr/>
          <p:nvPr/>
        </p:nvSpPr>
        <p:spPr>
          <a:xfrm>
            <a:off x="718527" y="6495000"/>
            <a:ext cx="6308400" cy="1440600"/>
          </a:xfrm>
          <a:prstGeom prst="roundRect">
            <a:avLst>
              <a:gd fmla="val 25706" name="adj"/>
            </a:avLst>
          </a:prstGeom>
          <a:solidFill>
            <a:srgbClr val="0A081B"/>
          </a:solidFill>
          <a:ln cap="flat" cmpd="sng" w="30475">
            <a:solidFill>
              <a:srgbClr val="37A7E7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" name="Google Shape;84;p15"/>
          <p:cNvSpPr/>
          <p:nvPr/>
        </p:nvSpPr>
        <p:spPr>
          <a:xfrm>
            <a:off x="995833" y="6772294"/>
            <a:ext cx="27432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2150"/>
              <a:buFont typeface="Spline Sans"/>
              <a:buNone/>
            </a:pPr>
            <a:r>
              <a:rPr b="1" i="0" lang="en-US" sz="2150" u="none" cap="none" strike="noStrike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PL Tracker—Vector</a:t>
            </a:r>
            <a:endParaRPr b="0" i="0" sz="2150" u="none" cap="none" strike="noStrike"/>
          </a:p>
        </p:txBody>
      </p:sp>
      <p:sp>
        <p:nvSpPr>
          <p:cNvPr id="85" name="Google Shape;85;p15"/>
          <p:cNvSpPr/>
          <p:nvPr/>
        </p:nvSpPr>
        <p:spPr>
          <a:xfrm>
            <a:off x="995833" y="7263308"/>
            <a:ext cx="6861300" cy="39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3157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1900"/>
              <a:buFont typeface="Barlow"/>
              <a:buNone/>
            </a:pPr>
            <a:r>
              <a:rPr b="0" i="0" lang="en-US" sz="1900" u="none" cap="none" strike="noStrike">
                <a:solidFill>
                  <a:srgbClr val="E0E4E6"/>
                </a:solidFill>
                <a:latin typeface="Barlow"/>
                <a:ea typeface="Barlow"/>
                <a:cs typeface="Barlow"/>
                <a:sym typeface="Barlow"/>
              </a:rPr>
              <a:t>$15,000</a:t>
            </a:r>
            <a:endParaRPr b="0" i="0" sz="1900" u="none" cap="none" strike="noStrike"/>
          </a:p>
        </p:txBody>
      </p:sp>
      <p:sp>
        <p:nvSpPr>
          <p:cNvPr id="86" name="Google Shape;86;p15"/>
          <p:cNvSpPr/>
          <p:nvPr/>
        </p:nvSpPr>
        <p:spPr>
          <a:xfrm>
            <a:off x="718521" y="4805642"/>
            <a:ext cx="6264000" cy="1394700"/>
          </a:xfrm>
          <a:prstGeom prst="roundRect">
            <a:avLst>
              <a:gd fmla="val 23960" name="adj"/>
            </a:avLst>
          </a:prstGeom>
          <a:solidFill>
            <a:srgbClr val="0A081B">
              <a:alpha val="74900"/>
            </a:srgbClr>
          </a:solidFill>
          <a:ln cap="flat" cmpd="sng" w="30475">
            <a:solidFill>
              <a:srgbClr val="29DDD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15"/>
          <p:cNvSpPr/>
          <p:nvPr/>
        </p:nvSpPr>
        <p:spPr>
          <a:xfrm>
            <a:off x="971648" y="5058769"/>
            <a:ext cx="2475000" cy="30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315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1900"/>
              <a:buFont typeface="Spline Sans"/>
              <a:buNone/>
            </a:pPr>
            <a:r>
              <a:rPr b="1" i="0" lang="en-US" sz="1900" u="none" cap="none" strike="noStrike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Weapons Detection</a:t>
            </a:r>
            <a:endParaRPr b="0" i="0" sz="1900" u="none" cap="none" strike="noStrike"/>
          </a:p>
        </p:txBody>
      </p:sp>
      <p:sp>
        <p:nvSpPr>
          <p:cNvPr id="88" name="Google Shape;88;p15"/>
          <p:cNvSpPr/>
          <p:nvPr/>
        </p:nvSpPr>
        <p:spPr>
          <a:xfrm>
            <a:off x="971648" y="5590740"/>
            <a:ext cx="5757600" cy="356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1750"/>
              <a:buFont typeface="Barlow"/>
              <a:buNone/>
            </a:pPr>
            <a:r>
              <a:rPr b="0" i="0" lang="en-US" sz="1750" u="none" cap="none" strike="noStrike">
                <a:solidFill>
                  <a:srgbClr val="E0E4E6"/>
                </a:solidFill>
                <a:latin typeface="Barlow"/>
                <a:ea typeface="Barlow"/>
                <a:cs typeface="Barlow"/>
                <a:sym typeface="Barlow"/>
              </a:rPr>
              <a:t>$1,200,000</a:t>
            </a:r>
            <a:endParaRPr b="0" i="0" sz="1750" u="none" cap="none" strike="noStrike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94" name="Google Shape;94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5486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6"/>
          <p:cNvSpPr/>
          <p:nvPr/>
        </p:nvSpPr>
        <p:spPr>
          <a:xfrm>
            <a:off x="6350437" y="353321"/>
            <a:ext cx="57519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F0FCFF"/>
              </a:buClr>
              <a:buSzPts val="4300"/>
              <a:buFont typeface="Spline Sans"/>
              <a:buNone/>
            </a:pPr>
            <a:r>
              <a:rPr b="1" i="0" lang="en-US" sz="4300" u="none" cap="none" strike="noStrike">
                <a:solidFill>
                  <a:srgbClr val="F0FCFF"/>
                </a:solidFill>
                <a:latin typeface="Spline Sans"/>
                <a:ea typeface="Spline Sans"/>
                <a:cs typeface="Spline Sans"/>
                <a:sym typeface="Spline Sans"/>
              </a:rPr>
              <a:t>Facility </a:t>
            </a:r>
            <a:r>
              <a:rPr b="1" lang="en-US" sz="4300">
                <a:solidFill>
                  <a:srgbClr val="F0FCFF"/>
                </a:solidFill>
                <a:latin typeface="Spline Sans"/>
                <a:ea typeface="Spline Sans"/>
                <a:cs typeface="Spline Sans"/>
                <a:sym typeface="Spline Sans"/>
              </a:rPr>
              <a:t>Needs</a:t>
            </a:r>
            <a:endParaRPr b="0" i="0" sz="4300" u="none" cap="none" strike="noStrike"/>
          </a:p>
        </p:txBody>
      </p:sp>
      <p:sp>
        <p:nvSpPr>
          <p:cNvPr id="96" name="Google Shape;96;p16"/>
          <p:cNvSpPr/>
          <p:nvPr/>
        </p:nvSpPr>
        <p:spPr>
          <a:xfrm>
            <a:off x="6104763" y="1170653"/>
            <a:ext cx="3584400" cy="1901400"/>
          </a:xfrm>
          <a:prstGeom prst="roundRect">
            <a:avLst>
              <a:gd fmla="val 15568" name="adj"/>
            </a:avLst>
          </a:prstGeom>
          <a:solidFill>
            <a:srgbClr val="0A081B"/>
          </a:solidFill>
          <a:ln cap="flat" cmpd="sng" w="30475">
            <a:solidFill>
              <a:srgbClr val="16FFB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16"/>
          <p:cNvSpPr/>
          <p:nvPr/>
        </p:nvSpPr>
        <p:spPr>
          <a:xfrm>
            <a:off x="6382071" y="1447958"/>
            <a:ext cx="27432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2150"/>
              <a:buFont typeface="Spline Sans"/>
              <a:buNone/>
            </a:pPr>
            <a:r>
              <a:rPr b="1" lang="en-US" sz="2150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HVAC Projects</a:t>
            </a:r>
            <a:endParaRPr b="0" i="0" sz="2150" u="none" cap="none" strike="noStrike"/>
          </a:p>
        </p:txBody>
      </p:sp>
      <p:sp>
        <p:nvSpPr>
          <p:cNvPr id="98" name="Google Shape;98;p16"/>
          <p:cNvSpPr/>
          <p:nvPr/>
        </p:nvSpPr>
        <p:spPr>
          <a:xfrm>
            <a:off x="6382071" y="1938972"/>
            <a:ext cx="3030000" cy="39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3157"/>
              </a:lnSpc>
              <a:spcBef>
                <a:spcPts val="0"/>
              </a:spcBef>
              <a:spcAft>
                <a:spcPts val="0"/>
              </a:spcAft>
              <a:buClr>
                <a:srgbClr val="16FFBB"/>
              </a:buClr>
              <a:buSzPts val="1900"/>
              <a:buFont typeface="Barlow"/>
              <a:buNone/>
            </a:pPr>
            <a:r>
              <a:rPr b="0" i="0" lang="en-US" sz="1900" u="none" cap="none" strike="noStrike">
                <a:solidFill>
                  <a:srgbClr val="16FFBB"/>
                </a:solidFill>
                <a:latin typeface="Barlow"/>
                <a:ea typeface="Barlow"/>
                <a:cs typeface="Barlow"/>
                <a:sym typeface="Barlow"/>
              </a:rPr>
              <a:t>$</a:t>
            </a:r>
            <a:r>
              <a:rPr lang="en-US" sz="1900">
                <a:solidFill>
                  <a:srgbClr val="16FFBB"/>
                </a:solidFill>
                <a:latin typeface="Barlow"/>
                <a:ea typeface="Barlow"/>
                <a:cs typeface="Barlow"/>
                <a:sym typeface="Barlow"/>
              </a:rPr>
              <a:t>5,600,000</a:t>
            </a:r>
            <a:endParaRPr b="0" i="0" sz="1900" u="none" cap="none" strike="noStrike"/>
          </a:p>
        </p:txBody>
      </p:sp>
      <p:sp>
        <p:nvSpPr>
          <p:cNvPr id="99" name="Google Shape;99;p16"/>
          <p:cNvSpPr/>
          <p:nvPr/>
        </p:nvSpPr>
        <p:spPr>
          <a:xfrm>
            <a:off x="6382075" y="2401304"/>
            <a:ext cx="3030000" cy="55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1900"/>
              <a:buFont typeface="Barlow"/>
              <a:buNone/>
            </a:pPr>
            <a:r>
              <a:rPr lang="en-US" sz="1900">
                <a:solidFill>
                  <a:srgbClr val="E0E4E6"/>
                </a:solidFill>
                <a:latin typeface="Barlow"/>
                <a:ea typeface="Barlow"/>
                <a:cs typeface="Barlow"/>
                <a:sym typeface="Barlow"/>
              </a:rPr>
              <a:t>CGES or LJES</a:t>
            </a:r>
            <a:endParaRPr b="0" i="0" sz="1900" u="none" cap="none" strike="noStrike"/>
          </a:p>
        </p:txBody>
      </p:sp>
      <p:sp>
        <p:nvSpPr>
          <p:cNvPr id="100" name="Google Shape;100;p16"/>
          <p:cNvSpPr/>
          <p:nvPr/>
        </p:nvSpPr>
        <p:spPr>
          <a:xfrm>
            <a:off x="10500275" y="1170651"/>
            <a:ext cx="3584400" cy="1901400"/>
          </a:xfrm>
          <a:prstGeom prst="roundRect">
            <a:avLst>
              <a:gd fmla="val 20764" name="adj"/>
            </a:avLst>
          </a:prstGeom>
          <a:solidFill>
            <a:srgbClr val="0A081B">
              <a:alpha val="74900"/>
            </a:srgbClr>
          </a:solidFill>
          <a:ln cap="flat" cmpd="sng" w="30475">
            <a:solidFill>
              <a:srgbClr val="37A7E7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16"/>
          <p:cNvSpPr/>
          <p:nvPr/>
        </p:nvSpPr>
        <p:spPr>
          <a:xfrm>
            <a:off x="10899503" y="1447938"/>
            <a:ext cx="29079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2150"/>
              <a:buFont typeface="Spline Sans"/>
              <a:buNone/>
            </a:pPr>
            <a:r>
              <a:rPr b="1" i="0" lang="en-US" sz="2150" u="none" cap="none" strike="noStrike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ADA Playground Equipment</a:t>
            </a:r>
            <a:endParaRPr b="0" i="0" sz="2150" u="none" cap="none" strike="noStrike"/>
          </a:p>
        </p:txBody>
      </p:sp>
      <p:sp>
        <p:nvSpPr>
          <p:cNvPr id="102" name="Google Shape;102;p16"/>
          <p:cNvSpPr/>
          <p:nvPr/>
        </p:nvSpPr>
        <p:spPr>
          <a:xfrm>
            <a:off x="10899503" y="2281851"/>
            <a:ext cx="2907900" cy="39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3157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1900"/>
              <a:buFont typeface="Barlow"/>
              <a:buNone/>
            </a:pPr>
            <a:r>
              <a:rPr b="0" i="0" lang="en-US" sz="1900" u="none" cap="none" strike="noStrike">
                <a:solidFill>
                  <a:srgbClr val="E0E4E6"/>
                </a:solidFill>
                <a:latin typeface="Barlow"/>
                <a:ea typeface="Barlow"/>
                <a:cs typeface="Barlow"/>
                <a:sym typeface="Barlow"/>
              </a:rPr>
              <a:t>$180,000</a:t>
            </a:r>
            <a:endParaRPr b="0" i="0" sz="1900" u="none" cap="none" strike="noStrike"/>
          </a:p>
        </p:txBody>
      </p:sp>
      <p:sp>
        <p:nvSpPr>
          <p:cNvPr id="103" name="Google Shape;103;p16"/>
          <p:cNvSpPr/>
          <p:nvPr/>
        </p:nvSpPr>
        <p:spPr>
          <a:xfrm>
            <a:off x="6171723" y="3316751"/>
            <a:ext cx="3517500" cy="1394700"/>
          </a:xfrm>
          <a:prstGeom prst="roundRect">
            <a:avLst>
              <a:gd fmla="val 23960" name="adj"/>
            </a:avLst>
          </a:prstGeom>
          <a:solidFill>
            <a:srgbClr val="0A081B">
              <a:alpha val="74900"/>
            </a:srgbClr>
          </a:solidFill>
          <a:ln cap="flat" cmpd="sng" w="30475">
            <a:solidFill>
              <a:srgbClr val="16FFB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16"/>
          <p:cNvSpPr/>
          <p:nvPr/>
        </p:nvSpPr>
        <p:spPr>
          <a:xfrm>
            <a:off x="6424850" y="3569875"/>
            <a:ext cx="30300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315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1900"/>
              <a:buFont typeface="Spline Sans"/>
              <a:buNone/>
            </a:pPr>
            <a:r>
              <a:rPr b="1" i="0" lang="en-US" sz="1900" u="none" cap="none" strike="noStrike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Gym Floor</a:t>
            </a:r>
            <a:r>
              <a:rPr b="1" lang="en-US" sz="1900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 Replacements</a:t>
            </a:r>
            <a:endParaRPr b="0" i="0" sz="1900" u="none" cap="none" strike="noStrike"/>
          </a:p>
        </p:txBody>
      </p:sp>
      <p:sp>
        <p:nvSpPr>
          <p:cNvPr id="105" name="Google Shape;105;p16"/>
          <p:cNvSpPr/>
          <p:nvPr/>
        </p:nvSpPr>
        <p:spPr>
          <a:xfrm>
            <a:off x="6424849" y="4101846"/>
            <a:ext cx="2743200" cy="21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16FFBB"/>
              </a:buClr>
              <a:buSzPts val="1750"/>
              <a:buFont typeface="Barlow"/>
              <a:buNone/>
            </a:pPr>
            <a:r>
              <a:rPr b="0" i="0" lang="en-US" sz="1750" u="none" cap="none" strike="noStrike">
                <a:solidFill>
                  <a:srgbClr val="16FFBB"/>
                </a:solidFill>
                <a:latin typeface="Barlow"/>
                <a:ea typeface="Barlow"/>
                <a:cs typeface="Barlow"/>
                <a:sym typeface="Barlow"/>
              </a:rPr>
              <a:t>$660,000</a:t>
            </a:r>
            <a:endParaRPr b="0" i="0" sz="1750" u="none" cap="none" strike="noStrike"/>
          </a:p>
        </p:txBody>
      </p:sp>
      <p:sp>
        <p:nvSpPr>
          <p:cNvPr id="106" name="Google Shape;106;p16"/>
          <p:cNvSpPr/>
          <p:nvPr/>
        </p:nvSpPr>
        <p:spPr>
          <a:xfrm>
            <a:off x="10500275" y="3316751"/>
            <a:ext cx="3584400" cy="1394700"/>
          </a:xfrm>
          <a:prstGeom prst="roundRect">
            <a:avLst>
              <a:gd fmla="val 20764" name="adj"/>
            </a:avLst>
          </a:prstGeom>
          <a:solidFill>
            <a:srgbClr val="0A081B"/>
          </a:solidFill>
          <a:ln cap="flat" cmpd="sng" w="30475">
            <a:solidFill>
              <a:srgbClr val="16FFB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16"/>
          <p:cNvSpPr/>
          <p:nvPr/>
        </p:nvSpPr>
        <p:spPr>
          <a:xfrm>
            <a:off x="10805233" y="3416058"/>
            <a:ext cx="35817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2150"/>
              <a:buFont typeface="Spline Sans"/>
              <a:buNone/>
            </a:pPr>
            <a:r>
              <a:rPr b="1" i="0" lang="en-US" sz="2150" u="none" cap="none" strike="noStrike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Zoneton Middle School</a:t>
            </a:r>
            <a:r>
              <a:rPr b="1" lang="en-US" sz="2150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 </a:t>
            </a:r>
            <a:r>
              <a:rPr b="1" i="0" lang="en-US" sz="2150" u="none" cap="none" strike="noStrike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Technology</a:t>
            </a:r>
            <a:endParaRPr b="0" i="0" sz="2150" u="none" cap="none" strike="noStrike"/>
          </a:p>
        </p:txBody>
      </p:sp>
      <p:sp>
        <p:nvSpPr>
          <p:cNvPr id="108" name="Google Shape;108;p16"/>
          <p:cNvSpPr/>
          <p:nvPr/>
        </p:nvSpPr>
        <p:spPr>
          <a:xfrm>
            <a:off x="10966908" y="4233572"/>
            <a:ext cx="3581700" cy="39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3157"/>
              </a:lnSpc>
              <a:spcBef>
                <a:spcPts val="0"/>
              </a:spcBef>
              <a:spcAft>
                <a:spcPts val="0"/>
              </a:spcAft>
              <a:buClr>
                <a:srgbClr val="16FFBB"/>
              </a:buClr>
              <a:buSzPts val="1900"/>
              <a:buFont typeface="Barlow"/>
              <a:buNone/>
            </a:pPr>
            <a:r>
              <a:rPr b="0" i="0" lang="en-US" sz="1900" u="none" cap="none" strike="noStrike">
                <a:solidFill>
                  <a:srgbClr val="16FFBB"/>
                </a:solidFill>
                <a:latin typeface="Barlow"/>
                <a:ea typeface="Barlow"/>
                <a:cs typeface="Barlow"/>
                <a:sym typeface="Barlow"/>
              </a:rPr>
              <a:t>$21,000</a:t>
            </a:r>
            <a:endParaRPr b="0" i="0" sz="1900" u="none" cap="none" strike="noStrike"/>
          </a:p>
        </p:txBody>
      </p:sp>
      <p:sp>
        <p:nvSpPr>
          <p:cNvPr id="109" name="Google Shape;109;p16"/>
          <p:cNvSpPr/>
          <p:nvPr/>
        </p:nvSpPr>
        <p:spPr>
          <a:xfrm>
            <a:off x="6170375" y="4938687"/>
            <a:ext cx="3581700" cy="1394700"/>
          </a:xfrm>
          <a:prstGeom prst="roundRect">
            <a:avLst>
              <a:gd fmla="val 20764" name="adj"/>
            </a:avLst>
          </a:prstGeom>
          <a:solidFill>
            <a:srgbClr val="0A081B"/>
          </a:solidFill>
          <a:ln cap="flat" cmpd="sng" w="30475">
            <a:solidFill>
              <a:srgbClr val="29DDD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16"/>
          <p:cNvSpPr/>
          <p:nvPr/>
        </p:nvSpPr>
        <p:spPr>
          <a:xfrm>
            <a:off x="6447681" y="5215994"/>
            <a:ext cx="27432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2150"/>
              <a:buFont typeface="Spline Sans"/>
              <a:buNone/>
            </a:pPr>
            <a:r>
              <a:rPr b="1" i="0" lang="en-US" sz="2150" u="none" cap="none" strike="noStrike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SPED Divider</a:t>
            </a:r>
            <a:endParaRPr b="0" i="0" sz="2150" u="none" cap="none" strike="noStrike"/>
          </a:p>
        </p:txBody>
      </p:sp>
      <p:sp>
        <p:nvSpPr>
          <p:cNvPr id="111" name="Google Shape;111;p16"/>
          <p:cNvSpPr/>
          <p:nvPr/>
        </p:nvSpPr>
        <p:spPr>
          <a:xfrm>
            <a:off x="6447681" y="5707008"/>
            <a:ext cx="3581700" cy="39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3157"/>
              </a:lnSpc>
              <a:spcBef>
                <a:spcPts val="0"/>
              </a:spcBef>
              <a:spcAft>
                <a:spcPts val="0"/>
              </a:spcAft>
              <a:buClr>
                <a:srgbClr val="16FFBB"/>
              </a:buClr>
              <a:buSzPts val="1900"/>
              <a:buFont typeface="Barlow"/>
              <a:buNone/>
            </a:pPr>
            <a:r>
              <a:rPr b="0" i="0" lang="en-US" sz="1900" u="none" cap="none" strike="noStrike">
                <a:solidFill>
                  <a:srgbClr val="16FFBB"/>
                </a:solidFill>
                <a:latin typeface="Barlow"/>
                <a:ea typeface="Barlow"/>
                <a:cs typeface="Barlow"/>
                <a:sym typeface="Barlow"/>
              </a:rPr>
              <a:t>$12,500</a:t>
            </a:r>
            <a:endParaRPr b="0" i="0" sz="1900" u="none" cap="none" strike="noStrike"/>
          </a:p>
        </p:txBody>
      </p:sp>
      <p:sp>
        <p:nvSpPr>
          <p:cNvPr id="112" name="Google Shape;112;p16"/>
          <p:cNvSpPr/>
          <p:nvPr/>
        </p:nvSpPr>
        <p:spPr>
          <a:xfrm>
            <a:off x="10498925" y="4938687"/>
            <a:ext cx="3584400" cy="1394700"/>
          </a:xfrm>
          <a:prstGeom prst="roundRect">
            <a:avLst>
              <a:gd fmla="val 20764" name="adj"/>
            </a:avLst>
          </a:prstGeom>
          <a:solidFill>
            <a:srgbClr val="0A081B"/>
          </a:solidFill>
          <a:ln cap="flat" cmpd="sng" w="30475">
            <a:solidFill>
              <a:srgbClr val="37A7E7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16"/>
          <p:cNvSpPr/>
          <p:nvPr/>
        </p:nvSpPr>
        <p:spPr>
          <a:xfrm>
            <a:off x="10739243" y="5155534"/>
            <a:ext cx="2922600" cy="268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2150"/>
              <a:buFont typeface="Spline Sans"/>
              <a:buNone/>
            </a:pPr>
            <a:r>
              <a:rPr b="1" i="0" lang="en-US" sz="2150" u="none" cap="none" strike="noStrike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Business Support Postage</a:t>
            </a:r>
            <a:endParaRPr b="0" i="0" sz="2150" u="none" cap="none" strike="noStrike"/>
          </a:p>
        </p:txBody>
      </p:sp>
      <p:sp>
        <p:nvSpPr>
          <p:cNvPr id="114" name="Google Shape;114;p16"/>
          <p:cNvSpPr/>
          <p:nvPr/>
        </p:nvSpPr>
        <p:spPr>
          <a:xfrm>
            <a:off x="10739068" y="5939714"/>
            <a:ext cx="3104100" cy="309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3157"/>
              </a:lnSpc>
              <a:spcBef>
                <a:spcPts val="0"/>
              </a:spcBef>
              <a:spcAft>
                <a:spcPts val="0"/>
              </a:spcAft>
              <a:buClr>
                <a:srgbClr val="16FFBB"/>
              </a:buClr>
              <a:buSzPts val="1900"/>
              <a:buFont typeface="Barlow"/>
              <a:buNone/>
            </a:pPr>
            <a:r>
              <a:rPr b="0" i="0" lang="en-US" sz="1900" u="none" cap="none" strike="noStrike">
                <a:solidFill>
                  <a:srgbClr val="16FFBB"/>
                </a:solidFill>
                <a:latin typeface="Barlow"/>
                <a:ea typeface="Barlow"/>
                <a:cs typeface="Barlow"/>
                <a:sym typeface="Barlow"/>
              </a:rPr>
              <a:t>$10,000</a:t>
            </a:r>
            <a:endParaRPr b="0" i="0" sz="1900" u="none" cap="none" strike="noStrike"/>
          </a:p>
        </p:txBody>
      </p:sp>
      <p:sp>
        <p:nvSpPr>
          <p:cNvPr id="115" name="Google Shape;115;p16"/>
          <p:cNvSpPr/>
          <p:nvPr/>
        </p:nvSpPr>
        <p:spPr>
          <a:xfrm>
            <a:off x="6147650" y="6627950"/>
            <a:ext cx="3584400" cy="1394700"/>
          </a:xfrm>
          <a:prstGeom prst="roundRect">
            <a:avLst>
              <a:gd fmla="val 20764" name="adj"/>
            </a:avLst>
          </a:prstGeom>
          <a:solidFill>
            <a:srgbClr val="0A081B"/>
          </a:solidFill>
          <a:ln cap="flat" cmpd="sng" w="30475">
            <a:solidFill>
              <a:srgbClr val="37A7E7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p16"/>
          <p:cNvSpPr/>
          <p:nvPr/>
        </p:nvSpPr>
        <p:spPr>
          <a:xfrm>
            <a:off x="6387968" y="6844797"/>
            <a:ext cx="2922600" cy="268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2150"/>
              <a:buFont typeface="Spline Sans"/>
              <a:buNone/>
            </a:pPr>
            <a:r>
              <a:rPr b="1" lang="en-US" sz="2150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District Custodians (2)</a:t>
            </a:r>
            <a:endParaRPr b="1" sz="2150">
              <a:solidFill>
                <a:srgbClr val="E0E4E6"/>
              </a:solidFill>
              <a:latin typeface="Spline Sans"/>
              <a:ea typeface="Spline Sans"/>
              <a:cs typeface="Spline Sans"/>
              <a:sym typeface="Spline Sans"/>
            </a:endParaRPr>
          </a:p>
        </p:txBody>
      </p:sp>
      <p:sp>
        <p:nvSpPr>
          <p:cNvPr id="117" name="Google Shape;117;p16"/>
          <p:cNvSpPr/>
          <p:nvPr/>
        </p:nvSpPr>
        <p:spPr>
          <a:xfrm>
            <a:off x="6409168" y="7359271"/>
            <a:ext cx="3104100" cy="309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3157"/>
              </a:lnSpc>
              <a:spcBef>
                <a:spcPts val="0"/>
              </a:spcBef>
              <a:spcAft>
                <a:spcPts val="0"/>
              </a:spcAft>
              <a:buClr>
                <a:srgbClr val="16FFBB"/>
              </a:buClr>
              <a:buSzPts val="1900"/>
              <a:buFont typeface="Barlow"/>
              <a:buNone/>
            </a:pPr>
            <a:r>
              <a:rPr lang="en-US" sz="1900">
                <a:solidFill>
                  <a:srgbClr val="16FFBB"/>
                </a:solidFill>
                <a:latin typeface="Barlow"/>
                <a:ea typeface="Barlow"/>
                <a:cs typeface="Barlow"/>
                <a:sym typeface="Barlow"/>
              </a:rPr>
              <a:t>$110,420</a:t>
            </a:r>
            <a:endParaRPr b="0" i="0" sz="1900" u="none" cap="none" strike="noStrike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7"/>
          <p:cNvSpPr/>
          <p:nvPr/>
        </p:nvSpPr>
        <p:spPr>
          <a:xfrm>
            <a:off x="626388" y="492204"/>
            <a:ext cx="4091226" cy="49720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806"/>
              </a:lnSpc>
              <a:spcBef>
                <a:spcPts val="0"/>
              </a:spcBef>
              <a:spcAft>
                <a:spcPts val="0"/>
              </a:spcAft>
              <a:buClr>
                <a:srgbClr val="F0FCFF"/>
              </a:buClr>
              <a:buSzPts val="3100"/>
              <a:buFont typeface="Spline Sans"/>
              <a:buNone/>
            </a:pPr>
            <a:r>
              <a:rPr b="1" i="0" lang="en-US" sz="3100" u="none" cap="none" strike="noStrike">
                <a:solidFill>
                  <a:srgbClr val="F0FCFF"/>
                </a:solidFill>
                <a:latin typeface="Spline Sans"/>
                <a:ea typeface="Spline Sans"/>
                <a:cs typeface="Spline Sans"/>
                <a:sym typeface="Spline Sans"/>
              </a:rPr>
              <a:t>Transportation Needs</a:t>
            </a:r>
            <a:endParaRPr b="0" i="0" sz="3100" u="none" cap="none" strike="noStrike"/>
          </a:p>
        </p:txBody>
      </p:sp>
      <p:pic>
        <p:nvPicPr>
          <p:cNvPr descr="preencoded.png" id="124" name="Google Shape;124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26400" y="1131525"/>
            <a:ext cx="6638850" cy="6638850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17"/>
          <p:cNvSpPr/>
          <p:nvPr/>
        </p:nvSpPr>
        <p:spPr>
          <a:xfrm>
            <a:off x="8922556" y="2113256"/>
            <a:ext cx="4534200" cy="61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806"/>
              </a:lnSpc>
              <a:spcBef>
                <a:spcPts val="0"/>
              </a:spcBef>
              <a:spcAft>
                <a:spcPts val="0"/>
              </a:spcAft>
              <a:buClr>
                <a:srgbClr val="F0FCFF"/>
              </a:buClr>
              <a:buSzPts val="1550"/>
              <a:buFont typeface="Spline Sans"/>
              <a:buNone/>
            </a:pPr>
            <a:r>
              <a:rPr b="1" i="0" lang="en-US" sz="2650" u="none" cap="none" strike="noStrike">
                <a:solidFill>
                  <a:srgbClr val="F0FCFF"/>
                </a:solidFill>
                <a:latin typeface="Spline Sans"/>
                <a:ea typeface="Spline Sans"/>
                <a:cs typeface="Spline Sans"/>
                <a:sym typeface="Spline Sans"/>
              </a:rPr>
              <a:t>Bus Purchase</a:t>
            </a:r>
            <a:endParaRPr b="0" i="0" sz="2650" u="none" cap="none" strike="noStrike"/>
          </a:p>
        </p:txBody>
      </p:sp>
      <p:sp>
        <p:nvSpPr>
          <p:cNvPr id="126" name="Google Shape;126;p17"/>
          <p:cNvSpPr/>
          <p:nvPr/>
        </p:nvSpPr>
        <p:spPr>
          <a:xfrm>
            <a:off x="8922557" y="2860106"/>
            <a:ext cx="5088900" cy="286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714"/>
              </a:lnSpc>
              <a:spcBef>
                <a:spcPts val="0"/>
              </a:spcBef>
              <a:spcAft>
                <a:spcPts val="0"/>
              </a:spcAft>
              <a:buClr>
                <a:srgbClr val="16FFBB"/>
              </a:buClr>
              <a:buSzPts val="1400"/>
              <a:buFont typeface="Barlow"/>
              <a:buNone/>
            </a:pPr>
            <a:r>
              <a:rPr b="0" i="0" lang="en-US" sz="2200" u="none" cap="none" strike="noStrike">
                <a:solidFill>
                  <a:srgbClr val="16FFBB"/>
                </a:solidFill>
                <a:latin typeface="Barlow"/>
                <a:ea typeface="Barlow"/>
                <a:cs typeface="Barlow"/>
                <a:sym typeface="Barlow"/>
              </a:rPr>
              <a:t>$912,984</a:t>
            </a:r>
            <a:endParaRPr b="0" i="0" sz="2200" u="none" cap="none" strike="noStrike"/>
          </a:p>
        </p:txBody>
      </p:sp>
      <p:sp>
        <p:nvSpPr>
          <p:cNvPr id="127" name="Google Shape;127;p17"/>
          <p:cNvSpPr/>
          <p:nvPr/>
        </p:nvSpPr>
        <p:spPr>
          <a:xfrm>
            <a:off x="8866158" y="4715643"/>
            <a:ext cx="4647000" cy="497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806"/>
              </a:lnSpc>
              <a:spcBef>
                <a:spcPts val="0"/>
              </a:spcBef>
              <a:spcAft>
                <a:spcPts val="0"/>
              </a:spcAft>
              <a:buClr>
                <a:srgbClr val="F0FCFF"/>
              </a:buClr>
              <a:buSzPts val="1550"/>
              <a:buFont typeface="Spline Sans"/>
              <a:buNone/>
            </a:pPr>
            <a:r>
              <a:rPr b="1" i="0" lang="en-US" sz="2650" u="none" cap="none" strike="noStrike">
                <a:solidFill>
                  <a:srgbClr val="F0FCFF"/>
                </a:solidFill>
                <a:latin typeface="Spline Sans"/>
                <a:ea typeface="Spline Sans"/>
                <a:cs typeface="Spline Sans"/>
                <a:sym typeface="Spline Sans"/>
              </a:rPr>
              <a:t>Transportation Lift</a:t>
            </a:r>
            <a:endParaRPr b="0" i="0" sz="2650" u="none" cap="none" strike="noStrike"/>
          </a:p>
        </p:txBody>
      </p:sp>
      <p:sp>
        <p:nvSpPr>
          <p:cNvPr id="128" name="Google Shape;128;p17"/>
          <p:cNvSpPr/>
          <p:nvPr/>
        </p:nvSpPr>
        <p:spPr>
          <a:xfrm>
            <a:off x="8922544" y="5406142"/>
            <a:ext cx="5088900" cy="286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714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1400"/>
              <a:buFont typeface="Barlow"/>
              <a:buNone/>
            </a:pPr>
            <a:r>
              <a:rPr b="0" i="0" lang="en-US" sz="2200" u="none" cap="none" strike="noStrike">
                <a:solidFill>
                  <a:srgbClr val="E0E4E6"/>
                </a:solidFill>
                <a:latin typeface="Barlow"/>
                <a:ea typeface="Barlow"/>
                <a:cs typeface="Barlow"/>
                <a:sym typeface="Barlow"/>
              </a:rPr>
              <a:t>$100,000</a:t>
            </a:r>
            <a:endParaRPr b="0" i="0" sz="2200" u="none" cap="none" strike="noStrike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34" name="Google Shape;134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144000" y="0"/>
            <a:ext cx="5486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18"/>
          <p:cNvSpPr/>
          <p:nvPr/>
        </p:nvSpPr>
        <p:spPr>
          <a:xfrm>
            <a:off x="864037" y="596466"/>
            <a:ext cx="72570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F0FCFF"/>
              </a:buClr>
              <a:buSzPts val="4300"/>
              <a:buFont typeface="Spline Sans"/>
              <a:buNone/>
            </a:pPr>
            <a:r>
              <a:rPr b="1" i="0" lang="en-US" sz="4300" u="none" cap="none" strike="noStrike">
                <a:solidFill>
                  <a:srgbClr val="F0FCFF"/>
                </a:solidFill>
                <a:latin typeface="Spline Sans"/>
                <a:ea typeface="Spline Sans"/>
                <a:cs typeface="Spline Sans"/>
                <a:sym typeface="Spline Sans"/>
              </a:rPr>
              <a:t>Special Programs &amp; Support</a:t>
            </a:r>
            <a:endParaRPr b="0" i="0" sz="4300" u="none" cap="none" strike="noStrike"/>
          </a:p>
        </p:txBody>
      </p:sp>
      <p:sp>
        <p:nvSpPr>
          <p:cNvPr id="136" name="Google Shape;136;p18"/>
          <p:cNvSpPr/>
          <p:nvPr/>
        </p:nvSpPr>
        <p:spPr>
          <a:xfrm>
            <a:off x="864037" y="1571710"/>
            <a:ext cx="3584400" cy="1783500"/>
          </a:xfrm>
          <a:prstGeom prst="roundRect">
            <a:avLst>
              <a:gd fmla="val 20764" name="adj"/>
            </a:avLst>
          </a:prstGeom>
          <a:solidFill>
            <a:srgbClr val="0A081B">
              <a:alpha val="74901"/>
            </a:srgbClr>
          </a:solidFill>
          <a:ln cap="flat" cmpd="sng" w="30475">
            <a:solidFill>
              <a:srgbClr val="16FFB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18"/>
          <p:cNvSpPr/>
          <p:nvPr/>
        </p:nvSpPr>
        <p:spPr>
          <a:xfrm>
            <a:off x="1263253" y="1849007"/>
            <a:ext cx="29079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2150"/>
              <a:buFont typeface="Spline Sans"/>
              <a:buNone/>
            </a:pPr>
            <a:r>
              <a:rPr b="1" i="0" lang="en-US" sz="2150" u="none" cap="none" strike="noStrike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Teaching/Learning Apprenticeship</a:t>
            </a:r>
            <a:endParaRPr b="0" i="0" sz="2150" u="none" cap="none" strike="noStrike"/>
          </a:p>
        </p:txBody>
      </p:sp>
      <p:sp>
        <p:nvSpPr>
          <p:cNvPr id="138" name="Google Shape;138;p18"/>
          <p:cNvSpPr/>
          <p:nvPr/>
        </p:nvSpPr>
        <p:spPr>
          <a:xfrm>
            <a:off x="1263253" y="2682920"/>
            <a:ext cx="2907900" cy="39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3157"/>
              </a:lnSpc>
              <a:spcBef>
                <a:spcPts val="0"/>
              </a:spcBef>
              <a:spcAft>
                <a:spcPts val="0"/>
              </a:spcAft>
              <a:buClr>
                <a:srgbClr val="16FFBB"/>
              </a:buClr>
              <a:buSzPts val="1900"/>
              <a:buFont typeface="Barlow"/>
              <a:buNone/>
            </a:pPr>
            <a:r>
              <a:rPr b="0" i="0" lang="en-US" sz="1900" u="none" cap="none" strike="noStrike">
                <a:solidFill>
                  <a:srgbClr val="16FFBB"/>
                </a:solidFill>
                <a:latin typeface="Barlow"/>
                <a:ea typeface="Barlow"/>
                <a:cs typeface="Barlow"/>
                <a:sym typeface="Barlow"/>
              </a:rPr>
              <a:t>$39,662</a:t>
            </a:r>
            <a:endParaRPr b="0" i="0" sz="1900" u="none" cap="none" strike="noStrike"/>
          </a:p>
        </p:txBody>
      </p:sp>
      <p:sp>
        <p:nvSpPr>
          <p:cNvPr id="139" name="Google Shape;139;p18"/>
          <p:cNvSpPr/>
          <p:nvPr/>
        </p:nvSpPr>
        <p:spPr>
          <a:xfrm>
            <a:off x="4695349" y="1571710"/>
            <a:ext cx="3584700" cy="1783500"/>
          </a:xfrm>
          <a:prstGeom prst="roundRect">
            <a:avLst>
              <a:gd fmla="val 20764" name="adj"/>
            </a:avLst>
          </a:prstGeom>
          <a:solidFill>
            <a:srgbClr val="0A081B">
              <a:alpha val="74901"/>
            </a:srgbClr>
          </a:solidFill>
          <a:ln cap="flat" cmpd="sng" w="30475">
            <a:solidFill>
              <a:srgbClr val="29DDD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" name="Google Shape;140;p18"/>
          <p:cNvSpPr/>
          <p:nvPr/>
        </p:nvSpPr>
        <p:spPr>
          <a:xfrm>
            <a:off x="5094565" y="1849007"/>
            <a:ext cx="27432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2150"/>
              <a:buFont typeface="Spline Sans"/>
              <a:buNone/>
            </a:pPr>
            <a:r>
              <a:rPr b="1" i="0" lang="en-US" sz="2150" u="none" cap="none" strike="noStrike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Subject Software</a:t>
            </a:r>
            <a:endParaRPr b="0" i="0" sz="2150" u="none" cap="none" strike="noStrike"/>
          </a:p>
        </p:txBody>
      </p:sp>
      <p:sp>
        <p:nvSpPr>
          <p:cNvPr id="141" name="Google Shape;141;p18"/>
          <p:cNvSpPr/>
          <p:nvPr/>
        </p:nvSpPr>
        <p:spPr>
          <a:xfrm>
            <a:off x="5094565" y="2340020"/>
            <a:ext cx="2908200" cy="39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3157"/>
              </a:lnSpc>
              <a:spcBef>
                <a:spcPts val="0"/>
              </a:spcBef>
              <a:spcAft>
                <a:spcPts val="0"/>
              </a:spcAft>
              <a:buClr>
                <a:srgbClr val="16FFBB"/>
              </a:buClr>
              <a:buSzPts val="1900"/>
              <a:buFont typeface="Barlow"/>
              <a:buNone/>
            </a:pPr>
            <a:r>
              <a:rPr b="0" i="0" lang="en-US" sz="1900" u="none" cap="none" strike="noStrike">
                <a:solidFill>
                  <a:srgbClr val="16FFBB"/>
                </a:solidFill>
                <a:latin typeface="Barlow"/>
                <a:ea typeface="Barlow"/>
                <a:cs typeface="Barlow"/>
                <a:sym typeface="Barlow"/>
              </a:rPr>
              <a:t>$175,000</a:t>
            </a:r>
            <a:endParaRPr b="0" i="0" sz="1900" u="none" cap="none" strike="noStrike"/>
          </a:p>
        </p:txBody>
      </p:sp>
      <p:sp>
        <p:nvSpPr>
          <p:cNvPr id="142" name="Google Shape;142;p18"/>
          <p:cNvSpPr/>
          <p:nvPr/>
        </p:nvSpPr>
        <p:spPr>
          <a:xfrm>
            <a:off x="4695462" y="3792810"/>
            <a:ext cx="3584400" cy="1783500"/>
          </a:xfrm>
          <a:prstGeom prst="roundRect">
            <a:avLst>
              <a:gd fmla="val 20764" name="adj"/>
            </a:avLst>
          </a:prstGeom>
          <a:solidFill>
            <a:srgbClr val="0A081B">
              <a:alpha val="74900"/>
            </a:srgbClr>
          </a:solidFill>
          <a:ln cap="flat" cmpd="sng" w="30475">
            <a:solidFill>
              <a:srgbClr val="16FFB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p18"/>
          <p:cNvSpPr/>
          <p:nvPr/>
        </p:nvSpPr>
        <p:spPr>
          <a:xfrm>
            <a:off x="5094675" y="4134788"/>
            <a:ext cx="2907900" cy="39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2150"/>
              <a:buFont typeface="Spline Sans"/>
              <a:buNone/>
            </a:pPr>
            <a:r>
              <a:rPr b="1" lang="en-US" sz="2150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Science Teacher</a:t>
            </a:r>
            <a:endParaRPr b="0" i="0" sz="2150" u="none" cap="none" strike="noStrike"/>
          </a:p>
        </p:txBody>
      </p:sp>
      <p:sp>
        <p:nvSpPr>
          <p:cNvPr id="144" name="Google Shape;144;p18"/>
          <p:cNvSpPr/>
          <p:nvPr/>
        </p:nvSpPr>
        <p:spPr>
          <a:xfrm>
            <a:off x="5094678" y="4774670"/>
            <a:ext cx="2907900" cy="39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63157"/>
              </a:lnSpc>
              <a:spcBef>
                <a:spcPts val="0"/>
              </a:spcBef>
              <a:spcAft>
                <a:spcPts val="0"/>
              </a:spcAft>
              <a:buClr>
                <a:srgbClr val="16FFBB"/>
              </a:buClr>
              <a:buSzPts val="1900"/>
              <a:buFont typeface="Barlow"/>
              <a:buNone/>
            </a:pPr>
            <a:r>
              <a:rPr lang="en-US" sz="1900">
                <a:solidFill>
                  <a:srgbClr val="16FFBB"/>
                </a:solidFill>
                <a:latin typeface="Barlow"/>
                <a:ea typeface="Barlow"/>
                <a:cs typeface="Barlow"/>
                <a:sym typeface="Barlow"/>
              </a:rPr>
              <a:t>$81,020</a:t>
            </a:r>
            <a:endParaRPr b="0" i="0" sz="1900" u="none" cap="none" strike="noStrike"/>
          </a:p>
        </p:txBody>
      </p:sp>
      <p:sp>
        <p:nvSpPr>
          <p:cNvPr id="145" name="Google Shape;145;p18"/>
          <p:cNvSpPr/>
          <p:nvPr/>
        </p:nvSpPr>
        <p:spPr>
          <a:xfrm>
            <a:off x="863924" y="3792810"/>
            <a:ext cx="3584700" cy="1783500"/>
          </a:xfrm>
          <a:prstGeom prst="roundRect">
            <a:avLst>
              <a:gd fmla="val 20764" name="adj"/>
            </a:avLst>
          </a:prstGeom>
          <a:solidFill>
            <a:srgbClr val="0A081B">
              <a:alpha val="74900"/>
            </a:srgbClr>
          </a:solidFill>
          <a:ln cap="flat" cmpd="sng" w="30475">
            <a:solidFill>
              <a:srgbClr val="29DDD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18"/>
          <p:cNvSpPr/>
          <p:nvPr/>
        </p:nvSpPr>
        <p:spPr>
          <a:xfrm>
            <a:off x="1263140" y="4070107"/>
            <a:ext cx="27432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2150"/>
              <a:buFont typeface="Spline Sans"/>
              <a:buNone/>
            </a:pPr>
            <a:r>
              <a:rPr b="1" lang="en-US" sz="2150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Teacher Mentor Stipend</a:t>
            </a:r>
            <a:endParaRPr b="0" i="0" sz="2150" u="none" cap="none" strike="noStrike"/>
          </a:p>
        </p:txBody>
      </p:sp>
      <p:sp>
        <p:nvSpPr>
          <p:cNvPr id="147" name="Google Shape;147;p18"/>
          <p:cNvSpPr/>
          <p:nvPr/>
        </p:nvSpPr>
        <p:spPr>
          <a:xfrm>
            <a:off x="1202165" y="4949145"/>
            <a:ext cx="2908200" cy="39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63157"/>
              </a:lnSpc>
              <a:spcBef>
                <a:spcPts val="0"/>
              </a:spcBef>
              <a:spcAft>
                <a:spcPts val="0"/>
              </a:spcAft>
              <a:buClr>
                <a:srgbClr val="16FFBB"/>
              </a:buClr>
              <a:buSzPts val="1900"/>
              <a:buFont typeface="Barlow"/>
              <a:buNone/>
            </a:pPr>
            <a:r>
              <a:rPr lang="en-US" sz="1900">
                <a:solidFill>
                  <a:srgbClr val="16FFBB"/>
                </a:solidFill>
                <a:latin typeface="Barlow"/>
                <a:ea typeface="Barlow"/>
                <a:cs typeface="Barlow"/>
                <a:sym typeface="Barlow"/>
              </a:rPr>
              <a:t>$2,541</a:t>
            </a:r>
            <a:endParaRPr b="0" i="0" sz="1900" u="none" cap="none" strike="noStrike"/>
          </a:p>
        </p:txBody>
      </p:sp>
      <p:sp>
        <p:nvSpPr>
          <p:cNvPr id="148" name="Google Shape;148;p18"/>
          <p:cNvSpPr/>
          <p:nvPr/>
        </p:nvSpPr>
        <p:spPr>
          <a:xfrm>
            <a:off x="864087" y="6013910"/>
            <a:ext cx="3584400" cy="1783500"/>
          </a:xfrm>
          <a:prstGeom prst="roundRect">
            <a:avLst>
              <a:gd fmla="val 20764" name="adj"/>
            </a:avLst>
          </a:prstGeom>
          <a:solidFill>
            <a:srgbClr val="0A081B">
              <a:alpha val="74900"/>
            </a:srgbClr>
          </a:solidFill>
          <a:ln cap="flat" cmpd="sng" w="30475">
            <a:solidFill>
              <a:srgbClr val="16FFB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18"/>
          <p:cNvSpPr/>
          <p:nvPr/>
        </p:nvSpPr>
        <p:spPr>
          <a:xfrm>
            <a:off x="1263300" y="6355888"/>
            <a:ext cx="2907900" cy="39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2150"/>
              <a:buFont typeface="Spline Sans"/>
              <a:buNone/>
            </a:pPr>
            <a:r>
              <a:rPr b="1" lang="en-US" sz="2150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Visual and Performing Arts</a:t>
            </a:r>
            <a:endParaRPr b="0" i="0" sz="2150" u="none" cap="none" strike="noStrike"/>
          </a:p>
        </p:txBody>
      </p:sp>
      <p:sp>
        <p:nvSpPr>
          <p:cNvPr id="150" name="Google Shape;150;p18"/>
          <p:cNvSpPr/>
          <p:nvPr/>
        </p:nvSpPr>
        <p:spPr>
          <a:xfrm>
            <a:off x="1263253" y="7215370"/>
            <a:ext cx="2907900" cy="39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63157"/>
              </a:lnSpc>
              <a:spcBef>
                <a:spcPts val="0"/>
              </a:spcBef>
              <a:spcAft>
                <a:spcPts val="0"/>
              </a:spcAft>
              <a:buClr>
                <a:srgbClr val="16FFBB"/>
              </a:buClr>
              <a:buSzPts val="1900"/>
              <a:buFont typeface="Barlow"/>
              <a:buNone/>
            </a:pPr>
            <a:r>
              <a:t/>
            </a:r>
            <a:endParaRPr b="0" i="0" sz="1900" u="none" cap="none" strike="noStrike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9"/>
          <p:cNvSpPr/>
          <p:nvPr/>
        </p:nvSpPr>
        <p:spPr>
          <a:xfrm>
            <a:off x="645081" y="506849"/>
            <a:ext cx="5250180" cy="51196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F0FCFF"/>
              </a:buClr>
              <a:buSzPts val="3200"/>
              <a:buFont typeface="Spline Sans"/>
              <a:buNone/>
            </a:pPr>
            <a:r>
              <a:rPr b="1" i="0" lang="en-US" sz="3200" u="none" cap="none" strike="noStrike">
                <a:solidFill>
                  <a:srgbClr val="F0FCFF"/>
                </a:solidFill>
                <a:latin typeface="Spline Sans"/>
                <a:ea typeface="Spline Sans"/>
                <a:cs typeface="Spline Sans"/>
                <a:sym typeface="Spline Sans"/>
              </a:rPr>
              <a:t>Communication Equipment</a:t>
            </a:r>
            <a:endParaRPr b="0" i="0" sz="3200" u="none" cap="none" strike="noStrike"/>
          </a:p>
        </p:txBody>
      </p:sp>
      <p:sp>
        <p:nvSpPr>
          <p:cNvPr id="157" name="Google Shape;157;p19"/>
          <p:cNvSpPr/>
          <p:nvPr/>
        </p:nvSpPr>
        <p:spPr>
          <a:xfrm>
            <a:off x="645081" y="1502569"/>
            <a:ext cx="6445329" cy="1886664"/>
          </a:xfrm>
          <a:prstGeom prst="roundRect">
            <a:avLst>
              <a:gd fmla="val 14655" name="adj"/>
            </a:avLst>
          </a:prstGeom>
          <a:solidFill>
            <a:srgbClr val="0A081B"/>
          </a:solidFill>
          <a:ln cap="flat" cmpd="sng" w="22850">
            <a:solidFill>
              <a:srgbClr val="16FFB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19"/>
          <p:cNvSpPr/>
          <p:nvPr/>
        </p:nvSpPr>
        <p:spPr>
          <a:xfrm>
            <a:off x="852249" y="1709738"/>
            <a:ext cx="552926" cy="552926"/>
          </a:xfrm>
          <a:prstGeom prst="roundRect">
            <a:avLst>
              <a:gd fmla="val 16535821" name="adj"/>
            </a:avLst>
          </a:prstGeom>
          <a:solidFill>
            <a:srgbClr val="16FFB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159" name="Google Shape;159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04292" y="1830705"/>
            <a:ext cx="248722" cy="310991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19"/>
          <p:cNvSpPr/>
          <p:nvPr/>
        </p:nvSpPr>
        <p:spPr>
          <a:xfrm>
            <a:off x="852249" y="2446973"/>
            <a:ext cx="2047994" cy="2559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1600"/>
              <a:buFont typeface="Spline Sans"/>
              <a:buNone/>
            </a:pPr>
            <a:r>
              <a:rPr b="1" i="0" lang="en-US" sz="1600" u="none" cap="none" strike="noStrike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Title IX Cell Phone</a:t>
            </a:r>
            <a:endParaRPr b="0" i="0" sz="1600" u="none" cap="none" strike="noStrike"/>
          </a:p>
        </p:txBody>
      </p:sp>
      <p:sp>
        <p:nvSpPr>
          <p:cNvPr id="161" name="Google Shape;161;p19"/>
          <p:cNvSpPr/>
          <p:nvPr/>
        </p:nvSpPr>
        <p:spPr>
          <a:xfrm>
            <a:off x="852249" y="2887266"/>
            <a:ext cx="6030992" cy="29479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8620"/>
              </a:lnSpc>
              <a:spcBef>
                <a:spcPts val="0"/>
              </a:spcBef>
              <a:spcAft>
                <a:spcPts val="0"/>
              </a:spcAft>
              <a:buClr>
                <a:srgbClr val="16FFBB"/>
              </a:buClr>
              <a:buSzPts val="1450"/>
              <a:buFont typeface="Barlow"/>
              <a:buNone/>
            </a:pPr>
            <a:r>
              <a:rPr b="0" i="0" lang="en-US" sz="1450" u="none" cap="none" strike="noStrike">
                <a:solidFill>
                  <a:srgbClr val="16FFBB"/>
                </a:solidFill>
                <a:latin typeface="Barlow"/>
                <a:ea typeface="Barlow"/>
                <a:cs typeface="Barlow"/>
                <a:sym typeface="Barlow"/>
              </a:rPr>
              <a:t>$600</a:t>
            </a:r>
            <a:endParaRPr b="0" i="0" sz="1450" u="none" cap="none" strike="noStrike"/>
          </a:p>
        </p:txBody>
      </p:sp>
      <p:sp>
        <p:nvSpPr>
          <p:cNvPr id="162" name="Google Shape;162;p19"/>
          <p:cNvSpPr/>
          <p:nvPr/>
        </p:nvSpPr>
        <p:spPr>
          <a:xfrm>
            <a:off x="645081" y="3573542"/>
            <a:ext cx="6445329" cy="1886664"/>
          </a:xfrm>
          <a:prstGeom prst="roundRect">
            <a:avLst>
              <a:gd fmla="val 14655" name="adj"/>
            </a:avLst>
          </a:prstGeom>
          <a:solidFill>
            <a:srgbClr val="0A081B"/>
          </a:solidFill>
          <a:ln cap="flat" cmpd="sng" w="22850">
            <a:solidFill>
              <a:srgbClr val="29DDD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3" name="Google Shape;163;p19"/>
          <p:cNvSpPr/>
          <p:nvPr/>
        </p:nvSpPr>
        <p:spPr>
          <a:xfrm>
            <a:off x="852249" y="3780711"/>
            <a:ext cx="552926" cy="552926"/>
          </a:xfrm>
          <a:prstGeom prst="roundRect">
            <a:avLst>
              <a:gd fmla="val 16535821" name="adj"/>
            </a:avLst>
          </a:prstGeom>
          <a:solidFill>
            <a:srgbClr val="29DDDA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164" name="Google Shape;164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04292" y="3901678"/>
            <a:ext cx="248722" cy="310991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19"/>
          <p:cNvSpPr/>
          <p:nvPr/>
        </p:nvSpPr>
        <p:spPr>
          <a:xfrm>
            <a:off x="852249" y="4517946"/>
            <a:ext cx="2315170" cy="2559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1600"/>
              <a:buFont typeface="Spline Sans"/>
              <a:buNone/>
            </a:pPr>
            <a:r>
              <a:rPr b="1" i="0" lang="en-US" sz="1600" u="none" cap="none" strike="noStrike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McKinney Vento Phones</a:t>
            </a:r>
            <a:endParaRPr b="0" i="0" sz="1600" u="none" cap="none" strike="noStrike"/>
          </a:p>
        </p:txBody>
      </p:sp>
      <p:sp>
        <p:nvSpPr>
          <p:cNvPr id="166" name="Google Shape;166;p19"/>
          <p:cNvSpPr/>
          <p:nvPr/>
        </p:nvSpPr>
        <p:spPr>
          <a:xfrm>
            <a:off x="852249" y="4958239"/>
            <a:ext cx="6030992" cy="29479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8620"/>
              </a:lnSpc>
              <a:spcBef>
                <a:spcPts val="0"/>
              </a:spcBef>
              <a:spcAft>
                <a:spcPts val="0"/>
              </a:spcAft>
              <a:buClr>
                <a:srgbClr val="16FFBB"/>
              </a:buClr>
              <a:buSzPts val="1450"/>
              <a:buFont typeface="Barlow"/>
              <a:buNone/>
            </a:pPr>
            <a:r>
              <a:rPr b="0" i="0" lang="en-US" sz="1450" u="none" cap="none" strike="noStrike">
                <a:solidFill>
                  <a:srgbClr val="16FFBB"/>
                </a:solidFill>
                <a:latin typeface="Barlow"/>
                <a:ea typeface="Barlow"/>
                <a:cs typeface="Barlow"/>
                <a:sym typeface="Barlow"/>
              </a:rPr>
              <a:t>$2,200</a:t>
            </a:r>
            <a:endParaRPr b="0" i="0" sz="1450" u="none" cap="none" strike="noStrike"/>
          </a:p>
        </p:txBody>
      </p:sp>
      <p:sp>
        <p:nvSpPr>
          <p:cNvPr id="167" name="Google Shape;167;p19"/>
          <p:cNvSpPr/>
          <p:nvPr/>
        </p:nvSpPr>
        <p:spPr>
          <a:xfrm>
            <a:off x="645081" y="5644515"/>
            <a:ext cx="6445329" cy="1886664"/>
          </a:xfrm>
          <a:prstGeom prst="roundRect">
            <a:avLst>
              <a:gd fmla="val 14655" name="adj"/>
            </a:avLst>
          </a:prstGeom>
          <a:solidFill>
            <a:srgbClr val="0A081B"/>
          </a:solidFill>
          <a:ln cap="flat" cmpd="sng" w="22850">
            <a:solidFill>
              <a:srgbClr val="37A7E7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p19"/>
          <p:cNvSpPr/>
          <p:nvPr/>
        </p:nvSpPr>
        <p:spPr>
          <a:xfrm>
            <a:off x="852249" y="5851684"/>
            <a:ext cx="552926" cy="552926"/>
          </a:xfrm>
          <a:prstGeom prst="roundRect">
            <a:avLst>
              <a:gd fmla="val 16535821" name="adj"/>
            </a:avLst>
          </a:prstGeom>
          <a:solidFill>
            <a:srgbClr val="37A7E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169" name="Google Shape;169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04292" y="5972651"/>
            <a:ext cx="248722" cy="310991"/>
          </a:xfrm>
          <a:prstGeom prst="rect">
            <a:avLst/>
          </a:prstGeom>
          <a:noFill/>
          <a:ln>
            <a:noFill/>
          </a:ln>
        </p:spPr>
      </p:pic>
      <p:sp>
        <p:nvSpPr>
          <p:cNvPr id="170" name="Google Shape;170;p19"/>
          <p:cNvSpPr/>
          <p:nvPr/>
        </p:nvSpPr>
        <p:spPr>
          <a:xfrm>
            <a:off x="852249" y="6588919"/>
            <a:ext cx="2047994" cy="2559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1600"/>
              <a:buFont typeface="Spline Sans"/>
              <a:buNone/>
            </a:pPr>
            <a:r>
              <a:rPr b="1" i="0" lang="en-US" sz="1600" u="none" cap="none" strike="noStrike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Nurses Phones</a:t>
            </a:r>
            <a:endParaRPr b="0" i="0" sz="1600" u="none" cap="none" strike="noStrike"/>
          </a:p>
        </p:txBody>
      </p:sp>
      <p:sp>
        <p:nvSpPr>
          <p:cNvPr id="171" name="Google Shape;171;p19"/>
          <p:cNvSpPr/>
          <p:nvPr/>
        </p:nvSpPr>
        <p:spPr>
          <a:xfrm>
            <a:off x="852249" y="7029212"/>
            <a:ext cx="6030992" cy="29479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8620"/>
              </a:lnSpc>
              <a:spcBef>
                <a:spcPts val="0"/>
              </a:spcBef>
              <a:spcAft>
                <a:spcPts val="0"/>
              </a:spcAft>
              <a:buClr>
                <a:srgbClr val="16FFBB"/>
              </a:buClr>
              <a:buSzPts val="1450"/>
              <a:buFont typeface="Barlow"/>
              <a:buNone/>
            </a:pPr>
            <a:r>
              <a:rPr b="0" i="0" lang="en-US" sz="1450" u="none" cap="none" strike="noStrike">
                <a:solidFill>
                  <a:srgbClr val="16FFBB"/>
                </a:solidFill>
                <a:latin typeface="Barlow"/>
                <a:ea typeface="Barlow"/>
                <a:cs typeface="Barlow"/>
                <a:sym typeface="Barlow"/>
              </a:rPr>
              <a:t>$7,550</a:t>
            </a:r>
            <a:endParaRPr b="0" i="0" sz="1450" u="none" cap="none" strike="noStrike"/>
          </a:p>
        </p:txBody>
      </p:sp>
      <p:pic>
        <p:nvPicPr>
          <p:cNvPr descr="preencoded.png" id="172" name="Google Shape;172;p1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547610" y="1502569"/>
            <a:ext cx="6445329" cy="64453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0"/>
          <p:cNvSpPr/>
          <p:nvPr/>
        </p:nvSpPr>
        <p:spPr>
          <a:xfrm>
            <a:off x="864025" y="1016398"/>
            <a:ext cx="7257000" cy="84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F0FCFF"/>
              </a:buClr>
              <a:buSzPts val="4300"/>
              <a:buFont typeface="Spline Sans"/>
              <a:buNone/>
            </a:pPr>
            <a:r>
              <a:rPr b="1" lang="en-US" sz="4800">
                <a:solidFill>
                  <a:srgbClr val="F0FCFF"/>
                </a:solidFill>
                <a:latin typeface="Spline Sans"/>
                <a:ea typeface="Spline Sans"/>
                <a:cs typeface="Spline Sans"/>
                <a:sym typeface="Spline Sans"/>
              </a:rPr>
              <a:t>Contingency</a:t>
            </a:r>
            <a:endParaRPr b="0" i="0" sz="4800" u="none" cap="none" strike="noStrike"/>
          </a:p>
        </p:txBody>
      </p:sp>
      <p:sp>
        <p:nvSpPr>
          <p:cNvPr id="179" name="Google Shape;179;p20"/>
          <p:cNvSpPr/>
          <p:nvPr/>
        </p:nvSpPr>
        <p:spPr>
          <a:xfrm>
            <a:off x="864025" y="2735825"/>
            <a:ext cx="6039900" cy="2446200"/>
          </a:xfrm>
          <a:prstGeom prst="roundRect">
            <a:avLst>
              <a:gd fmla="val 20764" name="adj"/>
            </a:avLst>
          </a:prstGeom>
          <a:solidFill>
            <a:srgbClr val="0A081B">
              <a:alpha val="74900"/>
            </a:srgbClr>
          </a:solidFill>
          <a:ln cap="flat" cmpd="sng" w="30475">
            <a:solidFill>
              <a:srgbClr val="16FFB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p20"/>
          <p:cNvSpPr/>
          <p:nvPr/>
        </p:nvSpPr>
        <p:spPr>
          <a:xfrm>
            <a:off x="1263253" y="3013115"/>
            <a:ext cx="29079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2150"/>
              <a:buFont typeface="Spline Sans"/>
              <a:buNone/>
            </a:pPr>
            <a:r>
              <a:rPr b="1" lang="en-US" sz="4050">
                <a:solidFill>
                  <a:srgbClr val="E0E4E6"/>
                </a:solidFill>
                <a:latin typeface="Spline Sans"/>
                <a:ea typeface="Spline Sans"/>
                <a:cs typeface="Spline Sans"/>
                <a:sym typeface="Spline Sans"/>
              </a:rPr>
              <a:t>Goal</a:t>
            </a:r>
            <a:endParaRPr b="0" i="0" sz="4050" u="none" cap="none" strike="noStrike"/>
          </a:p>
        </p:txBody>
      </p:sp>
      <p:sp>
        <p:nvSpPr>
          <p:cNvPr id="181" name="Google Shape;181;p20"/>
          <p:cNvSpPr/>
          <p:nvPr/>
        </p:nvSpPr>
        <p:spPr>
          <a:xfrm>
            <a:off x="1263253" y="4124453"/>
            <a:ext cx="2907900" cy="39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3157"/>
              </a:lnSpc>
              <a:spcBef>
                <a:spcPts val="0"/>
              </a:spcBef>
              <a:spcAft>
                <a:spcPts val="0"/>
              </a:spcAft>
              <a:buClr>
                <a:srgbClr val="16FFBB"/>
              </a:buClr>
              <a:buSzPts val="1900"/>
              <a:buFont typeface="Barlow"/>
              <a:buNone/>
            </a:pPr>
            <a:r>
              <a:rPr lang="en-US" sz="3000">
                <a:solidFill>
                  <a:srgbClr val="16FFBB"/>
                </a:solidFill>
                <a:latin typeface="Barlow"/>
                <a:ea typeface="Barlow"/>
                <a:cs typeface="Barlow"/>
                <a:sym typeface="Barlow"/>
              </a:rPr>
              <a:t>5%</a:t>
            </a:r>
            <a:endParaRPr b="0" i="0" sz="3000" u="none" cap="none" strike="noStrike"/>
          </a:p>
        </p:txBody>
      </p:sp>
      <p:pic>
        <p:nvPicPr>
          <p:cNvPr descr="goal" id="182" name="Google Shape;182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75675" y="154175"/>
            <a:ext cx="6894324" cy="7921251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20"/>
          <p:cNvSpPr/>
          <p:nvPr/>
        </p:nvSpPr>
        <p:spPr>
          <a:xfrm>
            <a:off x="783212" y="5977320"/>
            <a:ext cx="12902400" cy="39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3157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1900"/>
              <a:buFont typeface="Barlow"/>
              <a:buNone/>
            </a:pPr>
            <a:r>
              <a:rPr b="0" i="0" lang="en-US" sz="1900" u="none" cap="none" strike="noStrike">
                <a:solidFill>
                  <a:srgbClr val="E0E4E6"/>
                </a:solidFill>
                <a:latin typeface="Barlow"/>
                <a:ea typeface="Barlow"/>
                <a:cs typeface="Barlow"/>
                <a:sym typeface="Barlow"/>
              </a:rPr>
              <a:t>Total estimated initiatives: </a:t>
            </a:r>
            <a:r>
              <a:rPr b="1" i="0" lang="en-US" sz="1900" u="none" cap="none" strike="noStrike">
                <a:solidFill>
                  <a:srgbClr val="37A7E7"/>
                </a:solidFill>
                <a:latin typeface="Barlow"/>
                <a:ea typeface="Barlow"/>
                <a:cs typeface="Barlow"/>
                <a:sym typeface="Barlow"/>
              </a:rPr>
              <a:t>$11,737,881</a:t>
            </a:r>
            <a:endParaRPr b="0" i="0" sz="1900" u="none" cap="none" strike="noStrike"/>
          </a:p>
        </p:txBody>
      </p:sp>
      <p:sp>
        <p:nvSpPr>
          <p:cNvPr id="184" name="Google Shape;184;p20"/>
          <p:cNvSpPr/>
          <p:nvPr/>
        </p:nvSpPr>
        <p:spPr>
          <a:xfrm>
            <a:off x="783212" y="6650023"/>
            <a:ext cx="12902400" cy="39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3157"/>
              </a:lnSpc>
              <a:spcBef>
                <a:spcPts val="0"/>
              </a:spcBef>
              <a:spcAft>
                <a:spcPts val="0"/>
              </a:spcAft>
              <a:buClr>
                <a:srgbClr val="E0E4E6"/>
              </a:buClr>
              <a:buSzPts val="1900"/>
              <a:buFont typeface="Barlow"/>
              <a:buNone/>
            </a:pPr>
            <a:r>
              <a:rPr b="0" i="0" lang="en-US" sz="1900" u="none" cap="none" strike="noStrike">
                <a:solidFill>
                  <a:srgbClr val="E0E4E6"/>
                </a:solidFill>
                <a:latin typeface="Barlow"/>
                <a:ea typeface="Barlow"/>
                <a:cs typeface="Barlow"/>
                <a:sym typeface="Barlow"/>
              </a:rPr>
              <a:t>Available revenue: $6,706,138</a:t>
            </a:r>
            <a:endParaRPr b="0" i="0" sz="1900" u="none" cap="none" strike="noStrike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