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287000" cx="18288000"/>
  <p:notesSz cx="6858000" cy="9144000"/>
  <p:embeddedFontLst>
    <p:embeddedFont>
      <p:font typeface="Merriweather Sans"/>
      <p:regular r:id="rId19"/>
      <p:bold r:id="rId20"/>
      <p:italic r:id="rId21"/>
      <p:boldItalic r:id="rId22"/>
    </p:embeddedFont>
    <p:embeddedFont>
      <p:font typeface="Poppins"/>
      <p:regular r:id="rId23"/>
      <p:bold r:id="rId24"/>
      <p:italic r:id="rId25"/>
      <p:boldItalic r:id="rId26"/>
    </p:embeddedFont>
    <p:embeddedFont>
      <p:font typeface="Inter"/>
      <p:regular r:id="rId27"/>
      <p:bold r:id="rId28"/>
      <p:italic r:id="rId29"/>
      <p:boldItalic r:id="rId30"/>
    </p:embeddedFont>
    <p:embeddedFont>
      <p:font typeface="Poppins Light"/>
      <p:regular r:id="rId31"/>
      <p:bold r:id="rId32"/>
      <p:italic r:id="rId33"/>
      <p:boldItalic r:id="rId34"/>
    </p:embeddedFont>
    <p:embeddedFont>
      <p:font typeface="Poppins Medium"/>
      <p:regular r:id="rId35"/>
      <p:bold r:id="rId36"/>
      <p:italic r:id="rId37"/>
      <p:boldItalic r:id="rId38"/>
    </p:embeddedFont>
    <p:embeddedFont>
      <p:font typeface="Fira Sans"/>
      <p:regular r:id="rId39"/>
      <p:bold r:id="rId40"/>
      <p:italic r:id="rId41"/>
      <p:boldItalic r:id="rId42"/>
    </p:embeddedFont>
    <p:embeddedFont>
      <p:font typeface="Poppins ExtraBold"/>
      <p:bold r:id="rId43"/>
      <p:boldItalic r:id="rId44"/>
    </p:embeddedFont>
    <p:embeddedFont>
      <p:font typeface="Merriweather Sans Light"/>
      <p:regular r:id="rId45"/>
      <p:bold r:id="rId46"/>
      <p:italic r:id="rId47"/>
      <p:boldItalic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0107E8-B626-4679-9732-1AA3439E7176}">
  <a:tblStyle styleId="{DC0107E8-B626-4679-9732-1AA3439E717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3E88CF4-E2CF-49B3-9BA6-64D999D16342}"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FiraSans-bold.fntdata"/><Relationship Id="rId42" Type="http://schemas.openxmlformats.org/officeDocument/2006/relationships/font" Target="fonts/FiraSans-boldItalic.fntdata"/><Relationship Id="rId41" Type="http://schemas.openxmlformats.org/officeDocument/2006/relationships/font" Target="fonts/FiraSans-italic.fntdata"/><Relationship Id="rId44" Type="http://schemas.openxmlformats.org/officeDocument/2006/relationships/font" Target="fonts/PoppinsExtraBold-boldItalic.fntdata"/><Relationship Id="rId43" Type="http://schemas.openxmlformats.org/officeDocument/2006/relationships/font" Target="fonts/PoppinsExtraBold-bold.fntdata"/><Relationship Id="rId46" Type="http://schemas.openxmlformats.org/officeDocument/2006/relationships/font" Target="fonts/MerriweatherSansLight-bold.fntdata"/><Relationship Id="rId45" Type="http://schemas.openxmlformats.org/officeDocument/2006/relationships/font" Target="fonts/MerriweatherSans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erriweatherSansLight-boldItalic.fntdata"/><Relationship Id="rId47" Type="http://schemas.openxmlformats.org/officeDocument/2006/relationships/font" Target="fonts/MerriweatherSansLight-italic.fntdata"/><Relationship Id="rId49" Type="http://schemas.openxmlformats.org/officeDocument/2006/relationships/font" Target="fonts/OpenSans-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regular.fntdata"/><Relationship Id="rId30" Type="http://schemas.openxmlformats.org/officeDocument/2006/relationships/font" Target="fonts/Inter-boldItalic.fntdata"/><Relationship Id="rId33" Type="http://schemas.openxmlformats.org/officeDocument/2006/relationships/font" Target="fonts/PoppinsLight-italic.fntdata"/><Relationship Id="rId32" Type="http://schemas.openxmlformats.org/officeDocument/2006/relationships/font" Target="fonts/PoppinsLight-bold.fntdata"/><Relationship Id="rId35" Type="http://schemas.openxmlformats.org/officeDocument/2006/relationships/font" Target="fonts/PoppinsMedium-regular.fntdata"/><Relationship Id="rId34" Type="http://schemas.openxmlformats.org/officeDocument/2006/relationships/font" Target="fonts/PoppinsLight-boldItalic.fntdata"/><Relationship Id="rId37" Type="http://schemas.openxmlformats.org/officeDocument/2006/relationships/font" Target="fonts/PoppinsMedium-italic.fntdata"/><Relationship Id="rId36" Type="http://schemas.openxmlformats.org/officeDocument/2006/relationships/font" Target="fonts/PoppinsMedium-bold.fntdata"/><Relationship Id="rId39" Type="http://schemas.openxmlformats.org/officeDocument/2006/relationships/font" Target="fonts/FiraSans-regular.fntdata"/><Relationship Id="rId38" Type="http://schemas.openxmlformats.org/officeDocument/2006/relationships/font" Target="fonts/PoppinsMedium-boldItalic.fntdata"/><Relationship Id="rId20" Type="http://schemas.openxmlformats.org/officeDocument/2006/relationships/font" Target="fonts/MerriweatherSans-bold.fntdata"/><Relationship Id="rId22" Type="http://schemas.openxmlformats.org/officeDocument/2006/relationships/font" Target="fonts/MerriweatherSans-boldItalic.fntdata"/><Relationship Id="rId21" Type="http://schemas.openxmlformats.org/officeDocument/2006/relationships/font" Target="fonts/MerriweatherSans-italic.fntdata"/><Relationship Id="rId24" Type="http://schemas.openxmlformats.org/officeDocument/2006/relationships/font" Target="fonts/Poppins-bold.fntdata"/><Relationship Id="rId23" Type="http://schemas.openxmlformats.org/officeDocument/2006/relationships/font" Target="fonts/Poppins-regular.fntdata"/><Relationship Id="rId26" Type="http://schemas.openxmlformats.org/officeDocument/2006/relationships/font" Target="fonts/Poppins-boldItalic.fntdata"/><Relationship Id="rId25" Type="http://schemas.openxmlformats.org/officeDocument/2006/relationships/font" Target="fonts/Poppins-italic.fntdata"/><Relationship Id="rId28" Type="http://schemas.openxmlformats.org/officeDocument/2006/relationships/font" Target="fonts/Inter-bold.fntdata"/><Relationship Id="rId27" Type="http://schemas.openxmlformats.org/officeDocument/2006/relationships/font" Target="fonts/Inter-regular.fntdata"/><Relationship Id="rId29" Type="http://schemas.openxmlformats.org/officeDocument/2006/relationships/font" Target="fonts/Inter-italic.fntdata"/><Relationship Id="rId51" Type="http://schemas.openxmlformats.org/officeDocument/2006/relationships/font" Target="fonts/OpenSans-italic.fntdata"/><Relationship Id="rId50" Type="http://schemas.openxmlformats.org/officeDocument/2006/relationships/font" Target="fonts/OpenSans-bold.fntdata"/><Relationship Id="rId52" Type="http://schemas.openxmlformats.org/officeDocument/2006/relationships/font" Target="fonts/OpenSans-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MerriweatherSans-regular.fntdata"/><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9a493572d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9a493572d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9a493572d5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39a493572d5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9a493572d5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9a493572d5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c479462a64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c479462a64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s://drive.google.com/file/d/1K3wq671puq90lYG-bUsMwt1ZyV7hqDyb/view?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Add your Schools mission on slide 4</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5 include the persons involved in your planning process</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6 describe your planning process.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See slide 8 for an example of a professional learning activity slide.</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3"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5" name="Google Shape;155;p23"/>
          <p:cNvGraphicFramePr/>
          <p:nvPr/>
        </p:nvGraphicFramePr>
        <p:xfrm>
          <a:off x="598163" y="2141200"/>
          <a:ext cx="3000000" cy="3000000"/>
        </p:xfrm>
        <a:graphic>
          <a:graphicData uri="http://schemas.openxmlformats.org/drawingml/2006/table">
            <a:tbl>
              <a:tblPr>
                <a:noFill/>
                <a:tableStyleId>{73E88CF4-E2CF-49B3-9BA6-64D999D16342}</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300">
                          <a:latin typeface="Poppins"/>
                          <a:ea typeface="Poppins"/>
                          <a:cs typeface="Poppins"/>
                          <a:sym typeface="Poppins"/>
                        </a:rPr>
                        <a:t>Teachers will participate in a collaborative book study focused on increasing student engagement and strengthening formative assessment practices to improve Tier 1 instruction. This work will support teachers in designing lessons that require students to actively participate, think critically, and demonstrate understanding through meaningful tasks. Teachers will explore strategies to increase student ownership of learning, use questioning and discussion techniques to promote deeper thinking, and embed formative assessment into daily instruction. This learning will be implemented through the PDSA process, allowing teachers to plan, teach, analyze student work, and adjust instruction based on student needs. </a:t>
                      </a:r>
                      <a:endParaRPr sz="13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All classroom teachers </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Students will demonstrate increased engagement, actively participate in learning, and show improved understanding of content through formative assessments and classroom tasks.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Teachers will design and deliver lessons that include high levels of student engagement, structured opportunities for discussion, and embedded formative assessment practices. Teachers will use student responses and data to adjust instruction. </a:t>
                      </a:r>
                      <a:endParaRPr>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build confidence in their ability to engage all students in meaningful learning and will develop a shared belief that student engagement and ongoing assessment are essential to improving student achievement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Monitoring for Evidence of Implementation:</a:t>
                      </a:r>
                      <a:r>
                        <a:rPr lang="en-US" sz="1200">
                          <a:latin typeface="Poppins"/>
                          <a:ea typeface="Poppins"/>
                          <a:cs typeface="Poppins"/>
                          <a:sym typeface="Poppins"/>
                        </a:rPr>
                        <a:t> </a:t>
                      </a:r>
                      <a:r>
                        <a:rPr b="1" lang="en-US" sz="1200">
                          <a:latin typeface="Poppins"/>
                          <a:ea typeface="Poppins"/>
                          <a:cs typeface="Poppins"/>
                          <a:sym typeface="Poppins"/>
                        </a:rPr>
                        <a:t>Data Gathered:</a:t>
                      </a:r>
                      <a:endParaRPr b="1"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Walkthrough data focused on student engagement, participation, and use of formative assessment</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Student work samples and formative assessment results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PLC documentation and lesson plans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Student response data and classroom observations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Responsible Parties:</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Instructional Coach</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Principal</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Teachers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Frequency of Analysis:</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Weekly PLC meetings to review student work, formative assessment data, and instructional practices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Weekly walkthroughs conducted by the principal and instructional coach to monitor implementation of Tier 1 instruction, student engagement, and use of strategies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Monthly leadership team meetings to review trends in walkthrough data and student performance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Ongoing Supports:</a:t>
                      </a:r>
                      <a:r>
                        <a:rPr lang="en-US" sz="1200">
                          <a:latin typeface="Poppins"/>
                          <a:ea typeface="Poppins"/>
                          <a:cs typeface="Poppins"/>
                          <a:sym typeface="Poppins"/>
                        </a:rPr>
                        <a:t> </a:t>
                      </a:r>
                      <a:endParaRPr sz="1200">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 including planning, modeling, and feedback</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PLC discussions focused on student engagement and assessment practices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Walkthrough feedback aligned to engagement and formative assessment</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Ongoing collaboration and reflection during faculty meetings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04800" lvl="0" marL="457200" rtl="0" algn="l">
                        <a:lnSpc>
                          <a:spcPct val="115000"/>
                        </a:lnSpc>
                        <a:spcBef>
                          <a:spcPts val="1200"/>
                        </a:spcBef>
                        <a:spcAft>
                          <a:spcPts val="0"/>
                        </a:spcAft>
                        <a:buClr>
                          <a:schemeClr val="dk1"/>
                        </a:buClr>
                        <a:buSzPts val="1200"/>
                        <a:buChar char="●"/>
                      </a:pPr>
                      <a:r>
                        <a:rPr lang="en-US" sz="1200">
                          <a:solidFill>
                            <a:schemeClr val="dk1"/>
                          </a:solidFill>
                        </a:rPr>
                        <a:t>Walkthrough data shows increased student engagement, participation, and collaboration during instruction</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Teachers consistently use formative assessment strategies to monitor student understanding and adjust instruction</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At least 90% of teachers implement engagement strategies and formative assessment practices as evidenced through lesson plans, observations, and PLC documentation</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Student work and assessment data show improved understanding of content and ability to explain thinking</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PLC documentation reflects consistent analysis of student data and instructional adjustments</a:t>
                      </a:r>
                      <a:endParaRPr sz="1200">
                        <a:solidFill>
                          <a:schemeClr val="dk1"/>
                        </a:solidFill>
                      </a:endParaRPr>
                    </a:p>
                    <a:p>
                      <a:pPr indent="0" lvl="0" marL="457200" rtl="0" algn="l">
                        <a:spcBef>
                          <a:spcPts val="120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 2026 (6 hour)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Throughout the 2026–2027 school year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2027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6 hours of professional learning with ongoing support embedded in PLCs and coaching cycles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Principal, Classroom Teachers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Book study materials, HQIR resources, formative assessment tools </a:t>
                      </a:r>
                      <a:endParaRPr sz="1600">
                        <a:latin typeface="Poppins"/>
                        <a:ea typeface="Poppins"/>
                        <a:cs typeface="Poppins"/>
                        <a:sym typeface="Poppins"/>
                      </a:endParaRPr>
                    </a:p>
                    <a:p>
                      <a:pPr indent="0" lvl="0" marL="0" rtl="0" algn="l">
                        <a:spcBef>
                          <a:spcPts val="0"/>
                        </a:spcBef>
                        <a:spcAft>
                          <a:spcPts val="0"/>
                        </a:spcAft>
                        <a:buNone/>
                      </a:pPr>
                      <a:r>
                        <a:t/>
                      </a:r>
                      <a:endParaRPr sz="1600">
                        <a:highlight>
                          <a:srgbClr val="FFFF00"/>
                        </a:highlight>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Professional learning days, PLC time, coaching cycles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Book Cost -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teachers will earn professional learning hours.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1600">
                          <a:latin typeface="Poppins"/>
                          <a:ea typeface="Poppins"/>
                          <a:cs typeface="Poppins"/>
                          <a:sym typeface="Poppins"/>
                        </a:rPr>
                        <a:t>School-based funding, Title I</a:t>
                      </a:r>
                      <a:endParaRPr sz="1600">
                        <a:latin typeface="Poppins"/>
                        <a:ea typeface="Poppins"/>
                        <a:cs typeface="Poppins"/>
                        <a:sym typeface="Poppins"/>
                      </a:endParaRPr>
                    </a:p>
                    <a:p>
                      <a:pPr indent="0" lvl="0" marL="0" rtl="0" algn="l">
                        <a:spcBef>
                          <a:spcPts val="120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6" name="Google Shape;156;p23"/>
          <p:cNvSpPr txBox="1"/>
          <p:nvPr/>
        </p:nvSpPr>
        <p:spPr>
          <a:xfrm>
            <a:off x="529575" y="120000"/>
            <a:ext cx="17609700" cy="201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r>
              <a:rPr b="1" lang="en-US" sz="2400">
                <a:solidFill>
                  <a:schemeClr val="dk1"/>
                </a:solidFill>
                <a:latin typeface="Poppins"/>
                <a:ea typeface="Poppins"/>
                <a:cs typeface="Poppins"/>
                <a:sym typeface="Poppins"/>
              </a:rPr>
              <a:t>Instructional Practice (Engagement &amp; Assessment Literacy)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 </a:t>
            </a:r>
            <a:r>
              <a:rPr lang="en-US" sz="1600">
                <a:solidFill>
                  <a:schemeClr val="dk1"/>
                </a:solidFill>
                <a:latin typeface="Poppins"/>
                <a:ea typeface="Poppins"/>
                <a:cs typeface="Poppins"/>
                <a:sym typeface="Poppins"/>
              </a:rPr>
              <a:t>By the end of the professional learning sessions, teachers will design and implement standards-aligned lessons that incorporate strategies from the book study to increase student engagement and use formative assessment to monitor learning and adjust instruction. </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Over the course of the year, 100% teachers will consistently implement instructional practices that promote student engagement and use formative assessment to analyze student thinking, adjust instruction, and improve student outcomes across content areas. </a:t>
            </a:r>
            <a:endParaRPr sz="1600">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24"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62" name="Google Shape;162;p24"/>
          <p:cNvGraphicFramePr/>
          <p:nvPr/>
        </p:nvGraphicFramePr>
        <p:xfrm>
          <a:off x="598163" y="2141200"/>
          <a:ext cx="3000000" cy="3000000"/>
        </p:xfrm>
        <a:graphic>
          <a:graphicData uri="http://schemas.openxmlformats.org/drawingml/2006/table">
            <a:tbl>
              <a:tblPr>
                <a:noFill/>
                <a:tableStyleId>{73E88CF4-E2CF-49B3-9BA6-64D999D16342}</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500">
                          <a:latin typeface="Poppins"/>
                          <a:ea typeface="Poppins"/>
                          <a:cs typeface="Poppins"/>
                          <a:sym typeface="Poppins"/>
                        </a:rPr>
                        <a:t>Start, End Date &amp; # of Hours</a:t>
                      </a:r>
                      <a:endParaRPr b="1"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500">
                          <a:latin typeface="Poppins"/>
                          <a:ea typeface="Poppins"/>
                          <a:cs typeface="Poppins"/>
                          <a:sym typeface="Poppins"/>
                        </a:rPr>
                        <a:t>Resources, Estimated Cost &amp; Funding Source</a:t>
                      </a:r>
                      <a:endParaRPr b="1"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a:latin typeface="Poppins"/>
                          <a:ea typeface="Poppins"/>
                          <a:cs typeface="Poppins"/>
                          <a:sym typeface="Poppins"/>
                        </a:rPr>
                        <a:t>Teachers will engage in professional learning focused on strengthening unit coherence across reading and math through the use of high-quality instructional resources (HQIR) and the PDSA process. This work will support teachers in aligning standards, learning targets, instructional strategies, and assessments to ensure that instruction is intentional, rigorous, and consistent across grade levels. Teachers will collaboratively plan units, identify priority standards, and design lessons that provide students with equitable access to grade-level content. Through the PDSA cycle, teachers will implement instruction, analyze student work, and make adjustments to improve student outcomes.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All classroom teachers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Students will experience more consistent, standards-aligned instruction across classrooms and demonstrate improved understanding of grade-level content in reading and math as evidenced by formative assessments and classroom tasks. </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collaboratively plan and implement coherent units that align standards, learning targets, instructional strategies, and assessments. Teachers will use the PDSA process to analyze student work and adjust instruction to better meet student needs. </a:t>
                      </a:r>
                      <a:endParaRPr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develop a shared understanding of instructional coherence and build confidence in their ability to plan and deliver aligned, rigorous instruction that supports all learners.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Monitoring for Evidence of Implementation:</a:t>
                      </a:r>
                      <a:r>
                        <a:rPr lang="en-US" sz="1500">
                          <a:latin typeface="Poppins"/>
                          <a:ea typeface="Poppins"/>
                          <a:cs typeface="Poppins"/>
                          <a:sym typeface="Poppins"/>
                        </a:rPr>
                        <a:t> </a:t>
                      </a:r>
                      <a:r>
                        <a:rPr b="1" lang="en-US" sz="1500">
                          <a:latin typeface="Poppins"/>
                          <a:ea typeface="Poppins"/>
                          <a:cs typeface="Poppins"/>
                          <a:sym typeface="Poppins"/>
                        </a:rPr>
                        <a:t>Data Gathered:</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PDSA documents and unit plans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Lesson plans showing alignment to standards and learning targets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Student work samples and formative assessment results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data focused on alignment, rigor, and engagement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Responsible Parties: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Principal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Frequency of Analysis: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Weekly PLC meetings to review unit plans, student work, and instructional alignment</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Weekly walkthroughs to monitor implementation of coherent Tier 1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Monthly leadership team meetings to review trends in data and instructional practices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Ongoing Supports: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coaching cycles including planning, modeling, and feedback</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support using the PDSA process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feedback aligned to HQIR and unit coherence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Ongoing collaboration and reflection during faculty meetings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01625" lvl="0" marL="457200" rtl="0" algn="l">
                        <a:lnSpc>
                          <a:spcPct val="115000"/>
                        </a:lnSpc>
                        <a:spcBef>
                          <a:spcPts val="1200"/>
                        </a:spcBef>
                        <a:spcAft>
                          <a:spcPts val="0"/>
                        </a:spcAft>
                        <a:buSzPts val="1150"/>
                        <a:buFont typeface="Poppins"/>
                        <a:buChar char="●"/>
                      </a:pPr>
                      <a:r>
                        <a:rPr lang="en-US" sz="1150">
                          <a:latin typeface="Poppins"/>
                          <a:ea typeface="Poppins"/>
                          <a:cs typeface="Poppins"/>
                          <a:sym typeface="Poppins"/>
                        </a:rPr>
                        <a:t>Unit PDSA documents show clear alignment between standards, learning targets, instructional strategies, and assessments</a:t>
                      </a:r>
                      <a:endParaRPr sz="1150">
                        <a:latin typeface="Poppins"/>
                        <a:ea typeface="Poppins"/>
                        <a:cs typeface="Poppins"/>
                        <a:sym typeface="Poppins"/>
                      </a:endParaRPr>
                    </a:p>
                    <a:p>
                      <a:pPr indent="-301625" lvl="0" marL="457200" rtl="0" algn="l">
                        <a:lnSpc>
                          <a:spcPct val="115000"/>
                        </a:lnSpc>
                        <a:spcBef>
                          <a:spcPts val="0"/>
                        </a:spcBef>
                        <a:spcAft>
                          <a:spcPts val="0"/>
                        </a:spcAft>
                        <a:buSzPts val="1150"/>
                        <a:buFont typeface="Poppins"/>
                        <a:buChar char="●"/>
                      </a:pPr>
                      <a:r>
                        <a:rPr lang="en-US" sz="1150">
                          <a:latin typeface="Poppins"/>
                          <a:ea typeface="Poppins"/>
                          <a:cs typeface="Poppins"/>
                          <a:sym typeface="Poppins"/>
                        </a:rPr>
                        <a:t>Walkthrough data reflects consistent implementation of standards-aligned, rigorous Tier 1 instruction across classrooms</a:t>
                      </a:r>
                      <a:endParaRPr sz="1150">
                        <a:latin typeface="Poppins"/>
                        <a:ea typeface="Poppins"/>
                        <a:cs typeface="Poppins"/>
                        <a:sym typeface="Poppins"/>
                      </a:endParaRPr>
                    </a:p>
                    <a:p>
                      <a:pPr indent="-301625" lvl="0" marL="457200" rtl="0" algn="l">
                        <a:lnSpc>
                          <a:spcPct val="115000"/>
                        </a:lnSpc>
                        <a:spcBef>
                          <a:spcPts val="0"/>
                        </a:spcBef>
                        <a:spcAft>
                          <a:spcPts val="0"/>
                        </a:spcAft>
                        <a:buSzPts val="1150"/>
                        <a:buFont typeface="Poppins"/>
                        <a:buChar char="●"/>
                      </a:pPr>
                      <a:r>
                        <a:rPr lang="en-US" sz="1150">
                          <a:latin typeface="Poppins"/>
                          <a:ea typeface="Poppins"/>
                          <a:cs typeface="Poppins"/>
                          <a:sym typeface="Poppins"/>
                        </a:rPr>
                        <a:t>At least 90% of teachers collaboratively plan and implement coherent units using the PDSA process</a:t>
                      </a:r>
                      <a:endParaRPr sz="1150">
                        <a:latin typeface="Poppins"/>
                        <a:ea typeface="Poppins"/>
                        <a:cs typeface="Poppins"/>
                        <a:sym typeface="Poppins"/>
                      </a:endParaRPr>
                    </a:p>
                    <a:p>
                      <a:pPr indent="-301625" lvl="0" marL="457200" rtl="0" algn="l">
                        <a:lnSpc>
                          <a:spcPct val="115000"/>
                        </a:lnSpc>
                        <a:spcBef>
                          <a:spcPts val="0"/>
                        </a:spcBef>
                        <a:spcAft>
                          <a:spcPts val="0"/>
                        </a:spcAft>
                        <a:buSzPts val="1150"/>
                        <a:buFont typeface="Poppins"/>
                        <a:buChar char="●"/>
                      </a:pPr>
                      <a:r>
                        <a:rPr lang="en-US" sz="1150">
                          <a:latin typeface="Poppins"/>
                          <a:ea typeface="Poppins"/>
                          <a:cs typeface="Poppins"/>
                          <a:sym typeface="Poppins"/>
                        </a:rPr>
                        <a:t>Student work demonstrates understanding of grade-level standards and tasks</a:t>
                      </a:r>
                      <a:endParaRPr sz="1150">
                        <a:latin typeface="Poppins"/>
                        <a:ea typeface="Poppins"/>
                        <a:cs typeface="Poppins"/>
                        <a:sym typeface="Poppins"/>
                      </a:endParaRPr>
                    </a:p>
                    <a:p>
                      <a:pPr indent="-301625" lvl="0" marL="457200" rtl="0" algn="l">
                        <a:lnSpc>
                          <a:spcPct val="115000"/>
                        </a:lnSpc>
                        <a:spcBef>
                          <a:spcPts val="0"/>
                        </a:spcBef>
                        <a:spcAft>
                          <a:spcPts val="0"/>
                        </a:spcAft>
                        <a:buSzPts val="1150"/>
                        <a:buFont typeface="Poppins"/>
                        <a:buChar char="●"/>
                      </a:pPr>
                      <a:r>
                        <a:rPr lang="en-US" sz="1150">
                          <a:latin typeface="Poppins"/>
                          <a:ea typeface="Poppins"/>
                          <a:cs typeface="Poppins"/>
                          <a:sym typeface="Poppins"/>
                        </a:rPr>
                        <a:t>Student performance improves on common formative assessments and classroom tasks in reading and math</a:t>
                      </a:r>
                      <a:endParaRPr sz="1150">
                        <a:latin typeface="Poppins"/>
                        <a:ea typeface="Poppins"/>
                        <a:cs typeface="Poppins"/>
                        <a:sym typeface="Poppins"/>
                      </a:endParaRPr>
                    </a:p>
                    <a:p>
                      <a:pPr indent="-301625" lvl="0" marL="457200" rtl="0" algn="l">
                        <a:lnSpc>
                          <a:spcPct val="115000"/>
                        </a:lnSpc>
                        <a:spcBef>
                          <a:spcPts val="0"/>
                        </a:spcBef>
                        <a:spcAft>
                          <a:spcPts val="0"/>
                        </a:spcAft>
                        <a:buSzPts val="1150"/>
                        <a:buFont typeface="Poppins"/>
                        <a:buChar char="●"/>
                      </a:pPr>
                      <a:r>
                        <a:rPr lang="en-US" sz="1150">
                          <a:latin typeface="Poppins"/>
                          <a:ea typeface="Poppins"/>
                          <a:cs typeface="Poppins"/>
                          <a:sym typeface="Poppins"/>
                        </a:rPr>
                        <a:t>PLC documentation reflects consistent use of the PDSA process to analyze student work and make instructional adjustments</a:t>
                      </a:r>
                      <a:endParaRPr sz="1150">
                        <a:latin typeface="Poppins"/>
                        <a:ea typeface="Poppins"/>
                        <a:cs typeface="Poppins"/>
                        <a:sym typeface="Poppins"/>
                      </a:endParaRPr>
                    </a:p>
                    <a:p>
                      <a:pPr indent="0" lvl="0" marL="457200" rtl="0" algn="l">
                        <a:spcBef>
                          <a:spcPts val="1200"/>
                        </a:spcBef>
                        <a:spcAft>
                          <a:spcPts val="0"/>
                        </a:spcAft>
                        <a:buNone/>
                      </a:pPr>
                      <a:r>
                        <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July-August 2026 (6 Hours</a:t>
                      </a:r>
                      <a:r>
                        <a:rPr lang="en-US" sz="1600">
                          <a:highlight>
                            <a:srgbClr val="FFFF00"/>
                          </a:highlight>
                          <a:latin typeface="Poppins"/>
                          <a:ea typeface="Poppins"/>
                          <a:cs typeface="Poppins"/>
                          <a:sym typeface="Poppins"/>
                        </a:rPr>
                        <a:t>)</a:t>
                      </a:r>
                      <a:endParaRPr sz="1600">
                        <a:highlight>
                          <a:srgbClr val="FFFF00"/>
                        </a:highlight>
                        <a:latin typeface="Poppins"/>
                        <a:ea typeface="Poppins"/>
                        <a:cs typeface="Poppins"/>
                        <a:sym typeface="Poppins"/>
                      </a:endParaRPr>
                    </a:p>
                    <a:p>
                      <a:pPr indent="0" lvl="0" marL="0" rtl="0" algn="l">
                        <a:spcBef>
                          <a:spcPts val="0"/>
                        </a:spcBef>
                        <a:spcAft>
                          <a:spcPts val="0"/>
                        </a:spcAft>
                        <a:buNone/>
                      </a:pPr>
                      <a:r>
                        <a:t/>
                      </a:r>
                      <a:endParaRPr sz="1600">
                        <a:highlight>
                          <a:srgbClr val="FFFF00"/>
                        </a:highlight>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Throughout the 2026–2027 school year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r>
                        <a:rPr lang="en-US" sz="1600">
                          <a:latin typeface="Poppins"/>
                          <a:ea typeface="Poppins"/>
                          <a:cs typeface="Poppins"/>
                          <a:sym typeface="Poppins"/>
                        </a:rPr>
                        <a:t>May 2027</a:t>
                      </a:r>
                      <a:endParaRPr sz="1600">
                        <a:latin typeface="Poppins"/>
                        <a:ea typeface="Poppins"/>
                        <a:cs typeface="Poppins"/>
                        <a:sym typeface="Poppins"/>
                      </a:endParaRPr>
                    </a:p>
                    <a:p>
                      <a:pPr indent="0" lvl="0" marL="0" rtl="0" algn="l">
                        <a:lnSpc>
                          <a:spcPct val="115000"/>
                        </a:lnSpc>
                        <a:spcBef>
                          <a:spcPts val="1200"/>
                        </a:spcBef>
                        <a:spcAft>
                          <a:spcPts val="0"/>
                        </a:spcAft>
                        <a:buClr>
                          <a:schemeClr val="dk1"/>
                        </a:buClr>
                        <a:buSzPts val="1100"/>
                        <a:buFont typeface="Arial"/>
                        <a:buNone/>
                      </a:pPr>
                      <a:r>
                        <a:rPr lang="en-US" sz="1600">
                          <a:latin typeface="Poppins"/>
                          <a:ea typeface="Poppins"/>
                          <a:cs typeface="Poppins"/>
                          <a:sym typeface="Poppins"/>
                        </a:rPr>
                        <a:t>6 hours of professional learning with ongoing support embedded in PLCs and coaching cycles</a:t>
                      </a:r>
                      <a:endParaRPr sz="1600">
                        <a:latin typeface="Poppins"/>
                        <a:ea typeface="Poppins"/>
                        <a:cs typeface="Poppins"/>
                        <a:sym typeface="Poppins"/>
                      </a:endParaRPr>
                    </a:p>
                    <a:p>
                      <a:pPr indent="0" lvl="0" marL="0" rtl="0" algn="l">
                        <a:spcBef>
                          <a:spcPts val="120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Principal, Classroom Teachers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HQIR materials, PDSA templates, IReady curriculum resources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Professional learning days, PLC time, collaborative planning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No additional cost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3" name="Google Shape;163;p24"/>
          <p:cNvSpPr txBox="1"/>
          <p:nvPr/>
        </p:nvSpPr>
        <p:spPr>
          <a:xfrm>
            <a:off x="529575" y="120000"/>
            <a:ext cx="17609700" cy="201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r>
              <a:rPr b="1" lang="en-US" sz="2400">
                <a:solidFill>
                  <a:schemeClr val="dk1"/>
                </a:solidFill>
                <a:latin typeface="Poppins"/>
                <a:ea typeface="Poppins"/>
                <a:cs typeface="Poppins"/>
                <a:sym typeface="Poppins"/>
              </a:rPr>
              <a:t>Reading and Math Instruction (Unit Coherence)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By the end of the professional learning sessions, instructional teams will collaboratively design coherent units for reading and math using HQIR and the PDSA process, ensuring alignment between standards, learning targets, instructional strategies, and assessments.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Over the course of the year, 100% instructional teams will consistently implement coherent units using the PDSA process to analyze student data, adjust instruction, and strengthen Tier 1 instruction across reading and math. </a:t>
            </a:r>
            <a:endParaRPr sz="1600">
              <a:solidFill>
                <a:schemeClr val="dk1"/>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25"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69" name="Google Shape;169;p25"/>
          <p:cNvGraphicFramePr/>
          <p:nvPr/>
        </p:nvGraphicFramePr>
        <p:xfrm>
          <a:off x="598163" y="2141200"/>
          <a:ext cx="3000000" cy="3000000"/>
        </p:xfrm>
        <a:graphic>
          <a:graphicData uri="http://schemas.openxmlformats.org/drawingml/2006/table">
            <a:tbl>
              <a:tblPr>
                <a:noFill/>
                <a:tableStyleId>{73E88CF4-E2CF-49B3-9BA6-64D999D16342}</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350">
                          <a:latin typeface="Poppins"/>
                          <a:ea typeface="Poppins"/>
                          <a:cs typeface="Poppins"/>
                          <a:sym typeface="Poppins"/>
                        </a:rPr>
                        <a:t>Teachers will participate in professional learning focused on implementing iReady Reading as a high-quality instructional resource to strengthen Tier 1 reading instruction. This learning will support teachers in understanding how to effectively use iReady materials to deliver standards-aligned lessons that provide all students with access to grade-level content. Teachers will focus on explicit instruction, vocabulary development, comprehension strategies, and student engagement. Additionally, teachers will use iReady data to inform instruction, monitor student progress, and make adjustments to meet student needs. This work will be supported through the PDSA process, allowing teachers to plan, implement, analyze, and refine instruction. </a:t>
                      </a:r>
                      <a:endParaRPr sz="135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endParaRPr b="1" sz="1500">
                        <a:latin typeface="Poppins"/>
                        <a:ea typeface="Poppins"/>
                        <a:cs typeface="Poppins"/>
                        <a:sym typeface="Poppins"/>
                      </a:endParaRPr>
                    </a:p>
                    <a:p>
                      <a:pPr indent="0" lvl="0" marL="0" rtl="0" algn="l">
                        <a:spcBef>
                          <a:spcPts val="0"/>
                        </a:spcBef>
                        <a:spcAft>
                          <a:spcPts val="0"/>
                        </a:spcAft>
                        <a:buNone/>
                      </a:pPr>
                      <a:r>
                        <a:rPr lang="en-US" sz="1500">
                          <a:solidFill>
                            <a:schemeClr val="dk1"/>
                          </a:solidFill>
                          <a:latin typeface="Poppins"/>
                          <a:ea typeface="Poppins"/>
                          <a:cs typeface="Poppins"/>
                          <a:sym typeface="Poppins"/>
                        </a:rPr>
                        <a:t>All classroom teachers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Students will demonstrate improved reading comprehension, vocabulary development, and engagement in reading instruction. Student performance will improve as measured by iReady data, common formative assessments, and classroom tasks.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design and deliver standards-aligned Tier 1 reading instruction using iReady resources. Teachers will use iReady data and formative assessment to monitor student progress and adjust instruction</a:t>
                      </a:r>
                      <a:r>
                        <a:rPr b="1" lang="en-US" sz="1500">
                          <a:latin typeface="Poppins"/>
                          <a:ea typeface="Poppins"/>
                          <a:cs typeface="Poppins"/>
                          <a:sym typeface="Poppins"/>
                        </a:rPr>
                        <a:t>. </a:t>
                      </a:r>
                      <a:endParaRPr b="1" sz="1500">
                        <a:latin typeface="Poppins"/>
                        <a:ea typeface="Poppins"/>
                        <a:cs typeface="Poppins"/>
                        <a:sym typeface="Poppins"/>
                      </a:endParaRPr>
                    </a:p>
                    <a:p>
                      <a:pPr indent="0" lvl="0" marL="0" rtl="0" algn="l">
                        <a:spcBef>
                          <a:spcPts val="0"/>
                        </a:spcBef>
                        <a:spcAft>
                          <a:spcPts val="0"/>
                        </a:spcAft>
                        <a:buNone/>
                      </a:pPr>
                      <a:r>
                        <a:t/>
                      </a:r>
                      <a:endParaRPr b="1"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build confidence in using iReady as a core instructional resource and will develop a shared understanding that all students can access grade-level reading content with appropriate supports.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Monitoring for Evidence of Implementation:</a:t>
                      </a:r>
                      <a:r>
                        <a:rPr lang="en-US" sz="1500">
                          <a:latin typeface="Poppins"/>
                          <a:ea typeface="Poppins"/>
                          <a:cs typeface="Poppins"/>
                          <a:sym typeface="Poppins"/>
                        </a:rPr>
                        <a:t> </a:t>
                      </a:r>
                      <a:r>
                        <a:rPr b="1" lang="en-US" sz="1500">
                          <a:latin typeface="Poppins"/>
                          <a:ea typeface="Poppins"/>
                          <a:cs typeface="Poppins"/>
                          <a:sym typeface="Poppins"/>
                        </a:rPr>
                        <a:t>Data Gathered:</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iReady reading data (diagnostic, growth monitoring, lesson pass rates)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Student work samples and formative assessments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PDSA documents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data focused on Tier 1 reading instruction and engagement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Responsible Parties: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Principal</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Frequency of Analysis: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Weekly PLC meetings to review student data and instructional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Weekly walkthroughs to monitor implementation of Tier 1 reading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Monthly leadership team meetings to review trends in reading data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Ongoing Supports: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coaching cycles including planning, modeling, and feedback</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support using the PDSA process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feedback aligned to HQIR implementation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Ongoing collaboration during professional learning days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04800" lvl="0" marL="457200" rtl="0" algn="l">
                        <a:lnSpc>
                          <a:spcPct val="115000"/>
                        </a:lnSpc>
                        <a:spcBef>
                          <a:spcPts val="1200"/>
                        </a:spcBef>
                        <a:spcAft>
                          <a:spcPts val="0"/>
                        </a:spcAft>
                        <a:buSzPts val="1200"/>
                        <a:buFont typeface="Poppins"/>
                        <a:buChar char="●"/>
                      </a:pPr>
                      <a:r>
                        <a:rPr lang="en-US" sz="1200">
                          <a:latin typeface="Poppins"/>
                          <a:ea typeface="Poppins"/>
                          <a:cs typeface="Poppins"/>
                          <a:sym typeface="Poppins"/>
                        </a:rPr>
                        <a:t>PLC &amp;  PDSA documents show consistent use of iReady Reading to plan and deliver instruction</a:t>
                      </a:r>
                      <a:endParaRPr sz="1200">
                        <a:latin typeface="Poppins"/>
                        <a:ea typeface="Poppins"/>
                        <a:cs typeface="Poppins"/>
                        <a:sym typeface="Poppins"/>
                      </a:endParaRPr>
                    </a:p>
                    <a:p>
                      <a:pPr indent="-304800" lvl="0" marL="457200" rtl="0" algn="l">
                        <a:lnSpc>
                          <a:spcPct val="115000"/>
                        </a:lnSpc>
                        <a:spcBef>
                          <a:spcPts val="0"/>
                        </a:spcBef>
                        <a:spcAft>
                          <a:spcPts val="0"/>
                        </a:spcAft>
                        <a:buSzPts val="1200"/>
                        <a:buFont typeface="Poppins"/>
                        <a:buChar char="●"/>
                      </a:pPr>
                      <a:r>
                        <a:rPr lang="en-US" sz="1200">
                          <a:latin typeface="Poppins"/>
                          <a:ea typeface="Poppins"/>
                          <a:cs typeface="Poppins"/>
                          <a:sym typeface="Poppins"/>
                        </a:rPr>
                        <a:t>Walkthrough data reflects implementation of standards-aligned Tier 1 reading instruction with student engagement</a:t>
                      </a:r>
                      <a:endParaRPr sz="1200">
                        <a:latin typeface="Poppins"/>
                        <a:ea typeface="Poppins"/>
                        <a:cs typeface="Poppins"/>
                        <a:sym typeface="Poppins"/>
                      </a:endParaRPr>
                    </a:p>
                    <a:p>
                      <a:pPr indent="-304800" lvl="0" marL="457200" rtl="0" algn="l">
                        <a:lnSpc>
                          <a:spcPct val="115000"/>
                        </a:lnSpc>
                        <a:spcBef>
                          <a:spcPts val="0"/>
                        </a:spcBef>
                        <a:spcAft>
                          <a:spcPts val="0"/>
                        </a:spcAft>
                        <a:buSzPts val="1200"/>
                        <a:buFont typeface="Poppins"/>
                        <a:buChar char="●"/>
                      </a:pPr>
                      <a:r>
                        <a:rPr lang="en-US" sz="1200">
                          <a:latin typeface="Poppins"/>
                          <a:ea typeface="Poppins"/>
                          <a:cs typeface="Poppins"/>
                          <a:sym typeface="Poppins"/>
                        </a:rPr>
                        <a:t>At least 90% of teachers consistently implement iReady Reading as a core instructional resource</a:t>
                      </a:r>
                      <a:endParaRPr sz="1200">
                        <a:latin typeface="Poppins"/>
                        <a:ea typeface="Poppins"/>
                        <a:cs typeface="Poppins"/>
                        <a:sym typeface="Poppins"/>
                      </a:endParaRPr>
                    </a:p>
                    <a:p>
                      <a:pPr indent="-304800" lvl="0" marL="457200" rtl="0" algn="l">
                        <a:lnSpc>
                          <a:spcPct val="115000"/>
                        </a:lnSpc>
                        <a:spcBef>
                          <a:spcPts val="0"/>
                        </a:spcBef>
                        <a:spcAft>
                          <a:spcPts val="0"/>
                        </a:spcAft>
                        <a:buSzPts val="1200"/>
                        <a:buFont typeface="Poppins"/>
                        <a:buChar char="●"/>
                      </a:pPr>
                      <a:r>
                        <a:rPr lang="en-US" sz="1200">
                          <a:latin typeface="Poppins"/>
                          <a:ea typeface="Poppins"/>
                          <a:cs typeface="Poppins"/>
                          <a:sym typeface="Poppins"/>
                        </a:rPr>
                        <a:t>Student work demonstrates improved comprehension and use of reading strategies</a:t>
                      </a:r>
                      <a:endParaRPr sz="1200">
                        <a:latin typeface="Poppins"/>
                        <a:ea typeface="Poppins"/>
                        <a:cs typeface="Poppins"/>
                        <a:sym typeface="Poppins"/>
                      </a:endParaRPr>
                    </a:p>
                    <a:p>
                      <a:pPr indent="-304800" lvl="0" marL="457200" rtl="0" algn="l">
                        <a:lnSpc>
                          <a:spcPct val="115000"/>
                        </a:lnSpc>
                        <a:spcBef>
                          <a:spcPts val="0"/>
                        </a:spcBef>
                        <a:spcAft>
                          <a:spcPts val="0"/>
                        </a:spcAft>
                        <a:buSzPts val="1200"/>
                        <a:buFont typeface="Poppins"/>
                        <a:buChar char="●"/>
                      </a:pPr>
                      <a:r>
                        <a:rPr lang="en-US" sz="1200">
                          <a:latin typeface="Poppins"/>
                          <a:ea typeface="Poppins"/>
                          <a:cs typeface="Poppins"/>
                          <a:sym typeface="Poppins"/>
                        </a:rPr>
                        <a:t>iReady data shows measurable growth in student performance, including increased lesson pass rates and diagnostic growth</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July-August 2026 (6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6 hours (throughout the school year on professional learning days)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Embedded in PLCs, PDSAs and coaching cycles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2027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Principal, Classroom Teachers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iReady platform, HQIR resources, PDSA templates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Professional learning days, PLC time, coaching cycles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TBD</a:t>
                      </a:r>
                      <a:endParaRPr sz="1600">
                        <a:latin typeface="Poppins"/>
                        <a:ea typeface="Poppins"/>
                        <a:cs typeface="Poppins"/>
                        <a:sym typeface="Poppins"/>
                      </a:endParaRPr>
                    </a:p>
                    <a:p>
                      <a:pPr indent="0" lvl="0" marL="0" rtl="0" algn="l">
                        <a:spcBef>
                          <a:spcPts val="0"/>
                        </a:spcBef>
                        <a:spcAft>
                          <a:spcPts val="0"/>
                        </a:spcAft>
                        <a:buNone/>
                      </a:pPr>
                      <a:r>
                        <a:t/>
                      </a:r>
                      <a:endParaRPr sz="1600">
                        <a:highlight>
                          <a:srgbClr val="FFFF00"/>
                        </a:highlight>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Title 1, CSI Grant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70" name="Google Shape;170;p25"/>
          <p:cNvSpPr txBox="1"/>
          <p:nvPr/>
        </p:nvSpPr>
        <p:spPr>
          <a:xfrm>
            <a:off x="529575" y="120000"/>
            <a:ext cx="17609700" cy="201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r>
              <a:rPr b="1" lang="en-US" sz="2400">
                <a:solidFill>
                  <a:schemeClr val="dk1"/>
                </a:solidFill>
                <a:latin typeface="Poppins"/>
                <a:ea typeface="Poppins"/>
                <a:cs typeface="Poppins"/>
                <a:sym typeface="Poppins"/>
              </a:rPr>
              <a:t>Reading Instruction (HQIR Implementation)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By the end of the professional learning sessions, teachers will implement iReady Reading as a high-quality instructional resource by designing and delivering standards-aligned Tier 1 lessons that include explicit instruction, opportunities for student engagement, and the use of formative assessment to monitor learning. </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Over the course of the year, 100 % teachers will consistently use iReady Reading to plan and deliver Tier 1 instruction, analyze student data, and adjust instruction to improve student outcomes in reading. </a:t>
            </a:r>
            <a:endParaRPr sz="16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96" name="Google Shape;96;p15"/>
          <p:cNvGraphicFramePr/>
          <p:nvPr/>
        </p:nvGraphicFramePr>
        <p:xfrm>
          <a:off x="1236275" y="2608563"/>
          <a:ext cx="3000000" cy="3000000"/>
        </p:xfrm>
        <a:graphic>
          <a:graphicData uri="http://schemas.openxmlformats.org/drawingml/2006/table">
            <a:tbl>
              <a:tblPr>
                <a:noFill/>
                <a:tableStyleId>{DC0107E8-B626-4679-9732-1AA3439E7176}</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97" name="Google Shape;97;p15"/>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03" name="Google Shape;103;p16"/>
          <p:cNvSpPr txBox="1"/>
          <p:nvPr/>
        </p:nvSpPr>
        <p:spPr>
          <a:xfrm>
            <a:off x="937850" y="2828375"/>
            <a:ext cx="14793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800">
                <a:solidFill>
                  <a:schemeClr val="dk1"/>
                </a:solidFill>
                <a:latin typeface="Poppins"/>
                <a:ea typeface="Poppins"/>
                <a:cs typeface="Poppins"/>
                <a:sym typeface="Poppins"/>
              </a:rPr>
              <a:t>Maryville Elementary</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b="1" lang="en-US" sz="10800">
                <a:solidFill>
                  <a:schemeClr val="dk1"/>
                </a:solidFill>
                <a:latin typeface="Poppins"/>
                <a:ea typeface="Poppins"/>
                <a:cs typeface="Poppins"/>
                <a:sym typeface="Poppins"/>
              </a:rPr>
              <a:t>Professional Development Plan</a:t>
            </a:r>
            <a:endParaRPr b="1" sz="10800">
              <a:solidFill>
                <a:schemeClr val="dk1"/>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104" name="Google Shape;104;p16" title="Screenshot 2024-08-19 105527.png"/>
          <p:cNvPicPr preferRelativeResize="0"/>
          <p:nvPr/>
        </p:nvPicPr>
        <p:blipFill>
          <a:blip r:embed="rId4">
            <a:alphaModFix/>
          </a:blip>
          <a:stretch>
            <a:fillRect/>
          </a:stretch>
        </p:blipFill>
        <p:spPr>
          <a:xfrm>
            <a:off x="496175" y="231250"/>
            <a:ext cx="2817900" cy="2746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1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0" name="Google Shape;110;p17"/>
          <p:cNvSpPr txBox="1"/>
          <p:nvPr/>
        </p:nvSpPr>
        <p:spPr>
          <a:xfrm>
            <a:off x="2010941" y="527550"/>
            <a:ext cx="152364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7229">
                <a:solidFill>
                  <a:schemeClr val="dk1"/>
                </a:solidFill>
                <a:latin typeface="Poppins"/>
                <a:ea typeface="Poppins"/>
                <a:cs typeface="Poppins"/>
                <a:sym typeface="Poppins"/>
              </a:rPr>
              <a:t>Maryville Elementary</a:t>
            </a:r>
            <a:endParaRPr b="1" sz="3000">
              <a:solidFill>
                <a:schemeClr val="dk1"/>
              </a:solidFill>
              <a:latin typeface="Poppins"/>
              <a:ea typeface="Poppins"/>
              <a:cs typeface="Poppins"/>
              <a:sym typeface="Poppins"/>
            </a:endParaRPr>
          </a:p>
        </p:txBody>
      </p:sp>
      <p:sp>
        <p:nvSpPr>
          <p:cNvPr id="111" name="Google Shape;111;p17"/>
          <p:cNvSpPr txBox="1"/>
          <p:nvPr/>
        </p:nvSpPr>
        <p:spPr>
          <a:xfrm>
            <a:off x="1282050" y="1816475"/>
            <a:ext cx="16667700" cy="751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6000" u="sng">
                <a:solidFill>
                  <a:schemeClr val="dk1"/>
                </a:solidFill>
                <a:latin typeface="Poppins"/>
                <a:ea typeface="Poppins"/>
                <a:cs typeface="Poppins"/>
                <a:sym typeface="Poppins"/>
              </a:rPr>
              <a:t>Mission</a:t>
            </a:r>
            <a:endParaRPr b="1" sz="6000" u="sng">
              <a:solidFill>
                <a:schemeClr val="dk1"/>
              </a:solidFill>
              <a:latin typeface="Poppins"/>
              <a:ea typeface="Poppins"/>
              <a:cs typeface="Poppins"/>
              <a:sym typeface="Poppins"/>
            </a:endParaRPr>
          </a:p>
          <a:p>
            <a:pPr indent="0" lvl="0" marL="0" rtl="0" algn="ctr">
              <a:spcBef>
                <a:spcPts val="1200"/>
              </a:spcBef>
              <a:spcAft>
                <a:spcPts val="0"/>
              </a:spcAft>
              <a:buClr>
                <a:schemeClr val="dk1"/>
              </a:buClr>
              <a:buSzPts val="1100"/>
              <a:buFont typeface="Arial"/>
              <a:buNone/>
            </a:pPr>
            <a:r>
              <a:rPr b="1" lang="en-US" sz="6000">
                <a:solidFill>
                  <a:srgbClr val="0000FF"/>
                </a:solidFill>
                <a:latin typeface="Fira Sans"/>
                <a:ea typeface="Fira Sans"/>
                <a:cs typeface="Fira Sans"/>
                <a:sym typeface="Fira Sans"/>
              </a:rPr>
              <a:t>Motivate. Empower. Succeed.</a:t>
            </a:r>
            <a:endParaRPr b="1" sz="6000">
              <a:solidFill>
                <a:srgbClr val="FFFFFF"/>
              </a:solidFill>
              <a:latin typeface="Fira Sans"/>
              <a:ea typeface="Fira Sans"/>
              <a:cs typeface="Fira Sans"/>
              <a:sym typeface="Fira Sans"/>
            </a:endParaRPr>
          </a:p>
          <a:p>
            <a:pPr indent="0" lvl="0" marL="0" rtl="0" algn="ctr">
              <a:spcBef>
                <a:spcPts val="0"/>
              </a:spcBef>
              <a:spcAft>
                <a:spcPts val="0"/>
              </a:spcAft>
              <a:buClr>
                <a:schemeClr val="dk1"/>
              </a:buClr>
              <a:buSzPts val="1100"/>
              <a:buFont typeface="Arial"/>
              <a:buNone/>
            </a:pPr>
            <a:r>
              <a:rPr b="1" lang="en-US" sz="6000">
                <a:solidFill>
                  <a:srgbClr val="0000FF"/>
                </a:solidFill>
                <a:latin typeface="Fira Sans"/>
                <a:ea typeface="Fira Sans"/>
                <a:cs typeface="Fira Sans"/>
                <a:sym typeface="Fira Sans"/>
              </a:rPr>
              <a:t>MES...a family growing together in a safe, loving place to empower our students for success.</a:t>
            </a:r>
            <a:endParaRPr sz="6000">
              <a:solidFill>
                <a:schemeClr val="dk1"/>
              </a:solidFill>
              <a:latin typeface="Calibri"/>
              <a:ea typeface="Calibri"/>
              <a:cs typeface="Calibri"/>
              <a:sym typeface="Calibri"/>
            </a:endParaRPr>
          </a:p>
          <a:p>
            <a:pPr indent="0" lvl="0" marL="0" rtl="0" algn="ctr">
              <a:lnSpc>
                <a:spcPct val="115000"/>
              </a:lnSpc>
              <a:spcBef>
                <a:spcPts val="0"/>
              </a:spcBef>
              <a:spcAft>
                <a:spcPts val="0"/>
              </a:spcAft>
              <a:buNone/>
            </a:pPr>
            <a:r>
              <a:t/>
            </a:r>
            <a:endParaRPr b="1" sz="6000" u="sng">
              <a:solidFill>
                <a:schemeClr val="dk1"/>
              </a:solidFill>
              <a:latin typeface="Poppins"/>
              <a:ea typeface="Poppins"/>
              <a:cs typeface="Poppins"/>
              <a:sym typeface="Poppins"/>
            </a:endParaRPr>
          </a:p>
          <a:p>
            <a:pPr indent="0" lvl="0" marL="0" rtl="0" algn="ctr">
              <a:lnSpc>
                <a:spcPct val="115000"/>
              </a:lnSpc>
              <a:spcBef>
                <a:spcPts val="1200"/>
              </a:spcBef>
              <a:spcAft>
                <a:spcPts val="0"/>
              </a:spcAft>
              <a:buNone/>
            </a:pPr>
            <a:r>
              <a:t/>
            </a:r>
            <a:endParaRPr b="1" sz="6000" u="sng">
              <a:solidFill>
                <a:schemeClr val="dk1"/>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27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12" name="Google Shape;112;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8" name="Google Shape;118;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19" name="Google Shape;119;p18"/>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Jamie Wyman, Principal</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Michele Grey, Instructional Coach</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Aubrey Atwell, Special Education Teacher</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Erika Hart, Teacher</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Kim Tabler, Special Area Teacher</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Stevie Trent, Teacher</a:t>
            </a:r>
            <a:endParaRPr b="1" sz="3500">
              <a:solidFill>
                <a:schemeClr val="dk1"/>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5" name="Google Shape;125;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6" name="Google Shape;126;p19"/>
          <p:cNvSpPr txBox="1"/>
          <p:nvPr/>
        </p:nvSpPr>
        <p:spPr>
          <a:xfrm>
            <a:off x="1434450" y="2548850"/>
            <a:ext cx="16025700" cy="6349200"/>
          </a:xfrm>
          <a:prstGeom prst="rect">
            <a:avLst/>
          </a:prstGeom>
          <a:noFill/>
          <a:ln>
            <a:noFill/>
          </a:ln>
        </p:spPr>
        <p:txBody>
          <a:bodyPr anchorCtr="0" anchor="t" bIns="91425" lIns="91425" spcFirstLastPara="1" rIns="91425" wrap="square" tIns="91425">
            <a:normAutofit fontScale="92500" lnSpcReduction="10000"/>
          </a:bodyPr>
          <a:lstStyle/>
          <a:p>
            <a:pPr indent="0" lvl="0" marL="0" rtl="0" algn="l">
              <a:lnSpc>
                <a:spcPct val="115000"/>
              </a:lnSpc>
              <a:spcBef>
                <a:spcPts val="0"/>
              </a:spcBef>
              <a:spcAft>
                <a:spcPts val="0"/>
              </a:spcAft>
              <a:buNone/>
            </a:pPr>
            <a:r>
              <a:rPr lang="en-US" sz="3300">
                <a:solidFill>
                  <a:schemeClr val="dk1"/>
                </a:solidFill>
                <a:latin typeface="Poppins"/>
                <a:ea typeface="Poppins"/>
                <a:cs typeface="Poppins"/>
                <a:sym typeface="Poppins"/>
              </a:rPr>
              <a:t>Our team analyzed multiple data sources, including student achievement trends, classroom observation feedback, and staff input to pinpoint both strengths and areas for growth aligned to our priority standards. Through structured discussions, we are looked for patterns in instructional practice and determined where targeted support will have the greatest impact on student learning. This process ensures that our professional development plan is intentional, data-driven, and directly connected to improving outcomes for all students.</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1"/>
              </a:solidFill>
              <a:latin typeface="Poppins"/>
              <a:ea typeface="Poppins"/>
              <a:cs typeface="Poppins"/>
              <a:sym typeface="Poppins"/>
            </a:endParaRPr>
          </a:p>
          <a:p>
            <a:pPr indent="0" lvl="0" marL="0" rtl="0" algn="l">
              <a:spcBef>
                <a:spcPts val="1200"/>
              </a:spcBef>
              <a:spcAft>
                <a:spcPts val="0"/>
              </a:spcAft>
              <a:buNone/>
            </a:pPr>
            <a:r>
              <a:t/>
            </a:r>
            <a:endParaRPr sz="1700">
              <a:solidFill>
                <a:schemeClr val="dk1"/>
              </a:solidFill>
              <a:latin typeface="Poppins"/>
              <a:ea typeface="Poppins"/>
              <a:cs typeface="Poppins"/>
              <a:sym typeface="Poppins"/>
            </a:endParaRPr>
          </a:p>
        </p:txBody>
      </p:sp>
      <p:sp>
        <p:nvSpPr>
          <p:cNvPr id="127" name="Google Shape;127;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33" name="Google Shape;133;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34" name="Google Shape;134;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8773" u="sng">
                <a:solidFill>
                  <a:schemeClr val="hlink"/>
                </a:solidFill>
                <a:latin typeface="Poppins"/>
                <a:ea typeface="Poppins"/>
                <a:cs typeface="Poppins"/>
                <a:sym typeface="Poppins"/>
                <a:hlinkClick r:id="rId4"/>
              </a:rPr>
              <a:t>Maryville Elementary Needs Assessment 26-27</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Top two focus areas: </a:t>
            </a:r>
            <a:endParaRPr sz="8773">
              <a:solidFill>
                <a:schemeClr val="dk1"/>
              </a:solidFill>
              <a:latin typeface="Poppins"/>
              <a:ea typeface="Poppins"/>
              <a:cs typeface="Poppins"/>
              <a:sym typeface="Poppins"/>
            </a:endParaRPr>
          </a:p>
          <a:p>
            <a:pPr indent="-367873" lvl="0" marL="457200" rtl="0" algn="l">
              <a:lnSpc>
                <a:spcPct val="115000"/>
              </a:lnSpc>
              <a:spcBef>
                <a:spcPts val="120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 Reading </a:t>
            </a:r>
            <a:endParaRPr sz="8773">
              <a:solidFill>
                <a:schemeClr val="dk1"/>
              </a:solidFill>
              <a:latin typeface="Poppins"/>
              <a:ea typeface="Poppins"/>
              <a:cs typeface="Poppins"/>
              <a:sym typeface="Poppins"/>
            </a:endParaRPr>
          </a:p>
          <a:p>
            <a:pPr indent="-367873" lvl="0" marL="457200" rtl="0" algn="l">
              <a:lnSpc>
                <a:spcPct val="115000"/>
              </a:lnSpc>
              <a:spcBef>
                <a:spcPts val="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 Math</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0D0D0D"/>
                </a:solidFill>
                <a:highlight>
                  <a:schemeClr val="lt1"/>
                </a:highlight>
                <a:latin typeface="Poppins"/>
                <a:ea typeface="Poppins"/>
                <a:cs typeface="Poppins"/>
                <a:sym typeface="Poppins"/>
              </a:rPr>
              <a:t>Explanation of how this relates to school goals here.</a:t>
            </a:r>
            <a:endParaRPr sz="8773">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We selected reading and math as our two focus areas based on trends identified in our needs assessment data. Across multiple data sources, including KSA, iReady results, classroom observations, and common assessments, we saw consistent gaps in student performance and proficiency in both areas, </a:t>
            </a:r>
            <a:r>
              <a:rPr lang="en-US" sz="8773">
                <a:solidFill>
                  <a:schemeClr val="dk1"/>
                </a:solidFill>
                <a:latin typeface="Poppins"/>
                <a:ea typeface="Poppins"/>
                <a:cs typeface="Poppins"/>
                <a:sym typeface="Poppins"/>
              </a:rPr>
              <a:t>specifically</a:t>
            </a:r>
            <a:r>
              <a:rPr lang="en-US" sz="8773">
                <a:solidFill>
                  <a:schemeClr val="dk1"/>
                </a:solidFill>
                <a:latin typeface="Poppins"/>
                <a:ea typeface="Poppins"/>
                <a:cs typeface="Poppins"/>
                <a:sym typeface="Poppins"/>
              </a:rPr>
              <a:t> in grade-level expectations. These content areas also have the greatest impact on students’ overall academic success, influencing performance across all subjects. By prioritizing reading and math, we are focusing our efforts where they will make the most meaningful difference, allowing us to strengthen core instruction, provide targeted support, and improve outcomes for all students.</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35" name="Google Shape;135;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1" name="Google Shape;141;p21"/>
          <p:cNvGraphicFramePr/>
          <p:nvPr/>
        </p:nvGraphicFramePr>
        <p:xfrm>
          <a:off x="598163" y="2141200"/>
          <a:ext cx="3000000" cy="3000000"/>
        </p:xfrm>
        <a:graphic>
          <a:graphicData uri="http://schemas.openxmlformats.org/drawingml/2006/table">
            <a:tbl>
              <a:tblPr>
                <a:noFill/>
                <a:tableStyleId>{73E88CF4-E2CF-49B3-9BA6-64D999D16342}</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(2024–2025),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2024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2025 </a:t>
                      </a:r>
                      <a:r>
                        <a:rPr b="1" lang="en-US" sz="1600">
                          <a:latin typeface="Poppins"/>
                          <a:ea typeface="Poppins"/>
                          <a:cs typeface="Poppins"/>
                          <a:sym typeface="Poppins"/>
                        </a:rPr>
                        <a:t>Completion:</a:t>
                      </a:r>
                      <a:r>
                        <a:rPr lang="en-US" sz="1600">
                          <a:latin typeface="Poppins"/>
                          <a:ea typeface="Poppins"/>
                          <a:cs typeface="Poppins"/>
                          <a:sym typeface="Poppins"/>
                        </a:rPr>
                        <a:t> May 2025</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2" name="Google Shape;142;p21"/>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8" name="Google Shape;148;p22"/>
          <p:cNvGraphicFramePr/>
          <p:nvPr/>
        </p:nvGraphicFramePr>
        <p:xfrm>
          <a:off x="598163" y="2141200"/>
          <a:ext cx="3000000" cy="3000000"/>
        </p:xfrm>
        <a:graphic>
          <a:graphicData uri="http://schemas.openxmlformats.org/drawingml/2006/table">
            <a:tbl>
              <a:tblPr>
                <a:noFill/>
                <a:tableStyleId>{73E88CF4-E2CF-49B3-9BA6-64D999D16342}</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a:solidFill>
                            <a:schemeClr val="dk1"/>
                          </a:solidFill>
                        </a:rPr>
                        <a:t>Teachers will participate in professional learning through </a:t>
                      </a:r>
                      <a:r>
                        <a:rPr i="1" lang="en-US">
                          <a:solidFill>
                            <a:schemeClr val="dk1"/>
                          </a:solidFill>
                        </a:rPr>
                        <a:t>Two Chicks and Arithmetic</a:t>
                      </a:r>
                      <a:r>
                        <a:rPr lang="en-US">
                          <a:solidFill>
                            <a:schemeClr val="dk1"/>
                          </a:solidFill>
                        </a:rPr>
                        <a:t> and the </a:t>
                      </a:r>
                      <a:r>
                        <a:rPr i="1" lang="en-US">
                          <a:solidFill>
                            <a:schemeClr val="dk1"/>
                          </a:solidFill>
                        </a:rPr>
                        <a:t>Math Pact</a:t>
                      </a:r>
                      <a:r>
                        <a:rPr lang="en-US">
                          <a:solidFill>
                            <a:schemeClr val="dk1"/>
                          </a:solidFill>
                        </a:rPr>
                        <a:t> to strengthen Tier 1 math instruction. This learning will focus on developing a shared understanding of mathematical concepts, vocabulary, and strategy use across grade levels. Teachers will engage in designing and delivering standards-aligned lessons that incorporate multiple representations, structured student discourse, and opportunities for students to explain their thinking. This work will be implemented through the PDSA process, allowing teachers to plan, teach, analyze student work, and adjust instruction to better meet student needs. </a:t>
                      </a:r>
                      <a:endParaRPr sz="19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 All c</a:t>
                      </a:r>
                      <a:r>
                        <a:rPr lang="en-US" sz="1500">
                          <a:latin typeface="Poppins"/>
                          <a:ea typeface="Poppins"/>
                          <a:cs typeface="Poppins"/>
                          <a:sym typeface="Poppins"/>
                        </a:rPr>
                        <a:t>lassroom teachers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a:t>
                      </a:r>
                      <a:r>
                        <a:rPr b="1" lang="en-US" sz="1500">
                          <a:latin typeface="Poppins"/>
                          <a:ea typeface="Poppins"/>
                          <a:cs typeface="Poppins"/>
                          <a:sym typeface="Poppins"/>
                        </a:rPr>
                        <a:t>tudent Outcomes: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Students will demonstrate increased engagement in mathematics, use multiple strategies to solve problems, and explain their thinking. Student performance will improve as measured by iReady data, common formative assessments, and classroom tasks.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b="1"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design and deliver standards-aligned Tier 1 instruction that includes rigorous tasks, multiple strategies, and structured student discourse. Teachers will use the PDSA process to analyze student data and adjust instruction. </a:t>
                      </a:r>
                      <a:endParaRPr sz="15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Teachers will build confidence in teaching mathematics through conceptual understanding rather than procedures alone and will develop a shared belief that all students can access grade-level content with appropriate strategies and supports.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Monitoring for Evidence of Implementation:</a:t>
                      </a:r>
                      <a:r>
                        <a:rPr lang="en-US" sz="1500">
                          <a:latin typeface="Poppins"/>
                          <a:ea typeface="Poppins"/>
                          <a:cs typeface="Poppins"/>
                          <a:sym typeface="Poppins"/>
                        </a:rPr>
                        <a:t> </a:t>
                      </a:r>
                      <a:r>
                        <a:rPr b="1" lang="en-US" sz="1500">
                          <a:latin typeface="Poppins"/>
                          <a:ea typeface="Poppins"/>
                          <a:cs typeface="Poppins"/>
                          <a:sym typeface="Poppins"/>
                        </a:rPr>
                        <a:t>Data Gathered:</a:t>
                      </a:r>
                      <a:endParaRPr b="1"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data focused on Tier 1 instruction, student engagement, and discourse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iReady math data</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Common formative and summative assessment results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Student work samples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&amp; PDSA documents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Responsible Parties: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Principal</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Teachers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Frequency of Analysis: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Weekly PLC meetings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Monthly leadership/data review </a:t>
                      </a:r>
                      <a:endParaRPr sz="1500">
                        <a:latin typeface="Poppins"/>
                        <a:ea typeface="Poppins"/>
                        <a:cs typeface="Poppins"/>
                        <a:sym typeface="Poppins"/>
                      </a:endParaRPr>
                    </a:p>
                    <a:p>
                      <a:pPr indent="0" lvl="0" marL="457200" rtl="0" algn="l">
                        <a:spcBef>
                          <a:spcPts val="0"/>
                        </a:spcBef>
                        <a:spcAft>
                          <a:spcPts val="0"/>
                        </a:spcAft>
                        <a:buNone/>
                      </a:pPr>
                      <a:r>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Ongoing Supports: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Instructional coaching cycles including planning, modeling, and feedback</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PLC support using the PDSA process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feedback aligned to HQIR and instructional strategies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Ongoing professional learning sessions and collaboration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36550" lvl="0" marL="457200" rtl="0" algn="l">
                        <a:spcBef>
                          <a:spcPts val="0"/>
                        </a:spcBef>
                        <a:spcAft>
                          <a:spcPts val="0"/>
                        </a:spcAft>
                        <a:buSzPts val="1700"/>
                        <a:buFont typeface="Poppins"/>
                        <a:buChar char="●"/>
                      </a:pPr>
                      <a:r>
                        <a:rPr lang="en-US" sz="1200">
                          <a:solidFill>
                            <a:schemeClr val="dk1"/>
                          </a:solidFill>
                        </a:rPr>
                        <a:t>Walkthrough data shows increased use of standards-aligned Tier 1 instruction, including multiple strategies and student discourse</a:t>
                      </a:r>
                      <a:endParaRPr sz="1200">
                        <a:solidFill>
                          <a:schemeClr val="dk1"/>
                        </a:solidFill>
                      </a:endParaRPr>
                    </a:p>
                    <a:p>
                      <a:pPr indent="-336550" lvl="0" marL="457200" rtl="0" algn="l">
                        <a:spcBef>
                          <a:spcPts val="0"/>
                        </a:spcBef>
                        <a:spcAft>
                          <a:spcPts val="0"/>
                        </a:spcAft>
                        <a:buSzPts val="1700"/>
                        <a:buFont typeface="Poppins"/>
                        <a:buChar char="●"/>
                      </a:pPr>
                      <a:r>
                        <a:rPr lang="en-US" sz="1200">
                          <a:solidFill>
                            <a:schemeClr val="dk1"/>
                          </a:solidFill>
                        </a:rPr>
                        <a:t>iReady data shows measurable growth in student performance, with a decrease in the number of students requiring Tier 2 and Tier 3 interventions</a:t>
                      </a:r>
                      <a:endParaRPr sz="1200">
                        <a:solidFill>
                          <a:schemeClr val="dk1"/>
                        </a:solidFill>
                      </a:endParaRPr>
                    </a:p>
                    <a:p>
                      <a:pPr indent="-336550" lvl="0" marL="457200" rtl="0" algn="l">
                        <a:spcBef>
                          <a:spcPts val="0"/>
                        </a:spcBef>
                        <a:spcAft>
                          <a:spcPts val="0"/>
                        </a:spcAft>
                        <a:buSzPts val="1700"/>
                        <a:buFont typeface="Poppins"/>
                        <a:buChar char="●"/>
                      </a:pPr>
                      <a:r>
                        <a:rPr lang="en-US" sz="1200">
                          <a:solidFill>
                            <a:schemeClr val="dk1"/>
                          </a:solidFill>
                        </a:rPr>
                        <a:t>At least 90% of teachers consistently implement strategies from </a:t>
                      </a:r>
                      <a:r>
                        <a:rPr i="1" lang="en-US" sz="1200">
                          <a:solidFill>
                            <a:schemeClr val="dk1"/>
                          </a:solidFill>
                        </a:rPr>
                        <a:t>Two Chicks and Arithmetic</a:t>
                      </a:r>
                      <a:r>
                        <a:rPr lang="en-US" sz="1200">
                          <a:solidFill>
                            <a:schemeClr val="dk1"/>
                          </a:solidFill>
                        </a:rPr>
                        <a:t> and the </a:t>
                      </a:r>
                      <a:r>
                        <a:rPr i="1" lang="en-US" sz="1200">
                          <a:solidFill>
                            <a:schemeClr val="dk1"/>
                          </a:solidFill>
                        </a:rPr>
                        <a:t>Math Pact</a:t>
                      </a:r>
                      <a:r>
                        <a:rPr lang="en-US" sz="1200">
                          <a:solidFill>
                            <a:schemeClr val="dk1"/>
                          </a:solidFill>
                        </a:rPr>
                        <a:t> as evidenced through lesson plans, observations, and PLC documentation</a:t>
                      </a:r>
                      <a:endParaRPr sz="1200">
                        <a:solidFill>
                          <a:schemeClr val="dk1"/>
                        </a:solidFill>
                      </a:endParaRPr>
                    </a:p>
                    <a:p>
                      <a:pPr indent="-336550" lvl="0" marL="457200" rtl="0" algn="l">
                        <a:spcBef>
                          <a:spcPts val="0"/>
                        </a:spcBef>
                        <a:spcAft>
                          <a:spcPts val="0"/>
                        </a:spcAft>
                        <a:buSzPts val="1700"/>
                        <a:buFont typeface="Poppins"/>
                        <a:buChar char="●"/>
                      </a:pPr>
                      <a:r>
                        <a:rPr lang="en-US" sz="1200">
                          <a:solidFill>
                            <a:schemeClr val="dk1"/>
                          </a:solidFill>
                        </a:rPr>
                        <a:t>There is a noticeable increase in student engagement, participation, and collaboration during math instruction</a:t>
                      </a:r>
                      <a:endParaRPr sz="1200">
                        <a:solidFill>
                          <a:schemeClr val="dk1"/>
                        </a:solidFill>
                      </a:endParaRPr>
                    </a:p>
                    <a:p>
                      <a:pPr indent="-336550" lvl="0" marL="457200" rtl="0" algn="l">
                        <a:spcBef>
                          <a:spcPts val="0"/>
                        </a:spcBef>
                        <a:spcAft>
                          <a:spcPts val="0"/>
                        </a:spcAft>
                        <a:buSzPts val="1700"/>
                        <a:buFont typeface="Poppins"/>
                        <a:buChar char="●"/>
                      </a:pPr>
                      <a:r>
                        <a:rPr lang="en-US" sz="1200">
                          <a:solidFill>
                            <a:schemeClr val="dk1"/>
                          </a:solidFill>
                        </a:rPr>
                        <a:t>Student work demonstrates the use of multiple strategies and the ability to explain mathematical thinking</a:t>
                      </a:r>
                      <a:endParaRPr sz="1200">
                        <a:solidFill>
                          <a:schemeClr val="dk1"/>
                        </a:solidFill>
                      </a:endParaRPr>
                    </a:p>
                    <a:p>
                      <a:pPr indent="-336550" lvl="0" marL="457200" rtl="0" algn="l">
                        <a:spcBef>
                          <a:spcPts val="0"/>
                        </a:spcBef>
                        <a:spcAft>
                          <a:spcPts val="0"/>
                        </a:spcAft>
                        <a:buSzPts val="1700"/>
                        <a:buFont typeface="Poppins"/>
                        <a:buChar char="●"/>
                      </a:pPr>
                      <a:r>
                        <a:rPr lang="en-US" sz="1200">
                          <a:solidFill>
                            <a:schemeClr val="dk1"/>
                          </a:solidFill>
                        </a:rPr>
                        <a:t>PLC documentation shows consistent use of the PDSA process to analyze data and adjust instruction</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July 2026 (6 hours)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Throughout the 2026–2027 school year </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2027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2027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Instructional Coach, Principal, Classroom Teachers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iReady platform, HQIR resources, PDSA templates, Math Pact Book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Professional learning days, PLC time, coaching cycles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r>
                        <a:rPr lang="en-US" sz="1600">
                          <a:solidFill>
                            <a:schemeClr val="dk1"/>
                          </a:solidFill>
                        </a:rPr>
                        <a:t>$4,000 (Two Chicks training) + $8,000 (ongoing support)</a:t>
                      </a:r>
                      <a:endParaRPr b="1" sz="1100">
                        <a:solidFill>
                          <a:schemeClr val="dk1"/>
                        </a:solidFill>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Title I funds, school-based funding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9" name="Google Shape;149;p22"/>
          <p:cNvSpPr txBox="1"/>
          <p:nvPr/>
        </p:nvSpPr>
        <p:spPr>
          <a:xfrm>
            <a:off x="529575" y="120000"/>
            <a:ext cx="17609700" cy="2113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00"/>
              </a:spcBef>
              <a:spcAft>
                <a:spcPts val="0"/>
              </a:spcAft>
              <a:buNone/>
            </a:pPr>
            <a:r>
              <a:rPr b="1" lang="en-US" sz="2200">
                <a:solidFill>
                  <a:schemeClr val="dk1"/>
                </a:solidFill>
                <a:latin typeface="Poppins"/>
                <a:ea typeface="Poppins"/>
                <a:cs typeface="Poppins"/>
                <a:sym typeface="Poppins"/>
              </a:rPr>
              <a:t>Focus Area: Math Instruction (Tier 1 Core Instruction) </a:t>
            </a:r>
            <a:endParaRPr b="1" sz="2200">
              <a:solidFill>
                <a:schemeClr val="dk1"/>
              </a:solidFill>
              <a:latin typeface="Poppins"/>
              <a:ea typeface="Poppins"/>
              <a:cs typeface="Poppins"/>
              <a:sym typeface="Poppins"/>
            </a:endParaRPr>
          </a:p>
          <a:p>
            <a:pPr indent="0" lvl="0" marL="0" rtl="0" algn="l">
              <a:lnSpc>
                <a:spcPct val="100000"/>
              </a:lnSpc>
              <a:spcBef>
                <a:spcPts val="100"/>
              </a:spcBef>
              <a:spcAft>
                <a:spcPts val="0"/>
              </a:spcAft>
              <a:buNone/>
            </a:pPr>
            <a:r>
              <a:t/>
            </a:r>
            <a:endParaRPr b="1" sz="2000">
              <a:solidFill>
                <a:schemeClr val="dk1"/>
              </a:solidFill>
              <a:latin typeface="Poppins"/>
              <a:ea typeface="Poppins"/>
              <a:cs typeface="Poppins"/>
              <a:sym typeface="Poppins"/>
            </a:endParaRPr>
          </a:p>
          <a:p>
            <a:pPr indent="0" lvl="0" marL="0" rtl="0" algn="l">
              <a:lnSpc>
                <a:spcPct val="100000"/>
              </a:lnSpc>
              <a:spcBef>
                <a:spcPts val="100"/>
              </a:spcBef>
              <a:spcAft>
                <a:spcPts val="0"/>
              </a:spcAft>
              <a:buNone/>
            </a:pPr>
            <a:r>
              <a:rPr b="1" lang="en-US" sz="1600">
                <a:solidFill>
                  <a:schemeClr val="dk1"/>
                </a:solidFill>
                <a:latin typeface="Poppins"/>
                <a:ea typeface="Poppins"/>
                <a:cs typeface="Poppins"/>
                <a:sym typeface="Poppins"/>
              </a:rPr>
              <a:t>Short-Term Goal: </a:t>
            </a:r>
            <a:r>
              <a:rPr lang="en-US" sz="1600">
                <a:solidFill>
                  <a:schemeClr val="dk1"/>
                </a:solidFill>
              </a:rPr>
              <a:t>By the end of the professional learning sessions, teachers will demonstrate the ability to design and deliver standards-aligned math lessons by applying strategies learned through </a:t>
            </a:r>
            <a:r>
              <a:rPr i="1" lang="en-US" sz="1600">
                <a:solidFill>
                  <a:schemeClr val="dk1"/>
                </a:solidFill>
              </a:rPr>
              <a:t>Two Chicks and Arithmetic</a:t>
            </a:r>
            <a:r>
              <a:rPr lang="en-US" sz="1600">
                <a:solidFill>
                  <a:schemeClr val="dk1"/>
                </a:solidFill>
              </a:rPr>
              <a:t> and the </a:t>
            </a:r>
            <a:r>
              <a:rPr i="1" lang="en-US" sz="1600">
                <a:solidFill>
                  <a:schemeClr val="dk1"/>
                </a:solidFill>
              </a:rPr>
              <a:t>Math Pact</a:t>
            </a:r>
            <a:r>
              <a:rPr lang="en-US" sz="1600">
                <a:solidFill>
                  <a:schemeClr val="dk1"/>
                </a:solidFill>
              </a:rPr>
              <a:t> within the PDSA process. </a:t>
            </a:r>
            <a:endParaRPr sz="1600">
              <a:solidFill>
                <a:schemeClr val="dk1"/>
              </a:solidFill>
            </a:endParaRPr>
          </a:p>
          <a:p>
            <a:pPr indent="0" lvl="0" marL="0" rtl="0" algn="l">
              <a:lnSpc>
                <a:spcPct val="100000"/>
              </a:lnSpc>
              <a:spcBef>
                <a:spcPts val="100"/>
              </a:spcBef>
              <a:spcAft>
                <a:spcPts val="0"/>
              </a:spcAft>
              <a:buNone/>
            </a:pPr>
            <a:r>
              <a:t/>
            </a:r>
            <a:endParaRPr sz="1600">
              <a:solidFill>
                <a:schemeClr val="dk1"/>
              </a:solidFill>
            </a:endParaRPr>
          </a:p>
          <a:p>
            <a:pPr indent="0" lvl="0" marL="0" rtl="0" algn="l">
              <a:lnSpc>
                <a:spcPct val="100000"/>
              </a:lnSpc>
              <a:spcBef>
                <a:spcPts val="100"/>
              </a:spcBef>
              <a:spcAft>
                <a:spcPts val="1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600">
                <a:solidFill>
                  <a:schemeClr val="dk1"/>
                </a:solidFill>
              </a:rPr>
              <a:t>Over the course of the year, 100 % teachers will consistently apply strategies from </a:t>
            </a:r>
            <a:r>
              <a:rPr i="1" lang="en-US" sz="1600">
                <a:solidFill>
                  <a:schemeClr val="dk1"/>
                </a:solidFill>
              </a:rPr>
              <a:t>Two Chicks and Arithmetic</a:t>
            </a:r>
            <a:r>
              <a:rPr lang="en-US" sz="1600">
                <a:solidFill>
                  <a:schemeClr val="dk1"/>
                </a:solidFill>
              </a:rPr>
              <a:t> and the </a:t>
            </a:r>
            <a:r>
              <a:rPr i="1" lang="en-US" sz="1600">
                <a:solidFill>
                  <a:schemeClr val="dk1"/>
                </a:solidFill>
              </a:rPr>
              <a:t>Math Pact</a:t>
            </a:r>
            <a:r>
              <a:rPr lang="en-US" sz="1600">
                <a:solidFill>
                  <a:schemeClr val="dk1"/>
                </a:solidFill>
              </a:rPr>
              <a:t> through the PDSA process to strengthen Tier 1 instruction, analyze student data, and make instructional adjustments that improve student outcomes in mathematics. </a:t>
            </a:r>
            <a:endParaRPr sz="16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