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Lst>
  <p:sldSz cy="5143500" cx="9144000"/>
  <p:notesSz cx="6858000" cy="9144000"/>
  <p:embeddedFontLst>
    <p:embeddedFont>
      <p:font typeface="Oswald"/>
      <p:regular r:id="rId25"/>
      <p:bold r:id="rId2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swald-bold.fntdata"/><Relationship Id="rId25" Type="http://schemas.openxmlformats.org/officeDocument/2006/relationships/font" Target="fonts/Oswald-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277c09e58c1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277c09e58c1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331d0986ca2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331d0986ca2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35a55de5de2_0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35a55de5de2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5a55de5de2_0_1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35a55de5de2_0_1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35a55de5de2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5" name="Google Shape;115;g35a55de5de2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35a55de5de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35a55de5de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 name="Shape 131"/>
        <p:cNvGrpSpPr/>
        <p:nvPr/>
      </p:nvGrpSpPr>
      <p:grpSpPr>
        <a:xfrm>
          <a:off x="0" y="0"/>
          <a:ext cx="0" cy="0"/>
          <a:chOff x="0" y="0"/>
          <a:chExt cx="0" cy="0"/>
        </a:xfrm>
      </p:grpSpPr>
      <p:sp>
        <p:nvSpPr>
          <p:cNvPr id="132" name="Google Shape;132;g30689a01aea_0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3" name="Google Shape;133;g30689a01aea_0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g35165e67cef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4" name="Google Shape;144;g35165e67cef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2" name="Shape 152"/>
        <p:cNvGrpSpPr/>
        <p:nvPr/>
      </p:nvGrpSpPr>
      <p:grpSpPr>
        <a:xfrm>
          <a:off x="0" y="0"/>
          <a:ext cx="0" cy="0"/>
          <a:chOff x="0" y="0"/>
          <a:chExt cx="0" cy="0"/>
        </a:xfrm>
      </p:grpSpPr>
      <p:sp>
        <p:nvSpPr>
          <p:cNvPr id="153" name="Google Shape;153;g35165e67cef_0_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35165e67cef_0_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35165e67cef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35165e67cef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35a55de5de2_0_2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35a55de5de2_0_2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5a55de5de2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35a55de5de2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35a55de5de2_0_2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7" name="Google Shape;197;g35a55de5de2_0_2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g35a55de5de2_0_2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7" name="Google Shape;207;g35a55de5de2_0_2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g2de817bf3c2_0_1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7" name="Google Shape;217;g2de817bf3c2_0_1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g35165e67ce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 name="Google Shape;225;g35165e67ce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g35a55de5de2_0_1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4" name="Google Shape;234;g35a55de5de2_0_1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5.jpg"/><Relationship Id="rId4" Type="http://schemas.openxmlformats.org/officeDocument/2006/relationships/image" Target="../media/image1.png"/><Relationship Id="rId5" Type="http://schemas.openxmlformats.org/officeDocument/2006/relationships/image" Target="../media/image4.jpg"/><Relationship Id="rId6" Type="http://schemas.openxmlformats.org/officeDocument/2006/relationships/image" Target="../media/image1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7.jpg"/><Relationship Id="rId4" Type="http://schemas.openxmlformats.org/officeDocument/2006/relationships/image" Target="../media/image4.jpg"/><Relationship Id="rId5" Type="http://schemas.openxmlformats.org/officeDocument/2006/relationships/image" Target="../media/image8.png"/><Relationship Id="rId6" Type="http://schemas.openxmlformats.org/officeDocument/2006/relationships/image" Target="../media/image1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23.png"/><Relationship Id="rId4" Type="http://schemas.openxmlformats.org/officeDocument/2006/relationships/image" Target="../media/image4.jpg"/><Relationship Id="rId5" Type="http://schemas.openxmlformats.org/officeDocument/2006/relationships/image" Target="../media/image8.png"/><Relationship Id="rId6"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8.png"/><Relationship Id="rId6"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8.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5.png"/><Relationship Id="rId4" Type="http://schemas.openxmlformats.org/officeDocument/2006/relationships/image" Target="../media/image4.jpg"/><Relationship Id="rId5" Type="http://schemas.openxmlformats.org/officeDocument/2006/relationships/image" Target="../media/image13.png"/><Relationship Id="rId6"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12.png"/><Relationship Id="rId6" Type="http://schemas.openxmlformats.org/officeDocument/2006/relationships/image" Target="../media/image1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19.png"/><Relationship Id="rId6" Type="http://schemas.openxmlformats.org/officeDocument/2006/relationships/image" Target="../media/image3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19.png"/><Relationship Id="rId6" Type="http://schemas.openxmlformats.org/officeDocument/2006/relationships/image" Target="../media/image30.jpg"/><Relationship Id="rId7" Type="http://schemas.openxmlformats.org/officeDocument/2006/relationships/image" Target="../media/image2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19.png"/><Relationship Id="rId6" Type="http://schemas.openxmlformats.org/officeDocument/2006/relationships/image" Target="../media/image2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19.png"/><Relationship Id="rId6"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19.png"/><Relationship Id="rId6" Type="http://schemas.openxmlformats.org/officeDocument/2006/relationships/image" Target="../media/image2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29.png"/><Relationship Id="rId6" Type="http://schemas.openxmlformats.org/officeDocument/2006/relationships/image" Target="../media/image2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8.png"/><Relationship Id="rId6" Type="http://schemas.openxmlformats.org/officeDocument/2006/relationships/image" Target="../media/image2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3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4.jpg"/><Relationship Id="rId4" Type="http://schemas.openxmlformats.org/officeDocument/2006/relationships/image" Target="../media/image1.png"/><Relationship Id="rId5" Type="http://schemas.openxmlformats.org/officeDocument/2006/relationships/image" Target="../media/image3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8.png"/><Relationship Id="rId4" Type="http://schemas.openxmlformats.org/officeDocument/2006/relationships/image" Target="../media/image1.png"/><Relationship Id="rId5" Type="http://schemas.openxmlformats.org/officeDocument/2006/relationships/image" Target="../media/image4.jpg"/><Relationship Id="rId6"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p:cNvPicPr preferRelativeResize="0"/>
          <p:nvPr/>
        </p:nvPicPr>
        <p:blipFill rotWithShape="1">
          <a:blip r:embed="rId3">
            <a:alphaModFix/>
          </a:blip>
          <a:srcRect b="24998" l="0" r="0" t="0"/>
          <a:stretch/>
        </p:blipFill>
        <p:spPr>
          <a:xfrm>
            <a:off x="0" y="-3"/>
            <a:ext cx="9144000" cy="5143500"/>
          </a:xfrm>
          <a:prstGeom prst="rect">
            <a:avLst/>
          </a:prstGeom>
          <a:noFill/>
          <a:ln>
            <a:noFill/>
          </a:ln>
        </p:spPr>
      </p:pic>
      <p:pic>
        <p:nvPicPr>
          <p:cNvPr id="55" name="Google Shape;55;p13"/>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56" name="Google Shape;56;p13"/>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57" name="Google Shape;57;p13"/>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58" name="Google Shape;58;p13"/>
          <p:cNvSpPr txBox="1"/>
          <p:nvPr/>
        </p:nvSpPr>
        <p:spPr>
          <a:xfrm>
            <a:off x="1259750" y="4640600"/>
            <a:ext cx="6295500" cy="512400"/>
          </a:xfrm>
          <a:prstGeom prst="rect">
            <a:avLst/>
          </a:prstGeom>
          <a:noFill/>
          <a:ln>
            <a:noFill/>
          </a:ln>
        </p:spPr>
        <p:txBody>
          <a:bodyPr anchorCtr="0" anchor="t" bIns="91425" lIns="91425" spcFirstLastPara="1" rIns="91425" wrap="square" tIns="91425">
            <a:normAutofit fontScale="92500" lnSpcReduction="20000"/>
          </a:bodyPr>
          <a:lstStyle/>
          <a:p>
            <a:pPr indent="0" lvl="0" marL="0" rtl="0" algn="ctr">
              <a:spcBef>
                <a:spcPts val="0"/>
              </a:spcBef>
              <a:spcAft>
                <a:spcPts val="0"/>
              </a:spcAft>
              <a:buNone/>
            </a:pPr>
            <a:r>
              <a:rPr b="1" lang="en" sz="2800">
                <a:solidFill>
                  <a:schemeClr val="lt1"/>
                </a:solidFill>
                <a:latin typeface="Oswald"/>
                <a:ea typeface="Oswald"/>
                <a:cs typeface="Oswald"/>
                <a:sym typeface="Oswald"/>
              </a:rPr>
              <a:t>May 21st -</a:t>
            </a:r>
            <a:r>
              <a:rPr b="1" lang="en" sz="2800">
                <a:solidFill>
                  <a:schemeClr val="lt1"/>
                </a:solidFill>
                <a:latin typeface="Oswald"/>
                <a:ea typeface="Oswald"/>
                <a:cs typeface="Oswald"/>
                <a:sym typeface="Oswald"/>
              </a:rPr>
              <a:t> Design and Construction Update</a:t>
            </a:r>
            <a:endParaRPr b="1" sz="2800">
              <a:solidFill>
                <a:schemeClr val="lt1"/>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pic>
        <p:nvPicPr>
          <p:cNvPr id="63" name="Google Shape;63;p14"/>
          <p:cNvPicPr preferRelativeResize="0"/>
          <p:nvPr/>
        </p:nvPicPr>
        <p:blipFill rotWithShape="1">
          <a:blip r:embed="rId3">
            <a:alphaModFix/>
          </a:blip>
          <a:srcRect b="25003" l="0" r="0" t="0"/>
          <a:stretch/>
        </p:blipFill>
        <p:spPr>
          <a:xfrm>
            <a:off x="0" y="0"/>
            <a:ext cx="9144000" cy="5143500"/>
          </a:xfrm>
          <a:prstGeom prst="rect">
            <a:avLst/>
          </a:prstGeom>
          <a:noFill/>
          <a:ln>
            <a:noFill/>
          </a:ln>
        </p:spPr>
      </p:pic>
      <p:pic>
        <p:nvPicPr>
          <p:cNvPr id="64" name="Google Shape;64;p14"/>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65" name="Google Shape;65;p1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lt1"/>
                </a:solidFill>
                <a:latin typeface="Oswald"/>
                <a:ea typeface="Oswald"/>
                <a:cs typeface="Oswald"/>
                <a:sym typeface="Oswald"/>
              </a:rPr>
              <a:t>Bullitt East High School - Construction </a:t>
            </a:r>
            <a:endParaRPr sz="2800">
              <a:solidFill>
                <a:schemeClr val="lt1"/>
              </a:solidFill>
              <a:latin typeface="Oswald"/>
              <a:ea typeface="Oswald"/>
              <a:cs typeface="Oswald"/>
              <a:sym typeface="Oswald"/>
            </a:endParaRPr>
          </a:p>
        </p:txBody>
      </p:sp>
      <p:pic>
        <p:nvPicPr>
          <p:cNvPr id="66" name="Google Shape;66;p14"/>
          <p:cNvPicPr preferRelativeResize="0"/>
          <p:nvPr/>
        </p:nvPicPr>
        <p:blipFill rotWithShape="1">
          <a:blip r:embed="rId5">
            <a:alphaModFix/>
          </a:blip>
          <a:srcRect b="20105" l="23014" r="21715" t="25288"/>
          <a:stretch/>
        </p:blipFill>
        <p:spPr>
          <a:xfrm>
            <a:off x="7555325" y="2742327"/>
            <a:ext cx="1588675" cy="980998"/>
          </a:xfrm>
          <a:prstGeom prst="rect">
            <a:avLst/>
          </a:prstGeom>
          <a:noFill/>
          <a:ln>
            <a:noFill/>
          </a:ln>
        </p:spPr>
      </p:pic>
      <p:pic>
        <p:nvPicPr>
          <p:cNvPr id="67" name="Google Shape;67;p14"/>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pic>
        <p:nvPicPr>
          <p:cNvPr id="72" name="Google Shape;72;p15"/>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73" name="Google Shape;73;p15"/>
          <p:cNvSpPr/>
          <p:nvPr/>
        </p:nvSpPr>
        <p:spPr>
          <a:xfrm>
            <a:off x="2038350" y="1987550"/>
            <a:ext cx="2628900" cy="25959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pic>
        <p:nvPicPr>
          <p:cNvPr id="74" name="Google Shape;74;p15"/>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75" name="Google Shape;75;p15"/>
          <p:cNvPicPr preferRelativeResize="0"/>
          <p:nvPr/>
        </p:nvPicPr>
        <p:blipFill rotWithShape="1">
          <a:blip r:embed="rId5">
            <a:alphaModFix/>
          </a:blip>
          <a:srcRect b="20105" l="23014" r="21715" t="25288"/>
          <a:stretch/>
        </p:blipFill>
        <p:spPr>
          <a:xfrm>
            <a:off x="7281801" y="2571750"/>
            <a:ext cx="2040084" cy="1259750"/>
          </a:xfrm>
          <a:prstGeom prst="rect">
            <a:avLst/>
          </a:prstGeom>
          <a:noFill/>
          <a:ln>
            <a:noFill/>
          </a:ln>
        </p:spPr>
      </p:pic>
      <p:sp>
        <p:nvSpPr>
          <p:cNvPr id="76" name="Google Shape;76;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77" name="Google Shape;77;p15"/>
          <p:cNvSpPr txBox="1"/>
          <p:nvPr/>
        </p:nvSpPr>
        <p:spPr>
          <a:xfrm>
            <a:off x="3405700" y="1604325"/>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FF0000"/>
                </a:solidFill>
              </a:rPr>
              <a:t>Area A</a:t>
            </a:r>
            <a:endParaRPr sz="1700">
              <a:solidFill>
                <a:srgbClr val="FF0000"/>
              </a:solidFill>
            </a:endParaRPr>
          </a:p>
        </p:txBody>
      </p:sp>
      <p:sp>
        <p:nvSpPr>
          <p:cNvPr id="78" name="Google Shape;78;p15"/>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9" name="Google Shape;79;p15"/>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chemeClr val="accent5"/>
                </a:solidFill>
              </a:rPr>
              <a:t>Area B</a:t>
            </a:r>
            <a:endParaRPr sz="1700">
              <a:solidFill>
                <a:schemeClr val="accent5"/>
              </a:solidFill>
            </a:endParaRPr>
          </a:p>
        </p:txBody>
      </p:sp>
      <p:sp>
        <p:nvSpPr>
          <p:cNvPr id="80" name="Google Shape;80;p15"/>
          <p:cNvSpPr/>
          <p:nvPr/>
        </p:nvSpPr>
        <p:spPr>
          <a:xfrm>
            <a:off x="1546500" y="1121450"/>
            <a:ext cx="846900" cy="866100"/>
          </a:xfrm>
          <a:prstGeom prst="rect">
            <a:avLst/>
          </a:prstGeom>
          <a:noFill/>
          <a:ln cap="flat" cmpd="sng" w="38100">
            <a:solidFill>
              <a:srgbClr val="6AA84F"/>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1" name="Google Shape;81;p15"/>
          <p:cNvSpPr txBox="1"/>
          <p:nvPr/>
        </p:nvSpPr>
        <p:spPr>
          <a:xfrm>
            <a:off x="76150" y="1121450"/>
            <a:ext cx="13068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6AA84F"/>
                </a:solidFill>
              </a:rPr>
              <a:t>Area C - SUMMER</a:t>
            </a:r>
            <a:endParaRPr sz="1700">
              <a:solidFill>
                <a:srgbClr val="6AA84F"/>
              </a:solidFill>
            </a:endParaRPr>
          </a:p>
        </p:txBody>
      </p:sp>
      <p:sp>
        <p:nvSpPr>
          <p:cNvPr id="82" name="Google Shape;82;p15"/>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Anticipated Completion - May 2026 </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Furniture Delivery - June 2026.</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83" name="Google Shape;83;p15"/>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84" name="Google Shape;84;p15"/>
          <p:cNvSpPr/>
          <p:nvPr/>
        </p:nvSpPr>
        <p:spPr>
          <a:xfrm>
            <a:off x="1763300" y="3702000"/>
            <a:ext cx="789600" cy="792600"/>
          </a:xfrm>
          <a:prstGeom prst="rect">
            <a:avLst/>
          </a:prstGeom>
          <a:noFill/>
          <a:ln cap="flat" cmpd="sng" w="38100">
            <a:solidFill>
              <a:srgbClr val="6AA84F"/>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85" name="Google Shape;85;p15"/>
          <p:cNvSpPr txBox="1"/>
          <p:nvPr/>
        </p:nvSpPr>
        <p:spPr>
          <a:xfrm>
            <a:off x="76150" y="3196300"/>
            <a:ext cx="13068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1700">
                <a:solidFill>
                  <a:srgbClr val="6AA84F"/>
                </a:solidFill>
              </a:rPr>
              <a:t>SUMMER</a:t>
            </a:r>
            <a:endParaRPr sz="1700">
              <a:solidFill>
                <a:srgbClr val="6AA84F"/>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pic>
        <p:nvPicPr>
          <p:cNvPr id="90" name="Google Shape;90;p16"/>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91" name="Google Shape;91;p16"/>
          <p:cNvSpPr txBox="1"/>
          <p:nvPr/>
        </p:nvSpPr>
        <p:spPr>
          <a:xfrm>
            <a:off x="1259750" y="4350900"/>
            <a:ext cx="5696400" cy="7926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92" name="Google Shape;92;p16"/>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93" name="Google Shape;93;p16"/>
          <p:cNvPicPr preferRelativeResize="0"/>
          <p:nvPr/>
        </p:nvPicPr>
        <p:blipFill rotWithShape="1">
          <a:blip r:embed="rId5">
            <a:alphaModFix/>
          </a:blip>
          <a:srcRect b="20105" l="23014" r="21715" t="25288"/>
          <a:stretch/>
        </p:blipFill>
        <p:spPr>
          <a:xfrm>
            <a:off x="6005538" y="3883750"/>
            <a:ext cx="1631949" cy="1007725"/>
          </a:xfrm>
          <a:prstGeom prst="rect">
            <a:avLst/>
          </a:prstGeom>
          <a:noFill/>
          <a:ln>
            <a:noFill/>
          </a:ln>
        </p:spPr>
      </p:pic>
      <p:pic>
        <p:nvPicPr>
          <p:cNvPr id="94" name="Google Shape;94;p16"/>
          <p:cNvPicPr preferRelativeResize="0"/>
          <p:nvPr/>
        </p:nvPicPr>
        <p:blipFill rotWithShape="1">
          <a:blip r:embed="rId6">
            <a:alphaModFix/>
          </a:blip>
          <a:srcRect b="3712" l="0" r="0" t="16453"/>
          <a:stretch/>
        </p:blipFill>
        <p:spPr>
          <a:xfrm>
            <a:off x="0" y="0"/>
            <a:ext cx="9115700" cy="380032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pic>
        <p:nvPicPr>
          <p:cNvPr id="99" name="Google Shape;99;p17"/>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100" name="Google Shape;100;p17"/>
          <p:cNvSpPr txBox="1"/>
          <p:nvPr/>
        </p:nvSpPr>
        <p:spPr>
          <a:xfrm>
            <a:off x="1259750" y="4350900"/>
            <a:ext cx="5696400" cy="7926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101" name="Google Shape;101;p17"/>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02" name="Google Shape;102;p17"/>
          <p:cNvPicPr preferRelativeResize="0"/>
          <p:nvPr/>
        </p:nvPicPr>
        <p:blipFill rotWithShape="1">
          <a:blip r:embed="rId5">
            <a:alphaModFix/>
          </a:blip>
          <a:srcRect b="20105" l="23014" r="21715" t="25288"/>
          <a:stretch/>
        </p:blipFill>
        <p:spPr>
          <a:xfrm>
            <a:off x="6005538" y="3883750"/>
            <a:ext cx="1631949" cy="1007725"/>
          </a:xfrm>
          <a:prstGeom prst="rect">
            <a:avLst/>
          </a:prstGeom>
          <a:noFill/>
          <a:ln>
            <a:noFill/>
          </a:ln>
        </p:spPr>
      </p:pic>
      <p:pic>
        <p:nvPicPr>
          <p:cNvPr id="103" name="Google Shape;103;p17"/>
          <p:cNvPicPr preferRelativeResize="0"/>
          <p:nvPr/>
        </p:nvPicPr>
        <p:blipFill rotWithShape="1">
          <a:blip r:embed="rId6">
            <a:alphaModFix/>
          </a:blip>
          <a:srcRect b="2490" l="0" r="0" t="14480"/>
          <a:stretch/>
        </p:blipFill>
        <p:spPr>
          <a:xfrm>
            <a:off x="0" y="0"/>
            <a:ext cx="9144000" cy="38321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7" name="Shape 107"/>
        <p:cNvGrpSpPr/>
        <p:nvPr/>
      </p:nvGrpSpPr>
      <p:grpSpPr>
        <a:xfrm>
          <a:off x="0" y="0"/>
          <a:ext cx="0" cy="0"/>
          <a:chOff x="0" y="0"/>
          <a:chExt cx="0" cy="0"/>
        </a:xfrm>
      </p:grpSpPr>
      <p:pic>
        <p:nvPicPr>
          <p:cNvPr id="108" name="Google Shape;108;p18"/>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109" name="Google Shape;109;p18"/>
          <p:cNvSpPr txBox="1"/>
          <p:nvPr/>
        </p:nvSpPr>
        <p:spPr>
          <a:xfrm>
            <a:off x="1259750" y="4350900"/>
            <a:ext cx="5696400" cy="7926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110" name="Google Shape;110;p18"/>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11" name="Google Shape;111;p18"/>
          <p:cNvPicPr preferRelativeResize="0"/>
          <p:nvPr/>
        </p:nvPicPr>
        <p:blipFill rotWithShape="1">
          <a:blip r:embed="rId5">
            <a:alphaModFix/>
          </a:blip>
          <a:srcRect b="20105" l="23014" r="21715" t="25288"/>
          <a:stretch/>
        </p:blipFill>
        <p:spPr>
          <a:xfrm>
            <a:off x="6005538" y="3883750"/>
            <a:ext cx="1631949" cy="1007725"/>
          </a:xfrm>
          <a:prstGeom prst="rect">
            <a:avLst/>
          </a:prstGeom>
          <a:noFill/>
          <a:ln>
            <a:noFill/>
          </a:ln>
        </p:spPr>
      </p:pic>
      <p:sp>
        <p:nvSpPr>
          <p:cNvPr id="112" name="Google Shape;112;p18"/>
          <p:cNvSpPr txBox="1"/>
          <p:nvPr/>
        </p:nvSpPr>
        <p:spPr>
          <a:xfrm>
            <a:off x="86700" y="54050"/>
            <a:ext cx="9057300" cy="335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Bullitt East Fine Arts</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 sz="1450" u="sng">
                <a:solidFill>
                  <a:schemeClr val="dk1"/>
                </a:solidFill>
              </a:rPr>
              <a:t>Change Order 20 -   Site Work - Added Asphalt and Site Electrical Work</a:t>
            </a:r>
            <a:endParaRPr b="1" i="1" sz="1450">
              <a:solidFill>
                <a:schemeClr val="dk1"/>
              </a:solidFill>
            </a:endParaRPr>
          </a:p>
          <a:p>
            <a:pPr indent="-317500" lvl="0" marL="457200" rtl="0" algn="l">
              <a:lnSpc>
                <a:spcPct val="115000"/>
              </a:lnSpc>
              <a:spcBef>
                <a:spcPts val="1200"/>
              </a:spcBef>
              <a:spcAft>
                <a:spcPts val="0"/>
              </a:spcAft>
              <a:buClr>
                <a:srgbClr val="156082"/>
              </a:buClr>
              <a:buSzPts val="1400"/>
              <a:buChar char="●"/>
            </a:pPr>
            <a:r>
              <a:rPr b="1" i="1" lang="en">
                <a:solidFill>
                  <a:srgbClr val="156082"/>
                </a:solidFill>
              </a:rPr>
              <a:t>$58,475.21 - </a:t>
            </a:r>
            <a:r>
              <a:rPr i="1" lang="en">
                <a:solidFill>
                  <a:srgbClr val="156082"/>
                </a:solidFill>
              </a:rPr>
              <a:t>This Change Order includes the following Change Order Requests:</a:t>
            </a:r>
            <a:endParaRPr i="1">
              <a:solidFill>
                <a:srgbClr val="156082"/>
              </a:solidFill>
            </a:endParaRPr>
          </a:p>
          <a:p>
            <a:pPr indent="-317500" lvl="0" marL="457200" rtl="0" algn="l">
              <a:lnSpc>
                <a:spcPct val="115000"/>
              </a:lnSpc>
              <a:spcBef>
                <a:spcPts val="0"/>
              </a:spcBef>
              <a:spcAft>
                <a:spcPts val="0"/>
              </a:spcAft>
              <a:buClr>
                <a:srgbClr val="156082"/>
              </a:buClr>
              <a:buSzPts val="1400"/>
              <a:buChar char="●"/>
            </a:pPr>
            <a:r>
              <a:rPr i="1" lang="en">
                <a:solidFill>
                  <a:srgbClr val="156082"/>
                </a:solidFill>
              </a:rPr>
              <a:t>- COR #33 - Additional Asphalt Binder - This 1 1/2" of thickness was added to protect the parking lot base and sub-surface geothermal wellfield while the separate Baseball/Softball construction work continued.  The added asphalt section will help to preserve work installed and protect the well field into the future.</a:t>
            </a:r>
            <a:endParaRPr i="1">
              <a:solidFill>
                <a:srgbClr val="156082"/>
              </a:solidFill>
            </a:endParaRPr>
          </a:p>
          <a:p>
            <a:pPr indent="-317500" lvl="0" marL="457200" rtl="0" algn="l">
              <a:lnSpc>
                <a:spcPct val="115000"/>
              </a:lnSpc>
              <a:spcBef>
                <a:spcPts val="0"/>
              </a:spcBef>
              <a:spcAft>
                <a:spcPts val="0"/>
              </a:spcAft>
              <a:buClr>
                <a:srgbClr val="156082"/>
              </a:buClr>
              <a:buSzPts val="1400"/>
              <a:buChar char="●"/>
            </a:pPr>
            <a:r>
              <a:rPr i="1" lang="en">
                <a:solidFill>
                  <a:srgbClr val="156082"/>
                </a:solidFill>
              </a:rPr>
              <a:t> - COR #34 - Core Drill Structure for 12" Drain Pipe - Coring labor was required at the existing storm structure to receive an existing 12" RFP pipe that served the tennis court area.  The pipe rain short of the structure when the entrance was modified.</a:t>
            </a:r>
            <a:endParaRPr i="1">
              <a:solidFill>
                <a:srgbClr val="156082"/>
              </a:solidFill>
            </a:endParaRPr>
          </a:p>
          <a:p>
            <a:pPr indent="-317500" lvl="0" marL="457200" rtl="0" algn="l">
              <a:lnSpc>
                <a:spcPct val="115000"/>
              </a:lnSpc>
              <a:spcBef>
                <a:spcPts val="0"/>
              </a:spcBef>
              <a:spcAft>
                <a:spcPts val="0"/>
              </a:spcAft>
              <a:buClr>
                <a:srgbClr val="156082"/>
              </a:buClr>
              <a:buSzPts val="1400"/>
              <a:buChar char="●"/>
            </a:pPr>
            <a:r>
              <a:rPr i="1" lang="en">
                <a:solidFill>
                  <a:srgbClr val="156082"/>
                </a:solidFill>
              </a:rPr>
              <a:t> - COR #36 - Site Electrical Revisions (RFP 10) - Costs associated with primary electrical lines that need to be revised along KY Highway 44 based on Salt River Utility Requirements. What was assumed in the Bid was a shorter primary electric line since it was assumed the Utility would cross the road, however, Salt River could not provide an additional road crossing since the BEHS site is already served electrically.  This resulted in the electrical contractor having to provide a longer primary electrical route.  </a:t>
            </a:r>
            <a:endParaRPr i="1">
              <a:solidFill>
                <a:srgbClr val="156082"/>
              </a:solidFill>
            </a:endParaRPr>
          </a:p>
          <a:p>
            <a:pPr indent="0" lvl="0" marL="0" rtl="0" algn="l">
              <a:lnSpc>
                <a:spcPct val="115000"/>
              </a:lnSpc>
              <a:spcBef>
                <a:spcPts val="12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pic>
        <p:nvPicPr>
          <p:cNvPr id="117" name="Google Shape;117;p19"/>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118" name="Google Shape;118;p19"/>
          <p:cNvSpPr txBox="1"/>
          <p:nvPr/>
        </p:nvSpPr>
        <p:spPr>
          <a:xfrm>
            <a:off x="1259750" y="4350900"/>
            <a:ext cx="5696400" cy="7926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lang="en" sz="2800">
                <a:solidFill>
                  <a:schemeClr val="dk2"/>
                </a:solidFill>
                <a:latin typeface="Oswald"/>
                <a:ea typeface="Oswald"/>
                <a:cs typeface="Oswald"/>
                <a:sym typeface="Oswald"/>
              </a:rPr>
              <a:t>Bullitt East High School - Construction </a:t>
            </a:r>
            <a:endParaRPr sz="2800">
              <a:solidFill>
                <a:schemeClr val="dk2"/>
              </a:solidFill>
              <a:latin typeface="Oswald"/>
              <a:ea typeface="Oswald"/>
              <a:cs typeface="Oswald"/>
              <a:sym typeface="Oswald"/>
            </a:endParaRPr>
          </a:p>
        </p:txBody>
      </p:sp>
      <p:pic>
        <p:nvPicPr>
          <p:cNvPr id="119" name="Google Shape;119;p19"/>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20" name="Google Shape;120;p19"/>
          <p:cNvPicPr preferRelativeResize="0"/>
          <p:nvPr/>
        </p:nvPicPr>
        <p:blipFill rotWithShape="1">
          <a:blip r:embed="rId5">
            <a:alphaModFix/>
          </a:blip>
          <a:srcRect b="20105" l="23014" r="21715" t="25288"/>
          <a:stretch/>
        </p:blipFill>
        <p:spPr>
          <a:xfrm>
            <a:off x="6005538" y="3883750"/>
            <a:ext cx="1631949" cy="1007725"/>
          </a:xfrm>
          <a:prstGeom prst="rect">
            <a:avLst/>
          </a:prstGeom>
          <a:noFill/>
          <a:ln>
            <a:noFill/>
          </a:ln>
        </p:spPr>
      </p:pic>
      <p:sp>
        <p:nvSpPr>
          <p:cNvPr id="121" name="Google Shape;121;p19"/>
          <p:cNvSpPr txBox="1"/>
          <p:nvPr/>
        </p:nvSpPr>
        <p:spPr>
          <a:xfrm>
            <a:off x="86700" y="54050"/>
            <a:ext cx="9057300" cy="335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Bullitt East Fine Arts</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 sz="1450" u="sng">
                <a:solidFill>
                  <a:schemeClr val="dk1"/>
                </a:solidFill>
              </a:rPr>
              <a:t>Change Order 21 -   Work at Existing Gym Joist and Fire Wall A Framing Connections</a:t>
            </a:r>
            <a:endParaRPr b="1" i="1" sz="1450">
              <a:solidFill>
                <a:schemeClr val="dk1"/>
              </a:solidFill>
            </a:endParaRPr>
          </a:p>
          <a:p>
            <a:pPr indent="-317500" lvl="0" marL="457200" rtl="0" algn="l">
              <a:lnSpc>
                <a:spcPct val="115000"/>
              </a:lnSpc>
              <a:spcBef>
                <a:spcPts val="1200"/>
              </a:spcBef>
              <a:spcAft>
                <a:spcPts val="0"/>
              </a:spcAft>
              <a:buClr>
                <a:srgbClr val="156082"/>
              </a:buClr>
              <a:buSzPts val="1400"/>
              <a:buChar char="●"/>
            </a:pPr>
            <a:r>
              <a:rPr b="1" i="1" lang="en">
                <a:solidFill>
                  <a:srgbClr val="156082"/>
                </a:solidFill>
              </a:rPr>
              <a:t>$24,605.26 - </a:t>
            </a:r>
            <a:r>
              <a:rPr i="1" lang="en">
                <a:solidFill>
                  <a:srgbClr val="156082"/>
                </a:solidFill>
              </a:rPr>
              <a:t>The costs associated with this change order include the following change order requests:</a:t>
            </a:r>
            <a:endParaRPr i="1">
              <a:solidFill>
                <a:srgbClr val="156082"/>
              </a:solidFill>
            </a:endParaRPr>
          </a:p>
          <a:p>
            <a:pPr indent="-317500" lvl="0" marL="457200" rtl="0" algn="l">
              <a:lnSpc>
                <a:spcPct val="115000"/>
              </a:lnSpc>
              <a:spcBef>
                <a:spcPts val="0"/>
              </a:spcBef>
              <a:spcAft>
                <a:spcPts val="0"/>
              </a:spcAft>
              <a:buClr>
                <a:srgbClr val="156082"/>
              </a:buClr>
              <a:buSzPts val="1400"/>
              <a:buChar char="●"/>
            </a:pPr>
            <a:r>
              <a:rPr i="1" lang="en">
                <a:solidFill>
                  <a:srgbClr val="156082"/>
                </a:solidFill>
              </a:rPr>
              <a:t>- COR 32 - Interior and Exterior Framing at Fire Wall A (RFP23) - Additional framing was needed at the frame wall.  One area of framing was at the existing standing seam roof to develop a cricket condition at the wall intersection.  Other framing at the wall included work above the masonry wall at the auditorium lobby. </a:t>
            </a:r>
            <a:endParaRPr i="1">
              <a:solidFill>
                <a:srgbClr val="156082"/>
              </a:solidFill>
            </a:endParaRPr>
          </a:p>
          <a:p>
            <a:pPr indent="-317500" lvl="0" marL="457200" rtl="0" algn="l">
              <a:lnSpc>
                <a:spcPct val="115000"/>
              </a:lnSpc>
              <a:spcBef>
                <a:spcPts val="0"/>
              </a:spcBef>
              <a:spcAft>
                <a:spcPts val="0"/>
              </a:spcAft>
              <a:buClr>
                <a:srgbClr val="156082"/>
              </a:buClr>
              <a:buSzPts val="1400"/>
              <a:buChar char="●"/>
            </a:pPr>
            <a:r>
              <a:rPr i="1" lang="en">
                <a:solidFill>
                  <a:srgbClr val="156082"/>
                </a:solidFill>
              </a:rPr>
              <a:t>- COR 35 - Demo and Replace Existing Joist in Existing Gym - An existing roof joist at the old gym needed to be removed while supporting structure was constructed below.  It had previously been supported by a </a:t>
            </a:r>
            <a:r>
              <a:rPr i="1" lang="en">
                <a:solidFill>
                  <a:srgbClr val="156082"/>
                </a:solidFill>
              </a:rPr>
              <a:t>load bearing</a:t>
            </a:r>
            <a:r>
              <a:rPr i="1" lang="en">
                <a:solidFill>
                  <a:srgbClr val="156082"/>
                </a:solidFill>
              </a:rPr>
              <a:t> masonry wall that was ultimately removed.  No GC overhead and profit was added to this work.   </a:t>
            </a:r>
            <a:endParaRPr i="1">
              <a:solidFill>
                <a:srgbClr val="156082"/>
              </a:solidFill>
            </a:endParaRPr>
          </a:p>
          <a:p>
            <a:pPr indent="0" lvl="0" marL="0" rtl="0" algn="l">
              <a:lnSpc>
                <a:spcPct val="115000"/>
              </a:lnSpc>
              <a:spcBef>
                <a:spcPts val="12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pic>
        <p:nvPicPr>
          <p:cNvPr id="126" name="Google Shape;126;p20"/>
          <p:cNvPicPr preferRelativeResize="0"/>
          <p:nvPr/>
        </p:nvPicPr>
        <p:blipFill rotWithShape="1">
          <a:blip r:embed="rId3">
            <a:alphaModFix/>
          </a:blip>
          <a:srcRect b="0" l="0" r="0" t="6349"/>
          <a:stretch/>
        </p:blipFill>
        <p:spPr>
          <a:xfrm>
            <a:off x="0" y="0"/>
            <a:ext cx="9143999" cy="3883751"/>
          </a:xfrm>
          <a:prstGeom prst="rect">
            <a:avLst/>
          </a:prstGeom>
          <a:noFill/>
          <a:ln>
            <a:noFill/>
          </a:ln>
        </p:spPr>
      </p:pic>
      <p:pic>
        <p:nvPicPr>
          <p:cNvPr id="127" name="Google Shape;127;p20"/>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28" name="Google Shape;128;p20"/>
          <p:cNvPicPr preferRelativeResize="0"/>
          <p:nvPr/>
        </p:nvPicPr>
        <p:blipFill>
          <a:blip r:embed="rId5">
            <a:alphaModFix/>
          </a:blip>
          <a:stretch>
            <a:fillRect/>
          </a:stretch>
        </p:blipFill>
        <p:spPr>
          <a:xfrm>
            <a:off x="7719789" y="2786712"/>
            <a:ext cx="1259751" cy="1097038"/>
          </a:xfrm>
          <a:prstGeom prst="rect">
            <a:avLst/>
          </a:prstGeom>
          <a:noFill/>
          <a:ln>
            <a:noFill/>
          </a:ln>
        </p:spPr>
      </p:pic>
      <p:sp>
        <p:nvSpPr>
          <p:cNvPr id="129" name="Google Shape;129;p20"/>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ctr">
              <a:spcBef>
                <a:spcPts val="0"/>
              </a:spcBef>
              <a:spcAft>
                <a:spcPts val="0"/>
              </a:spcAft>
              <a:buNone/>
            </a:pPr>
            <a:r>
              <a:rPr lang="en" sz="2800">
                <a:solidFill>
                  <a:schemeClr val="dk2"/>
                </a:solidFill>
                <a:latin typeface="Oswald"/>
                <a:ea typeface="Oswald"/>
                <a:cs typeface="Oswald"/>
                <a:sym typeface="Oswald"/>
              </a:rPr>
              <a:t>Bernheim Middle School - Construction</a:t>
            </a:r>
            <a:endParaRPr sz="2800">
              <a:solidFill>
                <a:schemeClr val="dk2"/>
              </a:solidFill>
              <a:latin typeface="Oswald"/>
              <a:ea typeface="Oswald"/>
              <a:cs typeface="Oswald"/>
              <a:sym typeface="Oswald"/>
            </a:endParaRPr>
          </a:p>
        </p:txBody>
      </p:sp>
      <p:pic>
        <p:nvPicPr>
          <p:cNvPr id="130" name="Google Shape;130;p20"/>
          <p:cNvPicPr preferRelativeResize="0"/>
          <p:nvPr/>
        </p:nvPicPr>
        <p:blipFill>
          <a:blip r:embed="rId6">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4" name="Shape 134"/>
        <p:cNvGrpSpPr/>
        <p:nvPr/>
      </p:nvGrpSpPr>
      <p:grpSpPr>
        <a:xfrm>
          <a:off x="0" y="0"/>
          <a:ext cx="0" cy="0"/>
          <a:chOff x="0" y="0"/>
          <a:chExt cx="0" cy="0"/>
        </a:xfrm>
      </p:grpSpPr>
      <p:pic>
        <p:nvPicPr>
          <p:cNvPr id="135" name="Google Shape;135;p21"/>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36" name="Google Shape;136;p21"/>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37" name="Google Shape;137;p21"/>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138" name="Google Shape;138;p21"/>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39" name="Google Shape;139;p21"/>
          <p:cNvSpPr txBox="1"/>
          <p:nvPr/>
        </p:nvSpPr>
        <p:spPr>
          <a:xfrm>
            <a:off x="86700" y="54050"/>
            <a:ext cx="9057300" cy="3357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Bernheim Middle School </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b="1" lang="en" sz="1450" u="sng">
                <a:solidFill>
                  <a:schemeClr val="dk1"/>
                </a:solidFill>
              </a:rPr>
              <a:t>Change Order 36 - Intercom Upgrades (Audio Enhancement)   </a:t>
            </a:r>
            <a:endParaRPr b="1" i="1" sz="1450">
              <a:solidFill>
                <a:schemeClr val="dk1"/>
              </a:solidFill>
            </a:endParaRPr>
          </a:p>
          <a:p>
            <a:pPr indent="0" lvl="0" marL="0" rtl="0" algn="l">
              <a:lnSpc>
                <a:spcPct val="115000"/>
              </a:lnSpc>
              <a:spcBef>
                <a:spcPts val="1200"/>
              </a:spcBef>
              <a:spcAft>
                <a:spcPts val="0"/>
              </a:spcAft>
              <a:buNone/>
            </a:pPr>
            <a:r>
              <a:rPr i="1" lang="en" sz="1300">
                <a:solidFill>
                  <a:srgbClr val="156082"/>
                </a:solidFill>
              </a:rPr>
              <a:t>This change order includes Work by the General Contractor (Calhoun) and Electrical Contractor (KES) under the general construction contract to support the Audio Enhancement cooperative purchase agreement scope of work as detailed by their SAP Quote #98388, dated April 22, 2025.  This work will standardize this facility on the life safety upgrades established by BG 23-165.</a:t>
            </a:r>
            <a:endParaRPr i="1" sz="1300">
              <a:solidFill>
                <a:srgbClr val="156082"/>
              </a:solidFill>
            </a:endParaRPr>
          </a:p>
          <a:p>
            <a:pPr indent="0" lvl="0" marL="0" rtl="0" algn="l">
              <a:lnSpc>
                <a:spcPct val="115000"/>
              </a:lnSpc>
              <a:spcBef>
                <a:spcPts val="1200"/>
              </a:spcBef>
              <a:spcAft>
                <a:spcPts val="0"/>
              </a:spcAft>
              <a:buNone/>
            </a:pPr>
            <a:r>
              <a:rPr i="1" lang="en" sz="1300">
                <a:solidFill>
                  <a:srgbClr val="156082"/>
                </a:solidFill>
              </a:rPr>
              <a:t> </a:t>
            </a:r>
            <a:r>
              <a:rPr lang="en" sz="1300">
                <a:solidFill>
                  <a:srgbClr val="156082"/>
                </a:solidFill>
              </a:rPr>
              <a:t>General Construction Change Order Cost:                                                               $83,268.95</a:t>
            </a:r>
            <a:endParaRPr sz="1300">
              <a:solidFill>
                <a:srgbClr val="156082"/>
              </a:solidFill>
            </a:endParaRPr>
          </a:p>
          <a:p>
            <a:pPr indent="-311150" lvl="0" marL="457200" rtl="0" algn="l">
              <a:lnSpc>
                <a:spcPct val="115000"/>
              </a:lnSpc>
              <a:spcBef>
                <a:spcPts val="1200"/>
              </a:spcBef>
              <a:spcAft>
                <a:spcPts val="0"/>
              </a:spcAft>
              <a:buClr>
                <a:srgbClr val="156082"/>
              </a:buClr>
              <a:buSzPts val="1300"/>
              <a:buChar char="●"/>
            </a:pPr>
            <a:r>
              <a:rPr lang="en" sz="1300" u="sng">
                <a:solidFill>
                  <a:srgbClr val="156082"/>
                </a:solidFill>
              </a:rPr>
              <a:t>Audio Enhancement COOP Proposal - Quote #98388 - 4-22-2025               $262,208.11</a:t>
            </a:r>
            <a:endParaRPr sz="1300" u="sng">
              <a:solidFill>
                <a:srgbClr val="156082"/>
              </a:solidFill>
            </a:endParaRPr>
          </a:p>
          <a:p>
            <a:pPr indent="0" lvl="0" marL="0" rtl="0" algn="l">
              <a:lnSpc>
                <a:spcPct val="115000"/>
              </a:lnSpc>
              <a:spcBef>
                <a:spcPts val="1200"/>
              </a:spcBef>
              <a:spcAft>
                <a:spcPts val="0"/>
              </a:spcAft>
              <a:buNone/>
            </a:pPr>
            <a:r>
              <a:rPr b="1" lang="en" sz="1300">
                <a:solidFill>
                  <a:srgbClr val="156082"/>
                </a:solidFill>
              </a:rPr>
              <a:t>        Total Cost of Improvements (Change Order + COOP)                                  $345,477.06</a:t>
            </a:r>
            <a:endParaRPr sz="1300">
              <a:solidFill>
                <a:schemeClr val="dk1"/>
              </a:solidFill>
            </a:endParaRPr>
          </a:p>
          <a:p>
            <a:pPr indent="0" lvl="0" marL="0" rtl="0" algn="l">
              <a:lnSpc>
                <a:spcPct val="115000"/>
              </a:lnSpc>
              <a:spcBef>
                <a:spcPts val="1200"/>
              </a:spcBef>
              <a:spcAft>
                <a:spcPts val="0"/>
              </a:spcAft>
              <a:buNone/>
            </a:pPr>
            <a:r>
              <a:rPr i="1" lang="en" sz="1300">
                <a:solidFill>
                  <a:srgbClr val="156082"/>
                </a:solidFill>
              </a:rPr>
              <a:t>Work can commence this summer break and avoid the added cost of mobilization and general conditions since the General Contractor and, by extension, Subcontractors have not yet closed their active Contracts with BCPS.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40" name="Google Shape;140;p21"/>
          <p:cNvPicPr preferRelativeResize="0"/>
          <p:nvPr/>
        </p:nvPicPr>
        <p:blipFill>
          <a:blip r:embed="rId6">
            <a:alphaModFix/>
          </a:blip>
          <a:stretch>
            <a:fillRect/>
          </a:stretch>
        </p:blipFill>
        <p:spPr>
          <a:xfrm>
            <a:off x="6211114" y="3883762"/>
            <a:ext cx="1259751" cy="1097038"/>
          </a:xfrm>
          <a:prstGeom prst="rect">
            <a:avLst/>
          </a:prstGeom>
          <a:noFill/>
          <a:ln>
            <a:noFill/>
          </a:ln>
        </p:spPr>
      </p:pic>
      <p:sp>
        <p:nvSpPr>
          <p:cNvPr id="141" name="Google Shape;141;p21"/>
          <p:cNvSpPr txBox="1"/>
          <p:nvPr/>
        </p:nvSpPr>
        <p:spPr>
          <a:xfrm>
            <a:off x="1259750" y="4350900"/>
            <a:ext cx="4736700" cy="792600"/>
          </a:xfrm>
          <a:prstGeom prst="rect">
            <a:avLst/>
          </a:prstGeom>
          <a:noFill/>
          <a:ln>
            <a:noFill/>
          </a:ln>
        </p:spPr>
        <p:txBody>
          <a:bodyPr anchorCtr="0" anchor="t" bIns="91425" lIns="91425" spcFirstLastPara="1" rIns="91425" wrap="square" tIns="91425">
            <a:normAutofit fontScale="925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Bernheim Middle School Construction</a:t>
            </a:r>
            <a:endParaRPr sz="2800">
              <a:solidFill>
                <a:schemeClr val="dk2"/>
              </a:solidFill>
              <a:latin typeface="Oswald"/>
              <a:ea typeface="Oswald"/>
              <a:cs typeface="Oswald"/>
              <a:sym typeface="Oswa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pic>
        <p:nvPicPr>
          <p:cNvPr id="146" name="Google Shape;146;p22"/>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47" name="Google Shape;147;p22"/>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48" name="Google Shape;148;p22"/>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49" name="Google Shape;149;p22"/>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50" name="Google Shape;150;p22"/>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51" name="Google Shape;151;p22"/>
          <p:cNvPicPr preferRelativeResize="0"/>
          <p:nvPr/>
        </p:nvPicPr>
        <p:blipFill rotWithShape="1">
          <a:blip r:embed="rId6">
            <a:alphaModFix/>
          </a:blip>
          <a:srcRect b="13410" l="0" r="0" t="29958"/>
          <a:stretch/>
        </p:blipFill>
        <p:spPr>
          <a:xfrm>
            <a:off x="0" y="0"/>
            <a:ext cx="9144000" cy="38837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5" name="Shape 155"/>
        <p:cNvGrpSpPr/>
        <p:nvPr/>
      </p:nvGrpSpPr>
      <p:grpSpPr>
        <a:xfrm>
          <a:off x="0" y="0"/>
          <a:ext cx="0" cy="0"/>
          <a:chOff x="0" y="0"/>
          <a:chExt cx="0" cy="0"/>
        </a:xfrm>
      </p:grpSpPr>
      <p:pic>
        <p:nvPicPr>
          <p:cNvPr id="156" name="Google Shape;156;p23"/>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57" name="Google Shape;157;p23"/>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58" name="Google Shape;158;p23"/>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59" name="Google Shape;159;p23"/>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a:t>
            </a:r>
            <a:r>
              <a:rPr b="1" lang="en" sz="2800">
                <a:solidFill>
                  <a:schemeClr val="dk2"/>
                </a:solidFill>
                <a:latin typeface="Oswald"/>
                <a:ea typeface="Oswald"/>
                <a:cs typeface="Oswald"/>
                <a:sym typeface="Oswald"/>
              </a:rPr>
              <a:t>Science</a:t>
            </a:r>
            <a:r>
              <a:rPr b="1" lang="en" sz="2800">
                <a:solidFill>
                  <a:schemeClr val="dk2"/>
                </a:solidFill>
                <a:latin typeface="Oswald"/>
                <a:ea typeface="Oswald"/>
                <a:cs typeface="Oswald"/>
                <a:sym typeface="Oswald"/>
              </a:rPr>
              <a:t> Center </a:t>
            </a:r>
            <a:endParaRPr b="1" sz="2800">
              <a:solidFill>
                <a:schemeClr val="dk2"/>
              </a:solidFill>
              <a:latin typeface="Oswald"/>
              <a:ea typeface="Oswald"/>
              <a:cs typeface="Oswald"/>
              <a:sym typeface="Oswald"/>
            </a:endParaRPr>
          </a:p>
        </p:txBody>
      </p:sp>
      <p:pic>
        <p:nvPicPr>
          <p:cNvPr id="160" name="Google Shape;160;p23"/>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61" name="Google Shape;161;p23"/>
          <p:cNvPicPr preferRelativeResize="0"/>
          <p:nvPr/>
        </p:nvPicPr>
        <p:blipFill rotWithShape="1">
          <a:blip r:embed="rId6">
            <a:alphaModFix/>
          </a:blip>
          <a:srcRect b="5713" l="0" r="0" t="0"/>
          <a:stretch/>
        </p:blipFill>
        <p:spPr>
          <a:xfrm>
            <a:off x="389825" y="0"/>
            <a:ext cx="3002725" cy="3774875"/>
          </a:xfrm>
          <a:prstGeom prst="rect">
            <a:avLst/>
          </a:prstGeom>
          <a:noFill/>
          <a:ln>
            <a:noFill/>
          </a:ln>
        </p:spPr>
      </p:pic>
      <p:pic>
        <p:nvPicPr>
          <p:cNvPr id="162" name="Google Shape;162;p23"/>
          <p:cNvPicPr preferRelativeResize="0"/>
          <p:nvPr/>
        </p:nvPicPr>
        <p:blipFill>
          <a:blip r:embed="rId7">
            <a:alphaModFix/>
          </a:blip>
          <a:stretch>
            <a:fillRect/>
          </a:stretch>
        </p:blipFill>
        <p:spPr>
          <a:xfrm>
            <a:off x="3551325" y="628850"/>
            <a:ext cx="5446650" cy="251717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pic>
        <p:nvPicPr>
          <p:cNvPr id="167" name="Google Shape;167;p24"/>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68" name="Google Shape;168;p24"/>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69" name="Google Shape;169;p24"/>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70" name="Google Shape;170;p24"/>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71" name="Google Shape;171;p24"/>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72" name="Google Shape;172;p24"/>
          <p:cNvSpPr txBox="1"/>
          <p:nvPr/>
        </p:nvSpPr>
        <p:spPr>
          <a:xfrm>
            <a:off x="86700" y="54050"/>
            <a:ext cx="79596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Physical Science Center </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i="1" sz="1300">
              <a:solidFill>
                <a:srgbClr val="156082"/>
              </a:solidFill>
            </a:endParaRPr>
          </a:p>
          <a:p>
            <a:pPr indent="0" lvl="0" marL="0" rtl="0" algn="l">
              <a:lnSpc>
                <a:spcPct val="115000"/>
              </a:lnSpc>
              <a:spcBef>
                <a:spcPts val="1200"/>
              </a:spcBef>
              <a:spcAft>
                <a:spcPts val="0"/>
              </a:spcAft>
              <a:buNone/>
            </a:pPr>
            <a:r>
              <a:rPr b="1" i="1" lang="en" sz="1450">
                <a:solidFill>
                  <a:schemeClr val="dk1"/>
                </a:solidFill>
              </a:rPr>
              <a:t>No change orders this month. </a:t>
            </a:r>
            <a:endParaRPr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73" name="Google Shape;173;p24"/>
          <p:cNvPicPr preferRelativeResize="0"/>
          <p:nvPr/>
        </p:nvPicPr>
        <p:blipFill>
          <a:blip r:embed="rId6">
            <a:alphaModFix/>
          </a:blip>
          <a:stretch>
            <a:fillRect/>
          </a:stretch>
        </p:blipFill>
        <p:spPr>
          <a:xfrm>
            <a:off x="3060914" y="883325"/>
            <a:ext cx="6127261" cy="28024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pic>
        <p:nvPicPr>
          <p:cNvPr id="178" name="Google Shape;178;p25"/>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79" name="Google Shape;179;p25"/>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80" name="Google Shape;180;p25"/>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81" name="Google Shape;181;p25"/>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a:t>
            </a:r>
            <a:r>
              <a:rPr b="1"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82" name="Google Shape;182;p25"/>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83" name="Google Shape;183;p25"/>
          <p:cNvPicPr preferRelativeResize="0"/>
          <p:nvPr/>
        </p:nvPicPr>
        <p:blipFill rotWithShape="1">
          <a:blip r:embed="rId6">
            <a:alphaModFix/>
          </a:blip>
          <a:srcRect b="0" l="0" r="0" t="9379"/>
          <a:stretch/>
        </p:blipFill>
        <p:spPr>
          <a:xfrm>
            <a:off x="0" y="0"/>
            <a:ext cx="9144000" cy="388375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id="188" name="Google Shape;188;p2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89" name="Google Shape;189;p26"/>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90" name="Google Shape;190;p26"/>
          <p:cNvPicPr preferRelativeResize="0"/>
          <p:nvPr/>
        </p:nvPicPr>
        <p:blipFill rotWithShape="1">
          <a:blip r:embed="rId5">
            <a:alphaModFix/>
          </a:blip>
          <a:srcRect b="18284" l="0" r="0" t="11711"/>
          <a:stretch/>
        </p:blipFill>
        <p:spPr>
          <a:xfrm>
            <a:off x="5714875" y="3685750"/>
            <a:ext cx="1799526" cy="1259750"/>
          </a:xfrm>
          <a:prstGeom prst="rect">
            <a:avLst/>
          </a:prstGeom>
          <a:noFill/>
          <a:ln>
            <a:noFill/>
          </a:ln>
        </p:spPr>
      </p:pic>
      <p:sp>
        <p:nvSpPr>
          <p:cNvPr id="191" name="Google Shape;191;p26"/>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 </a:t>
            </a:r>
            <a:endParaRPr b="1" sz="2800">
              <a:solidFill>
                <a:schemeClr val="dk2"/>
              </a:solidFill>
              <a:latin typeface="Oswald"/>
              <a:ea typeface="Oswald"/>
              <a:cs typeface="Oswald"/>
              <a:sym typeface="Oswald"/>
            </a:endParaRPr>
          </a:p>
        </p:txBody>
      </p:sp>
      <p:pic>
        <p:nvPicPr>
          <p:cNvPr id="192" name="Google Shape;192;p26"/>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93" name="Google Shape;193;p26"/>
          <p:cNvSpPr txBox="1"/>
          <p:nvPr/>
        </p:nvSpPr>
        <p:spPr>
          <a:xfrm>
            <a:off x="86700" y="54050"/>
            <a:ext cx="75141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Baseball and Softball </a:t>
            </a:r>
            <a:endParaRPr b="1" sz="1500"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i="1" sz="1300">
              <a:solidFill>
                <a:srgbClr val="156082"/>
              </a:solidFill>
            </a:endParaRPr>
          </a:p>
          <a:p>
            <a:pPr indent="0" lvl="0" marL="0" rtl="0" algn="l">
              <a:lnSpc>
                <a:spcPct val="115000"/>
              </a:lnSpc>
              <a:spcBef>
                <a:spcPts val="1200"/>
              </a:spcBef>
              <a:spcAft>
                <a:spcPts val="0"/>
              </a:spcAft>
              <a:buNone/>
            </a:pPr>
            <a:r>
              <a:rPr b="1" i="1" lang="en" sz="1450">
                <a:solidFill>
                  <a:schemeClr val="dk1"/>
                </a:solidFill>
              </a:rPr>
              <a:t>No change orders this month. </a:t>
            </a:r>
            <a:endParaRPr b="1" i="1" sz="1450">
              <a:solidFill>
                <a:schemeClr val="dk1"/>
              </a:solidFill>
            </a:endParaRPr>
          </a:p>
          <a:p>
            <a:pPr indent="-320675" lvl="0" marL="457200" rtl="0" algn="l">
              <a:lnSpc>
                <a:spcPct val="115000"/>
              </a:lnSpc>
              <a:spcBef>
                <a:spcPts val="900"/>
              </a:spcBef>
              <a:spcAft>
                <a:spcPts val="0"/>
              </a:spcAft>
              <a:buClr>
                <a:schemeClr val="dk1"/>
              </a:buClr>
              <a:buSzPts val="1450"/>
              <a:buChar char="-"/>
            </a:pPr>
            <a:r>
              <a:rPr b="1" i="1" lang="en" sz="1450">
                <a:solidFill>
                  <a:schemeClr val="dk1"/>
                </a:solidFill>
              </a:rPr>
              <a:t>Storm Damage</a:t>
            </a:r>
            <a:endParaRPr b="1" i="1" sz="1450">
              <a:solidFill>
                <a:schemeClr val="dk1"/>
              </a:solidFill>
            </a:endParaRPr>
          </a:p>
          <a:p>
            <a:pPr indent="-320675" lvl="0" marL="457200" rtl="0" algn="l">
              <a:lnSpc>
                <a:spcPct val="115000"/>
              </a:lnSpc>
              <a:spcBef>
                <a:spcPts val="0"/>
              </a:spcBef>
              <a:spcAft>
                <a:spcPts val="0"/>
              </a:spcAft>
              <a:buClr>
                <a:schemeClr val="dk1"/>
              </a:buClr>
              <a:buSzPts val="1450"/>
              <a:buChar char="-"/>
            </a:pPr>
            <a:r>
              <a:rPr b="1" i="1" lang="en" sz="1450">
                <a:solidFill>
                  <a:schemeClr val="dk1"/>
                </a:solidFill>
              </a:rPr>
              <a:t>Address Drainage</a:t>
            </a:r>
            <a:endParaRPr b="1" i="1" sz="1450">
              <a:solidFill>
                <a:schemeClr val="dk1"/>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94" name="Google Shape;194;p26"/>
          <p:cNvPicPr preferRelativeResize="0"/>
          <p:nvPr/>
        </p:nvPicPr>
        <p:blipFill>
          <a:blip r:embed="rId6">
            <a:alphaModFix/>
          </a:blip>
          <a:stretch>
            <a:fillRect/>
          </a:stretch>
        </p:blipFill>
        <p:spPr>
          <a:xfrm>
            <a:off x="3032925" y="793725"/>
            <a:ext cx="6111074" cy="28641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 name="Shape 198"/>
        <p:cNvGrpSpPr/>
        <p:nvPr/>
      </p:nvGrpSpPr>
      <p:grpSpPr>
        <a:xfrm>
          <a:off x="0" y="0"/>
          <a:ext cx="0" cy="0"/>
          <a:chOff x="0" y="0"/>
          <a:chExt cx="0" cy="0"/>
        </a:xfrm>
      </p:grpSpPr>
      <p:pic>
        <p:nvPicPr>
          <p:cNvPr id="199" name="Google Shape;199;p2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200" name="Google Shape;200;p27"/>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201" name="Google Shape;201;p27"/>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 </a:t>
            </a:r>
            <a:endParaRPr b="1" sz="2800">
              <a:solidFill>
                <a:schemeClr val="dk2"/>
              </a:solidFill>
              <a:latin typeface="Oswald"/>
              <a:ea typeface="Oswald"/>
              <a:cs typeface="Oswald"/>
              <a:sym typeface="Oswald"/>
            </a:endParaRPr>
          </a:p>
        </p:txBody>
      </p:sp>
      <p:pic>
        <p:nvPicPr>
          <p:cNvPr id="202" name="Google Shape;202;p2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203" name="Google Shape;203;p27"/>
          <p:cNvPicPr preferRelativeResize="0"/>
          <p:nvPr/>
        </p:nvPicPr>
        <p:blipFill rotWithShape="1">
          <a:blip r:embed="rId5">
            <a:alphaModFix/>
          </a:blip>
          <a:srcRect b="0" l="0" r="0" t="10418"/>
          <a:stretch/>
        </p:blipFill>
        <p:spPr>
          <a:xfrm>
            <a:off x="0" y="0"/>
            <a:ext cx="9144000" cy="3883750"/>
          </a:xfrm>
          <a:prstGeom prst="rect">
            <a:avLst/>
          </a:prstGeom>
          <a:noFill/>
          <a:ln>
            <a:noFill/>
          </a:ln>
        </p:spPr>
      </p:pic>
      <p:pic>
        <p:nvPicPr>
          <p:cNvPr id="204" name="Google Shape;204;p27"/>
          <p:cNvPicPr preferRelativeResize="0"/>
          <p:nvPr/>
        </p:nvPicPr>
        <p:blipFill>
          <a:blip r:embed="rId6">
            <a:alphaModFix/>
          </a:blip>
          <a:stretch>
            <a:fillRect/>
          </a:stretch>
        </p:blipFill>
        <p:spPr>
          <a:xfrm>
            <a:off x="6275575" y="3930638"/>
            <a:ext cx="1165976" cy="1165976"/>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pic>
        <p:nvPicPr>
          <p:cNvPr id="209" name="Google Shape;209;p2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210" name="Google Shape;210;p28"/>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211" name="Google Shape;211;p28"/>
          <p:cNvSpPr txBox="1"/>
          <p:nvPr/>
        </p:nvSpPr>
        <p:spPr>
          <a:xfrm>
            <a:off x="7505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Baseball and Softball </a:t>
            </a:r>
            <a:endParaRPr b="1" sz="2800">
              <a:solidFill>
                <a:schemeClr val="dk2"/>
              </a:solidFill>
              <a:latin typeface="Oswald"/>
              <a:ea typeface="Oswald"/>
              <a:cs typeface="Oswald"/>
              <a:sym typeface="Oswald"/>
            </a:endParaRPr>
          </a:p>
        </p:txBody>
      </p:sp>
      <p:pic>
        <p:nvPicPr>
          <p:cNvPr id="212" name="Google Shape;212;p2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213" name="Google Shape;213;p28"/>
          <p:cNvPicPr preferRelativeResize="0"/>
          <p:nvPr/>
        </p:nvPicPr>
        <p:blipFill rotWithShape="1">
          <a:blip r:embed="rId5">
            <a:alphaModFix/>
          </a:blip>
          <a:srcRect b="20105" l="23014" r="21715" t="25288"/>
          <a:stretch/>
        </p:blipFill>
        <p:spPr>
          <a:xfrm>
            <a:off x="6005538" y="3883750"/>
            <a:ext cx="1631949" cy="1007725"/>
          </a:xfrm>
          <a:prstGeom prst="rect">
            <a:avLst/>
          </a:prstGeom>
          <a:noFill/>
          <a:ln>
            <a:noFill/>
          </a:ln>
        </p:spPr>
      </p:pic>
      <p:pic>
        <p:nvPicPr>
          <p:cNvPr id="214" name="Google Shape;214;p28"/>
          <p:cNvPicPr preferRelativeResize="0"/>
          <p:nvPr/>
        </p:nvPicPr>
        <p:blipFill rotWithShape="1">
          <a:blip r:embed="rId6">
            <a:alphaModFix/>
          </a:blip>
          <a:srcRect b="0" l="0" r="0" t="14288"/>
          <a:stretch/>
        </p:blipFill>
        <p:spPr>
          <a:xfrm>
            <a:off x="0" y="0"/>
            <a:ext cx="9144001" cy="38837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pic>
        <p:nvPicPr>
          <p:cNvPr id="219" name="Google Shape;219;p29"/>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220" name="Google Shape;220;p29"/>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221" name="Google Shape;221;p29"/>
          <p:cNvPicPr preferRelativeResize="0"/>
          <p:nvPr/>
        </p:nvPicPr>
        <p:blipFill rotWithShape="1">
          <a:blip r:embed="rId5">
            <a:alphaModFix/>
          </a:blip>
          <a:srcRect b="33157" l="0" r="0" t="3430"/>
          <a:stretch/>
        </p:blipFill>
        <p:spPr>
          <a:xfrm>
            <a:off x="1002625" y="0"/>
            <a:ext cx="6909951" cy="3724424"/>
          </a:xfrm>
          <a:prstGeom prst="rect">
            <a:avLst/>
          </a:prstGeom>
          <a:noFill/>
          <a:ln>
            <a:noFill/>
          </a:ln>
        </p:spPr>
      </p:pic>
      <p:sp>
        <p:nvSpPr>
          <p:cNvPr id="222" name="Google Shape;222;p29"/>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a:t>
            </a:r>
            <a:r>
              <a:rPr lang="en" sz="2800">
                <a:solidFill>
                  <a:schemeClr val="dk2"/>
                </a:solidFill>
                <a:latin typeface="Oswald"/>
                <a:ea typeface="Oswald"/>
                <a:cs typeface="Oswald"/>
                <a:sym typeface="Oswald"/>
              </a:rPr>
              <a:t>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and Bullitt East</a:t>
            </a:r>
            <a:endParaRPr b="1" sz="2800">
              <a:solidFill>
                <a:schemeClr val="dk2"/>
              </a:solidFill>
              <a:latin typeface="Oswald"/>
              <a:ea typeface="Oswald"/>
              <a:cs typeface="Oswald"/>
              <a:sym typeface="Oswald"/>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pic>
        <p:nvPicPr>
          <p:cNvPr id="227" name="Google Shape;227;p30"/>
          <p:cNvPicPr preferRelativeResize="0"/>
          <p:nvPr/>
        </p:nvPicPr>
        <p:blipFill>
          <a:blip r:embed="rId3">
            <a:alphaModFix/>
          </a:blip>
          <a:stretch>
            <a:fillRect/>
          </a:stretch>
        </p:blipFill>
        <p:spPr>
          <a:xfrm>
            <a:off x="0" y="3883750"/>
            <a:ext cx="1259750" cy="1259750"/>
          </a:xfrm>
          <a:prstGeom prst="rect">
            <a:avLst/>
          </a:prstGeom>
          <a:noFill/>
          <a:ln>
            <a:noFill/>
          </a:ln>
        </p:spPr>
      </p:pic>
      <p:pic>
        <p:nvPicPr>
          <p:cNvPr id="228" name="Google Shape;228;p30"/>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229" name="Google Shape;229;p30"/>
          <p:cNvPicPr preferRelativeResize="0"/>
          <p:nvPr/>
        </p:nvPicPr>
        <p:blipFill rotWithShape="1">
          <a:blip r:embed="rId5">
            <a:alphaModFix/>
          </a:blip>
          <a:srcRect b="33157" l="0" r="0" t="3430"/>
          <a:stretch/>
        </p:blipFill>
        <p:spPr>
          <a:xfrm>
            <a:off x="4503800" y="693850"/>
            <a:ext cx="4546975" cy="2450801"/>
          </a:xfrm>
          <a:prstGeom prst="rect">
            <a:avLst/>
          </a:prstGeom>
          <a:noFill/>
          <a:ln>
            <a:noFill/>
          </a:ln>
        </p:spPr>
      </p:pic>
      <p:sp>
        <p:nvSpPr>
          <p:cNvPr id="230" name="Google Shape;230;p30"/>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7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Schematic Design and Design Development Submission</a:t>
            </a:r>
            <a:endParaRPr b="1" sz="2800">
              <a:solidFill>
                <a:schemeClr val="dk2"/>
              </a:solidFill>
              <a:latin typeface="Oswald"/>
              <a:ea typeface="Oswald"/>
              <a:cs typeface="Oswald"/>
              <a:sym typeface="Oswald"/>
            </a:endParaRPr>
          </a:p>
        </p:txBody>
      </p:sp>
      <p:sp>
        <p:nvSpPr>
          <p:cNvPr id="231" name="Google Shape;231;p30"/>
          <p:cNvSpPr txBox="1"/>
          <p:nvPr/>
        </p:nvSpPr>
        <p:spPr>
          <a:xfrm>
            <a:off x="86700" y="54050"/>
            <a:ext cx="4547400" cy="3746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Physical Science Centers </a:t>
            </a:r>
            <a:endParaRPr b="1" sz="1500" u="sng">
              <a:solidFill>
                <a:schemeClr val="dk1"/>
              </a:solidFill>
            </a:endParaRPr>
          </a:p>
          <a:p>
            <a:pPr indent="0" lvl="0" marL="0" rtl="0" algn="l">
              <a:spcBef>
                <a:spcPts val="0"/>
              </a:spcBef>
              <a:spcAft>
                <a:spcPts val="0"/>
              </a:spcAft>
              <a:buNone/>
            </a:pPr>
            <a:r>
              <a:rPr b="1" lang="en" sz="1500" u="sng">
                <a:solidFill>
                  <a:schemeClr val="dk1"/>
                </a:solidFill>
              </a:rPr>
              <a:t>Bullitt Central &amp; Bullitt East </a:t>
            </a:r>
            <a:endParaRPr b="1" sz="1500" u="sng">
              <a:solidFill>
                <a:schemeClr val="dk1"/>
              </a:solidFill>
            </a:endParaRPr>
          </a:p>
          <a:p>
            <a:pPr indent="0" lvl="0" marL="0" rtl="0" algn="l">
              <a:lnSpc>
                <a:spcPct val="115000"/>
              </a:lnSpc>
              <a:spcBef>
                <a:spcPts val="900"/>
              </a:spcBef>
              <a:spcAft>
                <a:spcPts val="0"/>
              </a:spcAft>
              <a:buNone/>
            </a:pPr>
            <a:r>
              <a:t/>
            </a:r>
            <a:endParaRPr b="1" i="1" sz="1450" u="sng">
              <a:solidFill>
                <a:schemeClr val="dk1"/>
              </a:solidFill>
            </a:endParaRPr>
          </a:p>
          <a:p>
            <a:pPr indent="0" lvl="0" marL="0" rtl="0" algn="l">
              <a:lnSpc>
                <a:spcPct val="115000"/>
              </a:lnSpc>
              <a:spcBef>
                <a:spcPts val="900"/>
              </a:spcBef>
              <a:spcAft>
                <a:spcPts val="0"/>
              </a:spcAft>
              <a:buNone/>
            </a:pPr>
            <a:r>
              <a:rPr lang="en" sz="1450">
                <a:solidFill>
                  <a:schemeClr val="dk1"/>
                </a:solidFill>
              </a:rPr>
              <a:t>We submit the Construction Document Design </a:t>
            </a:r>
            <a:r>
              <a:rPr lang="en" sz="1450">
                <a:solidFill>
                  <a:schemeClr val="dk1"/>
                </a:solidFill>
              </a:rPr>
              <a:t>Submission</a:t>
            </a:r>
            <a:r>
              <a:rPr lang="en" sz="1450">
                <a:solidFill>
                  <a:schemeClr val="dk1"/>
                </a:solidFill>
              </a:rPr>
              <a:t> and Request for Release to Bid.  </a:t>
            </a:r>
            <a:endParaRPr sz="1450">
              <a:solidFill>
                <a:schemeClr val="dk1"/>
              </a:solidFill>
            </a:endParaRPr>
          </a:p>
          <a:p>
            <a:pPr indent="0" lvl="0" marL="0" rtl="0" algn="l">
              <a:lnSpc>
                <a:spcPct val="115000"/>
              </a:lnSpc>
              <a:spcBef>
                <a:spcPts val="900"/>
              </a:spcBef>
              <a:spcAft>
                <a:spcPts val="0"/>
              </a:spcAft>
              <a:buNone/>
            </a:pPr>
            <a:r>
              <a:t/>
            </a:r>
            <a:endParaRPr sz="1450">
              <a:solidFill>
                <a:schemeClr val="dk1"/>
              </a:solidFill>
            </a:endParaRPr>
          </a:p>
          <a:p>
            <a:pPr indent="0" lvl="0" marL="0" rtl="0" algn="l">
              <a:lnSpc>
                <a:spcPct val="115000"/>
              </a:lnSpc>
              <a:spcBef>
                <a:spcPts val="900"/>
              </a:spcBef>
              <a:spcAft>
                <a:spcPts val="0"/>
              </a:spcAft>
              <a:buNone/>
            </a:pPr>
            <a:r>
              <a:rPr lang="en" sz="1450">
                <a:solidFill>
                  <a:schemeClr val="dk1"/>
                </a:solidFill>
              </a:rPr>
              <a:t>Release for Bid Date:  May 21, 2025, Wednesday</a:t>
            </a:r>
            <a:endParaRPr sz="1450">
              <a:solidFill>
                <a:schemeClr val="dk1"/>
              </a:solidFill>
            </a:endParaRPr>
          </a:p>
          <a:p>
            <a:pPr indent="0" lvl="0" marL="0" rtl="0" algn="l">
              <a:lnSpc>
                <a:spcPct val="115000"/>
              </a:lnSpc>
              <a:spcBef>
                <a:spcPts val="900"/>
              </a:spcBef>
              <a:spcAft>
                <a:spcPts val="0"/>
              </a:spcAft>
              <a:buNone/>
            </a:pPr>
            <a:r>
              <a:rPr lang="en" sz="1450">
                <a:solidFill>
                  <a:schemeClr val="dk1"/>
                </a:solidFill>
              </a:rPr>
              <a:t>Bid Opening: June 12, 2025, Thursday</a:t>
            </a:r>
            <a:endParaRPr sz="1450">
              <a:solidFill>
                <a:schemeClr val="dk1"/>
              </a:solidFill>
            </a:endParaRPr>
          </a:p>
          <a:p>
            <a:pPr indent="0" lvl="0" marL="0" rtl="0" algn="l">
              <a:lnSpc>
                <a:spcPct val="115000"/>
              </a:lnSpc>
              <a:spcBef>
                <a:spcPts val="900"/>
              </a:spcBef>
              <a:spcAft>
                <a:spcPts val="0"/>
              </a:spcAft>
              <a:buNone/>
            </a:pPr>
            <a:r>
              <a:rPr b="1" lang="en" sz="1450">
                <a:solidFill>
                  <a:srgbClr val="156082"/>
                </a:solidFill>
              </a:rPr>
              <a:t>Special Board Meeting - </a:t>
            </a:r>
            <a:r>
              <a:rPr b="1" lang="en" sz="1450">
                <a:solidFill>
                  <a:srgbClr val="156082"/>
                </a:solidFill>
              </a:rPr>
              <a:t>Award of Contract: June 19, 2025, Thursday </a:t>
            </a:r>
            <a:endParaRPr b="1" sz="1450">
              <a:solidFill>
                <a:srgbClr val="156082"/>
              </a:solidFill>
            </a:endParaRPr>
          </a:p>
          <a:p>
            <a:pPr indent="0" lvl="0" marL="0" rtl="0" algn="l">
              <a:lnSpc>
                <a:spcPct val="115000"/>
              </a:lnSpc>
              <a:spcBef>
                <a:spcPts val="900"/>
              </a:spcBef>
              <a:spcAft>
                <a:spcPts val="0"/>
              </a:spcAft>
              <a:buNone/>
            </a:pPr>
            <a:r>
              <a:t/>
            </a:r>
            <a:endParaRPr sz="1450">
              <a:solidFill>
                <a:schemeClr val="dk1"/>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pic>
        <p:nvPicPr>
          <p:cNvPr id="236" name="Google Shape;236;p31"/>
          <p:cNvPicPr preferRelativeResize="0"/>
          <p:nvPr/>
        </p:nvPicPr>
        <p:blipFill>
          <a:blip r:embed="rId3">
            <a:alphaModFix/>
          </a:blip>
          <a:stretch>
            <a:fillRect/>
          </a:stretch>
        </p:blipFill>
        <p:spPr>
          <a:xfrm>
            <a:off x="6303075" y="0"/>
            <a:ext cx="2840924" cy="3392925"/>
          </a:xfrm>
          <a:prstGeom prst="rect">
            <a:avLst/>
          </a:prstGeom>
          <a:noFill/>
          <a:ln>
            <a:noFill/>
          </a:ln>
        </p:spPr>
      </p:pic>
      <p:pic>
        <p:nvPicPr>
          <p:cNvPr id="237" name="Google Shape;237;p31"/>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238" name="Google Shape;238;p31"/>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239" name="Google Shape;239;p31"/>
          <p:cNvSpPr txBox="1"/>
          <p:nvPr/>
        </p:nvSpPr>
        <p:spPr>
          <a:xfrm>
            <a:off x="1259750" y="4350900"/>
            <a:ext cx="6295500" cy="7926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lang="en" sz="2800">
                <a:solidFill>
                  <a:srgbClr val="595959"/>
                </a:solidFill>
                <a:latin typeface="Oswald"/>
                <a:ea typeface="Oswald"/>
                <a:cs typeface="Oswald"/>
                <a:sym typeface="Oswald"/>
              </a:rPr>
              <a:t>Old Mill Elementary School - Close Out - KDE</a:t>
            </a:r>
            <a:endParaRPr sz="2800">
              <a:solidFill>
                <a:srgbClr val="595959"/>
              </a:solidFill>
              <a:latin typeface="Oswald"/>
              <a:ea typeface="Oswald"/>
              <a:cs typeface="Oswald"/>
              <a:sym typeface="Oswald"/>
            </a:endParaRPr>
          </a:p>
        </p:txBody>
      </p:sp>
      <p:pic>
        <p:nvPicPr>
          <p:cNvPr id="240" name="Google Shape;240;p31"/>
          <p:cNvPicPr preferRelativeResize="0"/>
          <p:nvPr/>
        </p:nvPicPr>
        <p:blipFill>
          <a:blip r:embed="rId6">
            <a:alphaModFix/>
          </a:blip>
          <a:stretch>
            <a:fillRect/>
          </a:stretch>
        </p:blipFill>
        <p:spPr>
          <a:xfrm>
            <a:off x="7688925" y="2485125"/>
            <a:ext cx="1726152" cy="1726152"/>
          </a:xfrm>
          <a:prstGeom prst="rect">
            <a:avLst/>
          </a:prstGeom>
          <a:noFill/>
          <a:ln>
            <a:noFill/>
          </a:ln>
        </p:spPr>
      </p:pic>
      <p:sp>
        <p:nvSpPr>
          <p:cNvPr id="241" name="Google Shape;241;p31"/>
          <p:cNvSpPr txBox="1"/>
          <p:nvPr/>
        </p:nvSpPr>
        <p:spPr>
          <a:xfrm>
            <a:off x="86700" y="54050"/>
            <a:ext cx="6164400" cy="37845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t>Board Consent Items - Old Mill Elementary - Close-Out Documentation </a:t>
            </a:r>
            <a:endParaRPr b="1" i="1">
              <a:solidFill>
                <a:schemeClr val="dk1"/>
              </a:solidFill>
            </a:endParaRPr>
          </a:p>
          <a:p>
            <a:pPr indent="0" lvl="0" marL="0" rtl="0" algn="l">
              <a:lnSpc>
                <a:spcPct val="115000"/>
              </a:lnSpc>
              <a:spcBef>
                <a:spcPts val="1200"/>
              </a:spcBef>
              <a:spcAft>
                <a:spcPts val="0"/>
              </a:spcAft>
              <a:buNone/>
            </a:pPr>
            <a:r>
              <a:rPr b="1" lang="en" sz="1500">
                <a:solidFill>
                  <a:schemeClr val="dk1"/>
                </a:solidFill>
              </a:rPr>
              <a:t>Close Out - Redlee Construction: </a:t>
            </a:r>
            <a:endParaRPr sz="1100">
              <a:solidFill>
                <a:schemeClr val="dk1"/>
              </a:solidFill>
            </a:endParaRPr>
          </a:p>
          <a:p>
            <a:pPr indent="-311150" lvl="1" marL="914400" rtl="0" algn="l">
              <a:lnSpc>
                <a:spcPct val="115000"/>
              </a:lnSpc>
              <a:spcBef>
                <a:spcPts val="1200"/>
              </a:spcBef>
              <a:spcAft>
                <a:spcPts val="0"/>
              </a:spcAft>
              <a:buClr>
                <a:schemeClr val="dk1"/>
              </a:buClr>
              <a:buSzPts val="1300"/>
              <a:buChar char="○"/>
            </a:pPr>
            <a:r>
              <a:rPr lang="en" sz="1300">
                <a:solidFill>
                  <a:schemeClr val="dk1"/>
                </a:solidFill>
              </a:rPr>
              <a:t>Material DPO Reconciliation Credits –</a:t>
            </a:r>
            <a:endParaRPr sz="1300">
              <a:solidFill>
                <a:schemeClr val="dk1"/>
              </a:solidFill>
            </a:endParaRPr>
          </a:p>
          <a:p>
            <a:pPr indent="-311150" lvl="2" marL="1371600" rtl="0" algn="l">
              <a:lnSpc>
                <a:spcPct val="115000"/>
              </a:lnSpc>
              <a:spcBef>
                <a:spcPts val="0"/>
              </a:spcBef>
              <a:spcAft>
                <a:spcPts val="0"/>
              </a:spcAft>
              <a:buClr>
                <a:schemeClr val="dk1"/>
              </a:buClr>
              <a:buSzPts val="1300"/>
              <a:buChar char="■"/>
            </a:pPr>
            <a:r>
              <a:rPr i="1" lang="en" sz="1300">
                <a:solidFill>
                  <a:schemeClr val="dk1"/>
                </a:solidFill>
              </a:rPr>
              <a:t>DPO 24 Credit - Sherwin Williams - $626.07 - PO 21904039 </a:t>
            </a:r>
            <a:endParaRPr i="1" sz="1300">
              <a:solidFill>
                <a:schemeClr val="dk1"/>
              </a:solidFill>
            </a:endParaRPr>
          </a:p>
          <a:p>
            <a:pPr indent="-311150" lvl="2" marL="1371600" rtl="0" algn="l">
              <a:lnSpc>
                <a:spcPct val="115000"/>
              </a:lnSpc>
              <a:spcBef>
                <a:spcPts val="0"/>
              </a:spcBef>
              <a:spcAft>
                <a:spcPts val="0"/>
              </a:spcAft>
              <a:buClr>
                <a:schemeClr val="dk1"/>
              </a:buClr>
              <a:buSzPts val="1300"/>
              <a:buChar char="■"/>
            </a:pPr>
            <a:r>
              <a:rPr i="1" lang="en" sz="1300">
                <a:solidFill>
                  <a:schemeClr val="dk1"/>
                </a:solidFill>
              </a:rPr>
              <a:t>DPO 29 Credit - Core and Main - $764.11 - PO 21904011 </a:t>
            </a:r>
            <a:endParaRPr i="1" sz="1300">
              <a:solidFill>
                <a:schemeClr val="dk1"/>
              </a:solidFill>
            </a:endParaRPr>
          </a:p>
          <a:p>
            <a:pPr indent="-311150" lvl="2" marL="1371600" rtl="0" algn="l">
              <a:lnSpc>
                <a:spcPct val="115000"/>
              </a:lnSpc>
              <a:spcBef>
                <a:spcPts val="0"/>
              </a:spcBef>
              <a:spcAft>
                <a:spcPts val="0"/>
              </a:spcAft>
              <a:buClr>
                <a:schemeClr val="dk1"/>
              </a:buClr>
              <a:buSzPts val="1300"/>
              <a:buChar char="■"/>
            </a:pPr>
            <a:r>
              <a:rPr i="1" lang="en" sz="1300">
                <a:solidFill>
                  <a:schemeClr val="dk1"/>
                </a:solidFill>
              </a:rPr>
              <a:t>DPO 30 Credit - Old Castle - $4,489.00 </a:t>
            </a:r>
            <a:endParaRPr i="1" sz="1300">
              <a:solidFill>
                <a:schemeClr val="dk1"/>
              </a:solidFill>
            </a:endParaRPr>
          </a:p>
          <a:p>
            <a:pPr indent="0" lvl="0" marL="1371600" rtl="0" algn="l">
              <a:lnSpc>
                <a:spcPct val="115000"/>
              </a:lnSpc>
              <a:spcBef>
                <a:spcPts val="1200"/>
              </a:spcBef>
              <a:spcAft>
                <a:spcPts val="0"/>
              </a:spcAft>
              <a:buNone/>
            </a:pPr>
            <a:r>
              <a:rPr b="1" i="1" lang="en" sz="1300">
                <a:solidFill>
                  <a:srgbClr val="156082"/>
                </a:solidFill>
              </a:rPr>
              <a:t>DPO Credit Total = $5,879.18 </a:t>
            </a:r>
            <a:endParaRPr b="1" i="1" sz="1300">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b="1" i="1" lang="en" sz="1300">
                <a:solidFill>
                  <a:srgbClr val="156082"/>
                </a:solidFill>
              </a:rPr>
              <a:t>Final paperwork to be complete is a BG-4 for the Redlee Contract.  </a:t>
            </a:r>
            <a:endParaRPr b="1" i="1" sz="1300">
              <a:solidFill>
                <a:srgbClr val="156082"/>
              </a:solidFill>
            </a:endParaRPr>
          </a:p>
          <a:p>
            <a:pPr indent="0" lvl="0" marL="0" rtl="0" algn="l">
              <a:lnSpc>
                <a:spcPct val="115000"/>
              </a:lnSpc>
              <a:spcBef>
                <a:spcPts val="1200"/>
              </a:spcBef>
              <a:spcAft>
                <a:spcPts val="900"/>
              </a:spcAft>
              <a:buNone/>
            </a:pPr>
            <a:r>
              <a:t/>
            </a:r>
            <a:endParaRPr i="1" sz="1500">
              <a:solidFill>
                <a:schemeClr val="accent1"/>
              </a:solidFill>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