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y="6858000" cx="12192000"/>
  <p:notesSz cx="6858000" cy="9144000"/>
  <p:embeddedFontLst>
    <p:embeddedFont>
      <p:font typeface="Montserrat"/>
      <p:regular r:id="rId15"/>
      <p:bold r:id="rId16"/>
      <p:italic r:id="rId17"/>
      <p:boldItalic r:id="rId18"/>
    </p:embeddedFont>
    <p:embeddedFont>
      <p:font typeface="Open Sans SemiBold"/>
      <p:regular r:id="rId19"/>
      <p:bold r:id="rId20"/>
      <p:italic r:id="rId21"/>
      <p:boldItalic r:id="rId22"/>
    </p:embeddedFont>
    <p:embeddedFont>
      <p:font typeface="Open Sans"/>
      <p:regular r:id="rId23"/>
      <p:bold r:id="rId24"/>
      <p:italic r:id="rId25"/>
      <p:boldItalic r:id="rId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728C04DF-9C51-4D5D-AACD-9BD60502CB04}">
  <a:tblStyle styleId="{728C04DF-9C51-4D5D-AACD-9BD60502CB04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fill>
          <a:solidFill>
            <a:srgbClr val="CFD7E7"/>
          </a:solidFill>
        </a:fill>
      </a:tcStyle>
    </a:band1H>
    <a:band2H>
      <a:tcTxStyle/>
    </a:band2H>
    <a:band1V>
      <a:tcTxStyle/>
      <a:tcStyle>
        <a:fill>
          <a:solidFill>
            <a:srgbClr val="CFD7E7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OpenSansSemiBold-bold.fntdata"/><Relationship Id="rId22" Type="http://schemas.openxmlformats.org/officeDocument/2006/relationships/font" Target="fonts/OpenSansSemiBold-boldItalic.fntdata"/><Relationship Id="rId21" Type="http://schemas.openxmlformats.org/officeDocument/2006/relationships/font" Target="fonts/OpenSansSemiBold-italic.fntdata"/><Relationship Id="rId24" Type="http://schemas.openxmlformats.org/officeDocument/2006/relationships/font" Target="fonts/OpenSans-bold.fntdata"/><Relationship Id="rId23" Type="http://schemas.openxmlformats.org/officeDocument/2006/relationships/font" Target="fonts/OpenSans-regular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font" Target="fonts/OpenSans-boldItalic.fntdata"/><Relationship Id="rId25" Type="http://schemas.openxmlformats.org/officeDocument/2006/relationships/font" Target="fonts/OpenSans-italic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font" Target="fonts/Montserrat-regular.fntdata"/><Relationship Id="rId14" Type="http://schemas.openxmlformats.org/officeDocument/2006/relationships/slide" Target="slides/slide8.xml"/><Relationship Id="rId17" Type="http://schemas.openxmlformats.org/officeDocument/2006/relationships/font" Target="fonts/Montserrat-italic.fntdata"/><Relationship Id="rId16" Type="http://schemas.openxmlformats.org/officeDocument/2006/relationships/font" Target="fonts/Montserrat-bold.fntdata"/><Relationship Id="rId19" Type="http://schemas.openxmlformats.org/officeDocument/2006/relationships/font" Target="fonts/OpenSansSemiBold-regular.fntdata"/><Relationship Id="rId18" Type="http://schemas.openxmlformats.org/officeDocument/2006/relationships/font" Target="fonts/Montserrat-boldItalic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3b2cb9fae37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3b2cb9fae3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3b2cb9fae37_0_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3b2cb9fae37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Currently our district has 240 students considered Chronically Absent (26.29%). The elementary school has 93 students (22.57%), the middle school has 53 (25.73%), and the high school has 94 (31.86%)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b2cb9fae37_0_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b2cb9fae37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3b2cb9fae37_0_1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3b2cb9fae37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3b2cb9fae37_0_1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3b2cb9fae37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84" name="Google Shape;8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3"/>
          <p:cNvSpPr txBox="1"/>
          <p:nvPr/>
        </p:nvSpPr>
        <p:spPr>
          <a:xfrm>
            <a:off x="295275" y="2358330"/>
            <a:ext cx="11601450" cy="838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400" u="none" cap="none" strike="noStrike">
                <a:solidFill>
                  <a:srgbClr val="800000"/>
                </a:solidFill>
                <a:latin typeface="Montserrat"/>
                <a:ea typeface="Montserrat"/>
                <a:cs typeface="Montserrat"/>
                <a:sym typeface="Montserrat"/>
              </a:rPr>
              <a:t>Berea Community Schools</a:t>
            </a:r>
            <a:endParaRPr/>
          </a:p>
        </p:txBody>
      </p:sp>
      <p:sp>
        <p:nvSpPr>
          <p:cNvPr id="86" name="Google Shape;86;p13"/>
          <p:cNvSpPr txBox="1"/>
          <p:nvPr/>
        </p:nvSpPr>
        <p:spPr>
          <a:xfrm>
            <a:off x="295275" y="3387030"/>
            <a:ext cx="11601450" cy="2762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rgbClr val="800000"/>
                </a:solidFill>
                <a:latin typeface="Montserrat"/>
                <a:ea typeface="Montserrat"/>
                <a:cs typeface="Montserrat"/>
                <a:sym typeface="Montserrat"/>
              </a:rPr>
              <a:t>Enrollment &amp; Attendance Report</a:t>
            </a:r>
            <a:endParaRPr/>
          </a:p>
        </p:txBody>
      </p:sp>
      <p:sp>
        <p:nvSpPr>
          <p:cNvPr id="87" name="Google Shape;87;p13"/>
          <p:cNvSpPr txBox="1"/>
          <p:nvPr/>
        </p:nvSpPr>
        <p:spPr>
          <a:xfrm>
            <a:off x="571500" y="3806130"/>
            <a:ext cx="11049000" cy="4266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5995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00" u="none" cap="none" strike="noStrike">
                <a:solidFill>
                  <a:srgbClr val="555555"/>
                </a:solidFill>
                <a:latin typeface="Open Sans"/>
                <a:ea typeface="Open Sans"/>
                <a:cs typeface="Open Sans"/>
                <a:sym typeface="Open Sans"/>
              </a:rPr>
              <a:t>2025-2026 Academic Year Update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eautify this slide" id="92" name="Google Shape;9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6581"/>
            <a:ext cx="12191409" cy="68045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97" name="Google Shape;97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8" name="Google Shape;98;p15"/>
          <p:cNvGraphicFramePr/>
          <p:nvPr/>
        </p:nvGraphicFramePr>
        <p:xfrm>
          <a:off x="571500" y="254793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{728C04DF-9C51-4D5D-AACD-9BD60502CB04}</a:tableStyleId>
              </a:tblPr>
              <a:tblGrid>
                <a:gridCol w="3206350"/>
                <a:gridCol w="1625050"/>
                <a:gridCol w="1625050"/>
                <a:gridCol w="2444950"/>
                <a:gridCol w="2138075"/>
              </a:tblGrid>
              <a:tr h="6019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FFFFFF"/>
                          </a:solidFill>
                          <a:latin typeface="Open Sans SemiBold"/>
                          <a:ea typeface="Open Sans SemiBold"/>
                          <a:cs typeface="Open Sans SemiBold"/>
                          <a:sym typeface="Open Sans SemiBold"/>
                        </a:rPr>
                        <a:t>School Year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FFFFFF"/>
                          </a:solidFill>
                          <a:latin typeface="Open Sans SemiBold"/>
                          <a:ea typeface="Open Sans SemiBold"/>
                          <a:cs typeface="Open Sans SemiBold"/>
                          <a:sym typeface="Open Sans SemiBold"/>
                        </a:rPr>
                        <a:t>Month 1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FFFFFF"/>
                          </a:solidFill>
                          <a:latin typeface="Open Sans SemiBold"/>
                          <a:ea typeface="Open Sans SemiBold"/>
                          <a:cs typeface="Open Sans SemiBold"/>
                          <a:sym typeface="Open Sans SemiBold"/>
                        </a:rPr>
                        <a:t>Month 5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FFFFFF"/>
                          </a:solidFill>
                          <a:latin typeface="Open Sans SemiBold"/>
                          <a:ea typeface="Open Sans SemiBold"/>
                          <a:cs typeface="Open Sans SemiBold"/>
                          <a:sym typeface="Open Sans SemiBold"/>
                        </a:rPr>
                        <a:t>Month 9 (EOY)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FFFFFF"/>
                          </a:solidFill>
                          <a:latin typeface="Open Sans SemiBold"/>
                          <a:ea typeface="Open Sans SemiBold"/>
                          <a:cs typeface="Open Sans SemiBold"/>
                          <a:sym typeface="Open Sans SemiBold"/>
                        </a:rPr>
                        <a:t>Net Change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800000"/>
                    </a:solidFill>
                  </a:tcPr>
                </a:tc>
              </a:tr>
              <a:tr h="6019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500" u="none" cap="none" strike="noStrike">
                          <a:solidFill>
                            <a:srgbClr val="333333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2024-2025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3333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926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3333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925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3333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912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D32F2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-14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019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500" u="none" cap="none" strike="noStrike">
                          <a:solidFill>
                            <a:srgbClr val="333333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2023-2024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3333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957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3333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964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3333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953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D32F2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-4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F9F9"/>
                    </a:solidFill>
                  </a:tcPr>
                </a:tc>
              </a:tr>
              <a:tr h="6019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500" u="none" cap="none" strike="noStrike">
                          <a:solidFill>
                            <a:srgbClr val="333333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2022-2023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3333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1030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3333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1033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3333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1019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D32F2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-11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019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500" u="none" cap="none" strike="noStrike">
                          <a:solidFill>
                            <a:srgbClr val="333333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2025-2026 (Current)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3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3333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891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3333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889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3333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-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333333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-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9F9F9"/>
                    </a:solidFill>
                  </a:tcPr>
                </a:tc>
              </a:tr>
            </a:tbl>
          </a:graphicData>
        </a:graphic>
      </p:graphicFrame>
      <p:sp>
        <p:nvSpPr>
          <p:cNvPr id="99" name="Google Shape;99;p15"/>
          <p:cNvSpPr txBox="1"/>
          <p:nvPr/>
        </p:nvSpPr>
        <p:spPr>
          <a:xfrm>
            <a:off x="571500" y="571500"/>
            <a:ext cx="11601450" cy="5810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800000"/>
                </a:solidFill>
                <a:latin typeface="Montserrat"/>
                <a:ea typeface="Montserrat"/>
                <a:cs typeface="Montserrat"/>
                <a:sym typeface="Montserrat"/>
              </a:rPr>
              <a:t>Monthly Enrollment Fluctuation</a:t>
            </a:r>
            <a:endParaRPr/>
          </a:p>
        </p:txBody>
      </p:sp>
      <p:sp>
        <p:nvSpPr>
          <p:cNvPr id="100" name="Google Shape;100;p15"/>
          <p:cNvSpPr/>
          <p:nvPr/>
        </p:nvSpPr>
        <p:spPr>
          <a:xfrm>
            <a:off x="571500" y="1219200"/>
            <a:ext cx="11049000" cy="28575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eautify this slide" id="105" name="Google Shape;10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6581"/>
            <a:ext cx="12191409" cy="68045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eautify this slide" id="110" name="Google Shape;11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6581"/>
            <a:ext cx="12191409" cy="68045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eautify this slide" id="115" name="Google Shape;115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6581"/>
            <a:ext cx="12191409" cy="68045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eautify this slide" id="120" name="Google Shape;12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6581"/>
            <a:ext cx="12191409" cy="68045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25" name="Google Shape;125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20"/>
          <p:cNvSpPr txBox="1"/>
          <p:nvPr/>
        </p:nvSpPr>
        <p:spPr>
          <a:xfrm>
            <a:off x="295275" y="2185094"/>
            <a:ext cx="11601450" cy="13906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9000" u="none" cap="none" strike="noStrike">
                <a:solidFill>
                  <a:srgbClr val="800000"/>
                </a:solidFill>
                <a:latin typeface="Montserrat"/>
                <a:ea typeface="Montserrat"/>
                <a:cs typeface="Montserrat"/>
                <a:sym typeface="Montserrat"/>
              </a:rPr>
              <a:t>Questions?</a:t>
            </a:r>
            <a:endParaRPr/>
          </a:p>
        </p:txBody>
      </p:sp>
      <p:sp>
        <p:nvSpPr>
          <p:cNvPr id="127" name="Google Shape;127;p20"/>
          <p:cNvSpPr txBox="1"/>
          <p:nvPr/>
        </p:nvSpPr>
        <p:spPr>
          <a:xfrm>
            <a:off x="571500" y="3880544"/>
            <a:ext cx="11049000" cy="4875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 u="none" cap="none" strike="noStrike">
                <a:solidFill>
                  <a:srgbClr val="555555"/>
                </a:solidFill>
                <a:latin typeface="Open Sans"/>
                <a:ea typeface="Open Sans"/>
                <a:cs typeface="Open Sans"/>
                <a:sym typeface="Open Sans"/>
              </a:rPr>
              <a:t>Discussion &amp; Next Steps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