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2" Type="http://schemas.openxmlformats.org/officeDocument/2006/relationships/slide" Target="slides/slide7.xml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1cb3f864d4a_1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1cb3f864d4a_1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1cb3f864d4a_1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1cb3f864d4a_1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g1cb3f864d4a_1_5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9" name="Google Shape;69;g1cb3f864d4a_1_5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c5e9909fb0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c5e9909fb0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1c5e9909fb0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1c5e9909fb0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d5cbe95d42_1_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3d5cbe95d42_1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title"/>
          </p:nvPr>
        </p:nvSpPr>
        <p:spPr>
          <a:xfrm>
            <a:off x="311700" y="4007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320"/>
              <a:t>Invitation to Bid </a:t>
            </a:r>
            <a:endParaRPr sz="232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2320"/>
              <a:t>Sealing Parking Lots </a:t>
            </a:r>
            <a:endParaRPr sz="2320"/>
          </a:p>
        </p:txBody>
      </p:sp>
      <p:sp>
        <p:nvSpPr>
          <p:cNvPr id="55" name="Google Shape;55;p1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/>
              <a:t>Invitation to Bid</a:t>
            </a:r>
            <a:endParaRPr b="1" sz="1900"/>
          </a:p>
          <a:p>
            <a:pPr indent="0" lvl="0" marL="0" rtl="0" algn="ctr">
              <a:spcBef>
                <a:spcPts val="1200"/>
              </a:spcBef>
              <a:spcAft>
                <a:spcPts val="1200"/>
              </a:spcAft>
              <a:buNone/>
            </a:pPr>
            <a:r>
              <a:rPr lang="en" sz="1900"/>
              <a:t>general conditions of this bid.</a:t>
            </a:r>
            <a:endParaRPr sz="1900"/>
          </a:p>
        </p:txBody>
      </p:sp>
      <p:sp>
        <p:nvSpPr>
          <p:cNvPr id="56" name="Google Shape;56;p13"/>
          <p:cNvSpPr txBox="1"/>
          <p:nvPr>
            <p:ph type="title"/>
          </p:nvPr>
        </p:nvSpPr>
        <p:spPr>
          <a:xfrm>
            <a:off x="242775" y="4356500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Mercer County Schools </a:t>
            </a:r>
            <a:endParaRPr/>
          </a:p>
        </p:txBody>
      </p:sp>
      <p:pic>
        <p:nvPicPr>
          <p:cNvPr id="57" name="Google Shape;57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614273" y="1017725"/>
            <a:ext cx="3915451" cy="40470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Mercer County Schools</a:t>
            </a:r>
            <a:endParaRPr/>
          </a:p>
        </p:txBody>
      </p:sp>
      <p:sp>
        <p:nvSpPr>
          <p:cNvPr id="63" name="Google Shape;63;p14"/>
          <p:cNvSpPr txBox="1"/>
          <p:nvPr>
            <p:ph idx="1" type="body"/>
          </p:nvPr>
        </p:nvSpPr>
        <p:spPr>
          <a:xfrm>
            <a:off x="311700" y="1152475"/>
            <a:ext cx="8520600" cy="3714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/>
              <a:t>Invitation to Bid</a:t>
            </a:r>
            <a:endParaRPr b="1" sz="19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rPr b="1" lang="en" sz="1900"/>
              <a:t>Grounds and Maintenance for Sealing Parking Lots</a:t>
            </a:r>
            <a:r>
              <a:rPr b="1" lang="en" sz="1900"/>
              <a:t> </a:t>
            </a:r>
            <a:endParaRPr b="1" sz="1900"/>
          </a:p>
          <a:p>
            <a:pPr indent="0" lvl="0" marL="0" rtl="0" algn="ctr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900"/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rPr lang="en" sz="1700">
                <a:solidFill>
                  <a:schemeClr val="dk1"/>
                </a:solidFill>
              </a:rPr>
              <a:t>The Mercer County </a:t>
            </a:r>
            <a:r>
              <a:rPr lang="en" sz="1700">
                <a:solidFill>
                  <a:schemeClr val="dk1"/>
                </a:solidFill>
              </a:rPr>
              <a:t>Board of Education invites you to submit a bid for grounds and maintenance in accordance with the detailed specifications and general conditions of this bid.</a:t>
            </a:r>
            <a:endParaRPr sz="17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700">
                <a:solidFill>
                  <a:srgbClr val="0E101A"/>
                </a:solidFill>
              </a:rPr>
              <a:t>All bids need to be submitted by </a:t>
            </a:r>
            <a:r>
              <a:rPr lang="en" sz="1700">
                <a:solidFill>
                  <a:srgbClr val="0E101A"/>
                </a:solidFill>
                <a:highlight>
                  <a:schemeClr val="accent6"/>
                </a:highlight>
              </a:rPr>
              <a:t>May 18, 2026</a:t>
            </a:r>
            <a:endParaRPr sz="1700">
              <a:solidFill>
                <a:srgbClr val="0E101A"/>
              </a:solidFill>
              <a:highlight>
                <a:schemeClr val="accent6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700">
              <a:solidFill>
                <a:srgbClr val="0E101A"/>
              </a:solidFill>
              <a:highlight>
                <a:schemeClr val="accent6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700">
                <a:solidFill>
                  <a:srgbClr val="0E101A"/>
                </a:solidFill>
              </a:rPr>
              <a:t>Please submit bids to:  </a:t>
            </a:r>
            <a:r>
              <a:rPr lang="en" sz="1700">
                <a:solidFill>
                  <a:srgbClr val="4A6EE0"/>
                </a:solidFill>
              </a:rPr>
              <a:t>will.carlton@mercer.kyschools.us</a:t>
            </a:r>
            <a:endParaRPr sz="1700"/>
          </a:p>
        </p:txBody>
      </p:sp>
      <p:sp>
        <p:nvSpPr>
          <p:cNvPr id="64" name="Google Shape;64;p1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Mercer County Schools </a:t>
            </a:r>
            <a:endParaRPr/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2324" y="94775"/>
            <a:ext cx="1573174" cy="162605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66" name="Google Shape;66;p14"/>
          <p:cNvCxnSpPr/>
          <p:nvPr/>
        </p:nvCxnSpPr>
        <p:spPr>
          <a:xfrm>
            <a:off x="525550" y="2343425"/>
            <a:ext cx="8115900" cy="0"/>
          </a:xfrm>
          <a:prstGeom prst="straightConnector1">
            <a:avLst/>
          </a:prstGeom>
          <a:noFill/>
          <a:ln cap="flat" cmpd="sng" w="9525">
            <a:solidFill>
              <a:schemeClr val="dk2"/>
            </a:solidFill>
            <a:prstDash val="solid"/>
            <a:round/>
            <a:headEnd len="med" w="med" type="none"/>
            <a:tailEnd len="med" w="med" type="none"/>
          </a:ln>
        </p:spPr>
      </p:cxn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 txBox="1"/>
          <p:nvPr>
            <p:ph type="title"/>
          </p:nvPr>
        </p:nvSpPr>
        <p:spPr>
          <a:xfrm>
            <a:off x="2083450" y="0"/>
            <a:ext cx="7004400" cy="1467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891"/>
              <a:buNone/>
            </a:pPr>
            <a:r>
              <a:rPr lang="en" sz="1498" u="sng"/>
              <a:t>Please “Bid” on each individual site and tabulate a total price for all sites.</a:t>
            </a:r>
            <a:endParaRPr sz="1498" u="sng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891"/>
              <a:buNone/>
            </a:pPr>
            <a:r>
              <a:t/>
            </a:r>
            <a:endParaRPr sz="1498" u="sng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891"/>
              <a:buNone/>
            </a:pPr>
            <a:r>
              <a:rPr lang="en" sz="1498"/>
              <a:t>Company Name: __________________________________________</a:t>
            </a:r>
            <a:endParaRPr sz="1498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891"/>
              <a:buNone/>
            </a:pPr>
            <a:r>
              <a:rPr lang="en" sz="1498"/>
              <a:t>Address</a:t>
            </a:r>
            <a:r>
              <a:rPr lang="en" sz="1498"/>
              <a:t>:_________________________________________________</a:t>
            </a:r>
            <a:endParaRPr sz="1498"/>
          </a:p>
          <a:p>
            <a:pPr indent="0" lvl="0" marL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891"/>
              <a:buNone/>
            </a:pPr>
            <a:r>
              <a:rPr lang="en" sz="1498"/>
              <a:t>Phone Number:____________________________________________</a:t>
            </a:r>
            <a:endParaRPr sz="1498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891"/>
              <a:buNone/>
            </a:pPr>
            <a:r>
              <a:t/>
            </a:r>
            <a:endParaRPr sz="1498"/>
          </a:p>
        </p:txBody>
      </p:sp>
      <p:sp>
        <p:nvSpPr>
          <p:cNvPr id="72" name="Google Shape;72;p15"/>
          <p:cNvSpPr txBox="1"/>
          <p:nvPr>
            <p:ph idx="1" type="body"/>
          </p:nvPr>
        </p:nvSpPr>
        <p:spPr>
          <a:xfrm>
            <a:off x="2802575" y="1656775"/>
            <a:ext cx="3875400" cy="3258900"/>
          </a:xfrm>
          <a:prstGeom prst="rect">
            <a:avLst/>
          </a:prstGeom>
          <a:ln cap="flat" cmpd="sng" w="1905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rmAutofit fontScale="85000" lnSpcReduction="10000"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/>
              <a:t>MCSH		 	          </a:t>
            </a:r>
            <a:endParaRPr sz="1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/>
              <a:t>1124 Moberly Rd.      		$________	</a:t>
            </a:r>
            <a:endParaRPr sz="1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/>
              <a:t>MCIS				</a:t>
            </a:r>
            <a:endParaRPr sz="1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/>
              <a:t>1101 Moberly Rd.			$________	</a:t>
            </a:r>
            <a:endParaRPr sz="1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68750"/>
              <a:buFont typeface="Arial"/>
              <a:buNone/>
            </a:pPr>
            <a:r>
              <a:rPr lang="en" sz="1600"/>
              <a:t>KMS	</a:t>
            </a:r>
            <a:endParaRPr sz="1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/>
              <a:t>937 Moberly Rd.</a:t>
            </a:r>
            <a:r>
              <a:rPr lang="en" sz="1600"/>
              <a:t>			$________	</a:t>
            </a:r>
            <a:endParaRPr sz="1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/>
              <a:t>HARLOW				$________	</a:t>
            </a:r>
            <a:endParaRPr sz="1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/>
              <a:t>530 Perryville Street</a:t>
            </a:r>
            <a:endParaRPr sz="1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/>
              <a:t>TOTAL				</a:t>
            </a:r>
            <a:r>
              <a:rPr lang="en" sz="1600"/>
              <a:t>$________	</a:t>
            </a:r>
            <a:endParaRPr sz="1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/>
          </a:p>
        </p:txBody>
      </p:sp>
      <p:pic>
        <p:nvPicPr>
          <p:cNvPr id="73" name="Google Shape;73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2325" y="94775"/>
            <a:ext cx="1375351" cy="14215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/>
          <p:nvPr>
            <p:ph type="title"/>
          </p:nvPr>
        </p:nvSpPr>
        <p:spPr>
          <a:xfrm>
            <a:off x="130775" y="117650"/>
            <a:ext cx="31002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1420"/>
              <a:t>MCSH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1420"/>
              <a:t>Mercer County Senior High</a:t>
            </a:r>
            <a:r>
              <a:rPr lang="en" sz="1420"/>
              <a:t> School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1420"/>
              <a:t>1124 Moberly Rd. 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1420"/>
              <a:t>Harrodsburg, Ky 40330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1420"/>
              <a:t>Expectations: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1420"/>
              <a:t>Seal and Stripe all areas inside Yellow area.</a:t>
            </a:r>
            <a:endParaRPr sz="1420"/>
          </a:p>
        </p:txBody>
      </p:sp>
      <p:pic>
        <p:nvPicPr>
          <p:cNvPr id="79" name="Google Shape;7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63850" y="497575"/>
            <a:ext cx="5442324" cy="41483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7"/>
          <p:cNvSpPr txBox="1"/>
          <p:nvPr>
            <p:ph type="title"/>
          </p:nvPr>
        </p:nvSpPr>
        <p:spPr>
          <a:xfrm>
            <a:off x="130775" y="117650"/>
            <a:ext cx="31002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1420"/>
              <a:t>MCIS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1420"/>
              <a:t>Mercer County </a:t>
            </a:r>
            <a:r>
              <a:rPr lang="en" sz="1420"/>
              <a:t>Intermediate</a:t>
            </a:r>
            <a:r>
              <a:rPr lang="en" sz="1420"/>
              <a:t> School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1420"/>
              <a:t>1101 Moberly Rd. 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1420"/>
              <a:t>Harrodsburg, Ky 40330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1420"/>
              <a:t>Expectations: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lang="en" sz="1420"/>
              <a:t>Seal and Stripe all areas inside Yellow area.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420"/>
          </a:p>
        </p:txBody>
      </p:sp>
      <p:pic>
        <p:nvPicPr>
          <p:cNvPr id="85" name="Google Shape;85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91925" y="456150"/>
            <a:ext cx="4913700" cy="4018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8"/>
          <p:cNvSpPr txBox="1"/>
          <p:nvPr>
            <p:ph type="title"/>
          </p:nvPr>
        </p:nvSpPr>
        <p:spPr>
          <a:xfrm>
            <a:off x="130775" y="117650"/>
            <a:ext cx="31002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1420"/>
              <a:t>KMS 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1420"/>
              <a:t>937 Moberly Rd. 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1420"/>
              <a:t>Harrodsburg, Ky 40330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lang="en" sz="1420"/>
              <a:t>Expectations: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t/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lang="en" sz="1420"/>
              <a:t>Seal and Stripe all areas inside Yellow area.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t/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420"/>
          </a:p>
        </p:txBody>
      </p:sp>
      <p:pic>
        <p:nvPicPr>
          <p:cNvPr id="91" name="Google Shape;91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83375" y="152400"/>
            <a:ext cx="5608224" cy="45488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/>
          <p:nvPr>
            <p:ph type="title"/>
          </p:nvPr>
        </p:nvSpPr>
        <p:spPr>
          <a:xfrm>
            <a:off x="130775" y="117650"/>
            <a:ext cx="31002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1420"/>
              <a:t>Harlow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1420"/>
              <a:t>530 Perryville Street 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en" sz="1420"/>
              <a:t>Harrodsburg, Ky 40330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lang="en" sz="1420"/>
              <a:t>Expectations: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t/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rPr lang="en" sz="1420"/>
              <a:t>Seal and Stripe all areas inside Yellow area.</a:t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90"/>
              <a:buFont typeface="Arial"/>
              <a:buNone/>
            </a:pPr>
            <a:r>
              <a:t/>
            </a:r>
            <a:endParaRPr sz="142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t/>
            </a:r>
            <a:endParaRPr sz="1420"/>
          </a:p>
        </p:txBody>
      </p:sp>
      <p:pic>
        <p:nvPicPr>
          <p:cNvPr id="97" name="Google Shape;9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98550" y="152400"/>
            <a:ext cx="3035775" cy="4838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