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Roboto"/>
      <p:regular r:id="rId13"/>
      <p:bold r:id="rId14"/>
      <p:italic r:id="rId15"/>
      <p:boldItalic r:id="rId16"/>
    </p:embeddedFont>
    <p:embeddedFont>
      <p:font typeface="Merriweather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erriweather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Roboto-regular.fntdata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italic.fntdata"/><Relationship Id="rId14" Type="http://schemas.openxmlformats.org/officeDocument/2006/relationships/font" Target="fonts/Roboto-bold.fntdata"/><Relationship Id="rId17" Type="http://schemas.openxmlformats.org/officeDocument/2006/relationships/font" Target="fonts/Merriweather-regular.fntdata"/><Relationship Id="rId16" Type="http://schemas.openxmlformats.org/officeDocument/2006/relationships/font" Target="fonts/Roboto-bold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Merriweather-italic.fntdata"/><Relationship Id="rId6" Type="http://schemas.openxmlformats.org/officeDocument/2006/relationships/slide" Target="slides/slide1.xml"/><Relationship Id="rId18" Type="http://schemas.openxmlformats.org/officeDocument/2006/relationships/font" Target="fonts/Merriweather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39d4f19779_0_4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39d4f19779_0_4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39d4f19779_0_5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39d4f19779_0_5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39d4f19779_0_4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39d4f19779_0_4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39d4f19779_0_4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39d4f19779_0_4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39d4f19779_0_4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39d4f19779_0_4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39d646a108_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239d646a108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25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48099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6" name="Google Shape;16;p3"/>
          <p:cNvSpPr/>
          <p:nvPr/>
        </p:nvSpPr>
        <p:spPr>
          <a:xfrm>
            <a:off x="0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0"/>
            <a:ext cx="431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0" y="44125"/>
            <a:ext cx="4313625" cy="4399375"/>
          </a:xfrm>
          <a:custGeom>
            <a:rect b="b" l="l" r="r" t="t"/>
            <a:pathLst>
              <a:path extrusionOk="0" h="175975" w="172545">
                <a:moveTo>
                  <a:pt x="0" y="157"/>
                </a:moveTo>
                <a:lnTo>
                  <a:pt x="172419" y="0"/>
                </a:lnTo>
                <a:lnTo>
                  <a:pt x="172545" y="126541"/>
                </a:lnTo>
                <a:lnTo>
                  <a:pt x="0" y="175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22" name="Google Shape;22;p4"/>
          <p:cNvSpPr/>
          <p:nvPr/>
        </p:nvSpPr>
        <p:spPr>
          <a:xfrm>
            <a:off x="-125" y="0"/>
            <a:ext cx="4316900" cy="4395600"/>
          </a:xfrm>
          <a:custGeom>
            <a:rect b="b" l="l" r="r" t="t"/>
            <a:pathLst>
              <a:path extrusionOk="0" h="175824" w="172676">
                <a:moveTo>
                  <a:pt x="0" y="6"/>
                </a:moveTo>
                <a:lnTo>
                  <a:pt x="172676" y="0"/>
                </a:lnTo>
                <a:lnTo>
                  <a:pt x="172562" y="126442"/>
                </a:lnTo>
                <a:lnTo>
                  <a:pt x="0" y="17582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23" name="Google Shape;23;p4"/>
          <p:cNvSpPr txBox="1"/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5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3117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2" type="body"/>
          </p:nvPr>
        </p:nvSpPr>
        <p:spPr>
          <a:xfrm>
            <a:off x="48324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/>
          <p:nvPr/>
        </p:nvSpPr>
        <p:spPr>
          <a:xfrm>
            <a:off x="0" y="0"/>
            <a:ext cx="37644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7"/>
          <p:cNvSpPr txBox="1"/>
          <p:nvPr>
            <p:ph type="title"/>
          </p:nvPr>
        </p:nvSpPr>
        <p:spPr>
          <a:xfrm>
            <a:off x="311725" y="500925"/>
            <a:ext cx="3127500" cy="182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9" name="Google Shape;39;p7"/>
          <p:cNvSpPr txBox="1"/>
          <p:nvPr>
            <p:ph idx="1" type="body"/>
          </p:nvPr>
        </p:nvSpPr>
        <p:spPr>
          <a:xfrm>
            <a:off x="311700" y="2390650"/>
            <a:ext cx="3127500" cy="229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/>
          <p:nvPr>
            <p:ph type="title"/>
          </p:nvPr>
        </p:nvSpPr>
        <p:spPr>
          <a:xfrm>
            <a:off x="311675" y="798600"/>
            <a:ext cx="6247800" cy="3546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9"/>
          <p:cNvSpPr txBox="1"/>
          <p:nvPr>
            <p:ph type="title"/>
          </p:nvPr>
        </p:nvSpPr>
        <p:spPr>
          <a:xfrm>
            <a:off x="311300" y="500925"/>
            <a:ext cx="3704400" cy="204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1" type="subTitle"/>
          </p:nvPr>
        </p:nvSpPr>
        <p:spPr>
          <a:xfrm>
            <a:off x="304800" y="2626725"/>
            <a:ext cx="3704400" cy="9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8" name="Google Shape;48;p9"/>
          <p:cNvSpPr txBox="1"/>
          <p:nvPr>
            <p:ph idx="2" type="body"/>
          </p:nvPr>
        </p:nvSpPr>
        <p:spPr>
          <a:xfrm>
            <a:off x="4879025" y="500925"/>
            <a:ext cx="3954000" cy="41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0" y="4369000"/>
            <a:ext cx="9144000" cy="77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10"/>
          <p:cNvSpPr txBox="1"/>
          <p:nvPr>
            <p:ph idx="1" type="body"/>
          </p:nvPr>
        </p:nvSpPr>
        <p:spPr>
          <a:xfrm>
            <a:off x="311700" y="4521400"/>
            <a:ext cx="7979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Merriweather"/>
              <a:buNone/>
              <a:defRPr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hasCustomPrompt="1" type="title"/>
          </p:nvPr>
        </p:nvSpPr>
        <p:spPr>
          <a:xfrm>
            <a:off x="311750" y="831175"/>
            <a:ext cx="5334900" cy="124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311700" y="2121425"/>
            <a:ext cx="5334900" cy="94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57" name="Google Shape;5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aradig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Roboto"/>
              <a:buChar char="●"/>
              <a:def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docs.google.com/document/d/1mbXDvADznlmv4o7CoXzaXwXTNzgtV3-sUFKD9gfakKw/edit?usp=shar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800"/>
              <a:t>BCHS Board Report </a:t>
            </a:r>
            <a:endParaRPr b="1" sz="3800"/>
          </a:p>
        </p:txBody>
      </p:sp>
      <p:sp>
        <p:nvSpPr>
          <p:cNvPr id="65" name="Google Shape;65;p13"/>
          <p:cNvSpPr txBox="1"/>
          <p:nvPr>
            <p:ph idx="1" type="subTitle"/>
          </p:nvPr>
        </p:nvSpPr>
        <p:spPr>
          <a:xfrm>
            <a:off x="311700" y="1337125"/>
            <a:ext cx="4242600" cy="7842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3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February 2025</a:t>
            </a:r>
            <a:endParaRPr b="1" i="1" sz="41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98025" y="2701025"/>
            <a:ext cx="2450425" cy="218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/>
          <p:nvPr>
            <p:ph type="title"/>
          </p:nvPr>
        </p:nvSpPr>
        <p:spPr>
          <a:xfrm>
            <a:off x="118575" y="500925"/>
            <a:ext cx="87138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300"/>
              <a:t>BCHS </a:t>
            </a:r>
            <a:r>
              <a:rPr b="1" lang="en" sz="3300"/>
              <a:t>ENROLLMENT:</a:t>
            </a:r>
            <a:endParaRPr b="1" sz="3300"/>
          </a:p>
        </p:txBody>
      </p:sp>
      <p:pic>
        <p:nvPicPr>
          <p:cNvPr id="72" name="Google Shape;7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03825" y="1667950"/>
            <a:ext cx="2832850" cy="290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6300" y="1645075"/>
            <a:ext cx="3592775" cy="30762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4"/>
          <p:cNvSpPr txBox="1"/>
          <p:nvPr/>
        </p:nvSpPr>
        <p:spPr>
          <a:xfrm>
            <a:off x="0" y="1548825"/>
            <a:ext cx="5912400" cy="102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/>
              <a:t>     Grade 09</a:t>
            </a:r>
            <a:r>
              <a:rPr b="1" lang="en" sz="2300"/>
              <a:t> - 68</a:t>
            </a:r>
            <a:endParaRPr b="1" sz="2300"/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/>
              <a:t>Grade 10</a:t>
            </a:r>
            <a:r>
              <a:rPr b="1" lang="en" sz="2300"/>
              <a:t> - 77</a:t>
            </a:r>
            <a:endParaRPr b="1" sz="2300"/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/>
              <a:t>Grade 11</a:t>
            </a:r>
            <a:r>
              <a:rPr b="1" lang="en" sz="2300"/>
              <a:t> - 89</a:t>
            </a:r>
            <a:endParaRPr b="1" sz="2300"/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/>
              <a:t>      </a:t>
            </a:r>
            <a:r>
              <a:rPr b="1" lang="en" sz="2300"/>
              <a:t>Grade 12</a:t>
            </a:r>
            <a:r>
              <a:rPr b="1" lang="en" sz="2300"/>
              <a:t> - 72</a:t>
            </a:r>
            <a:endParaRPr b="1" sz="230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/>
              <a:t>     </a:t>
            </a:r>
            <a:endParaRPr b="1" sz="230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/>
              <a:t>      Grade 14 - 2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/>
              <a:t>      </a:t>
            </a:r>
            <a:r>
              <a:rPr b="1" lang="en" sz="2300" u="sng"/>
              <a:t>Total Enrollment:</a:t>
            </a:r>
            <a:r>
              <a:rPr b="1" lang="en" sz="2300"/>
              <a:t> 308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STAFF/PROFESSIONAL LEARNING ACTIVITIES</a:t>
            </a:r>
            <a:endParaRPr b="1"/>
          </a:p>
        </p:txBody>
      </p:sp>
      <p:sp>
        <p:nvSpPr>
          <p:cNvPr id="80" name="Google Shape;80;p15"/>
          <p:cNvSpPr txBox="1"/>
          <p:nvPr/>
        </p:nvSpPr>
        <p:spPr>
          <a:xfrm>
            <a:off x="171275" y="1396625"/>
            <a:ext cx="8762100" cy="860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rPr>
              <a:t>3 - Larry Bell Presentation at the Board Office</a:t>
            </a:r>
            <a:endParaRPr b="1" sz="2000">
              <a:solidFill>
                <a:srgbClr val="22222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Team Members: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Mr. Asher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Mrs. Brown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Mrs. Clay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Mrs. Holland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Mr. Jenkins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rPr>
              <a:t>5-7 - Mrs. Cinda Holland, BCHS Math Teacher attends NCTM (National Council of Teachers of Mathematics 2025 Spring Conference in Kansas City, MO</a:t>
            </a:r>
            <a:endParaRPr b="1" sz="2000">
              <a:solidFill>
                <a:srgbClr val="22222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i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The purpose of the conference is to help math teachers across the nation to </a:t>
            </a:r>
            <a:r>
              <a:rPr b="1" i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develop</a:t>
            </a:r>
            <a:r>
              <a:rPr b="1" i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 a playbook of innovative approaches for empowering all students to experience mathematics as relevant, useful, and engaging</a:t>
            </a:r>
            <a:endParaRPr b="1" i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rPr>
              <a:t>10 </a:t>
            </a:r>
            <a:r>
              <a:rPr b="1" i="1" lang="en" sz="20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rPr>
              <a:t>(Teacher Flex Professional Learning Day) </a:t>
            </a:r>
            <a:r>
              <a:rPr b="1" lang="en" sz="20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rPr>
              <a:t>- Leader In Me Action Teams Meet with Amy Cordrey to Finalize Action Items for the School Year</a:t>
            </a:r>
            <a:endParaRPr b="1" sz="2000">
              <a:solidFill>
                <a:srgbClr val="22222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Academics - Led By Mrs. Rasor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Culture - Led By Mr. Woodward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❖"/>
            </a:pPr>
            <a:r>
              <a:rPr b="1" lang="en" sz="180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Leadership - Led By Mr. Trussell</a:t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/>
          <p:nvPr>
            <p:ph type="title"/>
          </p:nvPr>
        </p:nvSpPr>
        <p:spPr>
          <a:xfrm>
            <a:off x="92225" y="134025"/>
            <a:ext cx="8740200" cy="110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FEBRUARY STUDENT/FAMILY ACTIVITIES</a:t>
            </a:r>
            <a:endParaRPr b="1"/>
          </a:p>
        </p:txBody>
      </p:sp>
      <p:sp>
        <p:nvSpPr>
          <p:cNvPr id="86" name="Google Shape;86;p16"/>
          <p:cNvSpPr txBox="1"/>
          <p:nvPr>
            <p:ph idx="1" type="body"/>
          </p:nvPr>
        </p:nvSpPr>
        <p:spPr>
          <a:xfrm>
            <a:off x="256925" y="619250"/>
            <a:ext cx="8410800" cy="492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</a:t>
            </a: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r>
              <a:rPr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National ACT Test Date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12 - Youth Leadership Madison County Frankfort Trip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12 - JAG Capitol Visit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14 - Superbowl Potluck for Faculty/Staff During Lunch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14 - Mid Term Grades Go Home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17 - Adult Lighthouse Team Meets - Woodward’s Classroom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17 - Region 12 FPS &amp; Composition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20 - BCHS SBDM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21 - Green Dot Training #4 - Berea Baptist Church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25 - Everybody Counts Connection Call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26 - TI ACT Boot Camp - Juniors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28 - Deadline for students to register for April ACT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4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28 - STEM Goes Red Gear Up Trip</a:t>
            </a:r>
            <a:endParaRPr b="1" sz="2844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7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BCHS </a:t>
            </a:r>
            <a:r>
              <a:rPr b="1" lang="en"/>
              <a:t>ATHLETICS</a:t>
            </a:r>
            <a:endParaRPr b="1"/>
          </a:p>
        </p:txBody>
      </p:sp>
      <p:sp>
        <p:nvSpPr>
          <p:cNvPr id="92" name="Google Shape;92;p17"/>
          <p:cNvSpPr txBox="1"/>
          <p:nvPr/>
        </p:nvSpPr>
        <p:spPr>
          <a:xfrm>
            <a:off x="390850" y="1849850"/>
            <a:ext cx="8348400" cy="132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50">
                <a:solidFill>
                  <a:srgbClr val="222222"/>
                </a:solidFill>
                <a:highlight>
                  <a:srgbClr val="FFFFFF"/>
                </a:highlight>
              </a:rPr>
              <a:t>15 - Berea Archery @ Madison Central State Qualifier - Mad. Central HS</a:t>
            </a:r>
            <a:endParaRPr b="1" sz="185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2000"/>
              <a:t>26</a:t>
            </a:r>
            <a:r>
              <a:rPr lang="en" sz="2000"/>
              <a:t> - </a:t>
            </a:r>
            <a:r>
              <a:rPr b="1" lang="en" sz="2000"/>
              <a:t>Basketball District Tournament Game - Model Vs. Model - Girls - 6:00 &amp; Boys - 7:00 </a:t>
            </a:r>
            <a:endParaRPr b="1" sz="2750">
              <a:solidFill>
                <a:srgbClr val="222222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>
            <p:ph type="title"/>
          </p:nvPr>
        </p:nvSpPr>
        <p:spPr>
          <a:xfrm>
            <a:off x="65875" y="500925"/>
            <a:ext cx="3636600" cy="182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/>
              <a:t>BCHS HIGHLIGHTS</a:t>
            </a:r>
            <a:endParaRPr b="1" sz="2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/>
              <a:t>LET’S TALK ABOUT IT!</a:t>
            </a:r>
            <a:endParaRPr b="1" sz="2700"/>
          </a:p>
        </p:txBody>
      </p:sp>
      <p:sp>
        <p:nvSpPr>
          <p:cNvPr id="98" name="Google Shape;98;p18"/>
          <p:cNvSpPr txBox="1"/>
          <p:nvPr/>
        </p:nvSpPr>
        <p:spPr>
          <a:xfrm>
            <a:off x="3926375" y="237175"/>
            <a:ext cx="52437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22222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22222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22222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22222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9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LINK TO BCHS IMPORTANT DATES:</a:t>
            </a:r>
            <a:endParaRPr b="1"/>
          </a:p>
        </p:txBody>
      </p:sp>
      <p:sp>
        <p:nvSpPr>
          <p:cNvPr id="104" name="Google Shape;104;p19"/>
          <p:cNvSpPr txBox="1"/>
          <p:nvPr/>
        </p:nvSpPr>
        <p:spPr>
          <a:xfrm>
            <a:off x="158100" y="2081775"/>
            <a:ext cx="9012300" cy="21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latin typeface="Roboto"/>
                <a:ea typeface="Roboto"/>
                <a:cs typeface="Roboto"/>
                <a:sym typeface="Roboto"/>
              </a:rPr>
              <a:t>Link to BCHS Important Dates Document. </a:t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https://docs.google.com/document/d/1mbXDvADznlmv4o7CoXzaXwXTNzgtV3-sUFKD9gfakKw/edit?usp=sharing</a:t>
            </a:r>
            <a:endParaRPr sz="1800">
              <a:solidFill>
                <a:srgbClr val="0000FF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FF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latin typeface="Roboto"/>
                <a:ea typeface="Roboto"/>
                <a:cs typeface="Roboto"/>
                <a:sym typeface="Roboto"/>
              </a:rPr>
              <a:t>Note*</a:t>
            </a:r>
            <a:r>
              <a:rPr lang="en" sz="180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b="1" i="1" lang="en" sz="1800">
                <a:latin typeface="Roboto"/>
                <a:ea typeface="Roboto"/>
                <a:cs typeface="Roboto"/>
                <a:sym typeface="Roboto"/>
              </a:rPr>
              <a:t>This is a living document and all added dates resolve in real-time.</a:t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aradigm">
  <a:themeElements>
    <a:clrScheme name="Paradigm">
      <a:dk1>
        <a:srgbClr val="31394D"/>
      </a:dk1>
      <a:lt1>
        <a:srgbClr val="FFFFFF"/>
      </a:lt1>
      <a:dk2>
        <a:srgbClr val="666666"/>
      </a:dk2>
      <a:lt2>
        <a:srgbClr val="626B73"/>
      </a:lt2>
      <a:accent1>
        <a:srgbClr val="002F4A"/>
      </a:accent1>
      <a:accent2>
        <a:srgbClr val="D9C4B1"/>
      </a:accent2>
      <a:accent3>
        <a:srgbClr val="EDE3DA"/>
      </a:accent3>
      <a:accent4>
        <a:srgbClr val="B85741"/>
      </a:accent4>
      <a:accent5>
        <a:srgbClr val="009384"/>
      </a:accent5>
      <a:accent6>
        <a:srgbClr val="D0F6FF"/>
      </a:accent6>
      <a:hlink>
        <a:srgbClr val="009384"/>
      </a:hlink>
      <a:folHlink>
        <a:srgbClr val="0093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