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Lst>
  <p:sldSz cy="5143500" cx="9144000"/>
  <p:notesSz cx="6858000" cy="9144000"/>
  <p:embeddedFontLst>
    <p:embeddedFont>
      <p:font typeface="Oswald"/>
      <p:regular r:id="rId23"/>
      <p:bold r:id="rId2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11" Type="http://schemas.openxmlformats.org/officeDocument/2006/relationships/slide" Target="slides/slide6.xml"/><Relationship Id="rId22" Type="http://schemas.openxmlformats.org/officeDocument/2006/relationships/slide" Target="slides/slide17.xml"/><Relationship Id="rId10" Type="http://schemas.openxmlformats.org/officeDocument/2006/relationships/slide" Target="slides/slide5.xml"/><Relationship Id="rId21" Type="http://schemas.openxmlformats.org/officeDocument/2006/relationships/slide" Target="slides/slide16.xml"/><Relationship Id="rId13" Type="http://schemas.openxmlformats.org/officeDocument/2006/relationships/slide" Target="slides/slide8.xml"/><Relationship Id="rId24" Type="http://schemas.openxmlformats.org/officeDocument/2006/relationships/font" Target="fonts/Oswald-bold.fntdata"/><Relationship Id="rId12" Type="http://schemas.openxmlformats.org/officeDocument/2006/relationships/slide" Target="slides/slide7.xml"/><Relationship Id="rId23" Type="http://schemas.openxmlformats.org/officeDocument/2006/relationships/font" Target="fonts/Oswald-regular.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slide" Target="slides/slide14.xml"/><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28341c0b47e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28341c0b47e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 name="Shape 59"/>
        <p:cNvGrpSpPr/>
        <p:nvPr/>
      </p:nvGrpSpPr>
      <p:grpSpPr>
        <a:xfrm>
          <a:off x="0" y="0"/>
          <a:ext cx="0" cy="0"/>
          <a:chOff x="0" y="0"/>
          <a:chExt cx="0" cy="0"/>
        </a:xfrm>
      </p:grpSpPr>
      <p:sp>
        <p:nvSpPr>
          <p:cNvPr id="60" name="Google Shape;60;g368824f81f8_0_10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1" name="Google Shape;61;g368824f81f8_0_1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 name="Shape 71"/>
        <p:cNvGrpSpPr/>
        <p:nvPr/>
      </p:nvGrpSpPr>
      <p:grpSpPr>
        <a:xfrm>
          <a:off x="0" y="0"/>
          <a:ext cx="0" cy="0"/>
          <a:chOff x="0" y="0"/>
          <a:chExt cx="0" cy="0"/>
        </a:xfrm>
      </p:grpSpPr>
      <p:sp>
        <p:nvSpPr>
          <p:cNvPr id="72" name="Google Shape;72;g382b6469e7c_0_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3" name="Google Shape;73;g382b6469e7c_0_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 name="Shape 83"/>
        <p:cNvGrpSpPr/>
        <p:nvPr/>
      </p:nvGrpSpPr>
      <p:grpSpPr>
        <a:xfrm>
          <a:off x="0" y="0"/>
          <a:ext cx="0" cy="0"/>
          <a:chOff x="0" y="0"/>
          <a:chExt cx="0" cy="0"/>
        </a:xfrm>
      </p:grpSpPr>
      <p:sp>
        <p:nvSpPr>
          <p:cNvPr id="84" name="Google Shape;84;g373c52506cb_0_10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5" name="Google Shape;85;g373c52506cb_0_1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g373c52506cb_0_8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7" name="Google Shape;97;g373c52506cb_0_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g373c52506cb_0_9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7" name="Google Shape;107;g373c52506cb_0_9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g35a55de5de2_0_2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8" name="Google Shape;118;g35a55de5de2_0_2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g35a55de5de2_0_24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8" name="Google Shape;128;g35a55de5de2_0_2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g382b6469e7c_0_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8" name="Google Shape;138;g382b6469e7c_0_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g2de817bf3c2_0_1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7" name="Google Shape;147;g2de817bf3c2_0_1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g35165e67cef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5" name="Google Shape;155;g35165e67cef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g382b6469e7c_0_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3" name="Google Shape;163;g382b6469e7c_0_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g382b6469e7c_0_5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1" name="Google Shape;171;g382b6469e7c_0_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g277c09e58c1_0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9" name="Google Shape;179;g277c09e58c1_0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g2de817bf3c2_0_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8" name="Google Shape;188;g2de817bf3c2_0_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g373c52506cb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6" name="Google Shape;206;g373c52506cb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g373c52506cb_0_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5" name="Google Shape;215;g373c52506cb_0_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1.jpg"/><Relationship Id="rId4" Type="http://schemas.openxmlformats.org/officeDocument/2006/relationships/image" Target="../media/image5.png"/><Relationship Id="rId5" Type="http://schemas.openxmlformats.org/officeDocument/2006/relationships/image" Target="../media/image3.jpg"/><Relationship Id="rId6" Type="http://schemas.openxmlformats.org/officeDocument/2006/relationships/image" Target="../media/image1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5.png"/><Relationship Id="rId4" Type="http://schemas.openxmlformats.org/officeDocument/2006/relationships/image" Target="../media/image3.jpg"/><Relationship Id="rId9" Type="http://schemas.openxmlformats.org/officeDocument/2006/relationships/image" Target="../media/image2.jpg"/><Relationship Id="rId5" Type="http://schemas.openxmlformats.org/officeDocument/2006/relationships/image" Target="../media/image15.png"/><Relationship Id="rId6" Type="http://schemas.openxmlformats.org/officeDocument/2006/relationships/image" Target="../media/image6.png"/><Relationship Id="rId7" Type="http://schemas.openxmlformats.org/officeDocument/2006/relationships/image" Target="../media/image4.jpg"/><Relationship Id="rId8" Type="http://schemas.openxmlformats.org/officeDocument/2006/relationships/image" Target="../media/image28.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5.png"/><Relationship Id="rId4" Type="http://schemas.openxmlformats.org/officeDocument/2006/relationships/image" Target="../media/image3.jpg"/><Relationship Id="rId9" Type="http://schemas.openxmlformats.org/officeDocument/2006/relationships/image" Target="../media/image1.png"/><Relationship Id="rId5" Type="http://schemas.openxmlformats.org/officeDocument/2006/relationships/image" Target="../media/image15.png"/><Relationship Id="rId6" Type="http://schemas.openxmlformats.org/officeDocument/2006/relationships/image" Target="../media/image6.png"/><Relationship Id="rId7" Type="http://schemas.openxmlformats.org/officeDocument/2006/relationships/image" Target="../media/image29.jpg"/><Relationship Id="rId8" Type="http://schemas.openxmlformats.org/officeDocument/2006/relationships/image" Target="../media/image30.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5.png"/><Relationship Id="rId4" Type="http://schemas.openxmlformats.org/officeDocument/2006/relationships/image" Target="../media/image3.jpg"/><Relationship Id="rId5" Type="http://schemas.openxmlformats.org/officeDocument/2006/relationships/image" Target="../media/image6.png"/><Relationship Id="rId6" Type="http://schemas.openxmlformats.org/officeDocument/2006/relationships/image" Target="../media/image7.png"/><Relationship Id="rId7" Type="http://schemas.openxmlformats.org/officeDocument/2006/relationships/image" Target="../media/image9.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5.png"/><Relationship Id="rId4" Type="http://schemas.openxmlformats.org/officeDocument/2006/relationships/image" Target="../media/image3.jpg"/><Relationship Id="rId5"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5.png"/><Relationship Id="rId4" Type="http://schemas.openxmlformats.org/officeDocument/2006/relationships/image" Target="../media/image3.jpg"/><Relationship Id="rId5" Type="http://schemas.openxmlformats.org/officeDocument/2006/relationships/image" Target="../media/image6.png"/><Relationship Id="rId6" Type="http://schemas.openxmlformats.org/officeDocument/2006/relationships/image" Target="../media/image1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7.png"/><Relationship Id="rId4" Type="http://schemas.openxmlformats.org/officeDocument/2006/relationships/image" Target="../media/image5.png"/><Relationship Id="rId5" Type="http://schemas.openxmlformats.org/officeDocument/2006/relationships/image" Target="../media/image3.jpg"/><Relationship Id="rId6" Type="http://schemas.openxmlformats.org/officeDocument/2006/relationships/image" Target="../media/image1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5.png"/><Relationship Id="rId4" Type="http://schemas.openxmlformats.org/officeDocument/2006/relationships/image" Target="../media/image3.jpg"/><Relationship Id="rId5" Type="http://schemas.openxmlformats.org/officeDocument/2006/relationships/image" Target="../media/image2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5.png"/><Relationship Id="rId4" Type="http://schemas.openxmlformats.org/officeDocument/2006/relationships/image" Target="../media/image3.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3.jpg"/><Relationship Id="rId4" Type="http://schemas.openxmlformats.org/officeDocument/2006/relationships/image" Target="../media/image5.png"/><Relationship Id="rId5" Type="http://schemas.openxmlformats.org/officeDocument/2006/relationships/image" Target="../media/image3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3.png"/><Relationship Id="rId4" Type="http://schemas.openxmlformats.org/officeDocument/2006/relationships/image" Target="../media/image3.jpg"/><Relationship Id="rId5" Type="http://schemas.openxmlformats.org/officeDocument/2006/relationships/image" Target="../media/image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11.png"/><Relationship Id="rId4" Type="http://schemas.openxmlformats.org/officeDocument/2006/relationships/image" Target="../media/image3.jpg"/><Relationship Id="rId5" Type="http://schemas.openxmlformats.org/officeDocument/2006/relationships/image" Target="../media/image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24.png"/><Relationship Id="rId4" Type="http://schemas.openxmlformats.org/officeDocument/2006/relationships/image" Target="../media/image3.jpg"/><Relationship Id="rId5" Type="http://schemas.openxmlformats.org/officeDocument/2006/relationships/image" Target="../media/image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20.png"/><Relationship Id="rId4" Type="http://schemas.openxmlformats.org/officeDocument/2006/relationships/image" Target="../media/image3.jpg"/><Relationship Id="rId5" Type="http://schemas.openxmlformats.org/officeDocument/2006/relationships/image" Target="../media/image10.png"/><Relationship Id="rId6" Type="http://schemas.openxmlformats.org/officeDocument/2006/relationships/image" Target="../media/image1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27.png"/><Relationship Id="rId4" Type="http://schemas.openxmlformats.org/officeDocument/2006/relationships/image" Target="../media/image3.jpg"/><Relationship Id="rId5" Type="http://schemas.openxmlformats.org/officeDocument/2006/relationships/image" Target="../media/image10.png"/><Relationship Id="rId6" Type="http://schemas.openxmlformats.org/officeDocument/2006/relationships/image" Target="../media/image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5.png"/><Relationship Id="rId4" Type="http://schemas.openxmlformats.org/officeDocument/2006/relationships/image" Target="../media/image3.jpg"/><Relationship Id="rId5" Type="http://schemas.openxmlformats.org/officeDocument/2006/relationships/image" Target="../media/image2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32.jpg"/><Relationship Id="rId4" Type="http://schemas.openxmlformats.org/officeDocument/2006/relationships/image" Target="../media/image5.png"/><Relationship Id="rId5" Type="http://schemas.openxmlformats.org/officeDocument/2006/relationships/image" Target="../media/image3.jpg"/><Relationship Id="rId6"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pic>
        <p:nvPicPr>
          <p:cNvPr id="54" name="Google Shape;54;p13"/>
          <p:cNvPicPr preferRelativeResize="0"/>
          <p:nvPr/>
        </p:nvPicPr>
        <p:blipFill rotWithShape="1">
          <a:blip r:embed="rId3">
            <a:alphaModFix/>
          </a:blip>
          <a:srcRect b="24998" l="0" r="0" t="0"/>
          <a:stretch/>
        </p:blipFill>
        <p:spPr>
          <a:xfrm>
            <a:off x="0" y="0"/>
            <a:ext cx="9144000" cy="5143500"/>
          </a:xfrm>
          <a:prstGeom prst="rect">
            <a:avLst/>
          </a:prstGeom>
          <a:noFill/>
          <a:ln>
            <a:noFill/>
          </a:ln>
        </p:spPr>
      </p:pic>
      <p:pic>
        <p:nvPicPr>
          <p:cNvPr id="55" name="Google Shape;55;p13"/>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56" name="Google Shape;56;p13"/>
          <p:cNvPicPr preferRelativeResize="0"/>
          <p:nvPr/>
        </p:nvPicPr>
        <p:blipFill>
          <a:blip r:embed="rId5">
            <a:alphaModFix/>
          </a:blip>
          <a:stretch>
            <a:fillRect/>
          </a:stretch>
        </p:blipFill>
        <p:spPr>
          <a:xfrm>
            <a:off x="0" y="3883750"/>
            <a:ext cx="1259750" cy="1259750"/>
          </a:xfrm>
          <a:prstGeom prst="rect">
            <a:avLst/>
          </a:prstGeom>
          <a:noFill/>
          <a:ln>
            <a:noFill/>
          </a:ln>
        </p:spPr>
      </p:pic>
      <p:pic>
        <p:nvPicPr>
          <p:cNvPr id="57" name="Google Shape;57;p13"/>
          <p:cNvPicPr preferRelativeResize="0"/>
          <p:nvPr/>
        </p:nvPicPr>
        <p:blipFill>
          <a:blip r:embed="rId6">
            <a:alphaModFix/>
          </a:blip>
          <a:stretch>
            <a:fillRect/>
          </a:stretch>
        </p:blipFill>
        <p:spPr>
          <a:xfrm>
            <a:off x="7555325" y="3883750"/>
            <a:ext cx="1588675" cy="1259750"/>
          </a:xfrm>
          <a:prstGeom prst="rect">
            <a:avLst/>
          </a:prstGeom>
          <a:noFill/>
          <a:ln>
            <a:noFill/>
          </a:ln>
        </p:spPr>
      </p:pic>
      <p:sp>
        <p:nvSpPr>
          <p:cNvPr id="58" name="Google Shape;58;p13"/>
          <p:cNvSpPr txBox="1"/>
          <p:nvPr/>
        </p:nvSpPr>
        <p:spPr>
          <a:xfrm>
            <a:off x="1259750" y="4640600"/>
            <a:ext cx="6295500" cy="512400"/>
          </a:xfrm>
          <a:prstGeom prst="rect">
            <a:avLst/>
          </a:prstGeom>
          <a:noFill/>
          <a:ln>
            <a:noFill/>
          </a:ln>
        </p:spPr>
        <p:txBody>
          <a:bodyPr anchorCtr="0" anchor="t" bIns="91425" lIns="91425" spcFirstLastPara="1" rIns="91425" wrap="square" tIns="91425">
            <a:normAutofit fontScale="85000" lnSpcReduction="10000"/>
          </a:bodyPr>
          <a:lstStyle/>
          <a:p>
            <a:pPr indent="0" lvl="0" marL="0" rtl="0" algn="ctr">
              <a:spcBef>
                <a:spcPts val="0"/>
              </a:spcBef>
              <a:spcAft>
                <a:spcPts val="0"/>
              </a:spcAft>
              <a:buNone/>
            </a:pPr>
            <a:r>
              <a:rPr b="1" lang="en" sz="2800">
                <a:solidFill>
                  <a:schemeClr val="lt1"/>
                </a:solidFill>
                <a:latin typeface="Oswald"/>
                <a:ea typeface="Oswald"/>
                <a:cs typeface="Oswald"/>
                <a:sym typeface="Oswald"/>
              </a:rPr>
              <a:t>August 25th -</a:t>
            </a:r>
            <a:r>
              <a:rPr b="1" lang="en" sz="2800">
                <a:solidFill>
                  <a:schemeClr val="lt1"/>
                </a:solidFill>
                <a:latin typeface="Oswald"/>
                <a:ea typeface="Oswald"/>
                <a:cs typeface="Oswald"/>
                <a:sym typeface="Oswald"/>
              </a:rPr>
              <a:t> Design and Construction Update</a:t>
            </a:r>
            <a:endParaRPr b="1" sz="2800">
              <a:solidFill>
                <a:schemeClr val="lt1"/>
              </a:solidFill>
              <a:latin typeface="Oswald"/>
              <a:ea typeface="Oswald"/>
              <a:cs typeface="Oswald"/>
              <a:sym typeface="Oswald"/>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 name="Shape 62"/>
        <p:cNvGrpSpPr/>
        <p:nvPr/>
      </p:nvGrpSpPr>
      <p:grpSpPr>
        <a:xfrm>
          <a:off x="0" y="0"/>
          <a:ext cx="0" cy="0"/>
          <a:chOff x="0" y="0"/>
          <a:chExt cx="0" cy="0"/>
        </a:xfrm>
      </p:grpSpPr>
      <p:pic>
        <p:nvPicPr>
          <p:cNvPr id="63" name="Google Shape;63;p14"/>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64" name="Google Shape;64;p14"/>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65" name="Google Shape;65;p14"/>
          <p:cNvPicPr preferRelativeResize="0"/>
          <p:nvPr/>
        </p:nvPicPr>
        <p:blipFill>
          <a:blip r:embed="rId5">
            <a:alphaModFix/>
          </a:blip>
          <a:stretch>
            <a:fillRect/>
          </a:stretch>
        </p:blipFill>
        <p:spPr>
          <a:xfrm>
            <a:off x="7555325" y="3883750"/>
            <a:ext cx="1588675" cy="1259750"/>
          </a:xfrm>
          <a:prstGeom prst="rect">
            <a:avLst/>
          </a:prstGeom>
          <a:noFill/>
          <a:ln>
            <a:noFill/>
          </a:ln>
        </p:spPr>
      </p:pic>
      <p:pic>
        <p:nvPicPr>
          <p:cNvPr id="66" name="Google Shape;66;p14"/>
          <p:cNvPicPr preferRelativeResize="0"/>
          <p:nvPr/>
        </p:nvPicPr>
        <p:blipFill rotWithShape="1">
          <a:blip r:embed="rId6">
            <a:alphaModFix/>
          </a:blip>
          <a:srcRect b="18284" l="0" r="0" t="11711"/>
          <a:stretch/>
        </p:blipFill>
        <p:spPr>
          <a:xfrm>
            <a:off x="5714875" y="3685750"/>
            <a:ext cx="1799526" cy="1259750"/>
          </a:xfrm>
          <a:prstGeom prst="rect">
            <a:avLst/>
          </a:prstGeom>
          <a:noFill/>
          <a:ln>
            <a:noFill/>
          </a:ln>
        </p:spPr>
      </p:pic>
      <p:sp>
        <p:nvSpPr>
          <p:cNvPr id="67" name="Google Shape;67;p14"/>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rgbClr val="595959"/>
                </a:solidFill>
                <a:latin typeface="Oswald"/>
                <a:ea typeface="Oswald"/>
                <a:cs typeface="Oswald"/>
                <a:sym typeface="Oswald"/>
              </a:rPr>
              <a:t>Phase 2 Athletics</a:t>
            </a:r>
            <a:endParaRPr sz="2800">
              <a:solidFill>
                <a:srgbClr val="595959"/>
              </a:solidFill>
              <a:latin typeface="Oswald"/>
              <a:ea typeface="Oswald"/>
              <a:cs typeface="Oswald"/>
              <a:sym typeface="Oswald"/>
            </a:endParaRPr>
          </a:p>
          <a:p>
            <a:pPr indent="0" lvl="0" marL="0" rtl="0" algn="ctr">
              <a:spcBef>
                <a:spcPts val="0"/>
              </a:spcBef>
              <a:spcAft>
                <a:spcPts val="0"/>
              </a:spcAft>
              <a:buNone/>
            </a:pPr>
            <a:r>
              <a:rPr b="1" lang="en" sz="2800">
                <a:solidFill>
                  <a:srgbClr val="595959"/>
                </a:solidFill>
                <a:latin typeface="Oswald"/>
                <a:ea typeface="Oswald"/>
                <a:cs typeface="Oswald"/>
                <a:sym typeface="Oswald"/>
              </a:rPr>
              <a:t>NBHS Physical Science Center </a:t>
            </a:r>
            <a:endParaRPr b="1" sz="2800">
              <a:solidFill>
                <a:srgbClr val="595959"/>
              </a:solidFill>
              <a:latin typeface="Oswald"/>
              <a:ea typeface="Oswald"/>
              <a:cs typeface="Oswald"/>
              <a:sym typeface="Oswald"/>
            </a:endParaRPr>
          </a:p>
        </p:txBody>
      </p:sp>
      <p:pic>
        <p:nvPicPr>
          <p:cNvPr id="68" name="Google Shape;68;p14"/>
          <p:cNvPicPr preferRelativeResize="0"/>
          <p:nvPr/>
        </p:nvPicPr>
        <p:blipFill rotWithShape="1">
          <a:blip r:embed="rId7">
            <a:alphaModFix/>
          </a:blip>
          <a:srcRect b="0" l="0" r="31703" t="0"/>
          <a:stretch/>
        </p:blipFill>
        <p:spPr>
          <a:xfrm>
            <a:off x="0" y="0"/>
            <a:ext cx="3328650" cy="3655251"/>
          </a:xfrm>
          <a:prstGeom prst="rect">
            <a:avLst/>
          </a:prstGeom>
          <a:noFill/>
          <a:ln>
            <a:noFill/>
          </a:ln>
        </p:spPr>
      </p:pic>
      <p:pic>
        <p:nvPicPr>
          <p:cNvPr id="69" name="Google Shape;69;p14"/>
          <p:cNvPicPr preferRelativeResize="0"/>
          <p:nvPr/>
        </p:nvPicPr>
        <p:blipFill>
          <a:blip r:embed="rId8">
            <a:alphaModFix/>
          </a:blip>
          <a:stretch>
            <a:fillRect/>
          </a:stretch>
        </p:blipFill>
        <p:spPr>
          <a:xfrm>
            <a:off x="3494875" y="0"/>
            <a:ext cx="2741438" cy="3655251"/>
          </a:xfrm>
          <a:prstGeom prst="rect">
            <a:avLst/>
          </a:prstGeom>
          <a:noFill/>
          <a:ln>
            <a:noFill/>
          </a:ln>
        </p:spPr>
      </p:pic>
      <p:pic>
        <p:nvPicPr>
          <p:cNvPr id="70" name="Google Shape;70;p14"/>
          <p:cNvPicPr preferRelativeResize="0"/>
          <p:nvPr/>
        </p:nvPicPr>
        <p:blipFill>
          <a:blip r:embed="rId9">
            <a:alphaModFix/>
          </a:blip>
          <a:stretch>
            <a:fillRect/>
          </a:stretch>
        </p:blipFill>
        <p:spPr>
          <a:xfrm>
            <a:off x="6402550" y="0"/>
            <a:ext cx="2741450" cy="3655267"/>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 name="Shape 74"/>
        <p:cNvGrpSpPr/>
        <p:nvPr/>
      </p:nvGrpSpPr>
      <p:grpSpPr>
        <a:xfrm>
          <a:off x="0" y="0"/>
          <a:ext cx="0" cy="0"/>
          <a:chOff x="0" y="0"/>
          <a:chExt cx="0" cy="0"/>
        </a:xfrm>
      </p:grpSpPr>
      <p:pic>
        <p:nvPicPr>
          <p:cNvPr id="75" name="Google Shape;75;p15"/>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76" name="Google Shape;76;p15"/>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77" name="Google Shape;77;p15"/>
          <p:cNvPicPr preferRelativeResize="0"/>
          <p:nvPr/>
        </p:nvPicPr>
        <p:blipFill>
          <a:blip r:embed="rId5">
            <a:alphaModFix/>
          </a:blip>
          <a:stretch>
            <a:fillRect/>
          </a:stretch>
        </p:blipFill>
        <p:spPr>
          <a:xfrm>
            <a:off x="7555325" y="3883750"/>
            <a:ext cx="1588675" cy="1259750"/>
          </a:xfrm>
          <a:prstGeom prst="rect">
            <a:avLst/>
          </a:prstGeom>
          <a:noFill/>
          <a:ln>
            <a:noFill/>
          </a:ln>
        </p:spPr>
      </p:pic>
      <p:pic>
        <p:nvPicPr>
          <p:cNvPr id="78" name="Google Shape;78;p15"/>
          <p:cNvPicPr preferRelativeResize="0"/>
          <p:nvPr/>
        </p:nvPicPr>
        <p:blipFill rotWithShape="1">
          <a:blip r:embed="rId6">
            <a:alphaModFix/>
          </a:blip>
          <a:srcRect b="18284" l="0" r="0" t="11711"/>
          <a:stretch/>
        </p:blipFill>
        <p:spPr>
          <a:xfrm>
            <a:off x="5714875" y="3685750"/>
            <a:ext cx="1799526" cy="1259750"/>
          </a:xfrm>
          <a:prstGeom prst="rect">
            <a:avLst/>
          </a:prstGeom>
          <a:noFill/>
          <a:ln>
            <a:noFill/>
          </a:ln>
        </p:spPr>
      </p:pic>
      <p:sp>
        <p:nvSpPr>
          <p:cNvPr id="79" name="Google Shape;79;p15"/>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rgbClr val="595959"/>
                </a:solidFill>
                <a:latin typeface="Oswald"/>
                <a:ea typeface="Oswald"/>
                <a:cs typeface="Oswald"/>
                <a:sym typeface="Oswald"/>
              </a:rPr>
              <a:t>Phase 2 Athletics</a:t>
            </a:r>
            <a:endParaRPr sz="2800">
              <a:solidFill>
                <a:srgbClr val="595959"/>
              </a:solidFill>
              <a:latin typeface="Oswald"/>
              <a:ea typeface="Oswald"/>
              <a:cs typeface="Oswald"/>
              <a:sym typeface="Oswald"/>
            </a:endParaRPr>
          </a:p>
          <a:p>
            <a:pPr indent="0" lvl="0" marL="0" rtl="0" algn="ctr">
              <a:spcBef>
                <a:spcPts val="0"/>
              </a:spcBef>
              <a:spcAft>
                <a:spcPts val="0"/>
              </a:spcAft>
              <a:buNone/>
            </a:pPr>
            <a:r>
              <a:rPr b="1" lang="en" sz="2800">
                <a:solidFill>
                  <a:srgbClr val="595959"/>
                </a:solidFill>
                <a:latin typeface="Oswald"/>
                <a:ea typeface="Oswald"/>
                <a:cs typeface="Oswald"/>
                <a:sym typeface="Oswald"/>
              </a:rPr>
              <a:t>NBHS Physical Science Center </a:t>
            </a:r>
            <a:endParaRPr b="1" sz="2800">
              <a:solidFill>
                <a:srgbClr val="595959"/>
              </a:solidFill>
              <a:latin typeface="Oswald"/>
              <a:ea typeface="Oswald"/>
              <a:cs typeface="Oswald"/>
              <a:sym typeface="Oswald"/>
            </a:endParaRPr>
          </a:p>
        </p:txBody>
      </p:sp>
      <p:pic>
        <p:nvPicPr>
          <p:cNvPr id="80" name="Google Shape;80;p15"/>
          <p:cNvPicPr preferRelativeResize="0"/>
          <p:nvPr/>
        </p:nvPicPr>
        <p:blipFill rotWithShape="1">
          <a:blip r:embed="rId7">
            <a:alphaModFix/>
          </a:blip>
          <a:srcRect b="0" l="23750" r="14911" t="0"/>
          <a:stretch/>
        </p:blipFill>
        <p:spPr>
          <a:xfrm>
            <a:off x="0" y="0"/>
            <a:ext cx="3014325" cy="3685750"/>
          </a:xfrm>
          <a:prstGeom prst="rect">
            <a:avLst/>
          </a:prstGeom>
          <a:noFill/>
          <a:ln>
            <a:noFill/>
          </a:ln>
        </p:spPr>
      </p:pic>
      <p:pic>
        <p:nvPicPr>
          <p:cNvPr id="81" name="Google Shape;81;p15"/>
          <p:cNvPicPr preferRelativeResize="0"/>
          <p:nvPr/>
        </p:nvPicPr>
        <p:blipFill>
          <a:blip r:embed="rId8">
            <a:alphaModFix/>
          </a:blip>
          <a:stretch>
            <a:fillRect/>
          </a:stretch>
        </p:blipFill>
        <p:spPr>
          <a:xfrm>
            <a:off x="3094763" y="0"/>
            <a:ext cx="2764319" cy="3685750"/>
          </a:xfrm>
          <a:prstGeom prst="rect">
            <a:avLst/>
          </a:prstGeom>
          <a:noFill/>
          <a:ln>
            <a:noFill/>
          </a:ln>
        </p:spPr>
      </p:pic>
      <p:pic>
        <p:nvPicPr>
          <p:cNvPr id="82" name="Google Shape;82;p15"/>
          <p:cNvPicPr preferRelativeResize="0"/>
          <p:nvPr/>
        </p:nvPicPr>
        <p:blipFill>
          <a:blip r:embed="rId9">
            <a:alphaModFix/>
          </a:blip>
          <a:stretch>
            <a:fillRect/>
          </a:stretch>
        </p:blipFill>
        <p:spPr>
          <a:xfrm>
            <a:off x="5939535" y="0"/>
            <a:ext cx="3204466" cy="3685751"/>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 name="Shape 86"/>
        <p:cNvGrpSpPr/>
        <p:nvPr/>
      </p:nvGrpSpPr>
      <p:grpSpPr>
        <a:xfrm>
          <a:off x="0" y="0"/>
          <a:ext cx="0" cy="0"/>
          <a:chOff x="0" y="0"/>
          <a:chExt cx="0" cy="0"/>
        </a:xfrm>
      </p:grpSpPr>
      <p:pic>
        <p:nvPicPr>
          <p:cNvPr id="87" name="Google Shape;87;p16"/>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88" name="Google Shape;88;p16"/>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89" name="Google Shape;89;p16"/>
          <p:cNvPicPr preferRelativeResize="0"/>
          <p:nvPr/>
        </p:nvPicPr>
        <p:blipFill rotWithShape="1">
          <a:blip r:embed="rId5">
            <a:alphaModFix/>
          </a:blip>
          <a:srcRect b="18284" l="0" r="0" t="11711"/>
          <a:stretch/>
        </p:blipFill>
        <p:spPr>
          <a:xfrm>
            <a:off x="5714875" y="3685750"/>
            <a:ext cx="1799526" cy="1259750"/>
          </a:xfrm>
          <a:prstGeom prst="rect">
            <a:avLst/>
          </a:prstGeom>
          <a:noFill/>
          <a:ln>
            <a:noFill/>
          </a:ln>
        </p:spPr>
      </p:pic>
      <p:sp>
        <p:nvSpPr>
          <p:cNvPr id="90" name="Google Shape;90;p16"/>
          <p:cNvSpPr txBox="1"/>
          <p:nvPr/>
        </p:nvSpPr>
        <p:spPr>
          <a:xfrm>
            <a:off x="75050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NBHS Physical Science Center </a:t>
            </a:r>
            <a:endParaRPr b="1" sz="2800">
              <a:solidFill>
                <a:schemeClr val="dk2"/>
              </a:solidFill>
              <a:latin typeface="Oswald"/>
              <a:ea typeface="Oswald"/>
              <a:cs typeface="Oswald"/>
              <a:sym typeface="Oswald"/>
            </a:endParaRPr>
          </a:p>
        </p:txBody>
      </p:sp>
      <p:pic>
        <p:nvPicPr>
          <p:cNvPr id="91" name="Google Shape;91;p16"/>
          <p:cNvPicPr preferRelativeResize="0"/>
          <p:nvPr/>
        </p:nvPicPr>
        <p:blipFill>
          <a:blip r:embed="rId3">
            <a:alphaModFix/>
          </a:blip>
          <a:stretch>
            <a:fillRect/>
          </a:stretch>
        </p:blipFill>
        <p:spPr>
          <a:xfrm>
            <a:off x="7555325" y="3883750"/>
            <a:ext cx="1588675" cy="1259750"/>
          </a:xfrm>
          <a:prstGeom prst="rect">
            <a:avLst/>
          </a:prstGeom>
          <a:noFill/>
          <a:ln>
            <a:noFill/>
          </a:ln>
        </p:spPr>
      </p:pic>
      <p:sp>
        <p:nvSpPr>
          <p:cNvPr id="92" name="Google Shape;92;p16"/>
          <p:cNvSpPr txBox="1"/>
          <p:nvPr/>
        </p:nvSpPr>
        <p:spPr>
          <a:xfrm>
            <a:off x="0" y="0"/>
            <a:ext cx="5472000" cy="3746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Bid Package No. 2 - North Bullitt Physical Science Center </a:t>
            </a:r>
            <a:endParaRPr i="1" sz="1450">
              <a:solidFill>
                <a:srgbClr val="156082"/>
              </a:solidFill>
            </a:endParaRPr>
          </a:p>
          <a:p>
            <a:pPr indent="0" lvl="0" marL="0" rtl="0" algn="l">
              <a:lnSpc>
                <a:spcPct val="115000"/>
              </a:lnSpc>
              <a:spcBef>
                <a:spcPts val="900"/>
              </a:spcBef>
              <a:spcAft>
                <a:spcPts val="0"/>
              </a:spcAft>
              <a:buClr>
                <a:schemeClr val="dk1"/>
              </a:buClr>
              <a:buSzPts val="1100"/>
              <a:buFont typeface="Arial"/>
              <a:buNone/>
            </a:pPr>
            <a:r>
              <a:rPr b="1" lang="en">
                <a:solidFill>
                  <a:schemeClr val="dk1"/>
                </a:solidFill>
                <a:highlight>
                  <a:srgbClr val="FFFFFF"/>
                </a:highlight>
              </a:rPr>
              <a:t>Change Order 13 - Omitted Weight Room Flooring</a:t>
            </a:r>
            <a:endParaRPr b="1" sz="2400" u="sng">
              <a:solidFill>
                <a:schemeClr val="dk1"/>
              </a:solidFill>
            </a:endParaRPr>
          </a:p>
          <a:p>
            <a:pPr indent="0" lvl="0" marL="0" rtl="0" algn="l">
              <a:lnSpc>
                <a:spcPct val="115000"/>
              </a:lnSpc>
              <a:spcBef>
                <a:spcPts val="900"/>
              </a:spcBef>
              <a:spcAft>
                <a:spcPts val="0"/>
              </a:spcAft>
              <a:buClr>
                <a:schemeClr val="dk1"/>
              </a:buClr>
              <a:buSzPts val="1100"/>
              <a:buFont typeface="Arial"/>
              <a:buNone/>
            </a:pPr>
            <a:r>
              <a:rPr b="1" i="1" lang="en" sz="1300">
                <a:solidFill>
                  <a:srgbClr val="156082"/>
                </a:solidFill>
              </a:rPr>
              <a:t>$29,758.00 Credit  - </a:t>
            </a:r>
            <a:r>
              <a:rPr i="1" lang="en" sz="1300">
                <a:solidFill>
                  <a:srgbClr val="156082"/>
                </a:solidFill>
              </a:rPr>
              <a:t>Weight room flooring is being omitted and replaced with an outside vendor’s flooring. </a:t>
            </a:r>
            <a:endParaRPr i="1" sz="1300">
              <a:solidFill>
                <a:srgbClr val="156082"/>
              </a:solidFill>
            </a:endParaRPr>
          </a:p>
          <a:p>
            <a:pPr indent="0" lvl="0" marL="0" rtl="0" algn="l">
              <a:lnSpc>
                <a:spcPct val="115000"/>
              </a:lnSpc>
              <a:spcBef>
                <a:spcPts val="1200"/>
              </a:spcBef>
              <a:spcAft>
                <a:spcPts val="0"/>
              </a:spcAft>
              <a:buClr>
                <a:schemeClr val="dk1"/>
              </a:buClr>
              <a:buSzPts val="1100"/>
              <a:buFont typeface="Arial"/>
              <a:buNone/>
            </a:pPr>
            <a:r>
              <a:rPr i="1" lang="en" sz="1300">
                <a:solidFill>
                  <a:srgbClr val="156082"/>
                </a:solidFill>
              </a:rPr>
              <a:t>This change order deducts the cost of installation of the resilient flooring originally specified and documented.  There is a separate change order for the omission of flooring materials attached to this change order.</a:t>
            </a:r>
            <a:endParaRPr i="1" sz="1300">
              <a:solidFill>
                <a:srgbClr val="156082"/>
              </a:solidFill>
            </a:endParaRPr>
          </a:p>
          <a:p>
            <a:pPr indent="0" lvl="0" marL="0" rtl="0" algn="l">
              <a:lnSpc>
                <a:spcPct val="115000"/>
              </a:lnSpc>
              <a:spcBef>
                <a:spcPts val="1200"/>
              </a:spcBef>
              <a:spcAft>
                <a:spcPts val="0"/>
              </a:spcAft>
              <a:buClr>
                <a:schemeClr val="dk1"/>
              </a:buClr>
              <a:buSzPts val="1100"/>
              <a:buFont typeface="Arial"/>
              <a:buNone/>
            </a:pPr>
            <a:r>
              <a:rPr i="1" lang="en" sz="1300">
                <a:solidFill>
                  <a:srgbClr val="156082"/>
                </a:solidFill>
              </a:rPr>
              <a:t>NBHS Athletics and BCPS Facilities has been working with Direct Fitness for provision of the flooring with logos.</a:t>
            </a:r>
            <a:endParaRPr i="1" sz="1300">
              <a:solidFill>
                <a:srgbClr val="156082"/>
              </a:solidFill>
            </a:endParaRPr>
          </a:p>
          <a:p>
            <a:pPr indent="0" lvl="0" marL="0" rtl="0" algn="l">
              <a:lnSpc>
                <a:spcPct val="115000"/>
              </a:lnSpc>
              <a:spcBef>
                <a:spcPts val="1200"/>
              </a:spcBef>
              <a:spcAft>
                <a:spcPts val="0"/>
              </a:spcAft>
              <a:buClr>
                <a:schemeClr val="dk1"/>
              </a:buClr>
              <a:buSzPts val="1100"/>
              <a:buFont typeface="Arial"/>
              <a:buNone/>
            </a:pPr>
            <a:r>
              <a:rPr i="1" lang="en" sz="1300">
                <a:solidFill>
                  <a:srgbClr val="156082"/>
                </a:solidFill>
              </a:rPr>
              <a:t>A PO in the amount of $74,904.60 has been issued directly to Direct Fitness Solutions for provision of branded weight room flooring and installation.  </a:t>
            </a:r>
            <a:endParaRPr i="1" sz="1300">
              <a:solidFill>
                <a:srgbClr val="156082"/>
              </a:solidFill>
            </a:endParaRPr>
          </a:p>
          <a:p>
            <a:pPr indent="0" lvl="0" marL="0" rtl="0" algn="l">
              <a:lnSpc>
                <a:spcPct val="115000"/>
              </a:lnSpc>
              <a:spcBef>
                <a:spcPts val="1200"/>
              </a:spcBef>
              <a:spcAft>
                <a:spcPts val="0"/>
              </a:spcAft>
              <a:buClr>
                <a:schemeClr val="dk1"/>
              </a:buClr>
              <a:buSzPts val="1100"/>
              <a:buFont typeface="Arial"/>
              <a:buNone/>
            </a:pPr>
            <a:r>
              <a:rPr lang="en" sz="1100">
                <a:solidFill>
                  <a:schemeClr val="dk1"/>
                </a:solidFill>
              </a:rPr>
              <a:t> </a:t>
            </a:r>
            <a:endParaRPr sz="1100">
              <a:solidFill>
                <a:schemeClr val="dk1"/>
              </a:solidFill>
            </a:endParaRPr>
          </a:p>
          <a:p>
            <a:pPr indent="0" lvl="0" marL="0" rtl="0" algn="l">
              <a:lnSpc>
                <a:spcPct val="115000"/>
              </a:lnSpc>
              <a:spcBef>
                <a:spcPts val="1200"/>
              </a:spcBef>
              <a:spcAft>
                <a:spcPts val="0"/>
              </a:spcAft>
              <a:buClr>
                <a:schemeClr val="dk1"/>
              </a:buClr>
              <a:buSzPts val="1100"/>
              <a:buFont typeface="Arial"/>
              <a:buNone/>
            </a:pPr>
            <a:r>
              <a:t/>
            </a:r>
            <a:endParaRPr b="1" i="1">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pic>
        <p:nvPicPr>
          <p:cNvPr id="93" name="Google Shape;93;p16"/>
          <p:cNvPicPr preferRelativeResize="0"/>
          <p:nvPr/>
        </p:nvPicPr>
        <p:blipFill>
          <a:blip r:embed="rId6">
            <a:alphaModFix/>
          </a:blip>
          <a:stretch>
            <a:fillRect/>
          </a:stretch>
        </p:blipFill>
        <p:spPr>
          <a:xfrm>
            <a:off x="5472000" y="0"/>
            <a:ext cx="3588400" cy="2097900"/>
          </a:xfrm>
          <a:prstGeom prst="rect">
            <a:avLst/>
          </a:prstGeom>
          <a:noFill/>
          <a:ln>
            <a:noFill/>
          </a:ln>
        </p:spPr>
      </p:pic>
      <p:pic>
        <p:nvPicPr>
          <p:cNvPr id="94" name="Google Shape;94;p16"/>
          <p:cNvPicPr preferRelativeResize="0"/>
          <p:nvPr/>
        </p:nvPicPr>
        <p:blipFill>
          <a:blip r:embed="rId7">
            <a:alphaModFix/>
          </a:blip>
          <a:stretch>
            <a:fillRect/>
          </a:stretch>
        </p:blipFill>
        <p:spPr>
          <a:xfrm>
            <a:off x="5472000" y="2222341"/>
            <a:ext cx="3588401" cy="1536958"/>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pic>
        <p:nvPicPr>
          <p:cNvPr id="99" name="Google Shape;99;p17"/>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00" name="Google Shape;100;p17"/>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101" name="Google Shape;101;p17"/>
          <p:cNvPicPr preferRelativeResize="0"/>
          <p:nvPr/>
        </p:nvPicPr>
        <p:blipFill rotWithShape="1">
          <a:blip r:embed="rId5">
            <a:alphaModFix/>
          </a:blip>
          <a:srcRect b="18284" l="0" r="0" t="11711"/>
          <a:stretch/>
        </p:blipFill>
        <p:spPr>
          <a:xfrm>
            <a:off x="5714875" y="3685750"/>
            <a:ext cx="1799526" cy="1259750"/>
          </a:xfrm>
          <a:prstGeom prst="rect">
            <a:avLst/>
          </a:prstGeom>
          <a:noFill/>
          <a:ln>
            <a:noFill/>
          </a:ln>
        </p:spPr>
      </p:pic>
      <p:sp>
        <p:nvSpPr>
          <p:cNvPr id="102" name="Google Shape;102;p17"/>
          <p:cNvSpPr txBox="1"/>
          <p:nvPr/>
        </p:nvSpPr>
        <p:spPr>
          <a:xfrm>
            <a:off x="75050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NBHS Physical Science Center </a:t>
            </a:r>
            <a:endParaRPr b="1" sz="2800">
              <a:solidFill>
                <a:schemeClr val="dk2"/>
              </a:solidFill>
              <a:latin typeface="Oswald"/>
              <a:ea typeface="Oswald"/>
              <a:cs typeface="Oswald"/>
              <a:sym typeface="Oswald"/>
            </a:endParaRPr>
          </a:p>
        </p:txBody>
      </p:sp>
      <p:pic>
        <p:nvPicPr>
          <p:cNvPr id="103" name="Google Shape;103;p17"/>
          <p:cNvPicPr preferRelativeResize="0"/>
          <p:nvPr/>
        </p:nvPicPr>
        <p:blipFill>
          <a:blip r:embed="rId3">
            <a:alphaModFix/>
          </a:blip>
          <a:stretch>
            <a:fillRect/>
          </a:stretch>
        </p:blipFill>
        <p:spPr>
          <a:xfrm>
            <a:off x="7555325" y="3883750"/>
            <a:ext cx="1588675" cy="1259750"/>
          </a:xfrm>
          <a:prstGeom prst="rect">
            <a:avLst/>
          </a:prstGeom>
          <a:noFill/>
          <a:ln>
            <a:noFill/>
          </a:ln>
        </p:spPr>
      </p:pic>
      <p:sp>
        <p:nvSpPr>
          <p:cNvPr id="104" name="Google Shape;104;p17"/>
          <p:cNvSpPr txBox="1"/>
          <p:nvPr/>
        </p:nvSpPr>
        <p:spPr>
          <a:xfrm>
            <a:off x="86700" y="54050"/>
            <a:ext cx="8850900" cy="3746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Bid Package No. 2 - North Bullitt Physical Science Center </a:t>
            </a:r>
            <a:endParaRPr i="1" sz="1450">
              <a:solidFill>
                <a:srgbClr val="156082"/>
              </a:solidFill>
            </a:endParaRPr>
          </a:p>
          <a:p>
            <a:pPr indent="0" lvl="0" marL="0" rtl="0" algn="l">
              <a:lnSpc>
                <a:spcPct val="115000"/>
              </a:lnSpc>
              <a:spcBef>
                <a:spcPts val="900"/>
              </a:spcBef>
              <a:spcAft>
                <a:spcPts val="0"/>
              </a:spcAft>
              <a:buClr>
                <a:schemeClr val="dk1"/>
              </a:buClr>
              <a:buSzPts val="1100"/>
              <a:buFont typeface="Arial"/>
              <a:buNone/>
            </a:pPr>
            <a:r>
              <a:t/>
            </a:r>
            <a:endParaRPr b="1" u="sng">
              <a:solidFill>
                <a:schemeClr val="dk1"/>
              </a:solidFill>
            </a:endParaRPr>
          </a:p>
          <a:p>
            <a:pPr indent="0" lvl="0" marL="0" rtl="0" algn="l">
              <a:lnSpc>
                <a:spcPct val="115000"/>
              </a:lnSpc>
              <a:spcBef>
                <a:spcPts val="900"/>
              </a:spcBef>
              <a:spcAft>
                <a:spcPts val="0"/>
              </a:spcAft>
              <a:buClr>
                <a:schemeClr val="dk1"/>
              </a:buClr>
              <a:buSzPts val="1100"/>
              <a:buFont typeface="Arial"/>
              <a:buNone/>
            </a:pPr>
            <a:r>
              <a:rPr b="1" lang="en" u="sng">
                <a:solidFill>
                  <a:schemeClr val="dk1"/>
                </a:solidFill>
              </a:rPr>
              <a:t>Change Order 14 – </a:t>
            </a:r>
            <a:r>
              <a:rPr b="1" i="1" lang="en" u="sng">
                <a:solidFill>
                  <a:schemeClr val="dk1"/>
                </a:solidFill>
              </a:rPr>
              <a:t>Laundry Room Revisions - </a:t>
            </a:r>
            <a:endParaRPr b="1" u="sng"/>
          </a:p>
          <a:p>
            <a:pPr indent="0" lvl="0" marL="0" rtl="0" algn="l">
              <a:lnSpc>
                <a:spcPct val="115000"/>
              </a:lnSpc>
              <a:spcBef>
                <a:spcPts val="900"/>
              </a:spcBef>
              <a:spcAft>
                <a:spcPts val="0"/>
              </a:spcAft>
              <a:buNone/>
            </a:pPr>
            <a:r>
              <a:rPr b="1" i="1" lang="en">
                <a:solidFill>
                  <a:srgbClr val="156082"/>
                </a:solidFill>
              </a:rPr>
              <a:t>$68,063 (+$9,362 + $2,901.13) = $80,326.13 - </a:t>
            </a:r>
            <a:r>
              <a:rPr i="1" lang="en">
                <a:solidFill>
                  <a:srgbClr val="156082"/>
                </a:solidFill>
              </a:rPr>
              <a:t>BCPS Facilities requested the laundry room be revised to accommodate commercial laundry equipment instead of the residential grade laundry equipment originally documented.  This change order also includes the cost of the commercial washer and dryer.</a:t>
            </a:r>
            <a:r>
              <a:rPr lang="en">
                <a:solidFill>
                  <a:srgbClr val="156082"/>
                </a:solidFill>
              </a:rPr>
              <a:t> </a:t>
            </a:r>
            <a:endParaRPr i="1">
              <a:solidFill>
                <a:srgbClr val="156082"/>
              </a:solidFill>
            </a:endParaRPr>
          </a:p>
          <a:p>
            <a:pPr indent="0" lvl="0" marL="0" rtl="0" algn="l">
              <a:lnSpc>
                <a:spcPct val="115000"/>
              </a:lnSpc>
              <a:spcBef>
                <a:spcPts val="900"/>
              </a:spcBef>
              <a:spcAft>
                <a:spcPts val="0"/>
              </a:spcAft>
              <a:buNone/>
            </a:pPr>
            <a:r>
              <a:t/>
            </a:r>
            <a:endParaRPr b="1" u="sng">
              <a:solidFill>
                <a:schemeClr val="dk1"/>
              </a:solidFill>
            </a:endParaRPr>
          </a:p>
          <a:p>
            <a:pPr indent="0" lvl="0" marL="0" rtl="0" algn="l">
              <a:lnSpc>
                <a:spcPct val="115000"/>
              </a:lnSpc>
              <a:spcBef>
                <a:spcPts val="900"/>
              </a:spcBef>
              <a:spcAft>
                <a:spcPts val="0"/>
              </a:spcAft>
              <a:buClr>
                <a:schemeClr val="dk1"/>
              </a:buClr>
              <a:buSzPts val="1100"/>
              <a:buFont typeface="Arial"/>
              <a:buNone/>
            </a:pPr>
            <a:r>
              <a:rPr b="1" lang="en" u="sng">
                <a:solidFill>
                  <a:schemeClr val="dk1"/>
                </a:solidFill>
              </a:rPr>
              <a:t>Change Order </a:t>
            </a:r>
            <a:r>
              <a:rPr b="1" i="1" lang="en" u="sng">
                <a:solidFill>
                  <a:schemeClr val="dk1"/>
                </a:solidFill>
              </a:rPr>
              <a:t>15 - Added Nailer Board </a:t>
            </a:r>
            <a:endParaRPr b="1" u="sng">
              <a:solidFill>
                <a:schemeClr val="dk1"/>
              </a:solidFill>
            </a:endParaRPr>
          </a:p>
          <a:p>
            <a:pPr indent="0" lvl="0" marL="0" rtl="0" algn="l">
              <a:lnSpc>
                <a:spcPct val="115000"/>
              </a:lnSpc>
              <a:spcBef>
                <a:spcPts val="1200"/>
              </a:spcBef>
              <a:spcAft>
                <a:spcPts val="0"/>
              </a:spcAft>
              <a:buNone/>
            </a:pPr>
            <a:r>
              <a:rPr b="1" i="1" lang="en">
                <a:solidFill>
                  <a:srgbClr val="156082"/>
                </a:solidFill>
              </a:rPr>
              <a:t>$3,243 - </a:t>
            </a:r>
            <a:r>
              <a:rPr i="1" lang="en">
                <a:solidFill>
                  <a:srgbClr val="156082"/>
                </a:solidFill>
              </a:rPr>
              <a:t>Additional wood blocking is required at the roof parapet cap to maintain a proper flashing height above the modified bitumen roof.  This change was reviewed by Garland (the roof warranty holder) and agreed with the change.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900"/>
              </a:spcBef>
              <a:spcAft>
                <a:spcPts val="0"/>
              </a:spcAft>
              <a:buClr>
                <a:schemeClr val="dk1"/>
              </a:buClr>
              <a:buSzPts val="1100"/>
              <a:buFont typeface="Arial"/>
              <a:buNone/>
            </a:pPr>
            <a:r>
              <a:t/>
            </a:r>
            <a:endParaRPr i="1" sz="1450">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pic>
        <p:nvPicPr>
          <p:cNvPr id="109" name="Google Shape;109;p18"/>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10" name="Google Shape;110;p18"/>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111" name="Google Shape;111;p18"/>
          <p:cNvPicPr preferRelativeResize="0"/>
          <p:nvPr/>
        </p:nvPicPr>
        <p:blipFill rotWithShape="1">
          <a:blip r:embed="rId5">
            <a:alphaModFix/>
          </a:blip>
          <a:srcRect b="18284" l="0" r="0" t="11711"/>
          <a:stretch/>
        </p:blipFill>
        <p:spPr>
          <a:xfrm>
            <a:off x="5714875" y="3685750"/>
            <a:ext cx="1799526" cy="1259750"/>
          </a:xfrm>
          <a:prstGeom prst="rect">
            <a:avLst/>
          </a:prstGeom>
          <a:noFill/>
          <a:ln>
            <a:noFill/>
          </a:ln>
        </p:spPr>
      </p:pic>
      <p:sp>
        <p:nvSpPr>
          <p:cNvPr id="112" name="Google Shape;112;p18"/>
          <p:cNvSpPr txBox="1"/>
          <p:nvPr/>
        </p:nvSpPr>
        <p:spPr>
          <a:xfrm>
            <a:off x="75050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NBHS Physical Science Center </a:t>
            </a:r>
            <a:endParaRPr b="1" sz="2800">
              <a:solidFill>
                <a:schemeClr val="dk2"/>
              </a:solidFill>
              <a:latin typeface="Oswald"/>
              <a:ea typeface="Oswald"/>
              <a:cs typeface="Oswald"/>
              <a:sym typeface="Oswald"/>
            </a:endParaRPr>
          </a:p>
        </p:txBody>
      </p:sp>
      <p:pic>
        <p:nvPicPr>
          <p:cNvPr id="113" name="Google Shape;113;p18"/>
          <p:cNvPicPr preferRelativeResize="0"/>
          <p:nvPr/>
        </p:nvPicPr>
        <p:blipFill>
          <a:blip r:embed="rId3">
            <a:alphaModFix/>
          </a:blip>
          <a:stretch>
            <a:fillRect/>
          </a:stretch>
        </p:blipFill>
        <p:spPr>
          <a:xfrm>
            <a:off x="7555325" y="3883750"/>
            <a:ext cx="1588675" cy="1259750"/>
          </a:xfrm>
          <a:prstGeom prst="rect">
            <a:avLst/>
          </a:prstGeom>
          <a:noFill/>
          <a:ln>
            <a:noFill/>
          </a:ln>
        </p:spPr>
      </p:pic>
      <p:sp>
        <p:nvSpPr>
          <p:cNvPr id="114" name="Google Shape;114;p18"/>
          <p:cNvSpPr txBox="1"/>
          <p:nvPr/>
        </p:nvSpPr>
        <p:spPr>
          <a:xfrm>
            <a:off x="86700" y="54050"/>
            <a:ext cx="5222100" cy="3746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Bid Package No. 2 - North Bullitt Physical Science Center </a:t>
            </a:r>
            <a:endParaRPr i="1" sz="1450">
              <a:solidFill>
                <a:srgbClr val="156082"/>
              </a:solidFill>
            </a:endParaRPr>
          </a:p>
          <a:p>
            <a:pPr indent="0" lvl="0" marL="0" rtl="0" algn="l">
              <a:lnSpc>
                <a:spcPct val="115000"/>
              </a:lnSpc>
              <a:spcBef>
                <a:spcPts val="900"/>
              </a:spcBef>
              <a:spcAft>
                <a:spcPts val="0"/>
              </a:spcAft>
              <a:buClr>
                <a:schemeClr val="dk1"/>
              </a:buClr>
              <a:buSzPts val="1100"/>
              <a:buFont typeface="Arial"/>
              <a:buNone/>
            </a:pPr>
            <a:r>
              <a:t/>
            </a:r>
            <a:endParaRPr b="1">
              <a:solidFill>
                <a:schemeClr val="dk1"/>
              </a:solidFill>
            </a:endParaRPr>
          </a:p>
          <a:p>
            <a:pPr indent="0" lvl="0" marL="0" rtl="0" algn="l">
              <a:lnSpc>
                <a:spcPct val="115000"/>
              </a:lnSpc>
              <a:spcBef>
                <a:spcPts val="900"/>
              </a:spcBef>
              <a:spcAft>
                <a:spcPts val="0"/>
              </a:spcAft>
              <a:buClr>
                <a:schemeClr val="dk1"/>
              </a:buClr>
              <a:buSzPts val="1100"/>
              <a:buFont typeface="Arial"/>
              <a:buNone/>
            </a:pPr>
            <a:r>
              <a:rPr b="1" lang="en">
                <a:solidFill>
                  <a:schemeClr val="dk1"/>
                </a:solidFill>
              </a:rPr>
              <a:t>Change Order 16 - </a:t>
            </a:r>
            <a:r>
              <a:rPr b="1" i="1" lang="en" u="sng">
                <a:solidFill>
                  <a:schemeClr val="dk1"/>
                </a:solidFill>
              </a:rPr>
              <a:t>BCHS New Parking Lot Numbering </a:t>
            </a:r>
            <a:endParaRPr b="1" u="sng"/>
          </a:p>
          <a:p>
            <a:pPr indent="0" lvl="0" marL="0" rtl="0" algn="l">
              <a:lnSpc>
                <a:spcPct val="115000"/>
              </a:lnSpc>
              <a:spcBef>
                <a:spcPts val="900"/>
              </a:spcBef>
              <a:spcAft>
                <a:spcPts val="0"/>
              </a:spcAft>
              <a:buNone/>
            </a:pPr>
            <a:r>
              <a:rPr b="1" i="1" lang="en">
                <a:solidFill>
                  <a:srgbClr val="156082"/>
                </a:solidFill>
              </a:rPr>
              <a:t>$2,000 - </a:t>
            </a:r>
            <a:r>
              <a:rPr i="1" lang="en">
                <a:solidFill>
                  <a:srgbClr val="156082"/>
                </a:solidFill>
              </a:rPr>
              <a:t>BCHS Administration requested the Contractor number the parking spaces to allow them to assign them to students on the first day of school.  </a:t>
            </a:r>
            <a:endParaRPr b="1" i="1">
              <a:solidFill>
                <a:schemeClr val="dk1"/>
              </a:solidFill>
            </a:endParaRPr>
          </a:p>
          <a:p>
            <a:pPr indent="0" lvl="0" marL="0" rtl="0" algn="l">
              <a:lnSpc>
                <a:spcPct val="115000"/>
              </a:lnSpc>
              <a:spcBef>
                <a:spcPts val="900"/>
              </a:spcBef>
              <a:spcAft>
                <a:spcPts val="0"/>
              </a:spcAft>
              <a:buNone/>
            </a:pPr>
            <a:r>
              <a:rPr b="1" i="1" lang="en">
                <a:solidFill>
                  <a:schemeClr val="dk1"/>
                </a:solidFill>
              </a:rPr>
              <a:t>Schiller DPO Change Order - </a:t>
            </a:r>
            <a:r>
              <a:rPr b="1" i="1" lang="en" u="sng">
                <a:solidFill>
                  <a:schemeClr val="dk1"/>
                </a:solidFill>
              </a:rPr>
              <a:t>Added Locker Locks </a:t>
            </a:r>
            <a:endParaRPr b="1" i="1" u="sng">
              <a:solidFill>
                <a:srgbClr val="156082"/>
              </a:solidFill>
            </a:endParaRPr>
          </a:p>
          <a:p>
            <a:pPr indent="0" lvl="0" marL="0" rtl="0" algn="l">
              <a:lnSpc>
                <a:spcPct val="115000"/>
              </a:lnSpc>
              <a:spcBef>
                <a:spcPts val="900"/>
              </a:spcBef>
              <a:spcAft>
                <a:spcPts val="0"/>
              </a:spcAft>
              <a:buClr>
                <a:schemeClr val="dk1"/>
              </a:buClr>
              <a:buSzPts val="1100"/>
              <a:buFont typeface="Arial"/>
              <a:buNone/>
            </a:pPr>
            <a:r>
              <a:rPr b="1" i="1" lang="en">
                <a:solidFill>
                  <a:srgbClr val="156082"/>
                </a:solidFill>
              </a:rPr>
              <a:t>$9,245 - </a:t>
            </a:r>
            <a:r>
              <a:rPr i="1" lang="en">
                <a:solidFill>
                  <a:srgbClr val="156082"/>
                </a:solidFill>
              </a:rPr>
              <a:t>BCPS Facilities requested combination locks on all lockers inside the Physical Science Center in lieu of padlock hasps.  This request was made before lockers were fabricated. </a:t>
            </a:r>
            <a:endParaRPr i="1">
              <a:solidFill>
                <a:srgbClr val="156082"/>
              </a:solidFill>
            </a:endParaRPr>
          </a:p>
          <a:p>
            <a:pPr indent="0" lvl="0" marL="0" rtl="0" algn="l">
              <a:lnSpc>
                <a:spcPct val="115000"/>
              </a:lnSpc>
              <a:spcBef>
                <a:spcPts val="900"/>
              </a:spcBef>
              <a:spcAft>
                <a:spcPts val="0"/>
              </a:spcAft>
              <a:buClr>
                <a:schemeClr val="dk1"/>
              </a:buClr>
              <a:buSzPts val="1100"/>
              <a:buFont typeface="Arial"/>
              <a:buNone/>
            </a:pPr>
            <a:r>
              <a:t/>
            </a:r>
            <a:endParaRPr b="1">
              <a:solidFill>
                <a:schemeClr val="dk1"/>
              </a:solidFill>
              <a:highlight>
                <a:srgbClr val="FFFFFF"/>
              </a:highlight>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pic>
        <p:nvPicPr>
          <p:cNvPr id="115" name="Google Shape;115;p18"/>
          <p:cNvPicPr preferRelativeResize="0"/>
          <p:nvPr/>
        </p:nvPicPr>
        <p:blipFill>
          <a:blip r:embed="rId6">
            <a:alphaModFix/>
          </a:blip>
          <a:stretch>
            <a:fillRect/>
          </a:stretch>
        </p:blipFill>
        <p:spPr>
          <a:xfrm>
            <a:off x="5396675" y="0"/>
            <a:ext cx="3747326" cy="33644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pic>
        <p:nvPicPr>
          <p:cNvPr id="120" name="Google Shape;120;p19"/>
          <p:cNvPicPr preferRelativeResize="0"/>
          <p:nvPr/>
        </p:nvPicPr>
        <p:blipFill rotWithShape="1">
          <a:blip r:embed="rId3">
            <a:alphaModFix/>
          </a:blip>
          <a:srcRect b="0" l="0" r="0" t="12610"/>
          <a:stretch/>
        </p:blipFill>
        <p:spPr>
          <a:xfrm>
            <a:off x="0" y="1"/>
            <a:ext cx="9144000" cy="5143500"/>
          </a:xfrm>
          <a:prstGeom prst="rect">
            <a:avLst/>
          </a:prstGeom>
          <a:noFill/>
          <a:ln>
            <a:noFill/>
          </a:ln>
        </p:spPr>
      </p:pic>
      <p:pic>
        <p:nvPicPr>
          <p:cNvPr id="121" name="Google Shape;121;p19"/>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122" name="Google Shape;122;p19"/>
          <p:cNvPicPr preferRelativeResize="0"/>
          <p:nvPr/>
        </p:nvPicPr>
        <p:blipFill>
          <a:blip r:embed="rId5">
            <a:alphaModFix/>
          </a:blip>
          <a:stretch>
            <a:fillRect/>
          </a:stretch>
        </p:blipFill>
        <p:spPr>
          <a:xfrm>
            <a:off x="0" y="3883750"/>
            <a:ext cx="1259750" cy="1259750"/>
          </a:xfrm>
          <a:prstGeom prst="rect">
            <a:avLst/>
          </a:prstGeom>
          <a:noFill/>
          <a:ln>
            <a:noFill/>
          </a:ln>
        </p:spPr>
      </p:pic>
      <p:sp>
        <p:nvSpPr>
          <p:cNvPr id="123" name="Google Shape;123;p19"/>
          <p:cNvSpPr txBox="1"/>
          <p:nvPr/>
        </p:nvSpPr>
        <p:spPr>
          <a:xfrm>
            <a:off x="1259750" y="4350900"/>
            <a:ext cx="2748600" cy="792600"/>
          </a:xfrm>
          <a:prstGeom prst="rect">
            <a:avLst/>
          </a:prstGeom>
          <a:noFill/>
          <a:ln>
            <a:noFill/>
          </a:ln>
        </p:spPr>
        <p:txBody>
          <a:bodyPr anchorCtr="0" anchor="t" bIns="91425" lIns="91425" spcFirstLastPara="1" rIns="91425" wrap="square" tIns="91425">
            <a:normAutofit fontScale="77500" lnSpcReduction="10000"/>
          </a:bodyPr>
          <a:lstStyle/>
          <a:p>
            <a:pPr indent="0" lvl="0" marL="0" rtl="0" algn="ctr">
              <a:spcBef>
                <a:spcPts val="0"/>
              </a:spcBef>
              <a:spcAft>
                <a:spcPts val="0"/>
              </a:spcAft>
              <a:buNone/>
            </a:pPr>
            <a:r>
              <a:rPr lang="en" sz="2800">
                <a:solidFill>
                  <a:schemeClr val="lt1"/>
                </a:solidFill>
                <a:latin typeface="Oswald"/>
                <a:ea typeface="Oswald"/>
                <a:cs typeface="Oswald"/>
                <a:sym typeface="Oswald"/>
              </a:rPr>
              <a:t>Phase 2 Athletics</a:t>
            </a:r>
            <a:endParaRPr sz="2800">
              <a:solidFill>
                <a:schemeClr val="lt1"/>
              </a:solidFill>
              <a:latin typeface="Oswald"/>
              <a:ea typeface="Oswald"/>
              <a:cs typeface="Oswald"/>
              <a:sym typeface="Oswald"/>
            </a:endParaRPr>
          </a:p>
          <a:p>
            <a:pPr indent="0" lvl="0" marL="0" rtl="0" algn="ctr">
              <a:spcBef>
                <a:spcPts val="0"/>
              </a:spcBef>
              <a:spcAft>
                <a:spcPts val="0"/>
              </a:spcAft>
              <a:buNone/>
            </a:pPr>
            <a:r>
              <a:rPr b="1" lang="en" sz="2800">
                <a:solidFill>
                  <a:schemeClr val="lt1"/>
                </a:solidFill>
                <a:latin typeface="Oswald"/>
                <a:ea typeface="Oswald"/>
                <a:cs typeface="Oswald"/>
                <a:sym typeface="Oswald"/>
              </a:rPr>
              <a:t>Baseball and Softball</a:t>
            </a:r>
            <a:r>
              <a:rPr b="1" lang="en" sz="2800">
                <a:solidFill>
                  <a:schemeClr val="lt1"/>
                </a:solidFill>
                <a:latin typeface="Oswald"/>
                <a:ea typeface="Oswald"/>
                <a:cs typeface="Oswald"/>
                <a:sym typeface="Oswald"/>
              </a:rPr>
              <a:t> </a:t>
            </a:r>
            <a:endParaRPr b="1" sz="2800">
              <a:solidFill>
                <a:schemeClr val="lt1"/>
              </a:solidFill>
              <a:latin typeface="Oswald"/>
              <a:ea typeface="Oswald"/>
              <a:cs typeface="Oswald"/>
              <a:sym typeface="Oswald"/>
            </a:endParaRPr>
          </a:p>
        </p:txBody>
      </p:sp>
      <p:pic>
        <p:nvPicPr>
          <p:cNvPr id="124" name="Google Shape;124;p19"/>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125" name="Google Shape;125;p19"/>
          <p:cNvPicPr preferRelativeResize="0"/>
          <p:nvPr/>
        </p:nvPicPr>
        <p:blipFill>
          <a:blip r:embed="rId6">
            <a:alphaModFix/>
          </a:blip>
          <a:stretch>
            <a:fillRect/>
          </a:stretch>
        </p:blipFill>
        <p:spPr>
          <a:xfrm>
            <a:off x="7555325" y="3883750"/>
            <a:ext cx="1588675" cy="12597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20"/>
          <p:cNvSpPr txBox="1"/>
          <p:nvPr/>
        </p:nvSpPr>
        <p:spPr>
          <a:xfrm>
            <a:off x="86700" y="54050"/>
            <a:ext cx="5113500" cy="3746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Bid Package No. 1 - Baseball and Softball </a:t>
            </a:r>
            <a:endParaRPr b="1" sz="1500" u="sng">
              <a:solidFill>
                <a:schemeClr val="dk1"/>
              </a:solidFill>
            </a:endParaRPr>
          </a:p>
          <a:p>
            <a:pPr indent="0" lvl="0" marL="0" rtl="0" algn="l">
              <a:lnSpc>
                <a:spcPct val="115000"/>
              </a:lnSpc>
              <a:spcBef>
                <a:spcPts val="900"/>
              </a:spcBef>
              <a:spcAft>
                <a:spcPts val="0"/>
              </a:spcAft>
              <a:buClr>
                <a:schemeClr val="dk1"/>
              </a:buClr>
              <a:buSzPts val="1100"/>
              <a:buFont typeface="Arial"/>
              <a:buNone/>
            </a:pPr>
            <a:r>
              <a:rPr b="1" lang="en" u="sng">
                <a:solidFill>
                  <a:schemeClr val="dk1"/>
                </a:solidFill>
              </a:rPr>
              <a:t>Final Punch Inspections</a:t>
            </a:r>
            <a:endParaRPr b="1" u="sng">
              <a:solidFill>
                <a:schemeClr val="dk1"/>
              </a:solidFill>
            </a:endParaRPr>
          </a:p>
          <a:p>
            <a:pPr indent="0" lvl="0" marL="0" rtl="0" algn="l">
              <a:lnSpc>
                <a:spcPct val="115000"/>
              </a:lnSpc>
              <a:spcBef>
                <a:spcPts val="900"/>
              </a:spcBef>
              <a:spcAft>
                <a:spcPts val="0"/>
              </a:spcAft>
              <a:buClr>
                <a:schemeClr val="dk1"/>
              </a:buClr>
              <a:buSzPts val="1100"/>
              <a:buFont typeface="Arial"/>
              <a:buNone/>
            </a:pPr>
            <a:r>
              <a:rPr i="1" lang="en">
                <a:solidFill>
                  <a:srgbClr val="156082"/>
                </a:solidFill>
              </a:rPr>
              <a:t>Inspections </a:t>
            </a:r>
            <a:r>
              <a:rPr i="1" lang="en">
                <a:solidFill>
                  <a:srgbClr val="156082"/>
                </a:solidFill>
              </a:rPr>
              <a:t>occurred</a:t>
            </a:r>
            <a:r>
              <a:rPr i="1" lang="en">
                <a:solidFill>
                  <a:srgbClr val="156082"/>
                </a:solidFill>
              </a:rPr>
              <a:t> on 8-6-2025 and correction work is </a:t>
            </a:r>
            <a:r>
              <a:rPr i="1" lang="en">
                <a:solidFill>
                  <a:srgbClr val="156082"/>
                </a:solidFill>
              </a:rPr>
              <a:t>happening</a:t>
            </a:r>
            <a:r>
              <a:rPr i="1" lang="en">
                <a:solidFill>
                  <a:srgbClr val="156082"/>
                </a:solidFill>
              </a:rPr>
              <a:t> now. </a:t>
            </a:r>
            <a:endParaRPr i="1">
              <a:solidFill>
                <a:srgbClr val="156082"/>
              </a:solidFill>
            </a:endParaRPr>
          </a:p>
          <a:p>
            <a:pPr indent="0" lvl="0" marL="0" rtl="0" algn="l">
              <a:lnSpc>
                <a:spcPct val="115000"/>
              </a:lnSpc>
              <a:spcBef>
                <a:spcPts val="900"/>
              </a:spcBef>
              <a:spcAft>
                <a:spcPts val="0"/>
              </a:spcAft>
              <a:buClr>
                <a:schemeClr val="dk1"/>
              </a:buClr>
              <a:buSzPts val="1100"/>
              <a:buFont typeface="Arial"/>
              <a:buNone/>
            </a:pPr>
            <a:r>
              <a:rPr b="1" lang="en" u="sng">
                <a:solidFill>
                  <a:schemeClr val="dk1"/>
                </a:solidFill>
              </a:rPr>
              <a:t>S</a:t>
            </a:r>
            <a:r>
              <a:rPr b="1" lang="en" u="sng">
                <a:solidFill>
                  <a:schemeClr val="dk1"/>
                </a:solidFill>
              </a:rPr>
              <a:t>eptic Field </a:t>
            </a:r>
            <a:endParaRPr b="1" u="sng">
              <a:solidFill>
                <a:schemeClr val="dk1"/>
              </a:solidFill>
            </a:endParaRPr>
          </a:p>
          <a:p>
            <a:pPr indent="0" lvl="0" marL="0" rtl="0" algn="l">
              <a:lnSpc>
                <a:spcPct val="115000"/>
              </a:lnSpc>
              <a:spcBef>
                <a:spcPts val="900"/>
              </a:spcBef>
              <a:spcAft>
                <a:spcPts val="0"/>
              </a:spcAft>
              <a:buClr>
                <a:schemeClr val="dk1"/>
              </a:buClr>
              <a:buSzPts val="1100"/>
              <a:buFont typeface="Arial"/>
              <a:buNone/>
            </a:pPr>
            <a:r>
              <a:rPr i="1" lang="en">
                <a:solidFill>
                  <a:srgbClr val="156082"/>
                </a:solidFill>
              </a:rPr>
              <a:t>Lateral field installation will </a:t>
            </a:r>
            <a:r>
              <a:rPr i="1" lang="en">
                <a:solidFill>
                  <a:srgbClr val="156082"/>
                </a:solidFill>
              </a:rPr>
              <a:t>be completed at the end of the week.  Remaining work is the electrical work at the tank pump.</a:t>
            </a:r>
            <a:endParaRPr i="1">
              <a:solidFill>
                <a:srgbClr val="156082"/>
              </a:solidFill>
            </a:endParaRPr>
          </a:p>
          <a:p>
            <a:pPr indent="0" lvl="0" marL="0" rtl="0" algn="l">
              <a:lnSpc>
                <a:spcPct val="115000"/>
              </a:lnSpc>
              <a:spcBef>
                <a:spcPts val="900"/>
              </a:spcBef>
              <a:spcAft>
                <a:spcPts val="0"/>
              </a:spcAft>
              <a:buClr>
                <a:schemeClr val="dk1"/>
              </a:buClr>
              <a:buSzPts val="1100"/>
              <a:buFont typeface="Arial"/>
              <a:buNone/>
            </a:pPr>
            <a:r>
              <a:rPr b="1" lang="en" u="sng">
                <a:solidFill>
                  <a:schemeClr val="dk1"/>
                </a:solidFill>
              </a:rPr>
              <a:t>Change Order 29 - Ferguson DPO Swap - </a:t>
            </a:r>
            <a:endParaRPr b="1" u="sng">
              <a:solidFill>
                <a:schemeClr val="dk1"/>
              </a:solidFill>
            </a:endParaRPr>
          </a:p>
          <a:p>
            <a:pPr indent="0" lvl="0" marL="0" rtl="0" algn="l">
              <a:lnSpc>
                <a:spcPct val="115000"/>
              </a:lnSpc>
              <a:spcBef>
                <a:spcPts val="1200"/>
              </a:spcBef>
              <a:spcAft>
                <a:spcPts val="0"/>
              </a:spcAft>
              <a:buClr>
                <a:schemeClr val="dk1"/>
              </a:buClr>
              <a:buSzPts val="1100"/>
              <a:buFont typeface="Arial"/>
              <a:buNone/>
            </a:pPr>
            <a:r>
              <a:rPr i="1" lang="en">
                <a:solidFill>
                  <a:srgbClr val="156082"/>
                </a:solidFill>
              </a:rPr>
              <a:t>This Change Order transfers $50,000 to the GC contract and removes the same amount of material costs from the DPO for two sewage ejector pumps.</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b="1" u="sng">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pic>
        <p:nvPicPr>
          <p:cNvPr id="131" name="Google Shape;131;p20"/>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32" name="Google Shape;132;p20"/>
          <p:cNvPicPr preferRelativeResize="0"/>
          <p:nvPr/>
        </p:nvPicPr>
        <p:blipFill>
          <a:blip r:embed="rId4">
            <a:alphaModFix/>
          </a:blip>
          <a:stretch>
            <a:fillRect/>
          </a:stretch>
        </p:blipFill>
        <p:spPr>
          <a:xfrm>
            <a:off x="0" y="3883750"/>
            <a:ext cx="1259750" cy="1259750"/>
          </a:xfrm>
          <a:prstGeom prst="rect">
            <a:avLst/>
          </a:prstGeom>
          <a:noFill/>
          <a:ln>
            <a:noFill/>
          </a:ln>
        </p:spPr>
      </p:pic>
      <p:sp>
        <p:nvSpPr>
          <p:cNvPr id="133" name="Google Shape;133;p20"/>
          <p:cNvSpPr txBox="1"/>
          <p:nvPr/>
        </p:nvSpPr>
        <p:spPr>
          <a:xfrm>
            <a:off x="75050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Baseball and Softball </a:t>
            </a:r>
            <a:endParaRPr b="1" sz="2800">
              <a:solidFill>
                <a:schemeClr val="dk2"/>
              </a:solidFill>
              <a:latin typeface="Oswald"/>
              <a:ea typeface="Oswald"/>
              <a:cs typeface="Oswald"/>
              <a:sym typeface="Oswald"/>
            </a:endParaRPr>
          </a:p>
        </p:txBody>
      </p:sp>
      <p:pic>
        <p:nvPicPr>
          <p:cNvPr id="134" name="Google Shape;134;p20"/>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35" name="Google Shape;135;p20"/>
          <p:cNvPicPr preferRelativeResize="0"/>
          <p:nvPr/>
        </p:nvPicPr>
        <p:blipFill>
          <a:blip r:embed="rId5">
            <a:alphaModFix/>
          </a:blip>
          <a:stretch>
            <a:fillRect/>
          </a:stretch>
        </p:blipFill>
        <p:spPr>
          <a:xfrm>
            <a:off x="5200050" y="359025"/>
            <a:ext cx="3943951" cy="32803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21"/>
          <p:cNvSpPr txBox="1"/>
          <p:nvPr/>
        </p:nvSpPr>
        <p:spPr>
          <a:xfrm>
            <a:off x="86700" y="54050"/>
            <a:ext cx="8952000" cy="3746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600" u="sng">
                <a:solidFill>
                  <a:schemeClr val="dk1"/>
                </a:solidFill>
              </a:rPr>
              <a:t>Board Consent Items - Bid Package No. 1 - Baseball and Softball </a:t>
            </a:r>
            <a:endParaRPr b="1" sz="1600" u="sng">
              <a:solidFill>
                <a:schemeClr val="dk1"/>
              </a:solidFill>
            </a:endParaRPr>
          </a:p>
          <a:p>
            <a:pPr indent="0" lvl="0" marL="0" rtl="0" algn="l">
              <a:lnSpc>
                <a:spcPct val="115000"/>
              </a:lnSpc>
              <a:spcBef>
                <a:spcPts val="900"/>
              </a:spcBef>
              <a:spcAft>
                <a:spcPts val="0"/>
              </a:spcAft>
              <a:buClr>
                <a:schemeClr val="dk1"/>
              </a:buClr>
              <a:buSzPts val="1100"/>
              <a:buFont typeface="Arial"/>
              <a:buNone/>
            </a:pPr>
            <a:r>
              <a:rPr b="1" lang="en" sz="1500" u="sng">
                <a:solidFill>
                  <a:schemeClr val="dk1"/>
                </a:solidFill>
              </a:rPr>
              <a:t>Change Order 30 - Miscellaneous Site Revisions, Inspector Comments and Soil Remediation </a:t>
            </a:r>
            <a:endParaRPr b="1" sz="1500" u="sng">
              <a:solidFill>
                <a:schemeClr val="dk1"/>
              </a:solidFill>
            </a:endParaRPr>
          </a:p>
          <a:p>
            <a:pPr indent="0" lvl="0" marL="0" rtl="0" algn="l">
              <a:lnSpc>
                <a:spcPct val="115000"/>
              </a:lnSpc>
              <a:spcBef>
                <a:spcPts val="1200"/>
              </a:spcBef>
              <a:spcAft>
                <a:spcPts val="0"/>
              </a:spcAft>
              <a:buClr>
                <a:schemeClr val="dk1"/>
              </a:buClr>
              <a:buSzPts val="1100"/>
              <a:buFont typeface="Arial"/>
              <a:buNone/>
            </a:pPr>
            <a:r>
              <a:rPr i="1" lang="en" sz="1300">
                <a:solidFill>
                  <a:srgbClr val="156082"/>
                </a:solidFill>
              </a:rPr>
              <a:t>$ 48,499.00 - This change order includes several revisions across all three sites to capture miscellaneous revisions required by local inspectors, code review and final site completion.  Change Order Requests included are:</a:t>
            </a:r>
            <a:endParaRPr i="1" sz="1300">
              <a:solidFill>
                <a:srgbClr val="156082"/>
              </a:solidFill>
            </a:endParaRPr>
          </a:p>
          <a:p>
            <a:pPr indent="-311150" lvl="0" marL="457200" rtl="0" algn="l">
              <a:lnSpc>
                <a:spcPct val="115000"/>
              </a:lnSpc>
              <a:spcBef>
                <a:spcPts val="1200"/>
              </a:spcBef>
              <a:spcAft>
                <a:spcPts val="0"/>
              </a:spcAft>
              <a:buClr>
                <a:srgbClr val="156082"/>
              </a:buClr>
              <a:buSzPts val="1300"/>
              <a:buChar char="●"/>
            </a:pPr>
            <a:r>
              <a:rPr i="1" lang="en" sz="1300">
                <a:solidFill>
                  <a:srgbClr val="156082"/>
                </a:solidFill>
              </a:rPr>
              <a:t>COR 64 - NBHS - Added Silt Fence at Septic Field - </a:t>
            </a:r>
            <a:r>
              <a:rPr i="1" lang="en" sz="1300" u="sng">
                <a:solidFill>
                  <a:srgbClr val="156082"/>
                </a:solidFill>
              </a:rPr>
              <a:t>$913.00</a:t>
            </a:r>
            <a:r>
              <a:rPr i="1" lang="en" sz="1300">
                <a:solidFill>
                  <a:srgbClr val="156082"/>
                </a:solidFill>
              </a:rPr>
              <a:t> - Requirement of City for stormwater control around the septic field construction.</a:t>
            </a:r>
            <a:endParaRPr i="1" sz="1300">
              <a:solidFill>
                <a:srgbClr val="156082"/>
              </a:solidFill>
            </a:endParaRPr>
          </a:p>
          <a:p>
            <a:pPr indent="-311150" lvl="0" marL="457200" rtl="0" algn="l">
              <a:lnSpc>
                <a:spcPct val="115000"/>
              </a:lnSpc>
              <a:spcBef>
                <a:spcPts val="0"/>
              </a:spcBef>
              <a:spcAft>
                <a:spcPts val="0"/>
              </a:spcAft>
              <a:buClr>
                <a:srgbClr val="156082"/>
              </a:buClr>
              <a:buSzPts val="1300"/>
              <a:buChar char="●"/>
            </a:pPr>
            <a:r>
              <a:rPr i="1" lang="en" sz="1300">
                <a:solidFill>
                  <a:srgbClr val="156082"/>
                </a:solidFill>
              </a:rPr>
              <a:t>COR 65 - BCHS - Overage over Soil Allowance - </a:t>
            </a:r>
            <a:r>
              <a:rPr i="1" lang="en" sz="1300" u="sng">
                <a:solidFill>
                  <a:srgbClr val="156082"/>
                </a:solidFill>
              </a:rPr>
              <a:t>$24,732</a:t>
            </a:r>
            <a:r>
              <a:rPr i="1" lang="en" sz="1300">
                <a:solidFill>
                  <a:srgbClr val="156082"/>
                </a:solidFill>
              </a:rPr>
              <a:t> - Work to remediate soils below the new parking lot exceeded the Allowance for unsuitable soils meant for the baseball/softball field project.  This overage accounts for work beyond the allowance and was verified by BCPS third party special inspector, S&amp;ME.</a:t>
            </a:r>
            <a:endParaRPr i="1" sz="1300">
              <a:solidFill>
                <a:srgbClr val="156082"/>
              </a:solidFill>
            </a:endParaRPr>
          </a:p>
          <a:p>
            <a:pPr indent="-311150" lvl="0" marL="457200" rtl="0" algn="l">
              <a:lnSpc>
                <a:spcPct val="115000"/>
              </a:lnSpc>
              <a:spcBef>
                <a:spcPts val="0"/>
              </a:spcBef>
              <a:spcAft>
                <a:spcPts val="0"/>
              </a:spcAft>
              <a:buClr>
                <a:srgbClr val="156082"/>
              </a:buClr>
              <a:buSzPts val="1300"/>
              <a:buChar char="●"/>
            </a:pPr>
            <a:r>
              <a:rPr i="1" lang="en" sz="1300">
                <a:solidFill>
                  <a:srgbClr val="156082"/>
                </a:solidFill>
              </a:rPr>
              <a:t>COR 68 - BEHS Berm - </a:t>
            </a:r>
            <a:r>
              <a:rPr i="1" lang="en" sz="1300" u="sng">
                <a:solidFill>
                  <a:srgbClr val="156082"/>
                </a:solidFill>
              </a:rPr>
              <a:t>$13,333</a:t>
            </a:r>
            <a:r>
              <a:rPr i="1" lang="en" sz="1300">
                <a:solidFill>
                  <a:srgbClr val="156082"/>
                </a:solidFill>
              </a:rPr>
              <a:t> - BCPS Leadership requested the topsoil stockpile be reshaped at the outfield of the softball field to buffer the field from neighboring properties and provide a spectator viewing area.</a:t>
            </a:r>
            <a:endParaRPr i="1" sz="1300">
              <a:solidFill>
                <a:srgbClr val="156082"/>
              </a:solidFill>
            </a:endParaRPr>
          </a:p>
          <a:p>
            <a:pPr indent="-311150" lvl="0" marL="457200" rtl="0" algn="l">
              <a:lnSpc>
                <a:spcPct val="115000"/>
              </a:lnSpc>
              <a:spcBef>
                <a:spcPts val="0"/>
              </a:spcBef>
              <a:spcAft>
                <a:spcPts val="0"/>
              </a:spcAft>
              <a:buClr>
                <a:srgbClr val="156082"/>
              </a:buClr>
              <a:buSzPts val="1300"/>
              <a:buChar char="●"/>
            </a:pPr>
            <a:r>
              <a:rPr i="1" lang="en" sz="1300">
                <a:solidFill>
                  <a:srgbClr val="156082"/>
                </a:solidFill>
              </a:rPr>
              <a:t>COR 69 - BEHS Clubhouse Ramp - </a:t>
            </a:r>
            <a:r>
              <a:rPr i="1" lang="en" sz="1300" u="sng">
                <a:solidFill>
                  <a:srgbClr val="156082"/>
                </a:solidFill>
              </a:rPr>
              <a:t>$9,521 </a:t>
            </a:r>
            <a:r>
              <a:rPr i="1" lang="en" sz="1300">
                <a:solidFill>
                  <a:srgbClr val="156082"/>
                </a:solidFill>
              </a:rPr>
              <a:t>- The City of Mt Washington's building inspector cited the building for not having an accessible means of entry/egress into the clubhouse and required provision of a ramp and handrails before a final Certificate of Occupancy would be issued.</a:t>
            </a:r>
            <a:endParaRPr i="1" sz="1300">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i="1" sz="1500">
              <a:solidFill>
                <a:schemeClr val="dk1"/>
              </a:solidFill>
            </a:endParaRPr>
          </a:p>
          <a:p>
            <a:pPr indent="0" lvl="0" marL="0" rtl="0" algn="l">
              <a:lnSpc>
                <a:spcPct val="115000"/>
              </a:lnSpc>
              <a:spcBef>
                <a:spcPts val="900"/>
              </a:spcBef>
              <a:spcAft>
                <a:spcPts val="0"/>
              </a:spcAft>
              <a:buClr>
                <a:schemeClr val="dk1"/>
              </a:buClr>
              <a:buSzPts val="1100"/>
              <a:buFont typeface="Arial"/>
              <a:buNone/>
            </a:pPr>
            <a:r>
              <a:rPr b="1" lang="en" sz="1500" u="sng">
                <a:solidFill>
                  <a:schemeClr val="dk1"/>
                </a:solidFill>
              </a:rPr>
              <a:t> </a:t>
            </a:r>
            <a:endParaRPr i="1" sz="1500">
              <a:solidFill>
                <a:srgbClr val="156082"/>
              </a:solidFill>
            </a:endParaRPr>
          </a:p>
          <a:p>
            <a:pPr indent="0" lvl="0" marL="0" rtl="0" algn="l">
              <a:lnSpc>
                <a:spcPct val="115000"/>
              </a:lnSpc>
              <a:spcBef>
                <a:spcPts val="900"/>
              </a:spcBef>
              <a:spcAft>
                <a:spcPts val="0"/>
              </a:spcAft>
              <a:buNone/>
            </a:pPr>
            <a:r>
              <a:rPr lang="en" sz="1500">
                <a:solidFill>
                  <a:schemeClr val="dk1"/>
                </a:solidFill>
              </a:rPr>
              <a:t> </a:t>
            </a:r>
            <a:endParaRPr i="1" sz="1600">
              <a:solidFill>
                <a:schemeClr val="accent1"/>
              </a:solidFill>
            </a:endParaRPr>
          </a:p>
          <a:p>
            <a:pPr indent="0" lvl="0" marL="457200" rtl="0" algn="l">
              <a:spcBef>
                <a:spcPts val="900"/>
              </a:spcBef>
              <a:spcAft>
                <a:spcPts val="0"/>
              </a:spcAft>
              <a:buNone/>
            </a:pPr>
            <a:r>
              <a:t/>
            </a:r>
            <a:endParaRPr i="1" sz="1600">
              <a:solidFill>
                <a:schemeClr val="accent1"/>
              </a:solidFill>
            </a:endParaRPr>
          </a:p>
          <a:p>
            <a:pPr indent="0" lvl="0" marL="0" rtl="0" algn="l">
              <a:lnSpc>
                <a:spcPct val="115000"/>
              </a:lnSpc>
              <a:spcBef>
                <a:spcPts val="1200"/>
              </a:spcBef>
              <a:spcAft>
                <a:spcPts val="0"/>
              </a:spcAft>
              <a:buNone/>
            </a:pPr>
            <a:r>
              <a:t/>
            </a:r>
            <a:endParaRPr sz="1500">
              <a:solidFill>
                <a:schemeClr val="dk1"/>
              </a:solidFill>
            </a:endParaRPr>
          </a:p>
          <a:p>
            <a:pPr indent="0" lvl="0" marL="0" rtl="0" algn="l">
              <a:spcBef>
                <a:spcPts val="1200"/>
              </a:spcBef>
              <a:spcAft>
                <a:spcPts val="0"/>
              </a:spcAft>
              <a:buNone/>
            </a:pPr>
            <a:r>
              <a:t/>
            </a:r>
            <a:endParaRPr i="1" sz="1800">
              <a:solidFill>
                <a:schemeClr val="accent1"/>
              </a:solidFill>
            </a:endParaRPr>
          </a:p>
        </p:txBody>
      </p:sp>
      <p:pic>
        <p:nvPicPr>
          <p:cNvPr id="141" name="Google Shape;141;p21"/>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42" name="Google Shape;142;p21"/>
          <p:cNvPicPr preferRelativeResize="0"/>
          <p:nvPr/>
        </p:nvPicPr>
        <p:blipFill>
          <a:blip r:embed="rId4">
            <a:alphaModFix/>
          </a:blip>
          <a:stretch>
            <a:fillRect/>
          </a:stretch>
        </p:blipFill>
        <p:spPr>
          <a:xfrm>
            <a:off x="0" y="3883750"/>
            <a:ext cx="1259750" cy="1259750"/>
          </a:xfrm>
          <a:prstGeom prst="rect">
            <a:avLst/>
          </a:prstGeom>
          <a:noFill/>
          <a:ln>
            <a:noFill/>
          </a:ln>
        </p:spPr>
      </p:pic>
      <p:sp>
        <p:nvSpPr>
          <p:cNvPr id="143" name="Google Shape;143;p21"/>
          <p:cNvSpPr txBox="1"/>
          <p:nvPr/>
        </p:nvSpPr>
        <p:spPr>
          <a:xfrm>
            <a:off x="75050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Baseball and Softball </a:t>
            </a:r>
            <a:endParaRPr b="1" sz="2800">
              <a:solidFill>
                <a:schemeClr val="dk2"/>
              </a:solidFill>
              <a:latin typeface="Oswald"/>
              <a:ea typeface="Oswald"/>
              <a:cs typeface="Oswald"/>
              <a:sym typeface="Oswald"/>
            </a:endParaRPr>
          </a:p>
        </p:txBody>
      </p:sp>
      <p:pic>
        <p:nvPicPr>
          <p:cNvPr id="144" name="Google Shape;144;p21"/>
          <p:cNvPicPr preferRelativeResize="0"/>
          <p:nvPr/>
        </p:nvPicPr>
        <p:blipFill>
          <a:blip r:embed="rId3">
            <a:alphaModFix/>
          </a:blip>
          <a:stretch>
            <a:fillRect/>
          </a:stretch>
        </p:blipFill>
        <p:spPr>
          <a:xfrm>
            <a:off x="7555325" y="3883750"/>
            <a:ext cx="1588675" cy="125975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pic>
        <p:nvPicPr>
          <p:cNvPr id="149" name="Google Shape;149;p22"/>
          <p:cNvPicPr preferRelativeResize="0"/>
          <p:nvPr/>
        </p:nvPicPr>
        <p:blipFill>
          <a:blip r:embed="rId3">
            <a:alphaModFix/>
          </a:blip>
          <a:stretch>
            <a:fillRect/>
          </a:stretch>
        </p:blipFill>
        <p:spPr>
          <a:xfrm>
            <a:off x="0" y="3883750"/>
            <a:ext cx="1259750" cy="1259750"/>
          </a:xfrm>
          <a:prstGeom prst="rect">
            <a:avLst/>
          </a:prstGeom>
          <a:noFill/>
          <a:ln>
            <a:noFill/>
          </a:ln>
        </p:spPr>
      </p:pic>
      <p:pic>
        <p:nvPicPr>
          <p:cNvPr id="150" name="Google Shape;150;p22"/>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151" name="Google Shape;151;p22"/>
          <p:cNvPicPr preferRelativeResize="0"/>
          <p:nvPr/>
        </p:nvPicPr>
        <p:blipFill rotWithShape="1">
          <a:blip r:embed="rId5">
            <a:alphaModFix/>
          </a:blip>
          <a:srcRect b="33157" l="0" r="0" t="3430"/>
          <a:stretch/>
        </p:blipFill>
        <p:spPr>
          <a:xfrm>
            <a:off x="1002625" y="0"/>
            <a:ext cx="6909951" cy="3724424"/>
          </a:xfrm>
          <a:prstGeom prst="rect">
            <a:avLst/>
          </a:prstGeom>
          <a:noFill/>
          <a:ln>
            <a:noFill/>
          </a:ln>
        </p:spPr>
      </p:pic>
      <p:sp>
        <p:nvSpPr>
          <p:cNvPr id="152" name="Google Shape;152;p22"/>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a:t>
            </a:r>
            <a:r>
              <a:rPr lang="en" sz="2800">
                <a:solidFill>
                  <a:schemeClr val="dk2"/>
                </a:solidFill>
                <a:latin typeface="Oswald"/>
                <a:ea typeface="Oswald"/>
                <a:cs typeface="Oswald"/>
                <a:sym typeface="Oswald"/>
              </a:rPr>
              <a:t>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Bullitt Central and Bullitt East</a:t>
            </a:r>
            <a:endParaRPr b="1" sz="2800">
              <a:solidFill>
                <a:schemeClr val="dk2"/>
              </a:solidFill>
              <a:latin typeface="Oswald"/>
              <a:ea typeface="Oswald"/>
              <a:cs typeface="Oswald"/>
              <a:sym typeface="Oswald"/>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pic>
        <p:nvPicPr>
          <p:cNvPr id="157" name="Google Shape;157;p23"/>
          <p:cNvPicPr preferRelativeResize="0"/>
          <p:nvPr/>
        </p:nvPicPr>
        <p:blipFill rotWithShape="1">
          <a:blip r:embed="rId3">
            <a:alphaModFix/>
          </a:blip>
          <a:srcRect b="0" l="0" r="0" t="14537"/>
          <a:stretch/>
        </p:blipFill>
        <p:spPr>
          <a:xfrm>
            <a:off x="0" y="0"/>
            <a:ext cx="9144000" cy="4052825"/>
          </a:xfrm>
          <a:prstGeom prst="rect">
            <a:avLst/>
          </a:prstGeom>
          <a:noFill/>
          <a:ln>
            <a:noFill/>
          </a:ln>
        </p:spPr>
      </p:pic>
      <p:pic>
        <p:nvPicPr>
          <p:cNvPr id="158" name="Google Shape;158;p23"/>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159" name="Google Shape;159;p23"/>
          <p:cNvPicPr preferRelativeResize="0"/>
          <p:nvPr/>
        </p:nvPicPr>
        <p:blipFill>
          <a:blip r:embed="rId5">
            <a:alphaModFix/>
          </a:blip>
          <a:stretch>
            <a:fillRect/>
          </a:stretch>
        </p:blipFill>
        <p:spPr>
          <a:xfrm>
            <a:off x="7555325" y="3883750"/>
            <a:ext cx="1588675" cy="1259750"/>
          </a:xfrm>
          <a:prstGeom prst="rect">
            <a:avLst/>
          </a:prstGeom>
          <a:noFill/>
          <a:ln>
            <a:noFill/>
          </a:ln>
        </p:spPr>
      </p:pic>
      <p:sp>
        <p:nvSpPr>
          <p:cNvPr id="160" name="Google Shape;160;p23"/>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Construction</a:t>
            </a:r>
            <a:endParaRPr b="1" sz="2800">
              <a:solidFill>
                <a:schemeClr val="dk2"/>
              </a:solidFill>
              <a:latin typeface="Oswald"/>
              <a:ea typeface="Oswald"/>
              <a:cs typeface="Oswald"/>
              <a:sym typeface="Oswald"/>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pic>
        <p:nvPicPr>
          <p:cNvPr id="165" name="Google Shape;165;p24"/>
          <p:cNvPicPr preferRelativeResize="0"/>
          <p:nvPr/>
        </p:nvPicPr>
        <p:blipFill rotWithShape="1">
          <a:blip r:embed="rId3">
            <a:alphaModFix/>
          </a:blip>
          <a:srcRect b="0" l="0" r="0" t="6959"/>
          <a:stretch/>
        </p:blipFill>
        <p:spPr>
          <a:xfrm>
            <a:off x="0" y="0"/>
            <a:ext cx="9143999" cy="3982025"/>
          </a:xfrm>
          <a:prstGeom prst="rect">
            <a:avLst/>
          </a:prstGeom>
          <a:noFill/>
          <a:ln>
            <a:noFill/>
          </a:ln>
        </p:spPr>
      </p:pic>
      <p:pic>
        <p:nvPicPr>
          <p:cNvPr id="166" name="Google Shape;166;p24"/>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167" name="Google Shape;167;p24"/>
          <p:cNvPicPr preferRelativeResize="0"/>
          <p:nvPr/>
        </p:nvPicPr>
        <p:blipFill>
          <a:blip r:embed="rId5">
            <a:alphaModFix/>
          </a:blip>
          <a:stretch>
            <a:fillRect/>
          </a:stretch>
        </p:blipFill>
        <p:spPr>
          <a:xfrm>
            <a:off x="7555325" y="3883750"/>
            <a:ext cx="1588675" cy="1259750"/>
          </a:xfrm>
          <a:prstGeom prst="rect">
            <a:avLst/>
          </a:prstGeom>
          <a:noFill/>
          <a:ln>
            <a:noFill/>
          </a:ln>
        </p:spPr>
      </p:pic>
      <p:sp>
        <p:nvSpPr>
          <p:cNvPr id="168" name="Google Shape;168;p24"/>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Construction</a:t>
            </a:r>
            <a:endParaRPr b="1" sz="2800">
              <a:solidFill>
                <a:schemeClr val="dk2"/>
              </a:solidFill>
              <a:latin typeface="Oswald"/>
              <a:ea typeface="Oswald"/>
              <a:cs typeface="Oswald"/>
              <a:sym typeface="Oswald"/>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pic>
        <p:nvPicPr>
          <p:cNvPr id="173" name="Google Shape;173;p25"/>
          <p:cNvPicPr preferRelativeResize="0"/>
          <p:nvPr/>
        </p:nvPicPr>
        <p:blipFill>
          <a:blip r:embed="rId3">
            <a:alphaModFix/>
          </a:blip>
          <a:stretch>
            <a:fillRect/>
          </a:stretch>
        </p:blipFill>
        <p:spPr>
          <a:xfrm>
            <a:off x="528913" y="0"/>
            <a:ext cx="7757175" cy="4266449"/>
          </a:xfrm>
          <a:prstGeom prst="rect">
            <a:avLst/>
          </a:prstGeom>
          <a:noFill/>
          <a:ln>
            <a:noFill/>
          </a:ln>
        </p:spPr>
      </p:pic>
      <p:pic>
        <p:nvPicPr>
          <p:cNvPr id="174" name="Google Shape;174;p25"/>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175" name="Google Shape;175;p25"/>
          <p:cNvPicPr preferRelativeResize="0"/>
          <p:nvPr/>
        </p:nvPicPr>
        <p:blipFill>
          <a:blip r:embed="rId5">
            <a:alphaModFix/>
          </a:blip>
          <a:stretch>
            <a:fillRect/>
          </a:stretch>
        </p:blipFill>
        <p:spPr>
          <a:xfrm>
            <a:off x="7555325" y="3883750"/>
            <a:ext cx="1588675" cy="1259750"/>
          </a:xfrm>
          <a:prstGeom prst="rect">
            <a:avLst/>
          </a:prstGeom>
          <a:noFill/>
          <a:ln>
            <a:noFill/>
          </a:ln>
        </p:spPr>
      </p:pic>
      <p:sp>
        <p:nvSpPr>
          <p:cNvPr id="176" name="Google Shape;176;p25"/>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Construction</a:t>
            </a:r>
            <a:endParaRPr b="1" sz="2800">
              <a:solidFill>
                <a:schemeClr val="dk2"/>
              </a:solidFill>
              <a:latin typeface="Oswald"/>
              <a:ea typeface="Oswald"/>
              <a:cs typeface="Oswald"/>
              <a:sym typeface="Oswald"/>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pic>
        <p:nvPicPr>
          <p:cNvPr id="181" name="Google Shape;181;p26"/>
          <p:cNvPicPr preferRelativeResize="0"/>
          <p:nvPr/>
        </p:nvPicPr>
        <p:blipFill rotWithShape="1">
          <a:blip r:embed="rId3">
            <a:alphaModFix/>
          </a:blip>
          <a:srcRect b="0" l="0" r="0" t="7261"/>
          <a:stretch/>
        </p:blipFill>
        <p:spPr>
          <a:xfrm>
            <a:off x="0" y="0"/>
            <a:ext cx="9096601" cy="5143500"/>
          </a:xfrm>
          <a:prstGeom prst="rect">
            <a:avLst/>
          </a:prstGeom>
          <a:noFill/>
          <a:ln>
            <a:noFill/>
          </a:ln>
        </p:spPr>
      </p:pic>
      <p:pic>
        <p:nvPicPr>
          <p:cNvPr id="182" name="Google Shape;182;p26"/>
          <p:cNvPicPr preferRelativeResize="0"/>
          <p:nvPr/>
        </p:nvPicPr>
        <p:blipFill>
          <a:blip r:embed="rId4">
            <a:alphaModFix/>
          </a:blip>
          <a:stretch>
            <a:fillRect/>
          </a:stretch>
        </p:blipFill>
        <p:spPr>
          <a:xfrm>
            <a:off x="0" y="3883750"/>
            <a:ext cx="1259750" cy="1259750"/>
          </a:xfrm>
          <a:prstGeom prst="rect">
            <a:avLst/>
          </a:prstGeom>
          <a:noFill/>
          <a:ln>
            <a:noFill/>
          </a:ln>
        </p:spPr>
      </p:pic>
      <p:sp>
        <p:nvSpPr>
          <p:cNvPr id="183" name="Google Shape;183;p26"/>
          <p:cNvSpPr txBox="1"/>
          <p:nvPr/>
        </p:nvSpPr>
        <p:spPr>
          <a:xfrm>
            <a:off x="1259750" y="4350900"/>
            <a:ext cx="6295500" cy="792600"/>
          </a:xfrm>
          <a:prstGeom prst="rect">
            <a:avLst/>
          </a:prstGeom>
          <a:noFill/>
          <a:ln>
            <a:noFill/>
          </a:ln>
        </p:spPr>
        <p:txBody>
          <a:bodyPr anchorCtr="0" anchor="t" bIns="91425" lIns="91425" spcFirstLastPara="1" rIns="91425" wrap="square" tIns="91425">
            <a:normAutofit/>
          </a:bodyPr>
          <a:lstStyle/>
          <a:p>
            <a:pPr indent="0" lvl="0" marL="0" rtl="0" algn="ctr">
              <a:spcBef>
                <a:spcPts val="0"/>
              </a:spcBef>
              <a:spcAft>
                <a:spcPts val="0"/>
              </a:spcAft>
              <a:buNone/>
            </a:pPr>
            <a:r>
              <a:rPr lang="en" sz="2800">
                <a:solidFill>
                  <a:schemeClr val="lt1"/>
                </a:solidFill>
                <a:latin typeface="Oswald"/>
                <a:ea typeface="Oswald"/>
                <a:cs typeface="Oswald"/>
                <a:sym typeface="Oswald"/>
              </a:rPr>
              <a:t>Bullitt East High School - Construction </a:t>
            </a:r>
            <a:endParaRPr sz="2800">
              <a:solidFill>
                <a:schemeClr val="lt1"/>
              </a:solidFill>
              <a:latin typeface="Oswald"/>
              <a:ea typeface="Oswald"/>
              <a:cs typeface="Oswald"/>
              <a:sym typeface="Oswald"/>
            </a:endParaRPr>
          </a:p>
        </p:txBody>
      </p:sp>
      <p:pic>
        <p:nvPicPr>
          <p:cNvPr id="184" name="Google Shape;184;p26"/>
          <p:cNvPicPr preferRelativeResize="0"/>
          <p:nvPr/>
        </p:nvPicPr>
        <p:blipFill rotWithShape="1">
          <a:blip r:embed="rId5">
            <a:alphaModFix/>
          </a:blip>
          <a:srcRect b="20105" l="23014" r="21715" t="25288"/>
          <a:stretch/>
        </p:blipFill>
        <p:spPr>
          <a:xfrm>
            <a:off x="-70800" y="2902752"/>
            <a:ext cx="1588675" cy="980998"/>
          </a:xfrm>
          <a:prstGeom prst="rect">
            <a:avLst/>
          </a:prstGeom>
          <a:noFill/>
          <a:ln>
            <a:noFill/>
          </a:ln>
        </p:spPr>
      </p:pic>
      <p:pic>
        <p:nvPicPr>
          <p:cNvPr id="185" name="Google Shape;185;p26"/>
          <p:cNvPicPr preferRelativeResize="0"/>
          <p:nvPr/>
        </p:nvPicPr>
        <p:blipFill>
          <a:blip r:embed="rId6">
            <a:alphaModFix/>
          </a:blip>
          <a:stretch>
            <a:fillRect/>
          </a:stretch>
        </p:blipFill>
        <p:spPr>
          <a:xfrm>
            <a:off x="7555325" y="3883750"/>
            <a:ext cx="1588675" cy="125975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pic>
        <p:nvPicPr>
          <p:cNvPr id="190" name="Google Shape;190;p27"/>
          <p:cNvPicPr preferRelativeResize="0"/>
          <p:nvPr/>
        </p:nvPicPr>
        <p:blipFill rotWithShape="1">
          <a:blip r:embed="rId3">
            <a:alphaModFix/>
          </a:blip>
          <a:srcRect b="2971" l="0" r="0" t="9639"/>
          <a:stretch/>
        </p:blipFill>
        <p:spPr>
          <a:xfrm>
            <a:off x="1382950" y="0"/>
            <a:ext cx="5775649" cy="4494599"/>
          </a:xfrm>
          <a:prstGeom prst="rect">
            <a:avLst/>
          </a:prstGeom>
          <a:noFill/>
          <a:ln>
            <a:noFill/>
          </a:ln>
        </p:spPr>
      </p:pic>
      <p:sp>
        <p:nvSpPr>
          <p:cNvPr id="191" name="Google Shape;191;p27"/>
          <p:cNvSpPr/>
          <p:nvPr/>
        </p:nvSpPr>
        <p:spPr>
          <a:xfrm>
            <a:off x="2038350" y="2177075"/>
            <a:ext cx="2628900" cy="2412900"/>
          </a:xfrm>
          <a:prstGeom prst="rect">
            <a:avLst/>
          </a:prstGeom>
          <a:noFill/>
          <a:ln cap="flat" cmpd="sng" w="38100">
            <a:solidFill>
              <a:srgbClr val="FF0000"/>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rgbClr val="156082"/>
              </a:solidFill>
            </a:endParaRPr>
          </a:p>
        </p:txBody>
      </p:sp>
      <p:pic>
        <p:nvPicPr>
          <p:cNvPr id="192" name="Google Shape;192;p27"/>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193" name="Google Shape;193;p27"/>
          <p:cNvPicPr preferRelativeResize="0"/>
          <p:nvPr/>
        </p:nvPicPr>
        <p:blipFill rotWithShape="1">
          <a:blip r:embed="rId5">
            <a:alphaModFix/>
          </a:blip>
          <a:srcRect b="20105" l="23014" r="21715" t="25288"/>
          <a:stretch/>
        </p:blipFill>
        <p:spPr>
          <a:xfrm>
            <a:off x="7281801" y="2571750"/>
            <a:ext cx="2040084" cy="1259750"/>
          </a:xfrm>
          <a:prstGeom prst="rect">
            <a:avLst/>
          </a:prstGeom>
          <a:noFill/>
          <a:ln>
            <a:noFill/>
          </a:ln>
        </p:spPr>
      </p:pic>
      <p:sp>
        <p:nvSpPr>
          <p:cNvPr id="194" name="Google Shape;194;p27"/>
          <p:cNvSpPr txBox="1"/>
          <p:nvPr/>
        </p:nvSpPr>
        <p:spPr>
          <a:xfrm>
            <a:off x="1259750" y="4350900"/>
            <a:ext cx="6295500" cy="792600"/>
          </a:xfrm>
          <a:prstGeom prst="rect">
            <a:avLst/>
          </a:prstGeom>
          <a:noFill/>
          <a:ln>
            <a:noFill/>
          </a:ln>
        </p:spPr>
        <p:txBody>
          <a:bodyPr anchorCtr="0" anchor="t" bIns="91425" lIns="91425" spcFirstLastPara="1" rIns="91425" wrap="square" tIns="91425">
            <a:normAutofit lnSpcReduction="20000"/>
          </a:bodyPr>
          <a:lstStyle/>
          <a:p>
            <a:pPr indent="0" lvl="0" marL="0" rtl="0" algn="l">
              <a:spcBef>
                <a:spcPts val="0"/>
              </a:spcBef>
              <a:spcAft>
                <a:spcPts val="0"/>
              </a:spcAft>
              <a:buNone/>
            </a:pPr>
            <a:r>
              <a:t/>
            </a:r>
            <a:endParaRPr sz="2300">
              <a:solidFill>
                <a:srgbClr val="595959"/>
              </a:solidFill>
              <a:latin typeface="Oswald"/>
              <a:ea typeface="Oswald"/>
              <a:cs typeface="Oswald"/>
              <a:sym typeface="Oswald"/>
            </a:endParaRPr>
          </a:p>
          <a:p>
            <a:pPr indent="0" lvl="0" marL="0" rtl="0" algn="l">
              <a:spcBef>
                <a:spcPts val="0"/>
              </a:spcBef>
              <a:spcAft>
                <a:spcPts val="0"/>
              </a:spcAft>
              <a:buNone/>
            </a:pPr>
            <a:r>
              <a:rPr lang="en" sz="2300">
                <a:solidFill>
                  <a:srgbClr val="595959"/>
                </a:solidFill>
                <a:latin typeface="Oswald"/>
                <a:ea typeface="Oswald"/>
                <a:cs typeface="Oswald"/>
                <a:sym typeface="Oswald"/>
              </a:rPr>
              <a:t>Bullitt East High School  Construction </a:t>
            </a:r>
            <a:endParaRPr sz="2300">
              <a:solidFill>
                <a:srgbClr val="595959"/>
              </a:solidFill>
              <a:latin typeface="Oswald"/>
              <a:ea typeface="Oswald"/>
              <a:cs typeface="Oswald"/>
              <a:sym typeface="Oswald"/>
            </a:endParaRPr>
          </a:p>
        </p:txBody>
      </p:sp>
      <p:sp>
        <p:nvSpPr>
          <p:cNvPr id="195" name="Google Shape;195;p27"/>
          <p:cNvSpPr txBox="1"/>
          <p:nvPr/>
        </p:nvSpPr>
        <p:spPr>
          <a:xfrm>
            <a:off x="3405700" y="1604325"/>
            <a:ext cx="977400" cy="351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700">
                <a:solidFill>
                  <a:srgbClr val="FF0000"/>
                </a:solidFill>
              </a:rPr>
              <a:t>Area A</a:t>
            </a:r>
            <a:endParaRPr b="1" sz="1700">
              <a:solidFill>
                <a:srgbClr val="FF0000"/>
              </a:solidFill>
            </a:endParaRPr>
          </a:p>
        </p:txBody>
      </p:sp>
      <p:sp>
        <p:nvSpPr>
          <p:cNvPr id="196" name="Google Shape;196;p27"/>
          <p:cNvSpPr/>
          <p:nvPr/>
        </p:nvSpPr>
        <p:spPr>
          <a:xfrm>
            <a:off x="4603750" y="95250"/>
            <a:ext cx="2628900" cy="4494600"/>
          </a:xfrm>
          <a:prstGeom prst="rect">
            <a:avLst/>
          </a:prstGeom>
          <a:noFill/>
          <a:ln cap="flat" cmpd="sng" w="38100">
            <a:solidFill>
              <a:schemeClr val="accent5"/>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97" name="Google Shape;197;p27"/>
          <p:cNvSpPr txBox="1"/>
          <p:nvPr/>
        </p:nvSpPr>
        <p:spPr>
          <a:xfrm>
            <a:off x="4703925" y="179800"/>
            <a:ext cx="977400" cy="351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700">
                <a:solidFill>
                  <a:schemeClr val="accent5"/>
                </a:solidFill>
              </a:rPr>
              <a:t>Area B</a:t>
            </a:r>
            <a:endParaRPr b="1" sz="1700">
              <a:solidFill>
                <a:schemeClr val="accent5"/>
              </a:solidFill>
            </a:endParaRPr>
          </a:p>
        </p:txBody>
      </p:sp>
      <p:sp>
        <p:nvSpPr>
          <p:cNvPr id="198" name="Google Shape;198;p27"/>
          <p:cNvSpPr/>
          <p:nvPr/>
        </p:nvSpPr>
        <p:spPr>
          <a:xfrm>
            <a:off x="1546500" y="1121450"/>
            <a:ext cx="846900" cy="866100"/>
          </a:xfrm>
          <a:prstGeom prst="rect">
            <a:avLst/>
          </a:prstGeom>
          <a:noFill/>
          <a:ln cap="flat" cmpd="sng" w="38100">
            <a:solidFill>
              <a:srgbClr val="38761D"/>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rgbClr val="38761D"/>
              </a:solidFill>
              <a:highlight>
                <a:srgbClr val="38761D"/>
              </a:highlight>
            </a:endParaRPr>
          </a:p>
        </p:txBody>
      </p:sp>
      <p:sp>
        <p:nvSpPr>
          <p:cNvPr id="199" name="Google Shape;199;p27"/>
          <p:cNvSpPr txBox="1"/>
          <p:nvPr/>
        </p:nvSpPr>
        <p:spPr>
          <a:xfrm>
            <a:off x="76150" y="1121450"/>
            <a:ext cx="1306800" cy="6771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700">
                <a:solidFill>
                  <a:srgbClr val="38761D"/>
                </a:solidFill>
              </a:rPr>
              <a:t>Area C - SUMMER</a:t>
            </a:r>
            <a:endParaRPr b="1" sz="1700">
              <a:solidFill>
                <a:srgbClr val="38761D"/>
              </a:solidFill>
            </a:endParaRPr>
          </a:p>
        </p:txBody>
      </p:sp>
      <p:sp>
        <p:nvSpPr>
          <p:cNvPr id="200" name="Google Shape;200;p27"/>
          <p:cNvSpPr txBox="1"/>
          <p:nvPr/>
        </p:nvSpPr>
        <p:spPr>
          <a:xfrm>
            <a:off x="7351700" y="95250"/>
            <a:ext cx="1792200" cy="2595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700" u="sng">
                <a:solidFill>
                  <a:schemeClr val="dk1"/>
                </a:solidFill>
              </a:rPr>
              <a:t>Construction Timeframe:</a:t>
            </a:r>
            <a:endParaRPr b="1" sz="1700" u="sng">
              <a:solidFill>
                <a:schemeClr val="dk1"/>
              </a:solidFill>
            </a:endParaRPr>
          </a:p>
          <a:p>
            <a:pPr indent="0" lvl="0" marL="0" rtl="0" algn="l">
              <a:spcBef>
                <a:spcPts val="0"/>
              </a:spcBef>
              <a:spcAft>
                <a:spcPts val="0"/>
              </a:spcAft>
              <a:buNone/>
            </a:pPr>
            <a:r>
              <a:rPr lang="en" sz="1700">
                <a:solidFill>
                  <a:schemeClr val="dk1"/>
                </a:solidFill>
              </a:rPr>
              <a:t>Anticipated Completion - May 2026 </a:t>
            </a:r>
            <a:endParaRPr sz="1700">
              <a:solidFill>
                <a:schemeClr val="dk1"/>
              </a:solidFill>
            </a:endParaRPr>
          </a:p>
          <a:p>
            <a:pPr indent="0" lvl="0" marL="0" rtl="0" algn="l">
              <a:spcBef>
                <a:spcPts val="0"/>
              </a:spcBef>
              <a:spcAft>
                <a:spcPts val="0"/>
              </a:spcAft>
              <a:buNone/>
            </a:pPr>
            <a:r>
              <a:t/>
            </a:r>
            <a:endParaRPr sz="1700">
              <a:solidFill>
                <a:schemeClr val="dk1"/>
              </a:solidFill>
            </a:endParaRPr>
          </a:p>
          <a:p>
            <a:pPr indent="0" lvl="0" marL="0" rtl="0" algn="l">
              <a:spcBef>
                <a:spcPts val="0"/>
              </a:spcBef>
              <a:spcAft>
                <a:spcPts val="0"/>
              </a:spcAft>
              <a:buNone/>
            </a:pPr>
            <a:r>
              <a:rPr lang="en" sz="1700">
                <a:solidFill>
                  <a:schemeClr val="dk1"/>
                </a:solidFill>
              </a:rPr>
              <a:t>Furniture Delivery - June 2026.</a:t>
            </a:r>
            <a:endParaRPr sz="1700">
              <a:solidFill>
                <a:schemeClr val="dk1"/>
              </a:solidFill>
            </a:endParaRPr>
          </a:p>
          <a:p>
            <a:pPr indent="0" lvl="0" marL="0" rtl="0" algn="l">
              <a:spcBef>
                <a:spcPts val="0"/>
              </a:spcBef>
              <a:spcAft>
                <a:spcPts val="0"/>
              </a:spcAft>
              <a:buNone/>
            </a:pPr>
            <a:r>
              <a:t/>
            </a:r>
            <a:endParaRPr sz="1700">
              <a:solidFill>
                <a:schemeClr val="dk1"/>
              </a:solidFill>
            </a:endParaRPr>
          </a:p>
          <a:p>
            <a:pPr indent="0" lvl="0" marL="0" rtl="0" algn="l">
              <a:spcBef>
                <a:spcPts val="0"/>
              </a:spcBef>
              <a:spcAft>
                <a:spcPts val="0"/>
              </a:spcAft>
              <a:buNone/>
            </a:pPr>
            <a:r>
              <a:t/>
            </a:r>
            <a:endParaRPr sz="1700">
              <a:solidFill>
                <a:schemeClr val="dk1"/>
              </a:solidFill>
            </a:endParaRPr>
          </a:p>
        </p:txBody>
      </p:sp>
      <p:pic>
        <p:nvPicPr>
          <p:cNvPr id="201" name="Google Shape;201;p27"/>
          <p:cNvPicPr preferRelativeResize="0"/>
          <p:nvPr/>
        </p:nvPicPr>
        <p:blipFill>
          <a:blip r:embed="rId6">
            <a:alphaModFix/>
          </a:blip>
          <a:stretch>
            <a:fillRect/>
          </a:stretch>
        </p:blipFill>
        <p:spPr>
          <a:xfrm>
            <a:off x="7555325" y="3883750"/>
            <a:ext cx="1588675" cy="1259750"/>
          </a:xfrm>
          <a:prstGeom prst="rect">
            <a:avLst/>
          </a:prstGeom>
          <a:noFill/>
          <a:ln>
            <a:noFill/>
          </a:ln>
        </p:spPr>
      </p:pic>
      <p:sp>
        <p:nvSpPr>
          <p:cNvPr id="202" name="Google Shape;202;p27"/>
          <p:cNvSpPr/>
          <p:nvPr/>
        </p:nvSpPr>
        <p:spPr>
          <a:xfrm>
            <a:off x="1706125" y="3702000"/>
            <a:ext cx="846900" cy="792600"/>
          </a:xfrm>
          <a:prstGeom prst="rect">
            <a:avLst/>
          </a:prstGeom>
          <a:noFill/>
          <a:ln cap="flat" cmpd="sng" w="38100">
            <a:solidFill>
              <a:srgbClr val="38761D"/>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rgbClr val="38761D"/>
              </a:solidFill>
              <a:highlight>
                <a:srgbClr val="38761D"/>
              </a:highlight>
            </a:endParaRPr>
          </a:p>
        </p:txBody>
      </p:sp>
      <p:sp>
        <p:nvSpPr>
          <p:cNvPr id="203" name="Google Shape;203;p27"/>
          <p:cNvSpPr txBox="1"/>
          <p:nvPr/>
        </p:nvSpPr>
        <p:spPr>
          <a:xfrm>
            <a:off x="76150" y="3154400"/>
            <a:ext cx="1470000" cy="6771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700">
                <a:solidFill>
                  <a:srgbClr val="38761D"/>
                </a:solidFill>
              </a:rPr>
              <a:t>Connection Work</a:t>
            </a:r>
            <a:endParaRPr b="1" sz="1700">
              <a:solidFill>
                <a:srgbClr val="38761D"/>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pic>
        <p:nvPicPr>
          <p:cNvPr id="208" name="Google Shape;208;p28"/>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209" name="Google Shape;209;p28"/>
          <p:cNvPicPr preferRelativeResize="0"/>
          <p:nvPr/>
        </p:nvPicPr>
        <p:blipFill>
          <a:blip r:embed="rId4">
            <a:alphaModFix/>
          </a:blip>
          <a:stretch>
            <a:fillRect/>
          </a:stretch>
        </p:blipFill>
        <p:spPr>
          <a:xfrm>
            <a:off x="0" y="3883750"/>
            <a:ext cx="1259750" cy="1259750"/>
          </a:xfrm>
          <a:prstGeom prst="rect">
            <a:avLst/>
          </a:prstGeom>
          <a:noFill/>
          <a:ln>
            <a:noFill/>
          </a:ln>
        </p:spPr>
      </p:pic>
      <p:sp>
        <p:nvSpPr>
          <p:cNvPr id="210" name="Google Shape;210;p28"/>
          <p:cNvSpPr txBox="1"/>
          <p:nvPr/>
        </p:nvSpPr>
        <p:spPr>
          <a:xfrm>
            <a:off x="1259750" y="4350900"/>
            <a:ext cx="6295500" cy="792600"/>
          </a:xfrm>
          <a:prstGeom prst="rect">
            <a:avLst/>
          </a:prstGeom>
          <a:noFill/>
          <a:ln>
            <a:noFill/>
          </a:ln>
        </p:spPr>
        <p:txBody>
          <a:bodyPr anchorCtr="0" anchor="t" bIns="91425" lIns="91425" spcFirstLastPara="1" rIns="91425" wrap="square" tIns="91425">
            <a:normAutofit/>
          </a:bodyPr>
          <a:lstStyle/>
          <a:p>
            <a:pPr indent="0" lvl="0" marL="0" rtl="0" algn="ctr">
              <a:spcBef>
                <a:spcPts val="0"/>
              </a:spcBef>
              <a:spcAft>
                <a:spcPts val="0"/>
              </a:spcAft>
              <a:buNone/>
            </a:pPr>
            <a:r>
              <a:rPr lang="en" sz="2800">
                <a:latin typeface="Oswald"/>
                <a:ea typeface="Oswald"/>
                <a:cs typeface="Oswald"/>
                <a:sym typeface="Oswald"/>
              </a:rPr>
              <a:t>FOOTBALL STADIUM - CLOSEOUT</a:t>
            </a:r>
            <a:endParaRPr sz="2800">
              <a:latin typeface="Oswald"/>
              <a:ea typeface="Oswald"/>
              <a:cs typeface="Oswald"/>
              <a:sym typeface="Oswald"/>
            </a:endParaRPr>
          </a:p>
        </p:txBody>
      </p:sp>
      <p:sp>
        <p:nvSpPr>
          <p:cNvPr id="211" name="Google Shape;211;p28"/>
          <p:cNvSpPr txBox="1"/>
          <p:nvPr/>
        </p:nvSpPr>
        <p:spPr>
          <a:xfrm>
            <a:off x="5221800" y="54050"/>
            <a:ext cx="3922500" cy="2864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High School Football Stadiums</a:t>
            </a:r>
            <a:endParaRPr i="1" sz="1450">
              <a:solidFill>
                <a:srgbClr val="156082"/>
              </a:solidFill>
            </a:endParaRPr>
          </a:p>
          <a:p>
            <a:pPr indent="0" lvl="0" marL="0" rtl="0" algn="l">
              <a:lnSpc>
                <a:spcPct val="115000"/>
              </a:lnSpc>
              <a:spcBef>
                <a:spcPts val="900"/>
              </a:spcBef>
              <a:spcAft>
                <a:spcPts val="0"/>
              </a:spcAft>
              <a:buClr>
                <a:schemeClr val="dk1"/>
              </a:buClr>
              <a:buSzPts val="1100"/>
              <a:buFont typeface="Arial"/>
              <a:buNone/>
            </a:pPr>
            <a:r>
              <a:rPr b="1" lang="en">
                <a:solidFill>
                  <a:srgbClr val="1C4587"/>
                </a:solidFill>
              </a:rPr>
              <a:t>BG-4 - Calhoun Construction - Closeout Document </a:t>
            </a:r>
            <a:endParaRPr b="1">
              <a:solidFill>
                <a:srgbClr val="1C4587"/>
              </a:solidFill>
            </a:endParaRPr>
          </a:p>
          <a:p>
            <a:pPr indent="0" lvl="0" marL="0" rtl="0" algn="l">
              <a:lnSpc>
                <a:spcPct val="115000"/>
              </a:lnSpc>
              <a:spcBef>
                <a:spcPts val="1200"/>
              </a:spcBef>
              <a:spcAft>
                <a:spcPts val="0"/>
              </a:spcAft>
              <a:buClr>
                <a:schemeClr val="dk1"/>
              </a:buClr>
              <a:buSzPts val="1100"/>
              <a:buFont typeface="Arial"/>
              <a:buNone/>
            </a:pPr>
            <a:r>
              <a:rPr i="1" lang="en">
                <a:solidFill>
                  <a:srgbClr val="1C4587"/>
                </a:solidFill>
              </a:rPr>
              <a:t> </a:t>
            </a:r>
            <a:endParaRPr i="1">
              <a:solidFill>
                <a:srgbClr val="1C4587"/>
              </a:solidFill>
            </a:endParaRPr>
          </a:p>
          <a:p>
            <a:pPr indent="0" lvl="0" marL="0" rtl="0" algn="l">
              <a:lnSpc>
                <a:spcPct val="115000"/>
              </a:lnSpc>
              <a:spcBef>
                <a:spcPts val="1200"/>
              </a:spcBef>
              <a:spcAft>
                <a:spcPts val="0"/>
              </a:spcAft>
              <a:buClr>
                <a:schemeClr val="dk1"/>
              </a:buClr>
              <a:buSzPts val="1100"/>
              <a:buFont typeface="Arial"/>
              <a:buNone/>
            </a:pPr>
            <a:r>
              <a:rPr b="1" lang="en">
                <a:solidFill>
                  <a:srgbClr val="1C4587"/>
                </a:solidFill>
              </a:rPr>
              <a:t>BG-4 - Vine &amp; Branch (Toadvine) Bleacher COOP - Closeout Document </a:t>
            </a:r>
            <a:endParaRPr i="1">
              <a:solidFill>
                <a:srgbClr val="1C4587"/>
              </a:solidFill>
            </a:endParaRPr>
          </a:p>
          <a:p>
            <a:pPr indent="0" lvl="0" marL="0" rtl="0" algn="l">
              <a:lnSpc>
                <a:spcPct val="115000"/>
              </a:lnSpc>
              <a:spcBef>
                <a:spcPts val="1200"/>
              </a:spcBef>
              <a:spcAft>
                <a:spcPts val="0"/>
              </a:spcAft>
              <a:buNone/>
            </a:pPr>
            <a:r>
              <a:t/>
            </a:r>
            <a:endParaRPr i="1" sz="1300">
              <a:solidFill>
                <a:srgbClr val="156082"/>
              </a:solidFill>
            </a:endParaRPr>
          </a:p>
          <a:p>
            <a:pPr indent="0" lvl="0" marL="0" rtl="0" algn="l">
              <a:lnSpc>
                <a:spcPct val="115000"/>
              </a:lnSpc>
              <a:spcBef>
                <a:spcPts val="12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pic>
        <p:nvPicPr>
          <p:cNvPr id="212" name="Google Shape;212;p28"/>
          <p:cNvPicPr preferRelativeResize="0"/>
          <p:nvPr/>
        </p:nvPicPr>
        <p:blipFill>
          <a:blip r:embed="rId5">
            <a:alphaModFix/>
          </a:blip>
          <a:stretch>
            <a:fillRect/>
          </a:stretch>
        </p:blipFill>
        <p:spPr>
          <a:xfrm>
            <a:off x="0" y="0"/>
            <a:ext cx="5074275" cy="379945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p29"/>
          <p:cNvSpPr txBox="1"/>
          <p:nvPr/>
        </p:nvSpPr>
        <p:spPr>
          <a:xfrm>
            <a:off x="4023125" y="54050"/>
            <a:ext cx="5121000" cy="4147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Bernheim Middle School</a:t>
            </a:r>
            <a:endParaRPr i="1" sz="1450">
              <a:solidFill>
                <a:srgbClr val="156082"/>
              </a:solidFill>
            </a:endParaRPr>
          </a:p>
          <a:p>
            <a:pPr indent="0" lvl="0" marL="0" rtl="0" algn="l">
              <a:lnSpc>
                <a:spcPct val="115000"/>
              </a:lnSpc>
              <a:spcBef>
                <a:spcPts val="900"/>
              </a:spcBef>
              <a:spcAft>
                <a:spcPts val="0"/>
              </a:spcAft>
              <a:buClr>
                <a:schemeClr val="dk1"/>
              </a:buClr>
              <a:buSzPts val="1100"/>
              <a:buFont typeface="Arial"/>
              <a:buNone/>
            </a:pPr>
            <a:r>
              <a:rPr b="1" lang="en">
                <a:solidFill>
                  <a:schemeClr val="dk1"/>
                </a:solidFill>
              </a:rPr>
              <a:t>Bernheim - Change Order #37 -  Front Entrance Modifications - $42,436.80</a:t>
            </a:r>
            <a:endParaRPr b="1">
              <a:solidFill>
                <a:schemeClr val="dk1"/>
              </a:solidFill>
            </a:endParaRPr>
          </a:p>
          <a:p>
            <a:pPr indent="0" lvl="0" marL="0" rtl="0" algn="l">
              <a:lnSpc>
                <a:spcPct val="115000"/>
              </a:lnSpc>
              <a:spcBef>
                <a:spcPts val="1200"/>
              </a:spcBef>
              <a:spcAft>
                <a:spcPts val="0"/>
              </a:spcAft>
              <a:buClr>
                <a:schemeClr val="dk1"/>
              </a:buClr>
              <a:buSzPts val="1100"/>
              <a:buFont typeface="Arial"/>
              <a:buNone/>
            </a:pPr>
            <a:r>
              <a:rPr i="1" lang="en" sz="1300">
                <a:solidFill>
                  <a:srgbClr val="156082"/>
                </a:solidFill>
              </a:rPr>
              <a:t>Due to standing water below the front entrance canopy, BCPS Facilities requested the addition of a cover to close the gap between the cafeteria wall and front entrance canopy.  After the design team reviewed the elevations of the concrete slab and how water can flow away from the walkway, it was determined a trench drain should also be installed to deal with ponding water.  Both solutions were priced and reviewed with BCPS Facilities, and both are desired to mitigate any ponding or potential ice issues in winter. </a:t>
            </a:r>
            <a:endParaRPr i="1" sz="1300">
              <a:solidFill>
                <a:srgbClr val="156082"/>
              </a:solidFill>
            </a:endParaRPr>
          </a:p>
          <a:p>
            <a:pPr indent="0" lvl="0" marL="0" rtl="0" algn="l">
              <a:lnSpc>
                <a:spcPct val="115000"/>
              </a:lnSpc>
              <a:spcBef>
                <a:spcPts val="1200"/>
              </a:spcBef>
              <a:spcAft>
                <a:spcPts val="0"/>
              </a:spcAft>
              <a:buNone/>
            </a:pPr>
            <a:r>
              <a:rPr b="1" lang="en">
                <a:solidFill>
                  <a:schemeClr val="dk1"/>
                </a:solidFill>
              </a:rPr>
              <a:t>Door Hardware Materials Adds - Schiller - $421.62</a:t>
            </a:r>
            <a:endParaRPr b="1">
              <a:solidFill>
                <a:schemeClr val="dk1"/>
              </a:solidFill>
            </a:endParaRPr>
          </a:p>
          <a:p>
            <a:pPr indent="0" lvl="0" marL="0" rtl="0" algn="l">
              <a:lnSpc>
                <a:spcPct val="115000"/>
              </a:lnSpc>
              <a:spcBef>
                <a:spcPts val="1200"/>
              </a:spcBef>
              <a:spcAft>
                <a:spcPts val="0"/>
              </a:spcAft>
              <a:buNone/>
            </a:pPr>
            <a:r>
              <a:rPr i="1" lang="en">
                <a:solidFill>
                  <a:srgbClr val="156082"/>
                </a:solidFill>
              </a:rPr>
              <a:t>Bernheim Administration requested additional door hardware materials. </a:t>
            </a:r>
            <a:endParaRPr i="1">
              <a:solidFill>
                <a:srgbClr val="156082"/>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lnSpc>
                <a:spcPct val="115000"/>
              </a:lnSpc>
              <a:spcBef>
                <a:spcPts val="900"/>
              </a:spcBef>
              <a:spcAft>
                <a:spcPts val="0"/>
              </a:spcAft>
              <a:buNone/>
            </a:pPr>
            <a:r>
              <a:t/>
            </a:r>
            <a:endParaRPr>
              <a:solidFill>
                <a:schemeClr val="dk1"/>
              </a:solidFill>
            </a:endParaRPr>
          </a:p>
          <a:p>
            <a:pPr indent="0" lvl="0" marL="0" rtl="0" algn="l">
              <a:lnSpc>
                <a:spcPct val="115000"/>
              </a:lnSpc>
              <a:spcBef>
                <a:spcPts val="900"/>
              </a:spcBef>
              <a:spcAft>
                <a:spcPts val="0"/>
              </a:spcAft>
              <a:buClr>
                <a:schemeClr val="dk1"/>
              </a:buClr>
              <a:buSzPts val="1100"/>
              <a:buFont typeface="Arial"/>
              <a:buNone/>
            </a:pPr>
            <a:r>
              <a:t/>
            </a:r>
            <a:endParaRPr i="1" sz="1450">
              <a:solidFill>
                <a:srgbClr val="156082"/>
              </a:solidFill>
            </a:endParaRPr>
          </a:p>
          <a:p>
            <a:pPr indent="0" lvl="0" marL="0" rtl="0" algn="l">
              <a:lnSpc>
                <a:spcPct val="115000"/>
              </a:lnSpc>
              <a:spcBef>
                <a:spcPts val="900"/>
              </a:spcBef>
              <a:spcAft>
                <a:spcPts val="0"/>
              </a:spcAft>
              <a:buClr>
                <a:schemeClr val="dk1"/>
              </a:buClr>
              <a:buSzPts val="1100"/>
              <a:buFont typeface="Arial"/>
              <a:buNone/>
            </a:pPr>
            <a:r>
              <a:t/>
            </a:r>
            <a:endParaRPr i="1" sz="1450">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pic>
        <p:nvPicPr>
          <p:cNvPr id="218" name="Google Shape;218;p29"/>
          <p:cNvPicPr preferRelativeResize="0"/>
          <p:nvPr/>
        </p:nvPicPr>
        <p:blipFill>
          <a:blip r:embed="rId3">
            <a:alphaModFix/>
          </a:blip>
          <a:stretch>
            <a:fillRect/>
          </a:stretch>
        </p:blipFill>
        <p:spPr>
          <a:xfrm>
            <a:off x="0" y="0"/>
            <a:ext cx="3857625" cy="5143500"/>
          </a:xfrm>
          <a:prstGeom prst="rect">
            <a:avLst/>
          </a:prstGeom>
          <a:noFill/>
          <a:ln>
            <a:noFill/>
          </a:ln>
        </p:spPr>
      </p:pic>
      <p:pic>
        <p:nvPicPr>
          <p:cNvPr id="219" name="Google Shape;219;p29"/>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220" name="Google Shape;220;p29"/>
          <p:cNvPicPr preferRelativeResize="0"/>
          <p:nvPr/>
        </p:nvPicPr>
        <p:blipFill>
          <a:blip r:embed="rId5">
            <a:alphaModFix/>
          </a:blip>
          <a:stretch>
            <a:fillRect/>
          </a:stretch>
        </p:blipFill>
        <p:spPr>
          <a:xfrm>
            <a:off x="0" y="3883750"/>
            <a:ext cx="1259750" cy="1259750"/>
          </a:xfrm>
          <a:prstGeom prst="rect">
            <a:avLst/>
          </a:prstGeom>
          <a:noFill/>
          <a:ln>
            <a:noFill/>
          </a:ln>
        </p:spPr>
      </p:pic>
      <p:pic>
        <p:nvPicPr>
          <p:cNvPr id="221" name="Google Shape;221;p29"/>
          <p:cNvPicPr preferRelativeResize="0"/>
          <p:nvPr/>
        </p:nvPicPr>
        <p:blipFill>
          <a:blip r:embed="rId6">
            <a:alphaModFix/>
          </a:blip>
          <a:stretch>
            <a:fillRect/>
          </a:stretch>
        </p:blipFill>
        <p:spPr>
          <a:xfrm>
            <a:off x="3217689" y="4046462"/>
            <a:ext cx="1259751" cy="1097038"/>
          </a:xfrm>
          <a:prstGeom prst="rect">
            <a:avLst/>
          </a:prstGeom>
          <a:noFill/>
          <a:ln>
            <a:noFill/>
          </a:ln>
        </p:spPr>
      </p:pic>
      <p:sp>
        <p:nvSpPr>
          <p:cNvPr id="222" name="Google Shape;222;p29"/>
          <p:cNvSpPr txBox="1"/>
          <p:nvPr/>
        </p:nvSpPr>
        <p:spPr>
          <a:xfrm>
            <a:off x="4572000" y="4350900"/>
            <a:ext cx="29796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1"/>
                </a:solidFill>
                <a:latin typeface="Oswald"/>
                <a:ea typeface="Oswald"/>
                <a:cs typeface="Oswald"/>
                <a:sym typeface="Oswald"/>
              </a:rPr>
              <a:t>Bernheim Middle School Construction</a:t>
            </a:r>
            <a:endParaRPr sz="2800">
              <a:solidFill>
                <a:schemeClr val="dk1"/>
              </a:solidFill>
              <a:latin typeface="Oswald"/>
              <a:ea typeface="Oswald"/>
              <a:cs typeface="Oswald"/>
              <a:sym typeface="Oswald"/>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