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autoCompressPictures="0">
  <p:sldMasterIdLst>
    <p:sldMasterId id="2147483648" r:id="rId6"/>
  </p:sldMasterIdLst>
  <p:notesMasterIdLst>
    <p:notesMasterId r:id="rId16"/>
  </p:notesMasterIdLst>
  <p:sldIdLst>
    <p:sldId id="256" r:id="rId7"/>
    <p:sldId id="1095" r:id="rId8"/>
    <p:sldId id="1082" r:id="rId9"/>
    <p:sldId id="1084" r:id="rId10"/>
    <p:sldId id="1086" r:id="rId11"/>
    <p:sldId id="1094" r:id="rId12"/>
    <p:sldId id="1092" r:id="rId13"/>
    <p:sldId id="1093" r:id="rId14"/>
    <p:sldId id="262" r:id="rId15"/>
  </p:sldIdLst>
  <p:sldSz cx="9144000" cy="6858000" type="letter"/>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08">
          <p15:clr>
            <a:srgbClr val="A4A3A4"/>
          </p15:clr>
        </p15:guide>
        <p15:guide id="2" orient="horz" pos="4176">
          <p15:clr>
            <a:srgbClr val="A4A3A4"/>
          </p15:clr>
        </p15:guide>
        <p15:guide id="3" orient="horz" pos="456">
          <p15:clr>
            <a:srgbClr val="A4A3A4"/>
          </p15:clr>
        </p15:guide>
        <p15:guide id="4" pos="144">
          <p15:clr>
            <a:srgbClr val="A4A3A4"/>
          </p15:clr>
        </p15:guide>
        <p15:guide id="5" pos="5616">
          <p15:clr>
            <a:srgbClr val="A4A3A4"/>
          </p15:clr>
        </p15:guide>
        <p15:guide id="6"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rsic, Kelly" initials="MK" lastIdx="15" clrIdx="0">
    <p:extLst>
      <p:ext uri="{19B8F6BF-5375-455C-9EA6-DF929625EA0E}">
        <p15:presenceInfo xmlns:p15="http://schemas.microsoft.com/office/powerpoint/2012/main" userId="S::KMrsic@rwbaird.com::c9969732-37fe-456a-ae6e-a369c3e6061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216F"/>
    <a:srgbClr val="FFC247"/>
    <a:srgbClr val="003668"/>
    <a:srgbClr val="D9FFE6"/>
    <a:srgbClr val="009242"/>
    <a:srgbClr val="EAF7FA"/>
    <a:srgbClr val="00539B"/>
    <a:srgbClr val="EFFFF4"/>
    <a:srgbClr val="CCECFF"/>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53" autoAdjust="0"/>
    <p:restoredTop sz="94689" autoAdjust="0"/>
  </p:normalViewPr>
  <p:slideViewPr>
    <p:cSldViewPr showGuides="1">
      <p:cViewPr varScale="1">
        <p:scale>
          <a:sx n="113" d="100"/>
          <a:sy n="113" d="100"/>
        </p:scale>
        <p:origin x="2142" y="84"/>
      </p:cViewPr>
      <p:guideLst>
        <p:guide orient="horz" pos="1008"/>
        <p:guide orient="horz" pos="4176"/>
        <p:guide orient="horz" pos="456"/>
        <p:guide pos="144"/>
        <p:guide pos="5616"/>
        <p:guide pos="2880"/>
      </p:guideLst>
    </p:cSldViewPr>
  </p:slideViewPr>
  <p:notesTextViewPr>
    <p:cViewPr>
      <p:scale>
        <a:sx n="1" d="1"/>
        <a:sy n="1" d="1"/>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5" Type="http://schemas.openxmlformats.org/officeDocument/2006/relationships/customXml" Target="../customXml/item5.xml"/><Relationship Id="rId15" Type="http://schemas.openxmlformats.org/officeDocument/2006/relationships/slide" Target="slides/slide9.xml"/><Relationship Id="rId10" Type="http://schemas.openxmlformats.org/officeDocument/2006/relationships/slide" Target="slides/slide4.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00" b="1" i="0" u="none" strike="noStrike" kern="1200" spc="0" baseline="0">
                <a:solidFill>
                  <a:schemeClr val="tx1">
                    <a:lumMod val="65000"/>
                    <a:lumOff val="35000"/>
                  </a:schemeClr>
                </a:solidFill>
                <a:latin typeface="Segoe Condensed" panose="020B0606040200020203" pitchFamily="34" charset="0"/>
                <a:ea typeface="+mn-ea"/>
                <a:cs typeface="+mn-cs"/>
              </a:defRPr>
            </a:pPr>
            <a:r>
              <a:rPr lang="en-US" sz="1100" b="1" dirty="0">
                <a:solidFill>
                  <a:schemeClr val="tx1"/>
                </a:solidFill>
              </a:rPr>
              <a:t>Total Real Estate Tax Rate</a:t>
            </a:r>
            <a:r>
              <a:rPr lang="en-US" sz="1100" b="1" baseline="30000" dirty="0">
                <a:solidFill>
                  <a:schemeClr val="tx1"/>
                </a:solidFill>
              </a:rPr>
              <a:t>(1)</a:t>
            </a:r>
          </a:p>
        </c:rich>
      </c:tx>
      <c:layout>
        <c:manualLayout>
          <c:xMode val="edge"/>
          <c:yMode val="edge"/>
          <c:x val="0.36816171381878721"/>
          <c:y val="0.17463452093974738"/>
        </c:manualLayout>
      </c:layout>
      <c:overlay val="0"/>
      <c:spPr>
        <a:noFill/>
        <a:ln>
          <a:noFill/>
        </a:ln>
        <a:effectLst/>
      </c:spPr>
      <c:txPr>
        <a:bodyPr rot="0" spcFirstLastPara="1" vertOverflow="ellipsis" vert="horz" wrap="square" anchor="ctr" anchorCtr="1"/>
        <a:lstStyle/>
        <a:p>
          <a:pPr>
            <a:defRPr sz="1100" b="1" i="0" u="none" strike="noStrike" kern="1200" spc="0" baseline="0">
              <a:solidFill>
                <a:schemeClr val="tx1">
                  <a:lumMod val="65000"/>
                  <a:lumOff val="35000"/>
                </a:schemeClr>
              </a:solidFill>
              <a:latin typeface="Segoe Condensed" panose="020B0606040200020203" pitchFamily="34" charset="0"/>
              <a:ea typeface="+mn-ea"/>
              <a:cs typeface="+mn-cs"/>
            </a:defRPr>
          </a:pPr>
          <a:endParaRPr lang="en-US"/>
        </a:p>
      </c:txPr>
    </c:title>
    <c:autoTitleDeleted val="0"/>
    <c:plotArea>
      <c:layout>
        <c:manualLayout>
          <c:layoutTarget val="inner"/>
          <c:xMode val="edge"/>
          <c:yMode val="edge"/>
          <c:x val="6.1878808808616258E-2"/>
          <c:y val="0.16651214886746071"/>
          <c:w val="0.91109916369250321"/>
          <c:h val="0.79962493426014902"/>
        </c:manualLayout>
      </c:layout>
      <c:barChart>
        <c:barDir val="col"/>
        <c:grouping val="clustered"/>
        <c:varyColors val="0"/>
        <c:ser>
          <c:idx val="0"/>
          <c:order val="0"/>
          <c:spPr>
            <a:solidFill>
              <a:schemeClr val="accent1"/>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Estate'!$C$4:$C$174</c:f>
            </c:numRef>
          </c:val>
          <c:extLst>
            <c:ext xmlns:c16="http://schemas.microsoft.com/office/drawing/2014/chart" uri="{C3380CC4-5D6E-409C-BE32-E72D297353CC}">
              <c16:uniqueId val="{00000000-7327-4F0A-B106-CF36E91931B0}"/>
            </c:ext>
          </c:extLst>
        </c:ser>
        <c:ser>
          <c:idx val="1"/>
          <c:order val="1"/>
          <c:spPr>
            <a:solidFill>
              <a:schemeClr val="accent2"/>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Estate'!$D$4:$D$174</c:f>
            </c:numRef>
          </c:val>
          <c:extLst>
            <c:ext xmlns:c16="http://schemas.microsoft.com/office/drawing/2014/chart" uri="{C3380CC4-5D6E-409C-BE32-E72D297353CC}">
              <c16:uniqueId val="{00000001-7327-4F0A-B106-CF36E91931B0}"/>
            </c:ext>
          </c:extLst>
        </c:ser>
        <c:ser>
          <c:idx val="2"/>
          <c:order val="2"/>
          <c:spPr>
            <a:solidFill>
              <a:schemeClr val="accent3"/>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Estate'!$E$4:$E$174</c:f>
            </c:numRef>
          </c:val>
          <c:extLst>
            <c:ext xmlns:c16="http://schemas.microsoft.com/office/drawing/2014/chart" uri="{C3380CC4-5D6E-409C-BE32-E72D297353CC}">
              <c16:uniqueId val="{00000002-7327-4F0A-B106-CF36E91931B0}"/>
            </c:ext>
          </c:extLst>
        </c:ser>
        <c:ser>
          <c:idx val="3"/>
          <c:order val="3"/>
          <c:spPr>
            <a:solidFill>
              <a:schemeClr val="accent4"/>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Estate'!$F$4:$F$174</c:f>
            </c:numRef>
          </c:val>
          <c:extLst>
            <c:ext xmlns:c16="http://schemas.microsoft.com/office/drawing/2014/chart" uri="{C3380CC4-5D6E-409C-BE32-E72D297353CC}">
              <c16:uniqueId val="{00000003-7327-4F0A-B106-CF36E91931B0}"/>
            </c:ext>
          </c:extLst>
        </c:ser>
        <c:ser>
          <c:idx val="4"/>
          <c:order val="4"/>
          <c:spPr>
            <a:solidFill>
              <a:schemeClr val="accent5"/>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Estate'!$G$4:$G$174</c:f>
            </c:numRef>
          </c:val>
          <c:extLst>
            <c:ext xmlns:c16="http://schemas.microsoft.com/office/drawing/2014/chart" uri="{C3380CC4-5D6E-409C-BE32-E72D297353CC}">
              <c16:uniqueId val="{00000004-7327-4F0A-B106-CF36E91931B0}"/>
            </c:ext>
          </c:extLst>
        </c:ser>
        <c:ser>
          <c:idx val="5"/>
          <c:order val="5"/>
          <c:spPr>
            <a:solidFill>
              <a:schemeClr val="accent6"/>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Estate'!$H$4:$H$174</c:f>
            </c:numRef>
          </c:val>
          <c:extLst>
            <c:ext xmlns:c16="http://schemas.microsoft.com/office/drawing/2014/chart" uri="{C3380CC4-5D6E-409C-BE32-E72D297353CC}">
              <c16:uniqueId val="{00000005-7327-4F0A-B106-CF36E91931B0}"/>
            </c:ext>
          </c:extLst>
        </c:ser>
        <c:ser>
          <c:idx val="6"/>
          <c:order val="6"/>
          <c:spPr>
            <a:solidFill>
              <a:schemeClr val="accent1">
                <a:lumMod val="60000"/>
              </a:schemeClr>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Estate'!$I$4:$I$174</c:f>
            </c:numRef>
          </c:val>
          <c:extLst>
            <c:ext xmlns:c16="http://schemas.microsoft.com/office/drawing/2014/chart" uri="{C3380CC4-5D6E-409C-BE32-E72D297353CC}">
              <c16:uniqueId val="{00000006-7327-4F0A-B106-CF36E91931B0}"/>
            </c:ext>
          </c:extLst>
        </c:ser>
        <c:ser>
          <c:idx val="7"/>
          <c:order val="7"/>
          <c:spPr>
            <a:solidFill>
              <a:schemeClr val="accent2">
                <a:lumMod val="60000"/>
              </a:schemeClr>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Estate'!$J$4:$J$174</c:f>
            </c:numRef>
          </c:val>
          <c:extLst>
            <c:ext xmlns:c16="http://schemas.microsoft.com/office/drawing/2014/chart" uri="{C3380CC4-5D6E-409C-BE32-E72D297353CC}">
              <c16:uniqueId val="{00000007-7327-4F0A-B106-CF36E91931B0}"/>
            </c:ext>
          </c:extLst>
        </c:ser>
        <c:ser>
          <c:idx val="8"/>
          <c:order val="8"/>
          <c:spPr>
            <a:solidFill>
              <a:schemeClr val="accent3">
                <a:lumMod val="60000"/>
              </a:schemeClr>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Estate'!$K$4:$K$174</c:f>
            </c:numRef>
          </c:val>
          <c:extLst>
            <c:ext xmlns:c16="http://schemas.microsoft.com/office/drawing/2014/chart" uri="{C3380CC4-5D6E-409C-BE32-E72D297353CC}">
              <c16:uniqueId val="{00000008-7327-4F0A-B106-CF36E91931B0}"/>
            </c:ext>
          </c:extLst>
        </c:ser>
        <c:ser>
          <c:idx val="9"/>
          <c:order val="9"/>
          <c:spPr>
            <a:solidFill>
              <a:schemeClr val="accent4">
                <a:lumMod val="60000"/>
              </a:schemeClr>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Estate'!$L$4:$L$174</c:f>
            </c:numRef>
          </c:val>
          <c:extLst>
            <c:ext xmlns:c16="http://schemas.microsoft.com/office/drawing/2014/chart" uri="{C3380CC4-5D6E-409C-BE32-E72D297353CC}">
              <c16:uniqueId val="{00000009-7327-4F0A-B106-CF36E91931B0}"/>
            </c:ext>
          </c:extLst>
        </c:ser>
        <c:ser>
          <c:idx val="10"/>
          <c:order val="10"/>
          <c:spPr>
            <a:solidFill>
              <a:schemeClr val="accent5">
                <a:lumMod val="60000"/>
              </a:schemeClr>
            </a:solidFill>
            <a:ln>
              <a:noFill/>
            </a:ln>
            <a:effectLst/>
          </c:spPr>
          <c:invertIfNegative val="0"/>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Estate'!$M$4:$M$174</c:f>
            </c:numRef>
          </c:val>
          <c:extLst>
            <c:ext xmlns:c16="http://schemas.microsoft.com/office/drawing/2014/chart" uri="{C3380CC4-5D6E-409C-BE32-E72D297353CC}">
              <c16:uniqueId val="{0000000A-7327-4F0A-B106-CF36E91931B0}"/>
            </c:ext>
          </c:extLst>
        </c:ser>
        <c:ser>
          <c:idx val="11"/>
          <c:order val="11"/>
          <c:spPr>
            <a:solidFill>
              <a:srgbClr val="00B0F0"/>
            </a:solidFill>
            <a:ln>
              <a:noFill/>
            </a:ln>
            <a:effectLst/>
          </c:spPr>
          <c:invertIfNegative val="0"/>
          <c:dPt>
            <c:idx val="5"/>
            <c:invertIfNegative val="0"/>
            <c:bubble3D val="0"/>
            <c:spPr>
              <a:solidFill>
                <a:srgbClr val="FFC000"/>
              </a:solidFill>
              <a:ln w="12700">
                <a:solidFill>
                  <a:srgbClr val="FFC000"/>
                </a:solidFill>
              </a:ln>
              <a:effectLst/>
            </c:spPr>
            <c:extLst>
              <c:ext xmlns:c16="http://schemas.microsoft.com/office/drawing/2014/chart" uri="{C3380CC4-5D6E-409C-BE32-E72D297353CC}">
                <c16:uniqueId val="{0000000C-7327-4F0A-B106-CF36E91931B0}"/>
              </c:ext>
            </c:extLst>
          </c:dPt>
          <c:cat>
            <c:strRef>
              <c:f>'Total Real Estate'!$B$4:$B$174</c:f>
              <c:strCache>
                <c:ptCount val="171"/>
                <c:pt idx="0">
                  <c:v>595 Wolfe County</c:v>
                </c:pt>
                <c:pt idx="1">
                  <c:v>401 McCreary County</c:v>
                </c:pt>
                <c:pt idx="2">
                  <c:v>455 Nicholas County</c:v>
                </c:pt>
                <c:pt idx="3">
                  <c:v>075 Butler County</c:v>
                </c:pt>
                <c:pt idx="4">
                  <c:v>055 Bracken County</c:v>
                </c:pt>
                <c:pt idx="5">
                  <c:v>155 Elliott County</c:v>
                </c:pt>
                <c:pt idx="6">
                  <c:v>115 Christian County</c:v>
                </c:pt>
                <c:pt idx="7">
                  <c:v>141 Cumberland County</c:v>
                </c:pt>
                <c:pt idx="8">
                  <c:v>511 Rockcastle County</c:v>
                </c:pt>
                <c:pt idx="9">
                  <c:v>591 Whitley County</c:v>
                </c:pt>
                <c:pt idx="10">
                  <c:v>081 Caldwell County</c:v>
                </c:pt>
                <c:pt idx="11">
                  <c:v>361 Lyon County</c:v>
                </c:pt>
                <c:pt idx="12">
                  <c:v>345 Livingston County</c:v>
                </c:pt>
                <c:pt idx="13">
                  <c:v>431 Monroe County</c:v>
                </c:pt>
                <c:pt idx="14">
                  <c:v>551 Todd County</c:v>
                </c:pt>
                <c:pt idx="15">
                  <c:v>131 Clinton County</c:v>
                </c:pt>
                <c:pt idx="16">
                  <c:v>151 Edmonson County</c:v>
                </c:pt>
                <c:pt idx="17">
                  <c:v>171 Fleming County</c:v>
                </c:pt>
                <c:pt idx="18">
                  <c:v>205 Graves County</c:v>
                </c:pt>
                <c:pt idx="19">
                  <c:v>571 Warren County</c:v>
                </c:pt>
                <c:pt idx="20">
                  <c:v>085 Calloway County</c:v>
                </c:pt>
                <c:pt idx="21">
                  <c:v>335 Lewis County</c:v>
                </c:pt>
                <c:pt idx="22">
                  <c:v>351 Logan County</c:v>
                </c:pt>
                <c:pt idx="23">
                  <c:v>381 Marshall County</c:v>
                </c:pt>
                <c:pt idx="24">
                  <c:v>592 Williamsburg Independent</c:v>
                </c:pt>
                <c:pt idx="25">
                  <c:v>105 Carter County</c:v>
                </c:pt>
                <c:pt idx="26">
                  <c:v>135 Crittenden County</c:v>
                </c:pt>
                <c:pt idx="27">
                  <c:v>311 Laurel County</c:v>
                </c:pt>
                <c:pt idx="28">
                  <c:v>321 Lee County</c:v>
                </c:pt>
                <c:pt idx="29">
                  <c:v>581 Wayne County</c:v>
                </c:pt>
                <c:pt idx="30">
                  <c:v>111 Casey County</c:v>
                </c:pt>
                <c:pt idx="31">
                  <c:v>495 Powell County</c:v>
                </c:pt>
                <c:pt idx="32">
                  <c:v>475 Owsley County</c:v>
                </c:pt>
                <c:pt idx="33">
                  <c:v>161 Estill County</c:v>
                </c:pt>
                <c:pt idx="34">
                  <c:v>426 Middlesboro Independent</c:v>
                </c:pt>
                <c:pt idx="35">
                  <c:v>236 Harlan Independent</c:v>
                </c:pt>
                <c:pt idx="36">
                  <c:v>241 Harrison County</c:v>
                </c:pt>
                <c:pt idx="37">
                  <c:v>305 LaRue County</c:v>
                </c:pt>
                <c:pt idx="38">
                  <c:v>521 Russell County</c:v>
                </c:pt>
                <c:pt idx="39">
                  <c:v>435 Montgomery County</c:v>
                </c:pt>
                <c:pt idx="40">
                  <c:v>025 Bath County</c:v>
                </c:pt>
                <c:pt idx="41">
                  <c:v>211 Grayson County</c:v>
                </c:pt>
                <c:pt idx="42">
                  <c:v>272 Jackson Independent</c:v>
                </c:pt>
                <c:pt idx="43">
                  <c:v>425 Metcalfe County</c:v>
                </c:pt>
                <c:pt idx="44">
                  <c:v>005 Allen County</c:v>
                </c:pt>
                <c:pt idx="45">
                  <c:v>149 East Bernstadt Independent</c:v>
                </c:pt>
                <c:pt idx="46">
                  <c:v>301 Knox County</c:v>
                </c:pt>
                <c:pt idx="47">
                  <c:v>535 Simpson County</c:v>
                </c:pt>
                <c:pt idx="48">
                  <c:v>001 Adair County</c:v>
                </c:pt>
                <c:pt idx="49">
                  <c:v>215 Green County</c:v>
                </c:pt>
                <c:pt idx="50">
                  <c:v>395 McCracken County</c:v>
                </c:pt>
                <c:pt idx="51">
                  <c:v>341 Lincoln County</c:v>
                </c:pt>
                <c:pt idx="52">
                  <c:v>415 Menifee County</c:v>
                </c:pt>
                <c:pt idx="53">
                  <c:v>015 Ballard County</c:v>
                </c:pt>
                <c:pt idx="54">
                  <c:v>501 Pulaski County</c:v>
                </c:pt>
                <c:pt idx="55">
                  <c:v>391 Mason County</c:v>
                </c:pt>
                <c:pt idx="56">
                  <c:v>461 Ohio County</c:v>
                </c:pt>
                <c:pt idx="57">
                  <c:v>235 Harlan County</c:v>
                </c:pt>
                <c:pt idx="58">
                  <c:v>485 Perry County</c:v>
                </c:pt>
                <c:pt idx="59">
                  <c:v>555 Trigg County</c:v>
                </c:pt>
                <c:pt idx="60">
                  <c:v>185 Fulton County</c:v>
                </c:pt>
                <c:pt idx="61">
                  <c:v>445 Muhlenberg County</c:v>
                </c:pt>
                <c:pt idx="62">
                  <c:v>065 Breckinridge County</c:v>
                </c:pt>
                <c:pt idx="63">
                  <c:v>041 Bourbon County</c:v>
                </c:pt>
                <c:pt idx="64">
                  <c:v>515 Rowan County</c:v>
                </c:pt>
                <c:pt idx="65">
                  <c:v>095 Carlisle County</c:v>
                </c:pt>
                <c:pt idx="66">
                  <c:v>261 Hickman County</c:v>
                </c:pt>
                <c:pt idx="67">
                  <c:v>201 Grant County</c:v>
                </c:pt>
                <c:pt idx="68">
                  <c:v>525 Scott County</c:v>
                </c:pt>
                <c:pt idx="69">
                  <c:v>405 McLean County</c:v>
                </c:pt>
                <c:pt idx="70">
                  <c:v>315 Lawrence County</c:v>
                </c:pt>
                <c:pt idx="71">
                  <c:v>585 Webster County</c:v>
                </c:pt>
                <c:pt idx="72">
                  <c:v>285 Johnson County</c:v>
                </c:pt>
                <c:pt idx="73">
                  <c:v>375 Marion County</c:v>
                </c:pt>
                <c:pt idx="74">
                  <c:v>411 Meade County</c:v>
                </c:pt>
                <c:pt idx="75">
                  <c:v>575 Washington County</c:v>
                </c:pt>
                <c:pt idx="76">
                  <c:v>245 Hart County</c:v>
                </c:pt>
                <c:pt idx="77">
                  <c:v>545 Taylor County</c:v>
                </c:pt>
                <c:pt idx="78">
                  <c:v>371 Magoffin County</c:v>
                </c:pt>
                <c:pt idx="79">
                  <c:v>101 Carroll County</c:v>
                </c:pt>
                <c:pt idx="80">
                  <c:v>246 Hazard Independent</c:v>
                </c:pt>
                <c:pt idx="81">
                  <c:v>271 Jackson County</c:v>
                </c:pt>
                <c:pt idx="82">
                  <c:v>441 Morgan County</c:v>
                </c:pt>
                <c:pt idx="83">
                  <c:v>541 Spencer County</c:v>
                </c:pt>
                <c:pt idx="84">
                  <c:v>061 Breathitt County</c:v>
                </c:pt>
                <c:pt idx="85">
                  <c:v>092 Campbellsville Independent</c:v>
                </c:pt>
                <c:pt idx="86">
                  <c:v>524 Science Hill Independent</c:v>
                </c:pt>
                <c:pt idx="87">
                  <c:v>121 Clark County</c:v>
                </c:pt>
                <c:pt idx="88">
                  <c:v>365 Madison County</c:v>
                </c:pt>
                <c:pt idx="89">
                  <c:v>251 Henderson County</c:v>
                </c:pt>
                <c:pt idx="90">
                  <c:v>011 Anderson County</c:v>
                </c:pt>
                <c:pt idx="91">
                  <c:v>231 Hardin County</c:v>
                </c:pt>
                <c:pt idx="92">
                  <c:v>125 Clay County</c:v>
                </c:pt>
                <c:pt idx="93">
                  <c:v>091 Campbell County</c:v>
                </c:pt>
                <c:pt idx="94">
                  <c:v>035 Boone County</c:v>
                </c:pt>
                <c:pt idx="95">
                  <c:v>021 Barren County</c:v>
                </c:pt>
                <c:pt idx="96">
                  <c:v>195 Garrard County</c:v>
                </c:pt>
                <c:pt idx="97">
                  <c:v>045 Boyd County</c:v>
                </c:pt>
                <c:pt idx="98">
                  <c:v>191 Gallatin County</c:v>
                </c:pt>
                <c:pt idx="99">
                  <c:v>481 Pendleton County</c:v>
                </c:pt>
                <c:pt idx="100">
                  <c:v>291 Kenton County</c:v>
                </c:pt>
                <c:pt idx="101">
                  <c:v>505 Robertson County</c:v>
                </c:pt>
                <c:pt idx="102">
                  <c:v>265 Hopkins County</c:v>
                </c:pt>
                <c:pt idx="103">
                  <c:v>016 Barbourville Independent</c:v>
                </c:pt>
                <c:pt idx="104">
                  <c:v>295 Knott County</c:v>
                </c:pt>
                <c:pt idx="105">
                  <c:v>493 Pineville Independent</c:v>
                </c:pt>
                <c:pt idx="106">
                  <c:v>478 Paris Independent</c:v>
                </c:pt>
                <c:pt idx="107">
                  <c:v>225 Hancock County</c:v>
                </c:pt>
                <c:pt idx="108">
                  <c:v>281 Jessamine County</c:v>
                </c:pt>
                <c:pt idx="109">
                  <c:v>175 Floyd County</c:v>
                </c:pt>
                <c:pt idx="110">
                  <c:v>133 Corbin Independent</c:v>
                </c:pt>
                <c:pt idx="111">
                  <c:v>031 Bell County</c:v>
                </c:pt>
                <c:pt idx="112">
                  <c:v>471 Owen County</c:v>
                </c:pt>
                <c:pt idx="113">
                  <c:v>331 Letcher County</c:v>
                </c:pt>
                <c:pt idx="114">
                  <c:v>601 Woodford County</c:v>
                </c:pt>
                <c:pt idx="115">
                  <c:v>051 Boyle County</c:v>
                </c:pt>
                <c:pt idx="116">
                  <c:v>421 Mercer County</c:v>
                </c:pt>
                <c:pt idx="117">
                  <c:v>012 Ashland Independent</c:v>
                </c:pt>
                <c:pt idx="118">
                  <c:v>325 Leslie County</c:v>
                </c:pt>
                <c:pt idx="119">
                  <c:v>446 Murray Independent</c:v>
                </c:pt>
                <c:pt idx="120">
                  <c:v>145 Daviess County</c:v>
                </c:pt>
                <c:pt idx="121">
                  <c:v>071 Bullitt County</c:v>
                </c:pt>
                <c:pt idx="122">
                  <c:v>181 Franklin County</c:v>
                </c:pt>
                <c:pt idx="123">
                  <c:v>392 Mayfield Independent</c:v>
                </c:pt>
                <c:pt idx="124">
                  <c:v>565 Union County</c:v>
                </c:pt>
                <c:pt idx="125">
                  <c:v>451 Nelson County</c:v>
                </c:pt>
                <c:pt idx="126">
                  <c:v>531 Shelby County</c:v>
                </c:pt>
                <c:pt idx="127">
                  <c:v>255 Henry County</c:v>
                </c:pt>
                <c:pt idx="128">
                  <c:v>186 Fulton Independent</c:v>
                </c:pt>
                <c:pt idx="129">
                  <c:v>132 Cloverport Independent</c:v>
                </c:pt>
                <c:pt idx="130">
                  <c:v>146 Dawson Springs Independent</c:v>
                </c:pt>
                <c:pt idx="131">
                  <c:v>492 Pikeville Independent</c:v>
                </c:pt>
                <c:pt idx="132">
                  <c:v>561 Trimble County</c:v>
                </c:pt>
                <c:pt idx="133">
                  <c:v>013 Augusta Independent</c:v>
                </c:pt>
                <c:pt idx="134">
                  <c:v>536 Somerset Independent</c:v>
                </c:pt>
                <c:pt idx="135">
                  <c:v>156 Eminence Independent</c:v>
                </c:pt>
                <c:pt idx="136">
                  <c:v>072 Burgin Independent</c:v>
                </c:pt>
                <c:pt idx="137">
                  <c:v>465 Oldham County</c:v>
                </c:pt>
                <c:pt idx="138">
                  <c:v>275 Jefferson County</c:v>
                </c:pt>
                <c:pt idx="139">
                  <c:v>385 Martin County</c:v>
                </c:pt>
                <c:pt idx="140">
                  <c:v>165 Fayette County</c:v>
                </c:pt>
                <c:pt idx="141">
                  <c:v>221 Greenup County</c:v>
                </c:pt>
                <c:pt idx="142">
                  <c:v>113 Caverna Independent</c:v>
                </c:pt>
                <c:pt idx="143">
                  <c:v>197 Glasgow Independent</c:v>
                </c:pt>
                <c:pt idx="144">
                  <c:v>017 Bardstown Independent</c:v>
                </c:pt>
                <c:pt idx="145">
                  <c:v>042 Bowling Green Independent</c:v>
                </c:pt>
                <c:pt idx="146">
                  <c:v>472 Owensboro Independent</c:v>
                </c:pt>
                <c:pt idx="147">
                  <c:v>522 Russell Independent</c:v>
                </c:pt>
                <c:pt idx="148">
                  <c:v>276 Jenkins Independent</c:v>
                </c:pt>
                <c:pt idx="149">
                  <c:v>476 Paducah Independent</c:v>
                </c:pt>
                <c:pt idx="150">
                  <c:v>152 Elizabethtown Independent</c:v>
                </c:pt>
                <c:pt idx="151">
                  <c:v>523 Russellville Independent</c:v>
                </c:pt>
                <c:pt idx="152">
                  <c:v>593 Williamstown Independent</c:v>
                </c:pt>
                <c:pt idx="153">
                  <c:v>162 Fairview Independent</c:v>
                </c:pt>
                <c:pt idx="154">
                  <c:v>491 Pike County</c:v>
                </c:pt>
                <c:pt idx="155">
                  <c:v>032 Bellevue Independent</c:v>
                </c:pt>
                <c:pt idx="156">
                  <c:v>034 Berea Independent</c:v>
                </c:pt>
                <c:pt idx="157">
                  <c:v>477 Paintsville Independent</c:v>
                </c:pt>
                <c:pt idx="158">
                  <c:v>354 Ludlow Independent</c:v>
                </c:pt>
                <c:pt idx="159">
                  <c:v>026 Beechwood Independent</c:v>
                </c:pt>
                <c:pt idx="160">
                  <c:v>143 Danville Independent</c:v>
                </c:pt>
                <c:pt idx="161">
                  <c:v>006 Anchorage Independent</c:v>
                </c:pt>
                <c:pt idx="162">
                  <c:v>157 Erlanger-Elsmere Independent</c:v>
                </c:pt>
                <c:pt idx="163">
                  <c:v>452 Newport Independent</c:v>
                </c:pt>
                <c:pt idx="164">
                  <c:v>177 Frankfort Independent</c:v>
                </c:pt>
                <c:pt idx="165">
                  <c:v>502 Raceland Independent</c:v>
                </c:pt>
                <c:pt idx="166">
                  <c:v>134 Covington Independent</c:v>
                </c:pt>
                <c:pt idx="167">
                  <c:v>147 Dayton Independent</c:v>
                </c:pt>
                <c:pt idx="168">
                  <c:v>176 Fort Thomas Independent</c:v>
                </c:pt>
                <c:pt idx="169">
                  <c:v>567 Walton Verona Independent</c:v>
                </c:pt>
                <c:pt idx="170">
                  <c:v>537 Southgate Independent</c:v>
                </c:pt>
              </c:strCache>
            </c:strRef>
          </c:cat>
          <c:val>
            <c:numRef>
              <c:f>'Total Real Estate'!$N$4:$N$174</c:f>
              <c:numCache>
                <c:formatCode>General</c:formatCode>
                <c:ptCount val="171"/>
                <c:pt idx="0">
                  <c:v>37.5</c:v>
                </c:pt>
                <c:pt idx="1">
                  <c:v>39.799999999999997</c:v>
                </c:pt>
                <c:pt idx="2">
                  <c:v>40.1</c:v>
                </c:pt>
                <c:pt idx="3">
                  <c:v>41.7</c:v>
                </c:pt>
                <c:pt idx="4">
                  <c:v>41.8</c:v>
                </c:pt>
                <c:pt idx="5">
                  <c:v>41.8</c:v>
                </c:pt>
                <c:pt idx="6">
                  <c:v>42.3</c:v>
                </c:pt>
                <c:pt idx="7">
                  <c:v>42.3</c:v>
                </c:pt>
                <c:pt idx="8">
                  <c:v>42.8</c:v>
                </c:pt>
                <c:pt idx="9">
                  <c:v>44</c:v>
                </c:pt>
                <c:pt idx="10">
                  <c:v>44.6</c:v>
                </c:pt>
                <c:pt idx="11">
                  <c:v>44.7</c:v>
                </c:pt>
                <c:pt idx="12">
                  <c:v>45.1</c:v>
                </c:pt>
                <c:pt idx="13">
                  <c:v>45.1</c:v>
                </c:pt>
                <c:pt idx="14">
                  <c:v>45.6</c:v>
                </c:pt>
                <c:pt idx="15">
                  <c:v>45.7</c:v>
                </c:pt>
                <c:pt idx="16">
                  <c:v>45.9</c:v>
                </c:pt>
                <c:pt idx="17">
                  <c:v>45.9</c:v>
                </c:pt>
                <c:pt idx="18">
                  <c:v>46.1</c:v>
                </c:pt>
                <c:pt idx="19">
                  <c:v>46.1</c:v>
                </c:pt>
                <c:pt idx="20">
                  <c:v>46.3</c:v>
                </c:pt>
                <c:pt idx="21">
                  <c:v>47</c:v>
                </c:pt>
                <c:pt idx="22">
                  <c:v>47.3</c:v>
                </c:pt>
                <c:pt idx="23">
                  <c:v>47.4</c:v>
                </c:pt>
                <c:pt idx="24">
                  <c:v>48</c:v>
                </c:pt>
                <c:pt idx="25">
                  <c:v>48.1</c:v>
                </c:pt>
                <c:pt idx="26">
                  <c:v>48.6</c:v>
                </c:pt>
                <c:pt idx="27">
                  <c:v>48.7</c:v>
                </c:pt>
                <c:pt idx="28">
                  <c:v>49.2</c:v>
                </c:pt>
                <c:pt idx="29">
                  <c:v>49.2</c:v>
                </c:pt>
                <c:pt idx="30">
                  <c:v>50.4</c:v>
                </c:pt>
                <c:pt idx="31">
                  <c:v>50.6</c:v>
                </c:pt>
                <c:pt idx="32">
                  <c:v>50.8</c:v>
                </c:pt>
                <c:pt idx="33">
                  <c:v>51.1</c:v>
                </c:pt>
                <c:pt idx="34">
                  <c:v>51.5</c:v>
                </c:pt>
                <c:pt idx="35">
                  <c:v>51.6</c:v>
                </c:pt>
                <c:pt idx="36">
                  <c:v>51.7</c:v>
                </c:pt>
                <c:pt idx="37">
                  <c:v>52</c:v>
                </c:pt>
                <c:pt idx="38">
                  <c:v>52.2</c:v>
                </c:pt>
                <c:pt idx="39">
                  <c:v>52.3</c:v>
                </c:pt>
                <c:pt idx="40">
                  <c:v>52.6</c:v>
                </c:pt>
                <c:pt idx="41">
                  <c:v>52.6</c:v>
                </c:pt>
                <c:pt idx="42">
                  <c:v>53.2</c:v>
                </c:pt>
                <c:pt idx="43">
                  <c:v>53.2</c:v>
                </c:pt>
                <c:pt idx="44">
                  <c:v>53.3</c:v>
                </c:pt>
                <c:pt idx="45">
                  <c:v>53.4</c:v>
                </c:pt>
                <c:pt idx="46">
                  <c:v>53.5</c:v>
                </c:pt>
                <c:pt idx="47">
                  <c:v>53.5</c:v>
                </c:pt>
                <c:pt idx="48">
                  <c:v>53.6</c:v>
                </c:pt>
                <c:pt idx="49">
                  <c:v>53.7</c:v>
                </c:pt>
                <c:pt idx="50">
                  <c:v>53.8</c:v>
                </c:pt>
                <c:pt idx="51">
                  <c:v>53.95</c:v>
                </c:pt>
                <c:pt idx="52">
                  <c:v>54.3</c:v>
                </c:pt>
                <c:pt idx="53">
                  <c:v>54.5</c:v>
                </c:pt>
                <c:pt idx="54">
                  <c:v>54.5</c:v>
                </c:pt>
                <c:pt idx="55">
                  <c:v>54.6</c:v>
                </c:pt>
                <c:pt idx="56">
                  <c:v>54.6</c:v>
                </c:pt>
                <c:pt idx="57">
                  <c:v>54.8</c:v>
                </c:pt>
                <c:pt idx="58">
                  <c:v>54.8</c:v>
                </c:pt>
                <c:pt idx="59">
                  <c:v>55.1</c:v>
                </c:pt>
                <c:pt idx="60">
                  <c:v>55.2</c:v>
                </c:pt>
                <c:pt idx="61">
                  <c:v>55.3</c:v>
                </c:pt>
                <c:pt idx="62">
                  <c:v>55.4</c:v>
                </c:pt>
                <c:pt idx="63">
                  <c:v>55.9</c:v>
                </c:pt>
                <c:pt idx="64">
                  <c:v>55.9</c:v>
                </c:pt>
                <c:pt idx="65">
                  <c:v>56.3</c:v>
                </c:pt>
                <c:pt idx="66">
                  <c:v>56.6</c:v>
                </c:pt>
                <c:pt idx="67">
                  <c:v>56.7</c:v>
                </c:pt>
                <c:pt idx="68">
                  <c:v>57.6</c:v>
                </c:pt>
                <c:pt idx="69">
                  <c:v>57.8</c:v>
                </c:pt>
                <c:pt idx="70">
                  <c:v>58</c:v>
                </c:pt>
                <c:pt idx="71">
                  <c:v>58.4</c:v>
                </c:pt>
                <c:pt idx="72">
                  <c:v>59.2</c:v>
                </c:pt>
                <c:pt idx="73">
                  <c:v>59.2</c:v>
                </c:pt>
                <c:pt idx="74">
                  <c:v>59.5</c:v>
                </c:pt>
                <c:pt idx="75">
                  <c:v>59.8</c:v>
                </c:pt>
                <c:pt idx="76">
                  <c:v>60.6</c:v>
                </c:pt>
                <c:pt idx="77">
                  <c:v>61</c:v>
                </c:pt>
                <c:pt idx="78">
                  <c:v>61.1</c:v>
                </c:pt>
                <c:pt idx="79">
                  <c:v>61.2</c:v>
                </c:pt>
                <c:pt idx="80">
                  <c:v>61.5</c:v>
                </c:pt>
                <c:pt idx="81">
                  <c:v>61.6</c:v>
                </c:pt>
                <c:pt idx="82">
                  <c:v>62.1</c:v>
                </c:pt>
                <c:pt idx="83">
                  <c:v>62.4</c:v>
                </c:pt>
                <c:pt idx="84">
                  <c:v>62.7</c:v>
                </c:pt>
                <c:pt idx="85">
                  <c:v>63.1</c:v>
                </c:pt>
                <c:pt idx="86">
                  <c:v>63.3</c:v>
                </c:pt>
                <c:pt idx="87">
                  <c:v>63.7</c:v>
                </c:pt>
                <c:pt idx="88">
                  <c:v>63.7</c:v>
                </c:pt>
                <c:pt idx="89">
                  <c:v>64</c:v>
                </c:pt>
                <c:pt idx="90">
                  <c:v>64.2</c:v>
                </c:pt>
                <c:pt idx="91">
                  <c:v>65.2</c:v>
                </c:pt>
                <c:pt idx="92">
                  <c:v>65.599999999999994</c:v>
                </c:pt>
                <c:pt idx="93">
                  <c:v>65.8</c:v>
                </c:pt>
                <c:pt idx="94">
                  <c:v>65.900000000000006</c:v>
                </c:pt>
                <c:pt idx="95">
                  <c:v>66.599999999999994</c:v>
                </c:pt>
                <c:pt idx="96">
                  <c:v>66.7</c:v>
                </c:pt>
                <c:pt idx="97">
                  <c:v>66.8</c:v>
                </c:pt>
                <c:pt idx="98">
                  <c:v>66.8</c:v>
                </c:pt>
                <c:pt idx="99">
                  <c:v>67</c:v>
                </c:pt>
                <c:pt idx="100">
                  <c:v>67.099999999999994</c:v>
                </c:pt>
                <c:pt idx="101">
                  <c:v>68</c:v>
                </c:pt>
                <c:pt idx="102">
                  <c:v>68.2</c:v>
                </c:pt>
                <c:pt idx="103">
                  <c:v>68.400000000000006</c:v>
                </c:pt>
                <c:pt idx="104">
                  <c:v>68.599999999999994</c:v>
                </c:pt>
                <c:pt idx="105">
                  <c:v>68.599999999999994</c:v>
                </c:pt>
                <c:pt idx="106">
                  <c:v>68.7</c:v>
                </c:pt>
                <c:pt idx="107">
                  <c:v>68.900000000000006</c:v>
                </c:pt>
                <c:pt idx="108">
                  <c:v>69</c:v>
                </c:pt>
                <c:pt idx="109">
                  <c:v>69.099999999999994</c:v>
                </c:pt>
                <c:pt idx="110">
                  <c:v>69.3</c:v>
                </c:pt>
                <c:pt idx="111">
                  <c:v>69.400000000000006</c:v>
                </c:pt>
                <c:pt idx="112">
                  <c:v>69.400000000000006</c:v>
                </c:pt>
                <c:pt idx="113">
                  <c:v>69.7</c:v>
                </c:pt>
                <c:pt idx="114">
                  <c:v>69.8</c:v>
                </c:pt>
                <c:pt idx="115">
                  <c:v>70</c:v>
                </c:pt>
                <c:pt idx="116">
                  <c:v>70.099999999999994</c:v>
                </c:pt>
                <c:pt idx="117">
                  <c:v>70.599999999999994</c:v>
                </c:pt>
                <c:pt idx="118">
                  <c:v>70.8</c:v>
                </c:pt>
                <c:pt idx="119">
                  <c:v>70.900000000000006</c:v>
                </c:pt>
                <c:pt idx="120">
                  <c:v>71.5</c:v>
                </c:pt>
                <c:pt idx="121">
                  <c:v>71.599999999999994</c:v>
                </c:pt>
                <c:pt idx="122">
                  <c:v>71.8</c:v>
                </c:pt>
                <c:pt idx="123">
                  <c:v>72.099999999999994</c:v>
                </c:pt>
                <c:pt idx="124">
                  <c:v>72.3</c:v>
                </c:pt>
                <c:pt idx="125">
                  <c:v>73</c:v>
                </c:pt>
                <c:pt idx="126">
                  <c:v>73.099999999999994</c:v>
                </c:pt>
                <c:pt idx="127">
                  <c:v>73.7</c:v>
                </c:pt>
                <c:pt idx="128">
                  <c:v>74.5</c:v>
                </c:pt>
                <c:pt idx="129">
                  <c:v>74.7</c:v>
                </c:pt>
                <c:pt idx="130">
                  <c:v>74.7</c:v>
                </c:pt>
                <c:pt idx="131">
                  <c:v>74.7</c:v>
                </c:pt>
                <c:pt idx="132">
                  <c:v>75.5</c:v>
                </c:pt>
                <c:pt idx="133">
                  <c:v>76.900000000000006</c:v>
                </c:pt>
                <c:pt idx="134">
                  <c:v>78.099999999999994</c:v>
                </c:pt>
                <c:pt idx="135">
                  <c:v>79.2</c:v>
                </c:pt>
                <c:pt idx="136">
                  <c:v>79.5</c:v>
                </c:pt>
                <c:pt idx="137">
                  <c:v>80</c:v>
                </c:pt>
                <c:pt idx="138">
                  <c:v>80.599999999999994</c:v>
                </c:pt>
                <c:pt idx="139">
                  <c:v>80.900000000000006</c:v>
                </c:pt>
                <c:pt idx="140">
                  <c:v>81</c:v>
                </c:pt>
                <c:pt idx="141">
                  <c:v>82.3</c:v>
                </c:pt>
                <c:pt idx="142">
                  <c:v>82.6</c:v>
                </c:pt>
                <c:pt idx="143">
                  <c:v>83.2</c:v>
                </c:pt>
                <c:pt idx="144">
                  <c:v>83.7</c:v>
                </c:pt>
                <c:pt idx="145">
                  <c:v>84.5</c:v>
                </c:pt>
                <c:pt idx="146">
                  <c:v>84.9</c:v>
                </c:pt>
                <c:pt idx="147">
                  <c:v>84.9</c:v>
                </c:pt>
                <c:pt idx="148">
                  <c:v>85.2</c:v>
                </c:pt>
                <c:pt idx="149">
                  <c:v>86.4</c:v>
                </c:pt>
                <c:pt idx="150">
                  <c:v>86.5</c:v>
                </c:pt>
                <c:pt idx="151">
                  <c:v>87.2</c:v>
                </c:pt>
                <c:pt idx="152">
                  <c:v>87.5</c:v>
                </c:pt>
                <c:pt idx="153">
                  <c:v>88.5</c:v>
                </c:pt>
                <c:pt idx="154">
                  <c:v>88.7</c:v>
                </c:pt>
                <c:pt idx="155">
                  <c:v>91.7</c:v>
                </c:pt>
                <c:pt idx="156">
                  <c:v>94.1</c:v>
                </c:pt>
                <c:pt idx="157">
                  <c:v>94.5</c:v>
                </c:pt>
                <c:pt idx="158">
                  <c:v>95.9</c:v>
                </c:pt>
                <c:pt idx="159">
                  <c:v>96.3</c:v>
                </c:pt>
                <c:pt idx="160">
                  <c:v>98.3</c:v>
                </c:pt>
                <c:pt idx="161">
                  <c:v>99.6</c:v>
                </c:pt>
                <c:pt idx="162">
                  <c:v>100.1</c:v>
                </c:pt>
                <c:pt idx="163">
                  <c:v>101.7</c:v>
                </c:pt>
                <c:pt idx="164">
                  <c:v>102.4</c:v>
                </c:pt>
                <c:pt idx="165">
                  <c:v>102.4</c:v>
                </c:pt>
                <c:pt idx="166">
                  <c:v>106.1</c:v>
                </c:pt>
                <c:pt idx="167">
                  <c:v>106.1</c:v>
                </c:pt>
                <c:pt idx="168">
                  <c:v>109.3</c:v>
                </c:pt>
                <c:pt idx="169">
                  <c:v>113.7</c:v>
                </c:pt>
                <c:pt idx="170">
                  <c:v>118.9</c:v>
                </c:pt>
              </c:numCache>
            </c:numRef>
          </c:val>
          <c:extLst>
            <c:ext xmlns:c16="http://schemas.microsoft.com/office/drawing/2014/chart" uri="{C3380CC4-5D6E-409C-BE32-E72D297353CC}">
              <c16:uniqueId val="{0000000D-7327-4F0A-B106-CF36E91931B0}"/>
            </c:ext>
          </c:extLst>
        </c:ser>
        <c:dLbls>
          <c:showLegendKey val="0"/>
          <c:showVal val="0"/>
          <c:showCatName val="0"/>
          <c:showSerName val="0"/>
          <c:showPercent val="0"/>
          <c:showBubbleSize val="0"/>
        </c:dLbls>
        <c:gapWidth val="219"/>
        <c:overlap val="-27"/>
        <c:axId val="988664392"/>
        <c:axId val="988664720"/>
      </c:barChart>
      <c:catAx>
        <c:axId val="988664392"/>
        <c:scaling>
          <c:orientation val="minMax"/>
        </c:scaling>
        <c:delete val="1"/>
        <c:axPos val="b"/>
        <c:numFmt formatCode="General" sourceLinked="1"/>
        <c:majorTickMark val="none"/>
        <c:minorTickMark val="none"/>
        <c:tickLblPos val="nextTo"/>
        <c:crossAx val="988664720"/>
        <c:crosses val="autoZero"/>
        <c:auto val="1"/>
        <c:lblAlgn val="ctr"/>
        <c:lblOffset val="100"/>
        <c:noMultiLvlLbl val="0"/>
      </c:catAx>
      <c:valAx>
        <c:axId val="98866472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egoe Condensed" panose="020B0606040200020203" pitchFamily="34" charset="0"/>
                    <a:ea typeface="+mn-ea"/>
                    <a:cs typeface="+mn-cs"/>
                  </a:defRPr>
                </a:pPr>
                <a:r>
                  <a:rPr lang="en-US" dirty="0"/>
                  <a:t>Cents</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Segoe Condensed" panose="020B0606040200020203" pitchFamily="34" charset="0"/>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Segoe Condensed" panose="020B0606040200020203" pitchFamily="34" charset="0"/>
                <a:ea typeface="+mn-ea"/>
                <a:cs typeface="+mn-cs"/>
              </a:defRPr>
            </a:pPr>
            <a:endParaRPr lang="en-US"/>
          </a:p>
        </c:txPr>
        <c:crossAx val="98866439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EAF7FA"/>
    </a:solidFill>
    <a:ln>
      <a:noFill/>
    </a:ln>
    <a:effectLst>
      <a:outerShdw blurRad="50800" dist="38100" dir="5400000" algn="t" rotWithShape="0">
        <a:prstClr val="black">
          <a:alpha val="40000"/>
        </a:prstClr>
      </a:outerShdw>
    </a:effectLst>
  </c:spPr>
  <c:txPr>
    <a:bodyPr/>
    <a:lstStyle/>
    <a:p>
      <a:pPr>
        <a:defRPr>
          <a:latin typeface="Segoe Condensed" panose="020B0606040200020203" pitchFamily="34"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00" b="1" i="0" u="none" strike="noStrike" kern="1200" spc="0" baseline="0">
                <a:solidFill>
                  <a:schemeClr val="tx1"/>
                </a:solidFill>
                <a:latin typeface="+mn-lt"/>
                <a:ea typeface="+mn-ea"/>
                <a:cs typeface="+mn-cs"/>
              </a:defRPr>
            </a:pPr>
            <a:r>
              <a:rPr lang="en-US" sz="1100" b="1"/>
              <a:t>Existing Debt Service with Est. New Bond Payments</a:t>
            </a:r>
          </a:p>
        </c:rich>
      </c:tx>
      <c:overlay val="0"/>
      <c:spPr>
        <a:noFill/>
        <a:ln>
          <a:noFill/>
        </a:ln>
        <a:effectLst/>
      </c:spPr>
      <c:txPr>
        <a:bodyPr rot="0" spcFirstLastPara="1" vertOverflow="ellipsis" vert="horz" wrap="square" anchor="ctr" anchorCtr="1"/>
        <a:lstStyle/>
        <a:p>
          <a:pPr>
            <a:defRPr sz="1100" b="1" i="0" u="none" strike="noStrike" kern="1200" spc="0" baseline="0">
              <a:solidFill>
                <a:schemeClr val="tx1"/>
              </a:solidFill>
              <a:latin typeface="+mn-lt"/>
              <a:ea typeface="+mn-ea"/>
              <a:cs typeface="+mn-cs"/>
            </a:defRPr>
          </a:pPr>
          <a:endParaRPr lang="en-US"/>
        </a:p>
      </c:txPr>
    </c:title>
    <c:autoTitleDeleted val="0"/>
    <c:plotArea>
      <c:layout/>
      <c:barChart>
        <c:barDir val="col"/>
        <c:grouping val="stacked"/>
        <c:varyColors val="0"/>
        <c:ser>
          <c:idx val="1"/>
          <c:order val="0"/>
          <c:tx>
            <c:strRef>
              <c:f>'bond debt service'!$B$5</c:f>
              <c:strCache>
                <c:ptCount val="1"/>
                <c:pt idx="0">
                  <c:v>Series 2010 QSCB</c:v>
                </c:pt>
              </c:strCache>
            </c:strRef>
          </c:tx>
          <c:spPr>
            <a:solidFill>
              <a:srgbClr val="77216F"/>
            </a:solidFill>
            <a:ln>
              <a:noFill/>
            </a:ln>
            <a:effectLst/>
          </c:spPr>
          <c:invertIfNegative val="0"/>
          <c:cat>
            <c:numRef>
              <c:f>'bond debt service'!$A$6:$A$32</c:f>
              <c:numCache>
                <c:formatCode>General</c:formatCode>
                <c:ptCount val="27"/>
                <c:pt idx="0">
                  <c:v>2022</c:v>
                </c:pt>
                <c:pt idx="1">
                  <c:v>2023</c:v>
                </c:pt>
                <c:pt idx="2">
                  <c:v>2024</c:v>
                </c:pt>
                <c:pt idx="3">
                  <c:v>2025</c:v>
                </c:pt>
                <c:pt idx="4">
                  <c:v>2026</c:v>
                </c:pt>
                <c:pt idx="5">
                  <c:v>2027</c:v>
                </c:pt>
                <c:pt idx="6">
                  <c:v>2028</c:v>
                </c:pt>
                <c:pt idx="7">
                  <c:v>2029</c:v>
                </c:pt>
                <c:pt idx="8">
                  <c:v>2030</c:v>
                </c:pt>
                <c:pt idx="9">
                  <c:v>2031</c:v>
                </c:pt>
                <c:pt idx="10">
                  <c:v>2032</c:v>
                </c:pt>
                <c:pt idx="11">
                  <c:v>2033</c:v>
                </c:pt>
                <c:pt idx="12">
                  <c:v>2034</c:v>
                </c:pt>
                <c:pt idx="13">
                  <c:v>2035</c:v>
                </c:pt>
                <c:pt idx="14">
                  <c:v>2036</c:v>
                </c:pt>
                <c:pt idx="15">
                  <c:v>2037</c:v>
                </c:pt>
                <c:pt idx="16">
                  <c:v>2038</c:v>
                </c:pt>
                <c:pt idx="17">
                  <c:v>2039</c:v>
                </c:pt>
                <c:pt idx="18">
                  <c:v>2040</c:v>
                </c:pt>
                <c:pt idx="19">
                  <c:v>2041</c:v>
                </c:pt>
                <c:pt idx="20">
                  <c:v>2042</c:v>
                </c:pt>
                <c:pt idx="21">
                  <c:v>2043</c:v>
                </c:pt>
                <c:pt idx="22">
                  <c:v>2044</c:v>
                </c:pt>
                <c:pt idx="23">
                  <c:v>2045</c:v>
                </c:pt>
                <c:pt idx="24">
                  <c:v>2046</c:v>
                </c:pt>
                <c:pt idx="25">
                  <c:v>2047</c:v>
                </c:pt>
                <c:pt idx="26">
                  <c:v>2048</c:v>
                </c:pt>
              </c:numCache>
            </c:numRef>
          </c:cat>
          <c:val>
            <c:numRef>
              <c:f>'bond debt service'!$B$6:$B$32</c:f>
              <c:numCache>
                <c:formatCode>General</c:formatCode>
                <c:ptCount val="27"/>
                <c:pt idx="0" formatCode="#,##0">
                  <c:v>1090308.6499999999</c:v>
                </c:pt>
              </c:numCache>
            </c:numRef>
          </c:val>
          <c:extLst>
            <c:ext xmlns:c16="http://schemas.microsoft.com/office/drawing/2014/chart" uri="{C3380CC4-5D6E-409C-BE32-E72D297353CC}">
              <c16:uniqueId val="{00000000-F07F-439F-A977-25C5EDD15470}"/>
            </c:ext>
          </c:extLst>
        </c:ser>
        <c:ser>
          <c:idx val="2"/>
          <c:order val="1"/>
          <c:tx>
            <c:strRef>
              <c:f>'bond debt service'!$C$5</c:f>
              <c:strCache>
                <c:ptCount val="1"/>
                <c:pt idx="0">
                  <c:v>Series 2010 Refunding</c:v>
                </c:pt>
              </c:strCache>
            </c:strRef>
          </c:tx>
          <c:spPr>
            <a:solidFill>
              <a:srgbClr val="00539B"/>
            </a:solidFill>
            <a:ln>
              <a:noFill/>
            </a:ln>
            <a:effectLst/>
          </c:spPr>
          <c:invertIfNegative val="0"/>
          <c:cat>
            <c:numRef>
              <c:f>'bond debt service'!$A$6:$A$32</c:f>
              <c:numCache>
                <c:formatCode>General</c:formatCode>
                <c:ptCount val="27"/>
                <c:pt idx="0">
                  <c:v>2022</c:v>
                </c:pt>
                <c:pt idx="1">
                  <c:v>2023</c:v>
                </c:pt>
                <c:pt idx="2">
                  <c:v>2024</c:v>
                </c:pt>
                <c:pt idx="3">
                  <c:v>2025</c:v>
                </c:pt>
                <c:pt idx="4">
                  <c:v>2026</c:v>
                </c:pt>
                <c:pt idx="5">
                  <c:v>2027</c:v>
                </c:pt>
                <c:pt idx="6">
                  <c:v>2028</c:v>
                </c:pt>
                <c:pt idx="7">
                  <c:v>2029</c:v>
                </c:pt>
                <c:pt idx="8">
                  <c:v>2030</c:v>
                </c:pt>
                <c:pt idx="9">
                  <c:v>2031</c:v>
                </c:pt>
                <c:pt idx="10">
                  <c:v>2032</c:v>
                </c:pt>
                <c:pt idx="11">
                  <c:v>2033</c:v>
                </c:pt>
                <c:pt idx="12">
                  <c:v>2034</c:v>
                </c:pt>
                <c:pt idx="13">
                  <c:v>2035</c:v>
                </c:pt>
                <c:pt idx="14">
                  <c:v>2036</c:v>
                </c:pt>
                <c:pt idx="15">
                  <c:v>2037</c:v>
                </c:pt>
                <c:pt idx="16">
                  <c:v>2038</c:v>
                </c:pt>
                <c:pt idx="17">
                  <c:v>2039</c:v>
                </c:pt>
                <c:pt idx="18">
                  <c:v>2040</c:v>
                </c:pt>
                <c:pt idx="19">
                  <c:v>2041</c:v>
                </c:pt>
                <c:pt idx="20">
                  <c:v>2042</c:v>
                </c:pt>
                <c:pt idx="21">
                  <c:v>2043</c:v>
                </c:pt>
                <c:pt idx="22">
                  <c:v>2044</c:v>
                </c:pt>
                <c:pt idx="23">
                  <c:v>2045</c:v>
                </c:pt>
                <c:pt idx="24">
                  <c:v>2046</c:v>
                </c:pt>
                <c:pt idx="25">
                  <c:v>2047</c:v>
                </c:pt>
                <c:pt idx="26">
                  <c:v>2048</c:v>
                </c:pt>
              </c:numCache>
            </c:numRef>
          </c:cat>
          <c:val>
            <c:numRef>
              <c:f>'bond debt service'!$C$6:$C$32</c:f>
              <c:numCache>
                <c:formatCode>General</c:formatCode>
                <c:ptCount val="27"/>
                <c:pt idx="0" formatCode="#,##0">
                  <c:v>453851.23</c:v>
                </c:pt>
              </c:numCache>
            </c:numRef>
          </c:val>
          <c:extLst>
            <c:ext xmlns:c16="http://schemas.microsoft.com/office/drawing/2014/chart" uri="{C3380CC4-5D6E-409C-BE32-E72D297353CC}">
              <c16:uniqueId val="{00000001-F07F-439F-A977-25C5EDD15470}"/>
            </c:ext>
          </c:extLst>
        </c:ser>
        <c:ser>
          <c:idx val="3"/>
          <c:order val="2"/>
          <c:tx>
            <c:strRef>
              <c:f>'bond debt service'!$D$5</c:f>
              <c:strCache>
                <c:ptCount val="1"/>
                <c:pt idx="0">
                  <c:v>Series 2012</c:v>
                </c:pt>
              </c:strCache>
            </c:strRef>
          </c:tx>
          <c:spPr>
            <a:solidFill>
              <a:srgbClr val="7D8082"/>
            </a:solidFill>
            <a:ln>
              <a:noFill/>
            </a:ln>
            <a:effectLst/>
          </c:spPr>
          <c:invertIfNegative val="0"/>
          <c:cat>
            <c:numRef>
              <c:f>'bond debt service'!$A$6:$A$32</c:f>
              <c:numCache>
                <c:formatCode>General</c:formatCode>
                <c:ptCount val="27"/>
                <c:pt idx="0">
                  <c:v>2022</c:v>
                </c:pt>
                <c:pt idx="1">
                  <c:v>2023</c:v>
                </c:pt>
                <c:pt idx="2">
                  <c:v>2024</c:v>
                </c:pt>
                <c:pt idx="3">
                  <c:v>2025</c:v>
                </c:pt>
                <c:pt idx="4">
                  <c:v>2026</c:v>
                </c:pt>
                <c:pt idx="5">
                  <c:v>2027</c:v>
                </c:pt>
                <c:pt idx="6">
                  <c:v>2028</c:v>
                </c:pt>
                <c:pt idx="7">
                  <c:v>2029</c:v>
                </c:pt>
                <c:pt idx="8">
                  <c:v>2030</c:v>
                </c:pt>
                <c:pt idx="9">
                  <c:v>2031</c:v>
                </c:pt>
                <c:pt idx="10">
                  <c:v>2032</c:v>
                </c:pt>
                <c:pt idx="11">
                  <c:v>2033</c:v>
                </c:pt>
                <c:pt idx="12">
                  <c:v>2034</c:v>
                </c:pt>
                <c:pt idx="13">
                  <c:v>2035</c:v>
                </c:pt>
                <c:pt idx="14">
                  <c:v>2036</c:v>
                </c:pt>
                <c:pt idx="15">
                  <c:v>2037</c:v>
                </c:pt>
                <c:pt idx="16">
                  <c:v>2038</c:v>
                </c:pt>
                <c:pt idx="17">
                  <c:v>2039</c:v>
                </c:pt>
                <c:pt idx="18">
                  <c:v>2040</c:v>
                </c:pt>
                <c:pt idx="19">
                  <c:v>2041</c:v>
                </c:pt>
                <c:pt idx="20">
                  <c:v>2042</c:v>
                </c:pt>
                <c:pt idx="21">
                  <c:v>2043</c:v>
                </c:pt>
                <c:pt idx="22">
                  <c:v>2044</c:v>
                </c:pt>
                <c:pt idx="23">
                  <c:v>2045</c:v>
                </c:pt>
                <c:pt idx="24">
                  <c:v>2046</c:v>
                </c:pt>
                <c:pt idx="25">
                  <c:v>2047</c:v>
                </c:pt>
                <c:pt idx="26">
                  <c:v>2048</c:v>
                </c:pt>
              </c:numCache>
            </c:numRef>
          </c:cat>
          <c:val>
            <c:numRef>
              <c:f>'bond debt service'!$D$6:$D$32</c:f>
              <c:numCache>
                <c:formatCode>#,##0</c:formatCode>
                <c:ptCount val="27"/>
                <c:pt idx="0">
                  <c:v>679742.96</c:v>
                </c:pt>
                <c:pt idx="1">
                  <c:v>1194942.96</c:v>
                </c:pt>
                <c:pt idx="2">
                  <c:v>1194443.26</c:v>
                </c:pt>
                <c:pt idx="3">
                  <c:v>1193343.06</c:v>
                </c:pt>
                <c:pt idx="4">
                  <c:v>1193301.8700000001</c:v>
                </c:pt>
              </c:numCache>
            </c:numRef>
          </c:val>
          <c:extLst>
            <c:ext xmlns:c16="http://schemas.microsoft.com/office/drawing/2014/chart" uri="{C3380CC4-5D6E-409C-BE32-E72D297353CC}">
              <c16:uniqueId val="{00000002-F07F-439F-A977-25C5EDD15470}"/>
            </c:ext>
          </c:extLst>
        </c:ser>
        <c:ser>
          <c:idx val="4"/>
          <c:order val="3"/>
          <c:tx>
            <c:strRef>
              <c:f>'bond debt service'!$E$5</c:f>
              <c:strCache>
                <c:ptCount val="1"/>
                <c:pt idx="0">
                  <c:v>Series 2014</c:v>
                </c:pt>
              </c:strCache>
            </c:strRef>
          </c:tx>
          <c:spPr>
            <a:solidFill>
              <a:srgbClr val="3CB6CE"/>
            </a:solidFill>
            <a:ln>
              <a:noFill/>
            </a:ln>
            <a:effectLst/>
          </c:spPr>
          <c:invertIfNegative val="0"/>
          <c:cat>
            <c:numRef>
              <c:f>'bond debt service'!$A$6:$A$32</c:f>
              <c:numCache>
                <c:formatCode>General</c:formatCode>
                <c:ptCount val="27"/>
                <c:pt idx="0">
                  <c:v>2022</c:v>
                </c:pt>
                <c:pt idx="1">
                  <c:v>2023</c:v>
                </c:pt>
                <c:pt idx="2">
                  <c:v>2024</c:v>
                </c:pt>
                <c:pt idx="3">
                  <c:v>2025</c:v>
                </c:pt>
                <c:pt idx="4">
                  <c:v>2026</c:v>
                </c:pt>
                <c:pt idx="5">
                  <c:v>2027</c:v>
                </c:pt>
                <c:pt idx="6">
                  <c:v>2028</c:v>
                </c:pt>
                <c:pt idx="7">
                  <c:v>2029</c:v>
                </c:pt>
                <c:pt idx="8">
                  <c:v>2030</c:v>
                </c:pt>
                <c:pt idx="9">
                  <c:v>2031</c:v>
                </c:pt>
                <c:pt idx="10">
                  <c:v>2032</c:v>
                </c:pt>
                <c:pt idx="11">
                  <c:v>2033</c:v>
                </c:pt>
                <c:pt idx="12">
                  <c:v>2034</c:v>
                </c:pt>
                <c:pt idx="13">
                  <c:v>2035</c:v>
                </c:pt>
                <c:pt idx="14">
                  <c:v>2036</c:v>
                </c:pt>
                <c:pt idx="15">
                  <c:v>2037</c:v>
                </c:pt>
                <c:pt idx="16">
                  <c:v>2038</c:v>
                </c:pt>
                <c:pt idx="17">
                  <c:v>2039</c:v>
                </c:pt>
                <c:pt idx="18">
                  <c:v>2040</c:v>
                </c:pt>
                <c:pt idx="19">
                  <c:v>2041</c:v>
                </c:pt>
                <c:pt idx="20">
                  <c:v>2042</c:v>
                </c:pt>
                <c:pt idx="21">
                  <c:v>2043</c:v>
                </c:pt>
                <c:pt idx="22">
                  <c:v>2044</c:v>
                </c:pt>
                <c:pt idx="23">
                  <c:v>2045</c:v>
                </c:pt>
                <c:pt idx="24">
                  <c:v>2046</c:v>
                </c:pt>
                <c:pt idx="25">
                  <c:v>2047</c:v>
                </c:pt>
                <c:pt idx="26">
                  <c:v>2048</c:v>
                </c:pt>
              </c:numCache>
            </c:numRef>
          </c:cat>
          <c:val>
            <c:numRef>
              <c:f>'bond debt service'!$E$6:$E$32</c:f>
              <c:numCache>
                <c:formatCode>#,##0</c:formatCode>
                <c:ptCount val="27"/>
                <c:pt idx="0">
                  <c:v>219409.62</c:v>
                </c:pt>
                <c:pt idx="1">
                  <c:v>225859.34</c:v>
                </c:pt>
                <c:pt idx="2">
                  <c:v>226859.64</c:v>
                </c:pt>
                <c:pt idx="3">
                  <c:v>227559.12</c:v>
                </c:pt>
                <c:pt idx="4">
                  <c:v>227951.58</c:v>
                </c:pt>
                <c:pt idx="5">
                  <c:v>908059.28</c:v>
                </c:pt>
                <c:pt idx="6">
                  <c:v>907460.04</c:v>
                </c:pt>
                <c:pt idx="7">
                  <c:v>907809.98</c:v>
                </c:pt>
                <c:pt idx="8">
                  <c:v>910921.02</c:v>
                </c:pt>
                <c:pt idx="9">
                  <c:v>911545.17999999993</c:v>
                </c:pt>
                <c:pt idx="10">
                  <c:v>910768.84</c:v>
                </c:pt>
                <c:pt idx="11">
                  <c:v>908594.38</c:v>
                </c:pt>
                <c:pt idx="12">
                  <c:v>910019.62</c:v>
                </c:pt>
              </c:numCache>
            </c:numRef>
          </c:val>
          <c:extLst>
            <c:ext xmlns:c16="http://schemas.microsoft.com/office/drawing/2014/chart" uri="{C3380CC4-5D6E-409C-BE32-E72D297353CC}">
              <c16:uniqueId val="{00000003-F07F-439F-A977-25C5EDD15470}"/>
            </c:ext>
          </c:extLst>
        </c:ser>
        <c:ser>
          <c:idx val="5"/>
          <c:order val="4"/>
          <c:tx>
            <c:strRef>
              <c:f>'bond debt service'!$F$5</c:f>
              <c:strCache>
                <c:ptCount val="1"/>
                <c:pt idx="0">
                  <c:v>Series 2014 ECM</c:v>
                </c:pt>
              </c:strCache>
            </c:strRef>
          </c:tx>
          <c:spPr>
            <a:solidFill>
              <a:srgbClr val="E08FD8"/>
            </a:solidFill>
            <a:ln>
              <a:noFill/>
            </a:ln>
            <a:effectLst/>
          </c:spPr>
          <c:invertIfNegative val="0"/>
          <c:cat>
            <c:numRef>
              <c:f>'bond debt service'!$A$6:$A$32</c:f>
              <c:numCache>
                <c:formatCode>General</c:formatCode>
                <c:ptCount val="27"/>
                <c:pt idx="0">
                  <c:v>2022</c:v>
                </c:pt>
                <c:pt idx="1">
                  <c:v>2023</c:v>
                </c:pt>
                <c:pt idx="2">
                  <c:v>2024</c:v>
                </c:pt>
                <c:pt idx="3">
                  <c:v>2025</c:v>
                </c:pt>
                <c:pt idx="4">
                  <c:v>2026</c:v>
                </c:pt>
                <c:pt idx="5">
                  <c:v>2027</c:v>
                </c:pt>
                <c:pt idx="6">
                  <c:v>2028</c:v>
                </c:pt>
                <c:pt idx="7">
                  <c:v>2029</c:v>
                </c:pt>
                <c:pt idx="8">
                  <c:v>2030</c:v>
                </c:pt>
                <c:pt idx="9">
                  <c:v>2031</c:v>
                </c:pt>
                <c:pt idx="10">
                  <c:v>2032</c:v>
                </c:pt>
                <c:pt idx="11">
                  <c:v>2033</c:v>
                </c:pt>
                <c:pt idx="12">
                  <c:v>2034</c:v>
                </c:pt>
                <c:pt idx="13">
                  <c:v>2035</c:v>
                </c:pt>
                <c:pt idx="14">
                  <c:v>2036</c:v>
                </c:pt>
                <c:pt idx="15">
                  <c:v>2037</c:v>
                </c:pt>
                <c:pt idx="16">
                  <c:v>2038</c:v>
                </c:pt>
                <c:pt idx="17">
                  <c:v>2039</c:v>
                </c:pt>
                <c:pt idx="18">
                  <c:v>2040</c:v>
                </c:pt>
                <c:pt idx="19">
                  <c:v>2041</c:v>
                </c:pt>
                <c:pt idx="20">
                  <c:v>2042</c:v>
                </c:pt>
                <c:pt idx="21">
                  <c:v>2043</c:v>
                </c:pt>
                <c:pt idx="22">
                  <c:v>2044</c:v>
                </c:pt>
                <c:pt idx="23">
                  <c:v>2045</c:v>
                </c:pt>
                <c:pt idx="24">
                  <c:v>2046</c:v>
                </c:pt>
                <c:pt idx="25">
                  <c:v>2047</c:v>
                </c:pt>
                <c:pt idx="26">
                  <c:v>2048</c:v>
                </c:pt>
              </c:numCache>
            </c:numRef>
          </c:cat>
          <c:val>
            <c:numRef>
              <c:f>'bond debt service'!$F$6:$F$32</c:f>
              <c:numCache>
                <c:formatCode>#,##0</c:formatCode>
                <c:ptCount val="27"/>
                <c:pt idx="0">
                  <c:v>441292.67</c:v>
                </c:pt>
                <c:pt idx="1">
                  <c:v>1154520.49</c:v>
                </c:pt>
                <c:pt idx="2">
                  <c:v>1149595.1200000001</c:v>
                </c:pt>
                <c:pt idx="3">
                  <c:v>1151900.98</c:v>
                </c:pt>
                <c:pt idx="4">
                  <c:v>1146319.48</c:v>
                </c:pt>
                <c:pt idx="5">
                  <c:v>394205.2</c:v>
                </c:pt>
                <c:pt idx="6">
                  <c:v>385813.99</c:v>
                </c:pt>
                <c:pt idx="7">
                  <c:v>384414.34</c:v>
                </c:pt>
                <c:pt idx="8">
                  <c:v>384697.02</c:v>
                </c:pt>
                <c:pt idx="9">
                  <c:v>391267.42</c:v>
                </c:pt>
                <c:pt idx="10">
                  <c:v>388336.11</c:v>
                </c:pt>
                <c:pt idx="11">
                  <c:v>395511.25</c:v>
                </c:pt>
                <c:pt idx="12">
                  <c:v>393101.33</c:v>
                </c:pt>
                <c:pt idx="13">
                  <c:v>360711.87</c:v>
                </c:pt>
              </c:numCache>
            </c:numRef>
          </c:val>
          <c:extLst>
            <c:ext xmlns:c16="http://schemas.microsoft.com/office/drawing/2014/chart" uri="{C3380CC4-5D6E-409C-BE32-E72D297353CC}">
              <c16:uniqueId val="{00000004-F07F-439F-A977-25C5EDD15470}"/>
            </c:ext>
          </c:extLst>
        </c:ser>
        <c:ser>
          <c:idx val="0"/>
          <c:order val="5"/>
          <c:tx>
            <c:strRef>
              <c:f>'bond debt service'!$J$5</c:f>
              <c:strCache>
                <c:ptCount val="1"/>
                <c:pt idx="0">
                  <c:v>Est. Series 2022 (New HS Project)</c:v>
                </c:pt>
              </c:strCache>
            </c:strRef>
          </c:tx>
          <c:spPr>
            <a:pattFill prst="dkDnDiag">
              <a:fgClr>
                <a:srgbClr val="FFC247"/>
              </a:fgClr>
              <a:bgClr>
                <a:schemeClr val="bg1"/>
              </a:bgClr>
            </a:pattFill>
            <a:ln>
              <a:noFill/>
            </a:ln>
            <a:effectLst/>
          </c:spPr>
          <c:invertIfNegative val="0"/>
          <c:cat>
            <c:numRef>
              <c:f>'bond debt service'!$A$6:$A$32</c:f>
              <c:numCache>
                <c:formatCode>General</c:formatCode>
                <c:ptCount val="27"/>
                <c:pt idx="0">
                  <c:v>2022</c:v>
                </c:pt>
                <c:pt idx="1">
                  <c:v>2023</c:v>
                </c:pt>
                <c:pt idx="2">
                  <c:v>2024</c:v>
                </c:pt>
                <c:pt idx="3">
                  <c:v>2025</c:v>
                </c:pt>
                <c:pt idx="4">
                  <c:v>2026</c:v>
                </c:pt>
                <c:pt idx="5">
                  <c:v>2027</c:v>
                </c:pt>
                <c:pt idx="6">
                  <c:v>2028</c:v>
                </c:pt>
                <c:pt idx="7">
                  <c:v>2029</c:v>
                </c:pt>
                <c:pt idx="8">
                  <c:v>2030</c:v>
                </c:pt>
                <c:pt idx="9">
                  <c:v>2031</c:v>
                </c:pt>
                <c:pt idx="10">
                  <c:v>2032</c:v>
                </c:pt>
                <c:pt idx="11">
                  <c:v>2033</c:v>
                </c:pt>
                <c:pt idx="12">
                  <c:v>2034</c:v>
                </c:pt>
                <c:pt idx="13">
                  <c:v>2035</c:v>
                </c:pt>
                <c:pt idx="14">
                  <c:v>2036</c:v>
                </c:pt>
                <c:pt idx="15">
                  <c:v>2037</c:v>
                </c:pt>
                <c:pt idx="16">
                  <c:v>2038</c:v>
                </c:pt>
                <c:pt idx="17">
                  <c:v>2039</c:v>
                </c:pt>
                <c:pt idx="18">
                  <c:v>2040</c:v>
                </c:pt>
                <c:pt idx="19">
                  <c:v>2041</c:v>
                </c:pt>
                <c:pt idx="20">
                  <c:v>2042</c:v>
                </c:pt>
                <c:pt idx="21">
                  <c:v>2043</c:v>
                </c:pt>
                <c:pt idx="22">
                  <c:v>2044</c:v>
                </c:pt>
                <c:pt idx="23">
                  <c:v>2045</c:v>
                </c:pt>
                <c:pt idx="24">
                  <c:v>2046</c:v>
                </c:pt>
                <c:pt idx="25">
                  <c:v>2047</c:v>
                </c:pt>
                <c:pt idx="26">
                  <c:v>2048</c:v>
                </c:pt>
              </c:numCache>
            </c:numRef>
          </c:cat>
          <c:val>
            <c:numRef>
              <c:f>'bond debt service'!$J$6:$J$32</c:f>
              <c:numCache>
                <c:formatCode>#,##0</c:formatCode>
                <c:ptCount val="27"/>
                <c:pt idx="1">
                  <c:v>2116115</c:v>
                </c:pt>
                <c:pt idx="2">
                  <c:v>2120386</c:v>
                </c:pt>
                <c:pt idx="3">
                  <c:v>2118596</c:v>
                </c:pt>
                <c:pt idx="4">
                  <c:v>2125723</c:v>
                </c:pt>
                <c:pt idx="5">
                  <c:v>3392413</c:v>
                </c:pt>
                <c:pt idx="6">
                  <c:v>3397480</c:v>
                </c:pt>
                <c:pt idx="7">
                  <c:v>3399097</c:v>
                </c:pt>
                <c:pt idx="8">
                  <c:v>3396327</c:v>
                </c:pt>
                <c:pt idx="9">
                  <c:v>3390105</c:v>
                </c:pt>
                <c:pt idx="10">
                  <c:v>3395601</c:v>
                </c:pt>
                <c:pt idx="11">
                  <c:v>3387228</c:v>
                </c:pt>
                <c:pt idx="12">
                  <c:v>3389151</c:v>
                </c:pt>
                <c:pt idx="13">
                  <c:v>4331870</c:v>
                </c:pt>
                <c:pt idx="14">
                  <c:v>4694336</c:v>
                </c:pt>
                <c:pt idx="15">
                  <c:v>4691774</c:v>
                </c:pt>
                <c:pt idx="16">
                  <c:v>4694566</c:v>
                </c:pt>
                <c:pt idx="17">
                  <c:v>4693146</c:v>
                </c:pt>
                <c:pt idx="18">
                  <c:v>4690632</c:v>
                </c:pt>
                <c:pt idx="19">
                  <c:v>4690846</c:v>
                </c:pt>
                <c:pt idx="20">
                  <c:v>4693512</c:v>
                </c:pt>
                <c:pt idx="21">
                  <c:v>4694506</c:v>
                </c:pt>
                <c:pt idx="22">
                  <c:v>4692969</c:v>
                </c:pt>
                <c:pt idx="23">
                  <c:v>4692241</c:v>
                </c:pt>
                <c:pt idx="24">
                  <c:v>4692516</c:v>
                </c:pt>
                <c:pt idx="25">
                  <c:v>4693398</c:v>
                </c:pt>
                <c:pt idx="26">
                  <c:v>4690190</c:v>
                </c:pt>
              </c:numCache>
            </c:numRef>
          </c:val>
          <c:extLst>
            <c:ext xmlns:c16="http://schemas.microsoft.com/office/drawing/2014/chart" uri="{C3380CC4-5D6E-409C-BE32-E72D297353CC}">
              <c16:uniqueId val="{00000005-F07F-439F-A977-25C5EDD15470}"/>
            </c:ext>
          </c:extLst>
        </c:ser>
        <c:dLbls>
          <c:showLegendKey val="0"/>
          <c:showVal val="0"/>
          <c:showCatName val="0"/>
          <c:showSerName val="0"/>
          <c:showPercent val="0"/>
          <c:showBubbleSize val="0"/>
        </c:dLbls>
        <c:gapWidth val="150"/>
        <c:overlap val="100"/>
        <c:axId val="940165224"/>
        <c:axId val="940166536"/>
      </c:barChart>
      <c:catAx>
        <c:axId val="9401652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2700000" spcFirstLastPara="1" vertOverflow="ellipsis" wrap="square" anchor="ctr" anchorCtr="1"/>
          <a:lstStyle/>
          <a:p>
            <a:pPr>
              <a:defRPr sz="700" b="0" i="0" u="none" strike="noStrike" kern="1200" baseline="0">
                <a:solidFill>
                  <a:schemeClr val="tx1"/>
                </a:solidFill>
                <a:latin typeface="+mn-lt"/>
                <a:ea typeface="+mn-ea"/>
                <a:cs typeface="+mn-cs"/>
              </a:defRPr>
            </a:pPr>
            <a:endParaRPr lang="en-US"/>
          </a:p>
        </c:txPr>
        <c:crossAx val="940166536"/>
        <c:crosses val="autoZero"/>
        <c:auto val="1"/>
        <c:lblAlgn val="ctr"/>
        <c:lblOffset val="100"/>
        <c:noMultiLvlLbl val="0"/>
      </c:catAx>
      <c:valAx>
        <c:axId val="940166536"/>
        <c:scaling>
          <c:orientation val="minMax"/>
        </c:scaling>
        <c:delete val="0"/>
        <c:axPos val="l"/>
        <c:majorGridlines>
          <c:spPr>
            <a:ln w="9525" cap="flat" cmpd="sng" algn="ctr">
              <a:solidFill>
                <a:schemeClr val="tx1">
                  <a:lumMod val="15000"/>
                  <a:lumOff val="85000"/>
                </a:schemeClr>
              </a:solidFill>
              <a:round/>
            </a:ln>
            <a:effectLst/>
          </c:spPr>
        </c:majorGridlines>
        <c:numFmt formatCode="&quot;$&quot;#,##0" sourceLinked="0"/>
        <c:majorTickMark val="none"/>
        <c:minorTickMark val="none"/>
        <c:tickLblPos val="nextTo"/>
        <c:spPr>
          <a:noFill/>
          <a:ln>
            <a:noFill/>
          </a:ln>
          <a:effectLst/>
        </c:spPr>
        <c:txPr>
          <a:bodyPr rot="-60000000" spcFirstLastPara="1" vertOverflow="ellipsis" vert="horz" wrap="square" anchor="ctr" anchorCtr="1"/>
          <a:lstStyle/>
          <a:p>
            <a:pPr>
              <a:defRPr sz="700" b="0" i="0" u="none" strike="noStrike" kern="1200" baseline="0">
                <a:solidFill>
                  <a:schemeClr val="tx1"/>
                </a:solidFill>
                <a:latin typeface="+mn-lt"/>
                <a:ea typeface="+mn-ea"/>
                <a:cs typeface="+mn-cs"/>
              </a:defRPr>
            </a:pPr>
            <a:endParaRPr lang="en-US"/>
          </a:p>
        </c:txPr>
        <c:crossAx val="940165224"/>
        <c:crosses val="autoZero"/>
        <c:crossBetween val="between"/>
        <c:majorUnit val="1000000"/>
      </c:valAx>
      <c:spPr>
        <a:noFill/>
        <a:ln>
          <a:noFill/>
        </a:ln>
        <a:effectLst/>
      </c:spPr>
    </c:plotArea>
    <c:legend>
      <c:legendPos val="b"/>
      <c:layout>
        <c:manualLayout>
          <c:xMode val="edge"/>
          <c:yMode val="edge"/>
          <c:x val="3.0066822004392302E-2"/>
          <c:y val="0.88767986454216741"/>
          <c:w val="0.94853980752405953"/>
          <c:h val="0.11232013545783261"/>
        </c:manualLayout>
      </c:layout>
      <c:overlay val="0"/>
      <c:spPr>
        <a:noFill/>
        <a:ln>
          <a:noFill/>
        </a:ln>
        <a:effectLst/>
      </c:spPr>
      <c:txPr>
        <a:bodyPr rot="0" spcFirstLastPara="1" vertOverflow="ellipsis" vert="horz" wrap="square" anchor="ctr" anchorCtr="1"/>
        <a:lstStyle/>
        <a:p>
          <a:pPr>
            <a:defRPr sz="700" b="0" i="0" u="none" strike="noStrike" kern="1200" baseline="0">
              <a:solidFill>
                <a:schemeClr val="tx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D8F0F5"/>
    </a:solidFill>
    <a:ln w="9525" cap="flat" cmpd="sng" algn="ctr">
      <a:noFill/>
      <a:round/>
    </a:ln>
    <a:effectLst/>
  </c:spPr>
  <c:txPr>
    <a:bodyPr/>
    <a:lstStyle/>
    <a:p>
      <a:pPr>
        <a:defRPr>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B35899-476D-4BA8-BD46-2F2EC145647E}" type="doc">
      <dgm:prSet loTypeId="urn:microsoft.com/office/officeart/2005/8/layout/hChevron3" loCatId="process" qsTypeId="urn:microsoft.com/office/officeart/2005/8/quickstyle/simple1" qsCatId="simple" csTypeId="urn:microsoft.com/office/officeart/2005/8/colors/accent1_2" csCatId="accent1" phldr="1"/>
      <dgm:spPr/>
      <dgm:t>
        <a:bodyPr/>
        <a:lstStyle/>
        <a:p>
          <a:endParaRPr lang="en-US"/>
        </a:p>
      </dgm:t>
    </dgm:pt>
    <dgm:pt modelId="{A5CD4CFB-F79D-4C37-BB0E-61B98FC653B9}">
      <dgm:prSet phldrT="[Text]" custT="1"/>
      <dgm:spPr>
        <a:solidFill>
          <a:schemeClr val="accent3">
            <a:lumMod val="75000"/>
          </a:schemeClr>
        </a:solidFill>
        <a:effectLst/>
      </dgm:spPr>
      <dgm:t>
        <a:bodyPr/>
        <a:lstStyle/>
        <a:p>
          <a:r>
            <a:rPr lang="en-US" sz="700" b="1" dirty="0"/>
            <a:t>September</a:t>
          </a:r>
        </a:p>
      </dgm:t>
    </dgm:pt>
    <dgm:pt modelId="{7525E3BE-C028-4A20-9D2D-F3F5F6525FEE}" type="parTrans" cxnId="{554AED74-3E0D-4478-905E-D97869FFCF55}">
      <dgm:prSet/>
      <dgm:spPr/>
      <dgm:t>
        <a:bodyPr/>
        <a:lstStyle/>
        <a:p>
          <a:endParaRPr lang="en-US"/>
        </a:p>
      </dgm:t>
    </dgm:pt>
    <dgm:pt modelId="{86A59B4B-5066-4C3F-BCB3-781092BD38C3}" type="sibTrans" cxnId="{554AED74-3E0D-4478-905E-D97869FFCF55}">
      <dgm:prSet/>
      <dgm:spPr/>
      <dgm:t>
        <a:bodyPr/>
        <a:lstStyle/>
        <a:p>
          <a:endParaRPr lang="en-US"/>
        </a:p>
      </dgm:t>
    </dgm:pt>
    <dgm:pt modelId="{1B86A66A-6156-474B-8CAA-1700C9CD1C99}">
      <dgm:prSet phldrT="[Text]" custT="1"/>
      <dgm:spPr>
        <a:solidFill>
          <a:schemeClr val="accent3">
            <a:lumMod val="75000"/>
          </a:schemeClr>
        </a:solidFill>
        <a:effectLst/>
      </dgm:spPr>
      <dgm:t>
        <a:bodyPr/>
        <a:lstStyle/>
        <a:p>
          <a:r>
            <a:rPr lang="en-US" sz="700" b="1" dirty="0"/>
            <a:t>October</a:t>
          </a:r>
        </a:p>
      </dgm:t>
    </dgm:pt>
    <dgm:pt modelId="{BD68A49C-C8A4-414B-9670-534DEC14A743}" type="parTrans" cxnId="{29BDE1BD-A482-4484-A395-B62A20FB5937}">
      <dgm:prSet/>
      <dgm:spPr/>
      <dgm:t>
        <a:bodyPr/>
        <a:lstStyle/>
        <a:p>
          <a:endParaRPr lang="en-US"/>
        </a:p>
      </dgm:t>
    </dgm:pt>
    <dgm:pt modelId="{5CEFE164-90FE-4035-AAEF-9FF97D4CF465}" type="sibTrans" cxnId="{29BDE1BD-A482-4484-A395-B62A20FB5937}">
      <dgm:prSet/>
      <dgm:spPr/>
      <dgm:t>
        <a:bodyPr/>
        <a:lstStyle/>
        <a:p>
          <a:endParaRPr lang="en-US"/>
        </a:p>
      </dgm:t>
    </dgm:pt>
    <dgm:pt modelId="{1EDACEAC-1879-42D4-90CA-41DCACD5143B}">
      <dgm:prSet phldrT="[Text]" custT="1"/>
      <dgm:spPr>
        <a:solidFill>
          <a:schemeClr val="accent3">
            <a:lumMod val="75000"/>
          </a:schemeClr>
        </a:solidFill>
        <a:effectLst/>
      </dgm:spPr>
      <dgm:t>
        <a:bodyPr/>
        <a:lstStyle/>
        <a:p>
          <a:r>
            <a:rPr lang="en-US" sz="700" b="1" dirty="0"/>
            <a:t>November</a:t>
          </a:r>
        </a:p>
      </dgm:t>
    </dgm:pt>
    <dgm:pt modelId="{C72CF715-256C-4BFA-AD7B-49EF0B5B6A17}" type="parTrans" cxnId="{5E2E56EB-1397-4393-AF1A-665124C686F3}">
      <dgm:prSet/>
      <dgm:spPr/>
      <dgm:t>
        <a:bodyPr/>
        <a:lstStyle/>
        <a:p>
          <a:endParaRPr lang="en-US"/>
        </a:p>
      </dgm:t>
    </dgm:pt>
    <dgm:pt modelId="{9572D8A5-0D2C-43D5-BC06-0241932A2FAC}" type="sibTrans" cxnId="{5E2E56EB-1397-4393-AF1A-665124C686F3}">
      <dgm:prSet/>
      <dgm:spPr/>
      <dgm:t>
        <a:bodyPr/>
        <a:lstStyle/>
        <a:p>
          <a:endParaRPr lang="en-US"/>
        </a:p>
      </dgm:t>
    </dgm:pt>
    <dgm:pt modelId="{A5697145-075A-4360-A52E-8C986107DFFB}">
      <dgm:prSet custT="1"/>
      <dgm:spPr>
        <a:solidFill>
          <a:schemeClr val="accent3">
            <a:lumMod val="75000"/>
          </a:schemeClr>
        </a:solidFill>
        <a:effectLst/>
      </dgm:spPr>
      <dgm:t>
        <a:bodyPr/>
        <a:lstStyle/>
        <a:p>
          <a:r>
            <a:rPr lang="en-US" sz="700" b="1" dirty="0"/>
            <a:t>December </a:t>
          </a:r>
        </a:p>
      </dgm:t>
    </dgm:pt>
    <dgm:pt modelId="{8F192D9D-2F61-42E2-AFA5-FAC5D71509E4}" type="parTrans" cxnId="{3A649B75-6924-4B3A-98FF-348CBDDE3753}">
      <dgm:prSet/>
      <dgm:spPr/>
      <dgm:t>
        <a:bodyPr/>
        <a:lstStyle/>
        <a:p>
          <a:endParaRPr lang="en-US"/>
        </a:p>
      </dgm:t>
    </dgm:pt>
    <dgm:pt modelId="{C7E37B5F-6A68-4F84-8001-6AE1E719E53B}" type="sibTrans" cxnId="{3A649B75-6924-4B3A-98FF-348CBDDE3753}">
      <dgm:prSet/>
      <dgm:spPr/>
      <dgm:t>
        <a:bodyPr/>
        <a:lstStyle/>
        <a:p>
          <a:endParaRPr lang="en-US"/>
        </a:p>
      </dgm:t>
    </dgm:pt>
    <dgm:pt modelId="{2468C965-E2F6-4394-9150-106F33E4F042}">
      <dgm:prSet custT="1"/>
      <dgm:spPr>
        <a:solidFill>
          <a:srgbClr val="0070C0"/>
        </a:solidFill>
        <a:effectLst/>
      </dgm:spPr>
      <dgm:t>
        <a:bodyPr/>
        <a:lstStyle/>
        <a:p>
          <a:r>
            <a:rPr lang="en-US" sz="700" b="1" dirty="0"/>
            <a:t>January</a:t>
          </a:r>
        </a:p>
      </dgm:t>
    </dgm:pt>
    <dgm:pt modelId="{84DF5F56-C3DF-46FE-95D6-2385B7256B69}" type="parTrans" cxnId="{86517FF4-2C4F-41F2-958A-E92D0D526631}">
      <dgm:prSet/>
      <dgm:spPr/>
      <dgm:t>
        <a:bodyPr/>
        <a:lstStyle/>
        <a:p>
          <a:endParaRPr lang="en-US"/>
        </a:p>
      </dgm:t>
    </dgm:pt>
    <dgm:pt modelId="{46AE8831-2C6E-4031-803F-F9D88ED6F97E}" type="sibTrans" cxnId="{86517FF4-2C4F-41F2-958A-E92D0D526631}">
      <dgm:prSet/>
      <dgm:spPr/>
      <dgm:t>
        <a:bodyPr/>
        <a:lstStyle/>
        <a:p>
          <a:endParaRPr lang="en-US"/>
        </a:p>
      </dgm:t>
    </dgm:pt>
    <dgm:pt modelId="{76EEFD65-7090-41EC-852A-5E813DFD25A5}">
      <dgm:prSet custT="1"/>
      <dgm:spPr>
        <a:solidFill>
          <a:srgbClr val="0070C0"/>
        </a:solidFill>
        <a:effectLst/>
      </dgm:spPr>
      <dgm:t>
        <a:bodyPr/>
        <a:lstStyle/>
        <a:p>
          <a:r>
            <a:rPr lang="en-US" sz="700" b="1" dirty="0"/>
            <a:t>February</a:t>
          </a:r>
        </a:p>
      </dgm:t>
    </dgm:pt>
    <dgm:pt modelId="{AA536E14-76AF-427D-8931-72F0138EE063}" type="parTrans" cxnId="{78C46271-2410-4489-8E5D-4DA00322A713}">
      <dgm:prSet/>
      <dgm:spPr/>
      <dgm:t>
        <a:bodyPr/>
        <a:lstStyle/>
        <a:p>
          <a:endParaRPr lang="en-US"/>
        </a:p>
      </dgm:t>
    </dgm:pt>
    <dgm:pt modelId="{D2598E65-D720-45A1-93E0-62309B7C07C9}" type="sibTrans" cxnId="{78C46271-2410-4489-8E5D-4DA00322A713}">
      <dgm:prSet/>
      <dgm:spPr/>
      <dgm:t>
        <a:bodyPr/>
        <a:lstStyle/>
        <a:p>
          <a:endParaRPr lang="en-US"/>
        </a:p>
      </dgm:t>
    </dgm:pt>
    <dgm:pt modelId="{CA5D0934-4D3F-4800-9DE0-87A8DB98441E}">
      <dgm:prSet custT="1"/>
      <dgm:spPr>
        <a:solidFill>
          <a:srgbClr val="0070C0"/>
        </a:solidFill>
        <a:effectLst/>
      </dgm:spPr>
      <dgm:t>
        <a:bodyPr/>
        <a:lstStyle/>
        <a:p>
          <a:r>
            <a:rPr lang="en-US" sz="700" b="1" dirty="0"/>
            <a:t>March</a:t>
          </a:r>
        </a:p>
      </dgm:t>
    </dgm:pt>
    <dgm:pt modelId="{698F877E-B3A1-40DC-9F2E-C041B6DC356B}" type="parTrans" cxnId="{E0244570-7DF4-4494-A225-C1C93265ACB4}">
      <dgm:prSet/>
      <dgm:spPr/>
      <dgm:t>
        <a:bodyPr/>
        <a:lstStyle/>
        <a:p>
          <a:endParaRPr lang="en-US"/>
        </a:p>
      </dgm:t>
    </dgm:pt>
    <dgm:pt modelId="{DA95BEFF-4CB4-4F44-99EE-7467164B6810}" type="sibTrans" cxnId="{E0244570-7DF4-4494-A225-C1C93265ACB4}">
      <dgm:prSet/>
      <dgm:spPr/>
      <dgm:t>
        <a:bodyPr/>
        <a:lstStyle/>
        <a:p>
          <a:endParaRPr lang="en-US"/>
        </a:p>
      </dgm:t>
    </dgm:pt>
    <dgm:pt modelId="{CB8CA450-D254-46AF-9929-AB9B125A6FA2}">
      <dgm:prSet custT="1"/>
      <dgm:spPr>
        <a:solidFill>
          <a:srgbClr val="0070C0"/>
        </a:solidFill>
        <a:effectLst/>
      </dgm:spPr>
      <dgm:t>
        <a:bodyPr/>
        <a:lstStyle/>
        <a:p>
          <a:r>
            <a:rPr lang="en-US" sz="700" b="1" dirty="0"/>
            <a:t>April</a:t>
          </a:r>
        </a:p>
      </dgm:t>
    </dgm:pt>
    <dgm:pt modelId="{D0170CE7-12C1-49AA-B596-888629324ED4}" type="parTrans" cxnId="{EC337514-5E04-44BC-BAE9-9423CA16C550}">
      <dgm:prSet/>
      <dgm:spPr/>
      <dgm:t>
        <a:bodyPr/>
        <a:lstStyle/>
        <a:p>
          <a:endParaRPr lang="en-US"/>
        </a:p>
      </dgm:t>
    </dgm:pt>
    <dgm:pt modelId="{094F59CB-BFEA-4D3F-AB10-FD32384523A3}" type="sibTrans" cxnId="{EC337514-5E04-44BC-BAE9-9423CA16C550}">
      <dgm:prSet/>
      <dgm:spPr/>
      <dgm:t>
        <a:bodyPr/>
        <a:lstStyle/>
        <a:p>
          <a:endParaRPr lang="en-US"/>
        </a:p>
      </dgm:t>
    </dgm:pt>
    <dgm:pt modelId="{AF2EC1D0-EDB0-4817-95C2-A40029967C6F}">
      <dgm:prSet custT="1"/>
      <dgm:spPr>
        <a:solidFill>
          <a:srgbClr val="0070C0"/>
        </a:solidFill>
        <a:effectLst/>
      </dgm:spPr>
      <dgm:t>
        <a:bodyPr/>
        <a:lstStyle/>
        <a:p>
          <a:r>
            <a:rPr lang="en-US" sz="700" b="1" dirty="0"/>
            <a:t>May</a:t>
          </a:r>
        </a:p>
      </dgm:t>
    </dgm:pt>
    <dgm:pt modelId="{3C00EFC0-066E-4E2A-92C1-F7788C42386A}" type="parTrans" cxnId="{A116A93E-013D-4163-951D-E266C6CF15A6}">
      <dgm:prSet/>
      <dgm:spPr/>
      <dgm:t>
        <a:bodyPr/>
        <a:lstStyle/>
        <a:p>
          <a:endParaRPr lang="en-US"/>
        </a:p>
      </dgm:t>
    </dgm:pt>
    <dgm:pt modelId="{3EFFB1CC-6E68-45AA-92EA-874B87B9FB29}" type="sibTrans" cxnId="{A116A93E-013D-4163-951D-E266C6CF15A6}">
      <dgm:prSet/>
      <dgm:spPr/>
      <dgm:t>
        <a:bodyPr/>
        <a:lstStyle/>
        <a:p>
          <a:endParaRPr lang="en-US"/>
        </a:p>
      </dgm:t>
    </dgm:pt>
    <dgm:pt modelId="{AFD71FF6-0B41-4EC7-B096-EB3EBF915E16}">
      <dgm:prSet custT="1"/>
      <dgm:spPr>
        <a:solidFill>
          <a:srgbClr val="0070C0"/>
        </a:solidFill>
        <a:effectLst/>
      </dgm:spPr>
      <dgm:t>
        <a:bodyPr/>
        <a:lstStyle/>
        <a:p>
          <a:r>
            <a:rPr lang="en-US" sz="700" b="1" dirty="0"/>
            <a:t>June</a:t>
          </a:r>
        </a:p>
      </dgm:t>
    </dgm:pt>
    <dgm:pt modelId="{91C1B251-0AFB-4FF6-8230-54158755A53E}" type="parTrans" cxnId="{DB0D187C-0726-405A-9709-3F6F4CEC9B92}">
      <dgm:prSet/>
      <dgm:spPr/>
      <dgm:t>
        <a:bodyPr/>
        <a:lstStyle/>
        <a:p>
          <a:endParaRPr lang="en-US"/>
        </a:p>
      </dgm:t>
    </dgm:pt>
    <dgm:pt modelId="{148A8A28-2A5E-4901-80B9-6BC0EE3AA463}" type="sibTrans" cxnId="{DB0D187C-0726-405A-9709-3F6F4CEC9B92}">
      <dgm:prSet/>
      <dgm:spPr/>
      <dgm:t>
        <a:bodyPr/>
        <a:lstStyle/>
        <a:p>
          <a:endParaRPr lang="en-US"/>
        </a:p>
      </dgm:t>
    </dgm:pt>
    <dgm:pt modelId="{76A47766-9475-4576-849B-8F25C761EC62}">
      <dgm:prSet custT="1"/>
      <dgm:spPr>
        <a:solidFill>
          <a:srgbClr val="0070C0"/>
        </a:solidFill>
        <a:effectLst/>
      </dgm:spPr>
      <dgm:t>
        <a:bodyPr/>
        <a:lstStyle/>
        <a:p>
          <a:r>
            <a:rPr lang="en-US" sz="700" b="1" dirty="0"/>
            <a:t>July</a:t>
          </a:r>
        </a:p>
      </dgm:t>
    </dgm:pt>
    <dgm:pt modelId="{85EBAD8D-F33A-42A4-B9B4-94855491D9E9}" type="parTrans" cxnId="{9FAFD876-0323-45E8-9BBF-A3066086301D}">
      <dgm:prSet/>
      <dgm:spPr/>
      <dgm:t>
        <a:bodyPr/>
        <a:lstStyle/>
        <a:p>
          <a:endParaRPr lang="en-US"/>
        </a:p>
      </dgm:t>
    </dgm:pt>
    <dgm:pt modelId="{12AE267E-C5D6-4D4A-8D94-417AB1C8883B}" type="sibTrans" cxnId="{9FAFD876-0323-45E8-9BBF-A3066086301D}">
      <dgm:prSet/>
      <dgm:spPr/>
      <dgm:t>
        <a:bodyPr/>
        <a:lstStyle/>
        <a:p>
          <a:endParaRPr lang="en-US"/>
        </a:p>
      </dgm:t>
    </dgm:pt>
    <dgm:pt modelId="{4F6F8FA9-86FC-415A-8163-20F3793CB977}">
      <dgm:prSet custT="1"/>
      <dgm:spPr>
        <a:solidFill>
          <a:srgbClr val="0070C0"/>
        </a:solidFill>
        <a:effectLst/>
      </dgm:spPr>
      <dgm:t>
        <a:bodyPr/>
        <a:lstStyle/>
        <a:p>
          <a:r>
            <a:rPr lang="en-US" sz="700" b="1" dirty="0"/>
            <a:t>August</a:t>
          </a:r>
        </a:p>
      </dgm:t>
    </dgm:pt>
    <dgm:pt modelId="{8A3239A1-A8FF-480A-B39B-AED20EC81CA8}" type="parTrans" cxnId="{E547B369-8504-4ADA-BD25-3E5485AEC319}">
      <dgm:prSet/>
      <dgm:spPr/>
      <dgm:t>
        <a:bodyPr/>
        <a:lstStyle/>
        <a:p>
          <a:endParaRPr lang="en-US"/>
        </a:p>
      </dgm:t>
    </dgm:pt>
    <dgm:pt modelId="{DAAB07F5-23CD-4443-A6F1-06B58EE2B6DD}" type="sibTrans" cxnId="{E547B369-8504-4ADA-BD25-3E5485AEC319}">
      <dgm:prSet/>
      <dgm:spPr/>
      <dgm:t>
        <a:bodyPr/>
        <a:lstStyle/>
        <a:p>
          <a:endParaRPr lang="en-US"/>
        </a:p>
      </dgm:t>
    </dgm:pt>
    <dgm:pt modelId="{3328494A-582A-453E-8212-C14339405B11}">
      <dgm:prSet custT="1"/>
      <dgm:spPr>
        <a:solidFill>
          <a:srgbClr val="0070C0"/>
        </a:solidFill>
        <a:effectLst/>
      </dgm:spPr>
      <dgm:t>
        <a:bodyPr/>
        <a:lstStyle/>
        <a:p>
          <a:r>
            <a:rPr lang="en-US" sz="700" b="1" dirty="0"/>
            <a:t>September</a:t>
          </a:r>
        </a:p>
      </dgm:t>
    </dgm:pt>
    <dgm:pt modelId="{A63FF567-A31A-48BD-8455-ED4ECA5CC1A1}" type="parTrans" cxnId="{B150ECFC-C9A4-4143-8F0B-F0EE85707598}">
      <dgm:prSet/>
      <dgm:spPr/>
      <dgm:t>
        <a:bodyPr/>
        <a:lstStyle/>
        <a:p>
          <a:endParaRPr lang="en-US"/>
        </a:p>
      </dgm:t>
    </dgm:pt>
    <dgm:pt modelId="{ED83EE90-2CA9-4984-9869-50E30BCA8395}" type="sibTrans" cxnId="{B150ECFC-C9A4-4143-8F0B-F0EE85707598}">
      <dgm:prSet/>
      <dgm:spPr/>
      <dgm:t>
        <a:bodyPr/>
        <a:lstStyle/>
        <a:p>
          <a:endParaRPr lang="en-US"/>
        </a:p>
      </dgm:t>
    </dgm:pt>
    <dgm:pt modelId="{0D5FA6CE-F9DD-49EE-BE6C-9D0CE0A47EDA}" type="pres">
      <dgm:prSet presAssocID="{3BB35899-476D-4BA8-BD46-2F2EC145647E}" presName="Name0" presStyleCnt="0">
        <dgm:presLayoutVars>
          <dgm:dir/>
          <dgm:resizeHandles val="exact"/>
        </dgm:presLayoutVars>
      </dgm:prSet>
      <dgm:spPr/>
      <dgm:t>
        <a:bodyPr/>
        <a:lstStyle/>
        <a:p>
          <a:endParaRPr lang="en-US"/>
        </a:p>
      </dgm:t>
    </dgm:pt>
    <dgm:pt modelId="{CF806F37-A140-46A9-B1DA-4F65A2E742E1}" type="pres">
      <dgm:prSet presAssocID="{A5CD4CFB-F79D-4C37-BB0E-61B98FC653B9}" presName="parTxOnly" presStyleLbl="node1" presStyleIdx="0" presStyleCnt="13">
        <dgm:presLayoutVars>
          <dgm:bulletEnabled val="1"/>
        </dgm:presLayoutVars>
      </dgm:prSet>
      <dgm:spPr/>
      <dgm:t>
        <a:bodyPr/>
        <a:lstStyle/>
        <a:p>
          <a:endParaRPr lang="en-US"/>
        </a:p>
      </dgm:t>
    </dgm:pt>
    <dgm:pt modelId="{DD823088-2035-49C8-B608-2ACA1CA58576}" type="pres">
      <dgm:prSet presAssocID="{86A59B4B-5066-4C3F-BCB3-781092BD38C3}" presName="parSpace" presStyleCnt="0"/>
      <dgm:spPr/>
    </dgm:pt>
    <dgm:pt modelId="{9004E0D2-EAF8-4CFF-A0A2-60D1D45674C3}" type="pres">
      <dgm:prSet presAssocID="{1B86A66A-6156-474B-8CAA-1700C9CD1C99}" presName="parTxOnly" presStyleLbl="node1" presStyleIdx="1" presStyleCnt="13">
        <dgm:presLayoutVars>
          <dgm:bulletEnabled val="1"/>
        </dgm:presLayoutVars>
      </dgm:prSet>
      <dgm:spPr/>
      <dgm:t>
        <a:bodyPr/>
        <a:lstStyle/>
        <a:p>
          <a:endParaRPr lang="en-US"/>
        </a:p>
      </dgm:t>
    </dgm:pt>
    <dgm:pt modelId="{135BF03D-63EE-4D16-8013-337AD8707B8B}" type="pres">
      <dgm:prSet presAssocID="{5CEFE164-90FE-4035-AAEF-9FF97D4CF465}" presName="parSpace" presStyleCnt="0"/>
      <dgm:spPr/>
    </dgm:pt>
    <dgm:pt modelId="{124E905B-7E62-4219-8FA8-212B7DAD8CB3}" type="pres">
      <dgm:prSet presAssocID="{1EDACEAC-1879-42D4-90CA-41DCACD5143B}" presName="parTxOnly" presStyleLbl="node1" presStyleIdx="2" presStyleCnt="13">
        <dgm:presLayoutVars>
          <dgm:bulletEnabled val="1"/>
        </dgm:presLayoutVars>
      </dgm:prSet>
      <dgm:spPr/>
      <dgm:t>
        <a:bodyPr/>
        <a:lstStyle/>
        <a:p>
          <a:endParaRPr lang="en-US"/>
        </a:p>
      </dgm:t>
    </dgm:pt>
    <dgm:pt modelId="{051C570A-B3FD-4385-9FD6-99B1F41A4CFB}" type="pres">
      <dgm:prSet presAssocID="{9572D8A5-0D2C-43D5-BC06-0241932A2FAC}" presName="parSpace" presStyleCnt="0"/>
      <dgm:spPr/>
    </dgm:pt>
    <dgm:pt modelId="{2BE34C5F-A510-427F-826A-1A39D7543F25}" type="pres">
      <dgm:prSet presAssocID="{A5697145-075A-4360-A52E-8C986107DFFB}" presName="parTxOnly" presStyleLbl="node1" presStyleIdx="3" presStyleCnt="13">
        <dgm:presLayoutVars>
          <dgm:bulletEnabled val="1"/>
        </dgm:presLayoutVars>
      </dgm:prSet>
      <dgm:spPr/>
      <dgm:t>
        <a:bodyPr/>
        <a:lstStyle/>
        <a:p>
          <a:endParaRPr lang="en-US"/>
        </a:p>
      </dgm:t>
    </dgm:pt>
    <dgm:pt modelId="{DDC1C820-CB30-4FA3-8823-295916F66DB0}" type="pres">
      <dgm:prSet presAssocID="{C7E37B5F-6A68-4F84-8001-6AE1E719E53B}" presName="parSpace" presStyleCnt="0"/>
      <dgm:spPr/>
    </dgm:pt>
    <dgm:pt modelId="{177A86B7-B69C-4538-BF83-69710AEFBD94}" type="pres">
      <dgm:prSet presAssocID="{2468C965-E2F6-4394-9150-106F33E4F042}" presName="parTxOnly" presStyleLbl="node1" presStyleIdx="4" presStyleCnt="13">
        <dgm:presLayoutVars>
          <dgm:bulletEnabled val="1"/>
        </dgm:presLayoutVars>
      </dgm:prSet>
      <dgm:spPr/>
      <dgm:t>
        <a:bodyPr/>
        <a:lstStyle/>
        <a:p>
          <a:endParaRPr lang="en-US"/>
        </a:p>
      </dgm:t>
    </dgm:pt>
    <dgm:pt modelId="{90CF4379-F32D-456C-B3E5-8C2CA4440EC0}" type="pres">
      <dgm:prSet presAssocID="{46AE8831-2C6E-4031-803F-F9D88ED6F97E}" presName="parSpace" presStyleCnt="0"/>
      <dgm:spPr/>
    </dgm:pt>
    <dgm:pt modelId="{B3C83139-D81C-4ABF-9D81-CD11F6D26D5D}" type="pres">
      <dgm:prSet presAssocID="{76EEFD65-7090-41EC-852A-5E813DFD25A5}" presName="parTxOnly" presStyleLbl="node1" presStyleIdx="5" presStyleCnt="13">
        <dgm:presLayoutVars>
          <dgm:bulletEnabled val="1"/>
        </dgm:presLayoutVars>
      </dgm:prSet>
      <dgm:spPr/>
      <dgm:t>
        <a:bodyPr/>
        <a:lstStyle/>
        <a:p>
          <a:endParaRPr lang="en-US"/>
        </a:p>
      </dgm:t>
    </dgm:pt>
    <dgm:pt modelId="{19DEC26A-75EA-4745-9761-52F8596F22B5}" type="pres">
      <dgm:prSet presAssocID="{D2598E65-D720-45A1-93E0-62309B7C07C9}" presName="parSpace" presStyleCnt="0"/>
      <dgm:spPr/>
    </dgm:pt>
    <dgm:pt modelId="{A03C3186-EA58-445F-B17C-BC1DF783373A}" type="pres">
      <dgm:prSet presAssocID="{CA5D0934-4D3F-4800-9DE0-87A8DB98441E}" presName="parTxOnly" presStyleLbl="node1" presStyleIdx="6" presStyleCnt="13">
        <dgm:presLayoutVars>
          <dgm:bulletEnabled val="1"/>
        </dgm:presLayoutVars>
      </dgm:prSet>
      <dgm:spPr/>
      <dgm:t>
        <a:bodyPr/>
        <a:lstStyle/>
        <a:p>
          <a:endParaRPr lang="en-US"/>
        </a:p>
      </dgm:t>
    </dgm:pt>
    <dgm:pt modelId="{6F6D71B9-1830-4570-A69C-B610F64BEF49}" type="pres">
      <dgm:prSet presAssocID="{DA95BEFF-4CB4-4F44-99EE-7467164B6810}" presName="parSpace" presStyleCnt="0"/>
      <dgm:spPr/>
    </dgm:pt>
    <dgm:pt modelId="{72CF6041-2CB1-4669-9B59-4FE0A557EE6D}" type="pres">
      <dgm:prSet presAssocID="{CB8CA450-D254-46AF-9929-AB9B125A6FA2}" presName="parTxOnly" presStyleLbl="node1" presStyleIdx="7" presStyleCnt="13">
        <dgm:presLayoutVars>
          <dgm:bulletEnabled val="1"/>
        </dgm:presLayoutVars>
      </dgm:prSet>
      <dgm:spPr/>
      <dgm:t>
        <a:bodyPr/>
        <a:lstStyle/>
        <a:p>
          <a:endParaRPr lang="en-US"/>
        </a:p>
      </dgm:t>
    </dgm:pt>
    <dgm:pt modelId="{213B3CE5-E89C-4FF2-9570-602513DEFF4F}" type="pres">
      <dgm:prSet presAssocID="{094F59CB-BFEA-4D3F-AB10-FD32384523A3}" presName="parSpace" presStyleCnt="0"/>
      <dgm:spPr/>
    </dgm:pt>
    <dgm:pt modelId="{8D53DA15-0AEC-4A88-BDBD-F19DC3631AB2}" type="pres">
      <dgm:prSet presAssocID="{AF2EC1D0-EDB0-4817-95C2-A40029967C6F}" presName="parTxOnly" presStyleLbl="node1" presStyleIdx="8" presStyleCnt="13">
        <dgm:presLayoutVars>
          <dgm:bulletEnabled val="1"/>
        </dgm:presLayoutVars>
      </dgm:prSet>
      <dgm:spPr/>
      <dgm:t>
        <a:bodyPr/>
        <a:lstStyle/>
        <a:p>
          <a:endParaRPr lang="en-US"/>
        </a:p>
      </dgm:t>
    </dgm:pt>
    <dgm:pt modelId="{F559E959-1816-4BB2-93AA-7792DAA4CBEF}" type="pres">
      <dgm:prSet presAssocID="{3EFFB1CC-6E68-45AA-92EA-874B87B9FB29}" presName="parSpace" presStyleCnt="0"/>
      <dgm:spPr/>
    </dgm:pt>
    <dgm:pt modelId="{41795FED-3BF9-4A1B-AB23-F911A0199D23}" type="pres">
      <dgm:prSet presAssocID="{AFD71FF6-0B41-4EC7-B096-EB3EBF915E16}" presName="parTxOnly" presStyleLbl="node1" presStyleIdx="9" presStyleCnt="13">
        <dgm:presLayoutVars>
          <dgm:bulletEnabled val="1"/>
        </dgm:presLayoutVars>
      </dgm:prSet>
      <dgm:spPr/>
      <dgm:t>
        <a:bodyPr/>
        <a:lstStyle/>
        <a:p>
          <a:endParaRPr lang="en-US"/>
        </a:p>
      </dgm:t>
    </dgm:pt>
    <dgm:pt modelId="{7BAE38A9-8D7B-4411-A947-CABF8F76BBF9}" type="pres">
      <dgm:prSet presAssocID="{148A8A28-2A5E-4901-80B9-6BC0EE3AA463}" presName="parSpace" presStyleCnt="0"/>
      <dgm:spPr/>
    </dgm:pt>
    <dgm:pt modelId="{BC6DCDD6-A3D7-4094-A51B-E80B0CD5AB08}" type="pres">
      <dgm:prSet presAssocID="{76A47766-9475-4576-849B-8F25C761EC62}" presName="parTxOnly" presStyleLbl="node1" presStyleIdx="10" presStyleCnt="13">
        <dgm:presLayoutVars>
          <dgm:bulletEnabled val="1"/>
        </dgm:presLayoutVars>
      </dgm:prSet>
      <dgm:spPr/>
      <dgm:t>
        <a:bodyPr/>
        <a:lstStyle/>
        <a:p>
          <a:endParaRPr lang="en-US"/>
        </a:p>
      </dgm:t>
    </dgm:pt>
    <dgm:pt modelId="{E93B789E-6815-409D-96DF-D03FD28A4820}" type="pres">
      <dgm:prSet presAssocID="{12AE267E-C5D6-4D4A-8D94-417AB1C8883B}" presName="parSpace" presStyleCnt="0"/>
      <dgm:spPr/>
    </dgm:pt>
    <dgm:pt modelId="{22F5EC9F-8B59-4C91-9168-2FF4AA241167}" type="pres">
      <dgm:prSet presAssocID="{4F6F8FA9-86FC-415A-8163-20F3793CB977}" presName="parTxOnly" presStyleLbl="node1" presStyleIdx="11" presStyleCnt="13">
        <dgm:presLayoutVars>
          <dgm:bulletEnabled val="1"/>
        </dgm:presLayoutVars>
      </dgm:prSet>
      <dgm:spPr/>
      <dgm:t>
        <a:bodyPr/>
        <a:lstStyle/>
        <a:p>
          <a:endParaRPr lang="en-US"/>
        </a:p>
      </dgm:t>
    </dgm:pt>
    <dgm:pt modelId="{2CA15D0C-0E2D-4F70-85EC-6D302207162D}" type="pres">
      <dgm:prSet presAssocID="{DAAB07F5-23CD-4443-A6F1-06B58EE2B6DD}" presName="parSpace" presStyleCnt="0"/>
      <dgm:spPr/>
    </dgm:pt>
    <dgm:pt modelId="{89548CA5-F466-4A5A-8433-D7810930570D}" type="pres">
      <dgm:prSet presAssocID="{3328494A-582A-453E-8212-C14339405B11}" presName="parTxOnly" presStyleLbl="node1" presStyleIdx="12" presStyleCnt="13">
        <dgm:presLayoutVars>
          <dgm:bulletEnabled val="1"/>
        </dgm:presLayoutVars>
      </dgm:prSet>
      <dgm:spPr/>
      <dgm:t>
        <a:bodyPr/>
        <a:lstStyle/>
        <a:p>
          <a:endParaRPr lang="en-US"/>
        </a:p>
      </dgm:t>
    </dgm:pt>
  </dgm:ptLst>
  <dgm:cxnLst>
    <dgm:cxn modelId="{EC337514-5E04-44BC-BAE9-9423CA16C550}" srcId="{3BB35899-476D-4BA8-BD46-2F2EC145647E}" destId="{CB8CA450-D254-46AF-9929-AB9B125A6FA2}" srcOrd="7" destOrd="0" parTransId="{D0170CE7-12C1-49AA-B596-888629324ED4}" sibTransId="{094F59CB-BFEA-4D3F-AB10-FD32384523A3}"/>
    <dgm:cxn modelId="{3A649B75-6924-4B3A-98FF-348CBDDE3753}" srcId="{3BB35899-476D-4BA8-BD46-2F2EC145647E}" destId="{A5697145-075A-4360-A52E-8C986107DFFB}" srcOrd="3" destOrd="0" parTransId="{8F192D9D-2F61-42E2-AFA5-FAC5D71509E4}" sibTransId="{C7E37B5F-6A68-4F84-8001-6AE1E719E53B}"/>
    <dgm:cxn modelId="{5E2E56EB-1397-4393-AF1A-665124C686F3}" srcId="{3BB35899-476D-4BA8-BD46-2F2EC145647E}" destId="{1EDACEAC-1879-42D4-90CA-41DCACD5143B}" srcOrd="2" destOrd="0" parTransId="{C72CF715-256C-4BFA-AD7B-49EF0B5B6A17}" sibTransId="{9572D8A5-0D2C-43D5-BC06-0241932A2FAC}"/>
    <dgm:cxn modelId="{7E8CC5D5-8BDB-4F34-83D3-86BBA7DB975D}" type="presOf" srcId="{A5CD4CFB-F79D-4C37-BB0E-61B98FC653B9}" destId="{CF806F37-A140-46A9-B1DA-4F65A2E742E1}" srcOrd="0" destOrd="0" presId="urn:microsoft.com/office/officeart/2005/8/layout/hChevron3"/>
    <dgm:cxn modelId="{72F8E808-ED0B-4289-A985-A16E28B0FBD4}" type="presOf" srcId="{AF2EC1D0-EDB0-4817-95C2-A40029967C6F}" destId="{8D53DA15-0AEC-4A88-BDBD-F19DC3631AB2}" srcOrd="0" destOrd="0" presId="urn:microsoft.com/office/officeart/2005/8/layout/hChevron3"/>
    <dgm:cxn modelId="{86517FF4-2C4F-41F2-958A-E92D0D526631}" srcId="{3BB35899-476D-4BA8-BD46-2F2EC145647E}" destId="{2468C965-E2F6-4394-9150-106F33E4F042}" srcOrd="4" destOrd="0" parTransId="{84DF5F56-C3DF-46FE-95D6-2385B7256B69}" sibTransId="{46AE8831-2C6E-4031-803F-F9D88ED6F97E}"/>
    <dgm:cxn modelId="{FA3C6C94-DA1B-4CA5-AA37-0070B729D897}" type="presOf" srcId="{3328494A-582A-453E-8212-C14339405B11}" destId="{89548CA5-F466-4A5A-8433-D7810930570D}" srcOrd="0" destOrd="0" presId="urn:microsoft.com/office/officeart/2005/8/layout/hChevron3"/>
    <dgm:cxn modelId="{78C46271-2410-4489-8E5D-4DA00322A713}" srcId="{3BB35899-476D-4BA8-BD46-2F2EC145647E}" destId="{76EEFD65-7090-41EC-852A-5E813DFD25A5}" srcOrd="5" destOrd="0" parTransId="{AA536E14-76AF-427D-8931-72F0138EE063}" sibTransId="{D2598E65-D720-45A1-93E0-62309B7C07C9}"/>
    <dgm:cxn modelId="{71A9EE79-D4F2-4F17-BC19-65421C4D1C05}" type="presOf" srcId="{CB8CA450-D254-46AF-9929-AB9B125A6FA2}" destId="{72CF6041-2CB1-4669-9B59-4FE0A557EE6D}" srcOrd="0" destOrd="0" presId="urn:microsoft.com/office/officeart/2005/8/layout/hChevron3"/>
    <dgm:cxn modelId="{46282BAE-92EA-4D81-9704-4F13E8E2C5F7}" type="presOf" srcId="{1EDACEAC-1879-42D4-90CA-41DCACD5143B}" destId="{124E905B-7E62-4219-8FA8-212B7DAD8CB3}" srcOrd="0" destOrd="0" presId="urn:microsoft.com/office/officeart/2005/8/layout/hChevron3"/>
    <dgm:cxn modelId="{29BDE1BD-A482-4484-A395-B62A20FB5937}" srcId="{3BB35899-476D-4BA8-BD46-2F2EC145647E}" destId="{1B86A66A-6156-474B-8CAA-1700C9CD1C99}" srcOrd="1" destOrd="0" parTransId="{BD68A49C-C8A4-414B-9670-534DEC14A743}" sibTransId="{5CEFE164-90FE-4035-AAEF-9FF97D4CF465}"/>
    <dgm:cxn modelId="{B150ECFC-C9A4-4143-8F0B-F0EE85707598}" srcId="{3BB35899-476D-4BA8-BD46-2F2EC145647E}" destId="{3328494A-582A-453E-8212-C14339405B11}" srcOrd="12" destOrd="0" parTransId="{A63FF567-A31A-48BD-8455-ED4ECA5CC1A1}" sibTransId="{ED83EE90-2CA9-4984-9869-50E30BCA8395}"/>
    <dgm:cxn modelId="{477EBAB7-0F2C-41E2-AF2E-B35AEAB01728}" type="presOf" srcId="{AFD71FF6-0B41-4EC7-B096-EB3EBF915E16}" destId="{41795FED-3BF9-4A1B-AB23-F911A0199D23}" srcOrd="0" destOrd="0" presId="urn:microsoft.com/office/officeart/2005/8/layout/hChevron3"/>
    <dgm:cxn modelId="{BA63E57B-7BAC-4D92-899F-EAC158267DDB}" type="presOf" srcId="{A5697145-075A-4360-A52E-8C986107DFFB}" destId="{2BE34C5F-A510-427F-826A-1A39D7543F25}" srcOrd="0" destOrd="0" presId="urn:microsoft.com/office/officeart/2005/8/layout/hChevron3"/>
    <dgm:cxn modelId="{659BD87B-60F1-4518-923B-A910F6279EBD}" type="presOf" srcId="{2468C965-E2F6-4394-9150-106F33E4F042}" destId="{177A86B7-B69C-4538-BF83-69710AEFBD94}" srcOrd="0" destOrd="0" presId="urn:microsoft.com/office/officeart/2005/8/layout/hChevron3"/>
    <dgm:cxn modelId="{C2490FD2-7D2F-4BB1-9322-64619246AF8D}" type="presOf" srcId="{CA5D0934-4D3F-4800-9DE0-87A8DB98441E}" destId="{A03C3186-EA58-445F-B17C-BC1DF783373A}" srcOrd="0" destOrd="0" presId="urn:microsoft.com/office/officeart/2005/8/layout/hChevron3"/>
    <dgm:cxn modelId="{B2E1434F-46A2-4913-899B-037B407EE400}" type="presOf" srcId="{3BB35899-476D-4BA8-BD46-2F2EC145647E}" destId="{0D5FA6CE-F9DD-49EE-BE6C-9D0CE0A47EDA}" srcOrd="0" destOrd="0" presId="urn:microsoft.com/office/officeart/2005/8/layout/hChevron3"/>
    <dgm:cxn modelId="{A116A93E-013D-4163-951D-E266C6CF15A6}" srcId="{3BB35899-476D-4BA8-BD46-2F2EC145647E}" destId="{AF2EC1D0-EDB0-4817-95C2-A40029967C6F}" srcOrd="8" destOrd="0" parTransId="{3C00EFC0-066E-4E2A-92C1-F7788C42386A}" sibTransId="{3EFFB1CC-6E68-45AA-92EA-874B87B9FB29}"/>
    <dgm:cxn modelId="{DB0D187C-0726-405A-9709-3F6F4CEC9B92}" srcId="{3BB35899-476D-4BA8-BD46-2F2EC145647E}" destId="{AFD71FF6-0B41-4EC7-B096-EB3EBF915E16}" srcOrd="9" destOrd="0" parTransId="{91C1B251-0AFB-4FF6-8230-54158755A53E}" sibTransId="{148A8A28-2A5E-4901-80B9-6BC0EE3AA463}"/>
    <dgm:cxn modelId="{554AED74-3E0D-4478-905E-D97869FFCF55}" srcId="{3BB35899-476D-4BA8-BD46-2F2EC145647E}" destId="{A5CD4CFB-F79D-4C37-BB0E-61B98FC653B9}" srcOrd="0" destOrd="0" parTransId="{7525E3BE-C028-4A20-9D2D-F3F5F6525FEE}" sibTransId="{86A59B4B-5066-4C3F-BCB3-781092BD38C3}"/>
    <dgm:cxn modelId="{9FAFD876-0323-45E8-9BBF-A3066086301D}" srcId="{3BB35899-476D-4BA8-BD46-2F2EC145647E}" destId="{76A47766-9475-4576-849B-8F25C761EC62}" srcOrd="10" destOrd="0" parTransId="{85EBAD8D-F33A-42A4-B9B4-94855491D9E9}" sibTransId="{12AE267E-C5D6-4D4A-8D94-417AB1C8883B}"/>
    <dgm:cxn modelId="{AE918618-3193-4CF3-BFF4-0FEE1D716F77}" type="presOf" srcId="{4F6F8FA9-86FC-415A-8163-20F3793CB977}" destId="{22F5EC9F-8B59-4C91-9168-2FF4AA241167}" srcOrd="0" destOrd="0" presId="urn:microsoft.com/office/officeart/2005/8/layout/hChevron3"/>
    <dgm:cxn modelId="{7A80BD5D-1041-4DDD-8031-EAB1FED17E1A}" type="presOf" srcId="{76A47766-9475-4576-849B-8F25C761EC62}" destId="{BC6DCDD6-A3D7-4094-A51B-E80B0CD5AB08}" srcOrd="0" destOrd="0" presId="urn:microsoft.com/office/officeart/2005/8/layout/hChevron3"/>
    <dgm:cxn modelId="{C113BB51-2D48-43B4-AE63-2E31967519D1}" type="presOf" srcId="{76EEFD65-7090-41EC-852A-5E813DFD25A5}" destId="{B3C83139-D81C-4ABF-9D81-CD11F6D26D5D}" srcOrd="0" destOrd="0" presId="urn:microsoft.com/office/officeart/2005/8/layout/hChevron3"/>
    <dgm:cxn modelId="{E0244570-7DF4-4494-A225-C1C93265ACB4}" srcId="{3BB35899-476D-4BA8-BD46-2F2EC145647E}" destId="{CA5D0934-4D3F-4800-9DE0-87A8DB98441E}" srcOrd="6" destOrd="0" parTransId="{698F877E-B3A1-40DC-9F2E-C041B6DC356B}" sibTransId="{DA95BEFF-4CB4-4F44-99EE-7467164B6810}"/>
    <dgm:cxn modelId="{E547B369-8504-4ADA-BD25-3E5485AEC319}" srcId="{3BB35899-476D-4BA8-BD46-2F2EC145647E}" destId="{4F6F8FA9-86FC-415A-8163-20F3793CB977}" srcOrd="11" destOrd="0" parTransId="{8A3239A1-A8FF-480A-B39B-AED20EC81CA8}" sibTransId="{DAAB07F5-23CD-4443-A6F1-06B58EE2B6DD}"/>
    <dgm:cxn modelId="{5ADEF578-92D7-41C7-B3B3-447403733FD6}" type="presOf" srcId="{1B86A66A-6156-474B-8CAA-1700C9CD1C99}" destId="{9004E0D2-EAF8-4CFF-A0A2-60D1D45674C3}" srcOrd="0" destOrd="0" presId="urn:microsoft.com/office/officeart/2005/8/layout/hChevron3"/>
    <dgm:cxn modelId="{D1ED2861-8A74-4D5E-A9E8-16744E782BAB}" type="presParOf" srcId="{0D5FA6CE-F9DD-49EE-BE6C-9D0CE0A47EDA}" destId="{CF806F37-A140-46A9-B1DA-4F65A2E742E1}" srcOrd="0" destOrd="0" presId="urn:microsoft.com/office/officeart/2005/8/layout/hChevron3"/>
    <dgm:cxn modelId="{24DA0535-2487-462A-A4C6-C5A0B7638088}" type="presParOf" srcId="{0D5FA6CE-F9DD-49EE-BE6C-9D0CE0A47EDA}" destId="{DD823088-2035-49C8-B608-2ACA1CA58576}" srcOrd="1" destOrd="0" presId="urn:microsoft.com/office/officeart/2005/8/layout/hChevron3"/>
    <dgm:cxn modelId="{A8BB6FF4-4E8F-4AD6-A689-A193DBAFDA25}" type="presParOf" srcId="{0D5FA6CE-F9DD-49EE-BE6C-9D0CE0A47EDA}" destId="{9004E0D2-EAF8-4CFF-A0A2-60D1D45674C3}" srcOrd="2" destOrd="0" presId="urn:microsoft.com/office/officeart/2005/8/layout/hChevron3"/>
    <dgm:cxn modelId="{9AA1CEDB-9EEC-45F8-AAC2-A4432BA7EF43}" type="presParOf" srcId="{0D5FA6CE-F9DD-49EE-BE6C-9D0CE0A47EDA}" destId="{135BF03D-63EE-4D16-8013-337AD8707B8B}" srcOrd="3" destOrd="0" presId="urn:microsoft.com/office/officeart/2005/8/layout/hChevron3"/>
    <dgm:cxn modelId="{227A1B8B-E3C5-40D6-9B70-2033AB5F005E}" type="presParOf" srcId="{0D5FA6CE-F9DD-49EE-BE6C-9D0CE0A47EDA}" destId="{124E905B-7E62-4219-8FA8-212B7DAD8CB3}" srcOrd="4" destOrd="0" presId="urn:microsoft.com/office/officeart/2005/8/layout/hChevron3"/>
    <dgm:cxn modelId="{71EFF29C-9343-4982-ACFA-EFD12AAAB9D3}" type="presParOf" srcId="{0D5FA6CE-F9DD-49EE-BE6C-9D0CE0A47EDA}" destId="{051C570A-B3FD-4385-9FD6-99B1F41A4CFB}" srcOrd="5" destOrd="0" presId="urn:microsoft.com/office/officeart/2005/8/layout/hChevron3"/>
    <dgm:cxn modelId="{6346ECAD-4E02-45A1-B707-60554D87BB9A}" type="presParOf" srcId="{0D5FA6CE-F9DD-49EE-BE6C-9D0CE0A47EDA}" destId="{2BE34C5F-A510-427F-826A-1A39D7543F25}" srcOrd="6" destOrd="0" presId="urn:microsoft.com/office/officeart/2005/8/layout/hChevron3"/>
    <dgm:cxn modelId="{47524D73-85CE-41DC-ABEB-32904CBDC4CD}" type="presParOf" srcId="{0D5FA6CE-F9DD-49EE-BE6C-9D0CE0A47EDA}" destId="{DDC1C820-CB30-4FA3-8823-295916F66DB0}" srcOrd="7" destOrd="0" presId="urn:microsoft.com/office/officeart/2005/8/layout/hChevron3"/>
    <dgm:cxn modelId="{D52871C4-F2B2-42F6-8358-32E692891AAB}" type="presParOf" srcId="{0D5FA6CE-F9DD-49EE-BE6C-9D0CE0A47EDA}" destId="{177A86B7-B69C-4538-BF83-69710AEFBD94}" srcOrd="8" destOrd="0" presId="urn:microsoft.com/office/officeart/2005/8/layout/hChevron3"/>
    <dgm:cxn modelId="{3DAAC8D6-D8DB-45EA-AAB9-A05DBDDF876F}" type="presParOf" srcId="{0D5FA6CE-F9DD-49EE-BE6C-9D0CE0A47EDA}" destId="{90CF4379-F32D-456C-B3E5-8C2CA4440EC0}" srcOrd="9" destOrd="0" presId="urn:microsoft.com/office/officeart/2005/8/layout/hChevron3"/>
    <dgm:cxn modelId="{127A2C40-9A24-4B30-9E84-F68E1389B3C1}" type="presParOf" srcId="{0D5FA6CE-F9DD-49EE-BE6C-9D0CE0A47EDA}" destId="{B3C83139-D81C-4ABF-9D81-CD11F6D26D5D}" srcOrd="10" destOrd="0" presId="urn:microsoft.com/office/officeart/2005/8/layout/hChevron3"/>
    <dgm:cxn modelId="{590232E2-0C81-4414-BFDA-2ED4547A2056}" type="presParOf" srcId="{0D5FA6CE-F9DD-49EE-BE6C-9D0CE0A47EDA}" destId="{19DEC26A-75EA-4745-9761-52F8596F22B5}" srcOrd="11" destOrd="0" presId="urn:microsoft.com/office/officeart/2005/8/layout/hChevron3"/>
    <dgm:cxn modelId="{03283CEC-C776-4322-B5B8-F6CF49E82CED}" type="presParOf" srcId="{0D5FA6CE-F9DD-49EE-BE6C-9D0CE0A47EDA}" destId="{A03C3186-EA58-445F-B17C-BC1DF783373A}" srcOrd="12" destOrd="0" presId="urn:microsoft.com/office/officeart/2005/8/layout/hChevron3"/>
    <dgm:cxn modelId="{FF4F20CA-0F20-4653-98F5-89C76C6ACCFD}" type="presParOf" srcId="{0D5FA6CE-F9DD-49EE-BE6C-9D0CE0A47EDA}" destId="{6F6D71B9-1830-4570-A69C-B610F64BEF49}" srcOrd="13" destOrd="0" presId="urn:microsoft.com/office/officeart/2005/8/layout/hChevron3"/>
    <dgm:cxn modelId="{27E83D03-0C07-4FA4-9BE9-99495D3AF405}" type="presParOf" srcId="{0D5FA6CE-F9DD-49EE-BE6C-9D0CE0A47EDA}" destId="{72CF6041-2CB1-4669-9B59-4FE0A557EE6D}" srcOrd="14" destOrd="0" presId="urn:microsoft.com/office/officeart/2005/8/layout/hChevron3"/>
    <dgm:cxn modelId="{C59CA1EE-90A8-4F93-8CC0-AB7341D85523}" type="presParOf" srcId="{0D5FA6CE-F9DD-49EE-BE6C-9D0CE0A47EDA}" destId="{213B3CE5-E89C-4FF2-9570-602513DEFF4F}" srcOrd="15" destOrd="0" presId="urn:microsoft.com/office/officeart/2005/8/layout/hChevron3"/>
    <dgm:cxn modelId="{884BAC0F-4D70-4EA6-9B44-AD2DB07C5282}" type="presParOf" srcId="{0D5FA6CE-F9DD-49EE-BE6C-9D0CE0A47EDA}" destId="{8D53DA15-0AEC-4A88-BDBD-F19DC3631AB2}" srcOrd="16" destOrd="0" presId="urn:microsoft.com/office/officeart/2005/8/layout/hChevron3"/>
    <dgm:cxn modelId="{DF31E28F-4553-4DE2-A593-0310FFA5A6F2}" type="presParOf" srcId="{0D5FA6CE-F9DD-49EE-BE6C-9D0CE0A47EDA}" destId="{F559E959-1816-4BB2-93AA-7792DAA4CBEF}" srcOrd="17" destOrd="0" presId="urn:microsoft.com/office/officeart/2005/8/layout/hChevron3"/>
    <dgm:cxn modelId="{91B7B3C1-F820-4457-A017-81DA5D031303}" type="presParOf" srcId="{0D5FA6CE-F9DD-49EE-BE6C-9D0CE0A47EDA}" destId="{41795FED-3BF9-4A1B-AB23-F911A0199D23}" srcOrd="18" destOrd="0" presId="urn:microsoft.com/office/officeart/2005/8/layout/hChevron3"/>
    <dgm:cxn modelId="{28550563-E9C2-4C4F-81A9-48BA2F12E8BA}" type="presParOf" srcId="{0D5FA6CE-F9DD-49EE-BE6C-9D0CE0A47EDA}" destId="{7BAE38A9-8D7B-4411-A947-CABF8F76BBF9}" srcOrd="19" destOrd="0" presId="urn:microsoft.com/office/officeart/2005/8/layout/hChevron3"/>
    <dgm:cxn modelId="{96018CE7-B9F6-474B-BF53-CCEED1E3B7C8}" type="presParOf" srcId="{0D5FA6CE-F9DD-49EE-BE6C-9D0CE0A47EDA}" destId="{BC6DCDD6-A3D7-4094-A51B-E80B0CD5AB08}" srcOrd="20" destOrd="0" presId="urn:microsoft.com/office/officeart/2005/8/layout/hChevron3"/>
    <dgm:cxn modelId="{AC56133D-5A3D-4E3A-BCD3-49F3E2855B35}" type="presParOf" srcId="{0D5FA6CE-F9DD-49EE-BE6C-9D0CE0A47EDA}" destId="{E93B789E-6815-409D-96DF-D03FD28A4820}" srcOrd="21" destOrd="0" presId="urn:microsoft.com/office/officeart/2005/8/layout/hChevron3"/>
    <dgm:cxn modelId="{BB2998DF-2ECE-4A11-B7BC-6C1594C6C9B0}" type="presParOf" srcId="{0D5FA6CE-F9DD-49EE-BE6C-9D0CE0A47EDA}" destId="{22F5EC9F-8B59-4C91-9168-2FF4AA241167}" srcOrd="22" destOrd="0" presId="urn:microsoft.com/office/officeart/2005/8/layout/hChevron3"/>
    <dgm:cxn modelId="{4ABA8D97-17C7-4627-8509-3C3991C80DA9}" type="presParOf" srcId="{0D5FA6CE-F9DD-49EE-BE6C-9D0CE0A47EDA}" destId="{2CA15D0C-0E2D-4F70-85EC-6D302207162D}" srcOrd="23" destOrd="0" presId="urn:microsoft.com/office/officeart/2005/8/layout/hChevron3"/>
    <dgm:cxn modelId="{95FE89D7-FC4F-47DA-91E2-B06A9F877F97}" type="presParOf" srcId="{0D5FA6CE-F9DD-49EE-BE6C-9D0CE0A47EDA}" destId="{89548CA5-F466-4A5A-8433-D7810930570D}" srcOrd="24" destOrd="0" presId="urn:microsoft.com/office/officeart/2005/8/layout/hChevron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806F37-A140-46A9-B1DA-4F65A2E742E1}">
      <dsp:nvSpPr>
        <dsp:cNvPr id="0" name=""/>
        <dsp:cNvSpPr/>
      </dsp:nvSpPr>
      <dsp:spPr>
        <a:xfrm>
          <a:off x="4829" y="2307029"/>
          <a:ext cx="847352" cy="338941"/>
        </a:xfrm>
        <a:prstGeom prst="homePlate">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7338" tIns="18669" rIns="9335" bIns="18669" numCol="1" spcCol="1270" anchor="ctr" anchorCtr="0">
          <a:noAutofit/>
        </a:bodyPr>
        <a:lstStyle/>
        <a:p>
          <a:pPr lvl="0" algn="ctr" defTabSz="311150">
            <a:lnSpc>
              <a:spcPct val="90000"/>
            </a:lnSpc>
            <a:spcBef>
              <a:spcPct val="0"/>
            </a:spcBef>
            <a:spcAft>
              <a:spcPct val="35000"/>
            </a:spcAft>
          </a:pPr>
          <a:r>
            <a:rPr lang="en-US" sz="700" b="1" kern="1200" dirty="0"/>
            <a:t>September</a:t>
          </a:r>
        </a:p>
      </dsp:txBody>
      <dsp:txXfrm>
        <a:off x="4829" y="2307029"/>
        <a:ext cx="762617" cy="338941"/>
      </dsp:txXfrm>
    </dsp:sp>
    <dsp:sp modelId="{9004E0D2-EAF8-4CFF-A0A2-60D1D45674C3}">
      <dsp:nvSpPr>
        <dsp:cNvPr id="0" name=""/>
        <dsp:cNvSpPr/>
      </dsp:nvSpPr>
      <dsp:spPr>
        <a:xfrm>
          <a:off x="682711" y="2307029"/>
          <a:ext cx="847352" cy="338941"/>
        </a:xfrm>
        <a:prstGeom prst="chevron">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October</a:t>
          </a:r>
        </a:p>
      </dsp:txBody>
      <dsp:txXfrm>
        <a:off x="852182" y="2307029"/>
        <a:ext cx="508411" cy="338941"/>
      </dsp:txXfrm>
    </dsp:sp>
    <dsp:sp modelId="{124E905B-7E62-4219-8FA8-212B7DAD8CB3}">
      <dsp:nvSpPr>
        <dsp:cNvPr id="0" name=""/>
        <dsp:cNvSpPr/>
      </dsp:nvSpPr>
      <dsp:spPr>
        <a:xfrm>
          <a:off x="1360594" y="2307029"/>
          <a:ext cx="847352" cy="338941"/>
        </a:xfrm>
        <a:prstGeom prst="chevron">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November</a:t>
          </a:r>
        </a:p>
      </dsp:txBody>
      <dsp:txXfrm>
        <a:off x="1530065" y="2307029"/>
        <a:ext cx="508411" cy="338941"/>
      </dsp:txXfrm>
    </dsp:sp>
    <dsp:sp modelId="{2BE34C5F-A510-427F-826A-1A39D7543F25}">
      <dsp:nvSpPr>
        <dsp:cNvPr id="0" name=""/>
        <dsp:cNvSpPr/>
      </dsp:nvSpPr>
      <dsp:spPr>
        <a:xfrm>
          <a:off x="2038476" y="2307029"/>
          <a:ext cx="847352" cy="338941"/>
        </a:xfrm>
        <a:prstGeom prst="chevron">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December </a:t>
          </a:r>
        </a:p>
      </dsp:txBody>
      <dsp:txXfrm>
        <a:off x="2207947" y="2307029"/>
        <a:ext cx="508411" cy="338941"/>
      </dsp:txXfrm>
    </dsp:sp>
    <dsp:sp modelId="{177A86B7-B69C-4538-BF83-69710AEFBD94}">
      <dsp:nvSpPr>
        <dsp:cNvPr id="0" name=""/>
        <dsp:cNvSpPr/>
      </dsp:nvSpPr>
      <dsp:spPr>
        <a:xfrm>
          <a:off x="2716358" y="2307029"/>
          <a:ext cx="847352" cy="338941"/>
        </a:xfrm>
        <a:prstGeom prst="chevr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January</a:t>
          </a:r>
        </a:p>
      </dsp:txBody>
      <dsp:txXfrm>
        <a:off x="2885829" y="2307029"/>
        <a:ext cx="508411" cy="338941"/>
      </dsp:txXfrm>
    </dsp:sp>
    <dsp:sp modelId="{B3C83139-D81C-4ABF-9D81-CD11F6D26D5D}">
      <dsp:nvSpPr>
        <dsp:cNvPr id="0" name=""/>
        <dsp:cNvSpPr/>
      </dsp:nvSpPr>
      <dsp:spPr>
        <a:xfrm>
          <a:off x="3394241" y="2307029"/>
          <a:ext cx="847352" cy="338941"/>
        </a:xfrm>
        <a:prstGeom prst="chevr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February</a:t>
          </a:r>
        </a:p>
      </dsp:txBody>
      <dsp:txXfrm>
        <a:off x="3563712" y="2307029"/>
        <a:ext cx="508411" cy="338941"/>
      </dsp:txXfrm>
    </dsp:sp>
    <dsp:sp modelId="{A03C3186-EA58-445F-B17C-BC1DF783373A}">
      <dsp:nvSpPr>
        <dsp:cNvPr id="0" name=""/>
        <dsp:cNvSpPr/>
      </dsp:nvSpPr>
      <dsp:spPr>
        <a:xfrm>
          <a:off x="4072123" y="2307029"/>
          <a:ext cx="847352" cy="338941"/>
        </a:xfrm>
        <a:prstGeom prst="chevr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March</a:t>
          </a:r>
        </a:p>
      </dsp:txBody>
      <dsp:txXfrm>
        <a:off x="4241594" y="2307029"/>
        <a:ext cx="508411" cy="338941"/>
      </dsp:txXfrm>
    </dsp:sp>
    <dsp:sp modelId="{72CF6041-2CB1-4669-9B59-4FE0A557EE6D}">
      <dsp:nvSpPr>
        <dsp:cNvPr id="0" name=""/>
        <dsp:cNvSpPr/>
      </dsp:nvSpPr>
      <dsp:spPr>
        <a:xfrm>
          <a:off x="4750005" y="2307029"/>
          <a:ext cx="847352" cy="338941"/>
        </a:xfrm>
        <a:prstGeom prst="chevr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April</a:t>
          </a:r>
        </a:p>
      </dsp:txBody>
      <dsp:txXfrm>
        <a:off x="4919476" y="2307029"/>
        <a:ext cx="508411" cy="338941"/>
      </dsp:txXfrm>
    </dsp:sp>
    <dsp:sp modelId="{8D53DA15-0AEC-4A88-BDBD-F19DC3631AB2}">
      <dsp:nvSpPr>
        <dsp:cNvPr id="0" name=""/>
        <dsp:cNvSpPr/>
      </dsp:nvSpPr>
      <dsp:spPr>
        <a:xfrm>
          <a:off x="5427888" y="2307029"/>
          <a:ext cx="847352" cy="338941"/>
        </a:xfrm>
        <a:prstGeom prst="chevr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May</a:t>
          </a:r>
        </a:p>
      </dsp:txBody>
      <dsp:txXfrm>
        <a:off x="5597359" y="2307029"/>
        <a:ext cx="508411" cy="338941"/>
      </dsp:txXfrm>
    </dsp:sp>
    <dsp:sp modelId="{41795FED-3BF9-4A1B-AB23-F911A0199D23}">
      <dsp:nvSpPr>
        <dsp:cNvPr id="0" name=""/>
        <dsp:cNvSpPr/>
      </dsp:nvSpPr>
      <dsp:spPr>
        <a:xfrm>
          <a:off x="6105770" y="2307029"/>
          <a:ext cx="847352" cy="338941"/>
        </a:xfrm>
        <a:prstGeom prst="chevr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June</a:t>
          </a:r>
        </a:p>
      </dsp:txBody>
      <dsp:txXfrm>
        <a:off x="6275241" y="2307029"/>
        <a:ext cx="508411" cy="338941"/>
      </dsp:txXfrm>
    </dsp:sp>
    <dsp:sp modelId="{BC6DCDD6-A3D7-4094-A51B-E80B0CD5AB08}">
      <dsp:nvSpPr>
        <dsp:cNvPr id="0" name=""/>
        <dsp:cNvSpPr/>
      </dsp:nvSpPr>
      <dsp:spPr>
        <a:xfrm>
          <a:off x="6783652" y="2307029"/>
          <a:ext cx="847352" cy="338941"/>
        </a:xfrm>
        <a:prstGeom prst="chevr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July</a:t>
          </a:r>
        </a:p>
      </dsp:txBody>
      <dsp:txXfrm>
        <a:off x="6953123" y="2307029"/>
        <a:ext cx="508411" cy="338941"/>
      </dsp:txXfrm>
    </dsp:sp>
    <dsp:sp modelId="{22F5EC9F-8B59-4C91-9168-2FF4AA241167}">
      <dsp:nvSpPr>
        <dsp:cNvPr id="0" name=""/>
        <dsp:cNvSpPr/>
      </dsp:nvSpPr>
      <dsp:spPr>
        <a:xfrm>
          <a:off x="7461535" y="2307029"/>
          <a:ext cx="847352" cy="338941"/>
        </a:xfrm>
        <a:prstGeom prst="chevr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August</a:t>
          </a:r>
        </a:p>
      </dsp:txBody>
      <dsp:txXfrm>
        <a:off x="7631006" y="2307029"/>
        <a:ext cx="508411" cy="338941"/>
      </dsp:txXfrm>
    </dsp:sp>
    <dsp:sp modelId="{89548CA5-F466-4A5A-8433-D7810930570D}">
      <dsp:nvSpPr>
        <dsp:cNvPr id="0" name=""/>
        <dsp:cNvSpPr/>
      </dsp:nvSpPr>
      <dsp:spPr>
        <a:xfrm>
          <a:off x="8139417" y="2307029"/>
          <a:ext cx="847352" cy="338941"/>
        </a:xfrm>
        <a:prstGeom prst="chevron">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004" tIns="18669" rIns="9335" bIns="18669" numCol="1" spcCol="1270" anchor="ctr" anchorCtr="0">
          <a:noAutofit/>
        </a:bodyPr>
        <a:lstStyle/>
        <a:p>
          <a:pPr lvl="0" algn="ctr" defTabSz="311150">
            <a:lnSpc>
              <a:spcPct val="90000"/>
            </a:lnSpc>
            <a:spcBef>
              <a:spcPct val="0"/>
            </a:spcBef>
            <a:spcAft>
              <a:spcPct val="35000"/>
            </a:spcAft>
          </a:pPr>
          <a:r>
            <a:rPr lang="en-US" sz="700" b="1" kern="1200" dirty="0"/>
            <a:t>September</a:t>
          </a:r>
        </a:p>
      </dsp:txBody>
      <dsp:txXfrm>
        <a:off x="8308888" y="2307029"/>
        <a:ext cx="508411" cy="338941"/>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3343" cy="465455"/>
          </a:xfrm>
          <a:prstGeom prst="rect">
            <a:avLst/>
          </a:prstGeom>
        </p:spPr>
        <p:txBody>
          <a:bodyPr vert="horz" lIns="93315" tIns="46657" rIns="93315" bIns="46657" rtlCol="0"/>
          <a:lstStyle>
            <a:lvl1pPr algn="l">
              <a:defRPr sz="1200"/>
            </a:lvl1pPr>
          </a:lstStyle>
          <a:p>
            <a:endParaRPr lang="en-US"/>
          </a:p>
        </p:txBody>
      </p:sp>
      <p:sp>
        <p:nvSpPr>
          <p:cNvPr id="3" name="Date Placeholder 2"/>
          <p:cNvSpPr>
            <a:spLocks noGrp="1"/>
          </p:cNvSpPr>
          <p:nvPr>
            <p:ph type="dt" idx="1"/>
          </p:nvPr>
        </p:nvSpPr>
        <p:spPr>
          <a:xfrm>
            <a:off x="3978133" y="1"/>
            <a:ext cx="3043343" cy="465455"/>
          </a:xfrm>
          <a:prstGeom prst="rect">
            <a:avLst/>
          </a:prstGeom>
        </p:spPr>
        <p:txBody>
          <a:bodyPr vert="horz" lIns="93315" tIns="46657" rIns="93315" bIns="46657" rtlCol="0"/>
          <a:lstStyle>
            <a:lvl1pPr algn="r">
              <a:defRPr sz="1200"/>
            </a:lvl1pPr>
          </a:lstStyle>
          <a:p>
            <a:fld id="{F167BC72-52FE-40B7-B367-4C4017F439CA}" type="datetimeFigureOut">
              <a:rPr lang="en-US" smtClean="0"/>
              <a:t>11/3/2021</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15" tIns="46657" rIns="93315" bIns="46657" rtlCol="0" anchor="ctr"/>
          <a:lstStyle/>
          <a:p>
            <a:endParaRPr lang="en-US"/>
          </a:p>
        </p:txBody>
      </p:sp>
      <p:sp>
        <p:nvSpPr>
          <p:cNvPr id="5" name="Notes Placeholder 4"/>
          <p:cNvSpPr>
            <a:spLocks noGrp="1"/>
          </p:cNvSpPr>
          <p:nvPr>
            <p:ph type="body" sz="quarter" idx="3"/>
          </p:nvPr>
        </p:nvSpPr>
        <p:spPr>
          <a:xfrm>
            <a:off x="702311" y="4421823"/>
            <a:ext cx="5618480" cy="4189095"/>
          </a:xfrm>
          <a:prstGeom prst="rect">
            <a:avLst/>
          </a:prstGeom>
        </p:spPr>
        <p:txBody>
          <a:bodyPr vert="horz" lIns="93315" tIns="46657" rIns="93315" bIns="4665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42030"/>
            <a:ext cx="3043343" cy="465455"/>
          </a:xfrm>
          <a:prstGeom prst="rect">
            <a:avLst/>
          </a:prstGeom>
        </p:spPr>
        <p:txBody>
          <a:bodyPr vert="horz" lIns="93315" tIns="46657" rIns="93315" bIns="46657" rtlCol="0" anchor="b"/>
          <a:lstStyle>
            <a:lvl1pPr algn="l">
              <a:defRPr sz="1200"/>
            </a:lvl1pPr>
          </a:lstStyle>
          <a:p>
            <a:endParaRPr lang="en-US"/>
          </a:p>
        </p:txBody>
      </p:sp>
      <p:sp>
        <p:nvSpPr>
          <p:cNvPr id="7" name="Slide Number Placeholder 6"/>
          <p:cNvSpPr>
            <a:spLocks noGrp="1"/>
          </p:cNvSpPr>
          <p:nvPr>
            <p:ph type="sldNum" sz="quarter" idx="5"/>
          </p:nvPr>
        </p:nvSpPr>
        <p:spPr>
          <a:xfrm>
            <a:off x="3978133" y="8842030"/>
            <a:ext cx="3043343" cy="465455"/>
          </a:xfrm>
          <a:prstGeom prst="rect">
            <a:avLst/>
          </a:prstGeom>
        </p:spPr>
        <p:txBody>
          <a:bodyPr vert="horz" lIns="93315" tIns="46657" rIns="93315" bIns="46657" rtlCol="0" anchor="b"/>
          <a:lstStyle>
            <a:lvl1pPr algn="r">
              <a:defRPr sz="1200"/>
            </a:lvl1pPr>
          </a:lstStyle>
          <a:p>
            <a:fld id="{443FBC64-36C6-4C97-98F5-3602FED4CCC3}" type="slidenum">
              <a:rPr lang="en-US" smtClean="0"/>
              <a:t>‹#›</a:t>
            </a:fld>
            <a:endParaRPr lang="en-US"/>
          </a:p>
        </p:txBody>
      </p:sp>
    </p:spTree>
    <p:extLst>
      <p:ext uri="{BB962C8B-B14F-4D97-AF65-F5344CB8AC3E}">
        <p14:creationId xmlns:p14="http://schemas.microsoft.com/office/powerpoint/2010/main" val="2790140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ags" Target="../tags/tag1.xml"/></Relationships>
</file>

<file path=ppt/slideLayouts/_rels/slideLayout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1.emf"/></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WB_Title">
    <p:spTree>
      <p:nvGrpSpPr>
        <p:cNvPr id="1" name=""/>
        <p:cNvGrpSpPr/>
        <p:nvPr/>
      </p:nvGrpSpPr>
      <p:grpSpPr>
        <a:xfrm>
          <a:off x="0" y="0"/>
          <a:ext cx="0" cy="0"/>
          <a:chOff x="0" y="0"/>
          <a:chExt cx="0" cy="0"/>
        </a:xfrm>
      </p:grpSpPr>
      <p:pic>
        <p:nvPicPr>
          <p:cNvPr id="42" name="Picture 41"/>
          <p:cNvPicPr>
            <a:picLocks noChangeAspect="1"/>
          </p:cNvPicPr>
          <p:nvPr userDrawn="1"/>
        </p:nvPicPr>
        <p:blipFill rotWithShape="1">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rcRect b="1106"/>
          <a:stretch/>
        </p:blipFill>
        <p:spPr>
          <a:xfrm>
            <a:off x="0" y="3222752"/>
            <a:ext cx="9144000" cy="3635248"/>
          </a:xfrm>
          <a:prstGeom prst="rect">
            <a:avLst/>
          </a:prstGeom>
        </p:spPr>
      </p:pic>
      <p:sp>
        <p:nvSpPr>
          <p:cNvPr id="2" name="Title 1"/>
          <p:cNvSpPr>
            <a:spLocks noGrp="1"/>
          </p:cNvSpPr>
          <p:nvPr>
            <p:ph type="ctrTitle" hasCustomPrompt="1"/>
          </p:nvPr>
        </p:nvSpPr>
        <p:spPr>
          <a:xfrm>
            <a:off x="228302" y="360680"/>
            <a:ext cx="7175716" cy="1828800"/>
          </a:xfrm>
          <a:prstGeom prst="rect">
            <a:avLst/>
          </a:prstGeom>
          <a:noFill/>
        </p:spPr>
        <p:txBody>
          <a:bodyPr lIns="91440" tIns="45720" rIns="91440" bIns="45720" anchor="t" anchorCtr="0">
            <a:noAutofit/>
          </a:bodyPr>
          <a:lstStyle>
            <a:lvl1pPr algn="l">
              <a:defRPr sz="2800" b="0" cap="none" baseline="0">
                <a:solidFill>
                  <a:schemeClr val="accent2"/>
                </a:solidFill>
              </a:defRPr>
            </a:lvl1pPr>
          </a:lstStyle>
          <a:p>
            <a:r>
              <a:rPr lang="en-US" dirty="0"/>
              <a:t>CLICK TO EDIT MASTER TITLE STYLE</a:t>
            </a:r>
          </a:p>
        </p:txBody>
      </p:sp>
      <p:sp>
        <p:nvSpPr>
          <p:cNvPr id="3" name="Subtitle 2"/>
          <p:cNvSpPr>
            <a:spLocks noGrp="1"/>
          </p:cNvSpPr>
          <p:nvPr>
            <p:ph type="subTitle" idx="1"/>
          </p:nvPr>
        </p:nvSpPr>
        <p:spPr>
          <a:xfrm>
            <a:off x="228600" y="3416300"/>
            <a:ext cx="7162799" cy="457200"/>
          </a:xfrm>
        </p:spPr>
        <p:txBody>
          <a:bodyPr lIns="91440" tIns="45720" rIns="91440" bIns="45720">
            <a:noAutofit/>
          </a:bodyPr>
          <a:lstStyle>
            <a:lvl1pPr marL="0" indent="0" algn="l">
              <a:lnSpc>
                <a:spcPct val="95000"/>
              </a:lnSpc>
              <a:spcBef>
                <a:spcPts val="0"/>
              </a:spcBef>
              <a:spcAft>
                <a:spcPts val="0"/>
              </a:spcAft>
              <a:buNone/>
              <a:defRPr sz="20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pic>
        <p:nvPicPr>
          <p:cNvPr id="43" name="Picture 4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008105" y="196293"/>
            <a:ext cx="869850" cy="799130"/>
          </a:xfrm>
          <a:prstGeom prst="rect">
            <a:avLst/>
          </a:prstGeom>
        </p:spPr>
      </p:pic>
      <p:grpSp>
        <p:nvGrpSpPr>
          <p:cNvPr id="30" name="Group 29"/>
          <p:cNvGrpSpPr/>
          <p:nvPr userDrawn="1"/>
        </p:nvGrpSpPr>
        <p:grpSpPr>
          <a:xfrm>
            <a:off x="-3021272" y="2286000"/>
            <a:ext cx="13193972" cy="4839013"/>
            <a:chOff x="-3021272" y="2286000"/>
            <a:chExt cx="13193972" cy="4839013"/>
          </a:xfrm>
        </p:grpSpPr>
        <p:grpSp>
          <p:nvGrpSpPr>
            <p:cNvPr id="32" name="Group 31"/>
            <p:cNvGrpSpPr/>
            <p:nvPr userDrawn="1"/>
          </p:nvGrpSpPr>
          <p:grpSpPr>
            <a:xfrm>
              <a:off x="-2057400" y="2286000"/>
              <a:ext cx="12230100" cy="4160782"/>
              <a:chOff x="-2057400" y="2286000"/>
              <a:chExt cx="12230100" cy="4160782"/>
            </a:xfrm>
          </p:grpSpPr>
          <p:sp>
            <p:nvSpPr>
              <p:cNvPr id="51"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52"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53"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54"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55"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6"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57"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58"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122</a:t>
                </a:r>
              </a:p>
              <a:p>
                <a:pPr algn="ctr">
                  <a:lnSpc>
                    <a:spcPct val="80000"/>
                  </a:lnSpc>
                </a:pPr>
                <a:r>
                  <a:rPr lang="en-US" sz="1400" b="1" dirty="0">
                    <a:solidFill>
                      <a:schemeClr val="bg1"/>
                    </a:solidFill>
                  </a:rPr>
                  <a:t>135</a:t>
                </a:r>
                <a:endParaRPr lang="en-GB" sz="1400" b="1" dirty="0">
                  <a:solidFill>
                    <a:schemeClr val="bg1"/>
                  </a:solidFill>
                </a:endParaRPr>
              </a:p>
            </p:txBody>
          </p:sp>
          <p:grpSp>
            <p:nvGrpSpPr>
              <p:cNvPr id="59" name="Group 58"/>
              <p:cNvGrpSpPr/>
              <p:nvPr userDrawn="1"/>
            </p:nvGrpSpPr>
            <p:grpSpPr>
              <a:xfrm>
                <a:off x="9258300" y="2286000"/>
                <a:ext cx="914400" cy="1117699"/>
                <a:chOff x="9258300" y="2286000"/>
                <a:chExt cx="914400" cy="1117699"/>
              </a:xfrm>
            </p:grpSpPr>
            <p:sp>
              <p:nvSpPr>
                <p:cNvPr id="67"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68"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60"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61" name="Group 60"/>
              <p:cNvGrpSpPr/>
              <p:nvPr userDrawn="1"/>
            </p:nvGrpSpPr>
            <p:grpSpPr>
              <a:xfrm>
                <a:off x="9258300" y="3805219"/>
                <a:ext cx="914400" cy="1126603"/>
                <a:chOff x="9258300" y="3526541"/>
                <a:chExt cx="914400" cy="1126603"/>
              </a:xfrm>
            </p:grpSpPr>
            <p:sp>
              <p:nvSpPr>
                <p:cNvPr id="65"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6"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62" name="Group 61"/>
              <p:cNvGrpSpPr/>
              <p:nvPr userDrawn="1"/>
            </p:nvGrpSpPr>
            <p:grpSpPr>
              <a:xfrm>
                <a:off x="9258300" y="5333341"/>
                <a:ext cx="914400" cy="1113441"/>
                <a:chOff x="9258300" y="5030184"/>
                <a:chExt cx="914400" cy="1113441"/>
              </a:xfrm>
            </p:grpSpPr>
            <p:sp>
              <p:nvSpPr>
                <p:cNvPr id="63"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64"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35" name="Group 34"/>
            <p:cNvGrpSpPr/>
            <p:nvPr userDrawn="1"/>
          </p:nvGrpSpPr>
          <p:grpSpPr>
            <a:xfrm>
              <a:off x="-3021272" y="6546300"/>
              <a:ext cx="2927292" cy="166199"/>
              <a:chOff x="-3021272" y="6546300"/>
              <a:chExt cx="2927292" cy="166199"/>
            </a:xfrm>
          </p:grpSpPr>
          <p:cxnSp>
            <p:nvCxnSpPr>
              <p:cNvPr id="45" name="Straight Connector 44"/>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6" name="TextBox 45"/>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36" name="Group 35"/>
            <p:cNvGrpSpPr/>
            <p:nvPr userDrawn="1"/>
          </p:nvGrpSpPr>
          <p:grpSpPr>
            <a:xfrm>
              <a:off x="228658" y="6936825"/>
              <a:ext cx="3488987" cy="166199"/>
              <a:chOff x="228658" y="6936825"/>
              <a:chExt cx="3488987" cy="166199"/>
            </a:xfrm>
          </p:grpSpPr>
          <p:cxnSp>
            <p:nvCxnSpPr>
              <p:cNvPr id="41" name="Straight Connector 40"/>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4" name="TextBox 43"/>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37" name="Group 36"/>
            <p:cNvGrpSpPr/>
            <p:nvPr userDrawn="1"/>
          </p:nvGrpSpPr>
          <p:grpSpPr>
            <a:xfrm>
              <a:off x="5533381" y="6958814"/>
              <a:ext cx="3377992" cy="166199"/>
              <a:chOff x="5533381" y="6958814"/>
              <a:chExt cx="3377992" cy="166199"/>
            </a:xfrm>
          </p:grpSpPr>
          <p:cxnSp>
            <p:nvCxnSpPr>
              <p:cNvPr id="39" name="Straight Connector 38"/>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0" name="TextBox 39"/>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23470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RWB_Prepared">
    <p:spTree>
      <p:nvGrpSpPr>
        <p:cNvPr id="1" name=""/>
        <p:cNvGrpSpPr/>
        <p:nvPr/>
      </p:nvGrpSpPr>
      <p:grpSpPr>
        <a:xfrm>
          <a:off x="0" y="0"/>
          <a:ext cx="0" cy="0"/>
          <a:chOff x="0" y="0"/>
          <a:chExt cx="0" cy="0"/>
        </a:xfrm>
      </p:grpSpPr>
      <p:sp>
        <p:nvSpPr>
          <p:cNvPr id="9" name="Rectangle 8"/>
          <p:cNvSpPr/>
          <p:nvPr userDrawn="1"/>
        </p:nvSpPr>
        <p:spPr>
          <a:xfrm>
            <a:off x="3429000" y="5897563"/>
            <a:ext cx="2478088" cy="949325"/>
          </a:xfrm>
          <a:prstGeom prst="rect">
            <a:avLst/>
          </a:prstGeom>
          <a:solidFill>
            <a:srgbClr val="DDD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rPr>
              <a:t>[client logo]</a:t>
            </a:r>
          </a:p>
        </p:txBody>
      </p:sp>
      <p:sp>
        <p:nvSpPr>
          <p:cNvPr id="2" name="Title 1"/>
          <p:cNvSpPr>
            <a:spLocks noGrp="1"/>
          </p:cNvSpPr>
          <p:nvPr>
            <p:ph type="title" hasCustomPrompt="1"/>
          </p:nvPr>
        </p:nvSpPr>
        <p:spPr>
          <a:xfrm>
            <a:off x="344488" y="5616575"/>
            <a:ext cx="8105775" cy="182563"/>
          </a:xfrm>
          <a:prstGeom prst="rect">
            <a:avLst/>
          </a:prstGeom>
        </p:spPr>
        <p:txBody>
          <a:bodyPr lIns="0" tIns="0" rIns="0" bIns="0" anchor="t">
            <a:noAutofit/>
          </a:bodyPr>
          <a:lstStyle>
            <a:lvl1pPr algn="l">
              <a:defRPr sz="1200" b="0" i="1" cap="none" baseline="0">
                <a:solidFill>
                  <a:schemeClr val="tx1"/>
                </a:solidFill>
              </a:defRPr>
            </a:lvl1pPr>
          </a:lstStyle>
          <a:p>
            <a:r>
              <a:rPr lang="en-US" dirty="0"/>
              <a:t>[Prepared for/by]</a:t>
            </a:r>
          </a:p>
        </p:txBody>
      </p:sp>
      <p:sp>
        <p:nvSpPr>
          <p:cNvPr id="32" name="Text Placeholder 31"/>
          <p:cNvSpPr>
            <a:spLocks noGrp="1"/>
          </p:cNvSpPr>
          <p:nvPr>
            <p:ph type="body" sz="quarter" idx="10" hasCustomPrompt="1"/>
          </p:nvPr>
        </p:nvSpPr>
        <p:spPr>
          <a:xfrm>
            <a:off x="342900" y="5842976"/>
            <a:ext cx="8104188" cy="332399"/>
          </a:xfrm>
        </p:spPr>
        <p:txBody>
          <a:bodyPr anchor="b"/>
          <a:lstStyle>
            <a:lvl1pPr marL="0" indent="0">
              <a:buNone/>
              <a:defRPr sz="2400"/>
            </a:lvl1pPr>
          </a:lstStyle>
          <a:p>
            <a:pPr lvl="0"/>
            <a:r>
              <a:rPr lang="en-US" dirty="0"/>
              <a:t>[Company Name]</a:t>
            </a:r>
          </a:p>
        </p:txBody>
      </p:sp>
      <p:sp>
        <p:nvSpPr>
          <p:cNvPr id="40" name="Rectangle 39"/>
          <p:cNvSpPr/>
          <p:nvPr userDrawn="1"/>
        </p:nvSpPr>
        <p:spPr>
          <a:xfrm>
            <a:off x="0" y="0"/>
            <a:ext cx="9144000" cy="5486400"/>
          </a:xfrm>
          <a:prstGeom prst="rect">
            <a:avLst/>
          </a:prstGeom>
          <a:noFill/>
          <a:ln w="28575">
            <a:solidFill>
              <a:srgbClr val="FF0000"/>
            </a:solidFill>
            <a:prstDash val="dash"/>
            <a:miter lim="800000"/>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r">
              <a:lnSpc>
                <a:spcPct val="90000"/>
              </a:lnSpc>
            </a:pPr>
            <a:r>
              <a:rPr lang="en-US" sz="1000" dirty="0">
                <a:solidFill>
                  <a:srgbClr val="FF0000"/>
                </a:solidFill>
              </a:rPr>
              <a:t>You may customize the area within the red dotted lines with client-focused artwork</a:t>
            </a:r>
            <a:endParaRPr lang="en-GB" sz="1000" dirty="0">
              <a:solidFill>
                <a:srgbClr val="FF0000"/>
              </a:solidFill>
            </a:endParaRPr>
          </a:p>
        </p:txBody>
      </p:sp>
      <p:grpSp>
        <p:nvGrpSpPr>
          <p:cNvPr id="24" name="Group 23"/>
          <p:cNvGrpSpPr/>
          <p:nvPr userDrawn="1"/>
        </p:nvGrpSpPr>
        <p:grpSpPr>
          <a:xfrm>
            <a:off x="-3021272" y="2286000"/>
            <a:ext cx="13193972" cy="4839013"/>
            <a:chOff x="-3021272" y="2286000"/>
            <a:chExt cx="13193972" cy="4839013"/>
          </a:xfrm>
        </p:grpSpPr>
        <p:grpSp>
          <p:nvGrpSpPr>
            <p:cNvPr id="25" name="Group 24"/>
            <p:cNvGrpSpPr/>
            <p:nvPr userDrawn="1"/>
          </p:nvGrpSpPr>
          <p:grpSpPr>
            <a:xfrm>
              <a:off x="-2057400" y="2286000"/>
              <a:ext cx="12230100" cy="4160782"/>
              <a:chOff x="-2057400" y="2286000"/>
              <a:chExt cx="12230100" cy="4160782"/>
            </a:xfrm>
          </p:grpSpPr>
          <p:sp>
            <p:nvSpPr>
              <p:cNvPr id="45"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46"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47"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48"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49"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0"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51"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52"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53" name="Group 52"/>
              <p:cNvGrpSpPr/>
              <p:nvPr userDrawn="1"/>
            </p:nvGrpSpPr>
            <p:grpSpPr>
              <a:xfrm>
                <a:off x="9258300" y="2286000"/>
                <a:ext cx="914400" cy="1117699"/>
                <a:chOff x="9258300" y="2286000"/>
                <a:chExt cx="914400" cy="1117699"/>
              </a:xfrm>
            </p:grpSpPr>
            <p:sp>
              <p:nvSpPr>
                <p:cNvPr id="61"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62"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54"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55" name="Group 54"/>
              <p:cNvGrpSpPr/>
              <p:nvPr userDrawn="1"/>
            </p:nvGrpSpPr>
            <p:grpSpPr>
              <a:xfrm>
                <a:off x="9258300" y="3805219"/>
                <a:ext cx="914400" cy="1126603"/>
                <a:chOff x="9258300" y="3526541"/>
                <a:chExt cx="914400" cy="1126603"/>
              </a:xfrm>
            </p:grpSpPr>
            <p:sp>
              <p:nvSpPr>
                <p:cNvPr id="59"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0"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56" name="Group 55"/>
              <p:cNvGrpSpPr/>
              <p:nvPr userDrawn="1"/>
            </p:nvGrpSpPr>
            <p:grpSpPr>
              <a:xfrm>
                <a:off x="9258300" y="5333341"/>
                <a:ext cx="914400" cy="1113441"/>
                <a:chOff x="9258300" y="5030184"/>
                <a:chExt cx="914400" cy="1113441"/>
              </a:xfrm>
            </p:grpSpPr>
            <p:sp>
              <p:nvSpPr>
                <p:cNvPr id="57"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58"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26" name="Group 25"/>
            <p:cNvGrpSpPr/>
            <p:nvPr userDrawn="1"/>
          </p:nvGrpSpPr>
          <p:grpSpPr>
            <a:xfrm>
              <a:off x="-3021272" y="6546300"/>
              <a:ext cx="2927292" cy="166199"/>
              <a:chOff x="-3021272" y="6546300"/>
              <a:chExt cx="2927292" cy="166199"/>
            </a:xfrm>
          </p:grpSpPr>
          <p:cxnSp>
            <p:nvCxnSpPr>
              <p:cNvPr id="43" name="Straight Connector 42"/>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4" name="TextBox 43"/>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27" name="Group 26"/>
            <p:cNvGrpSpPr/>
            <p:nvPr userDrawn="1"/>
          </p:nvGrpSpPr>
          <p:grpSpPr>
            <a:xfrm>
              <a:off x="228658" y="6936825"/>
              <a:ext cx="3488987" cy="166199"/>
              <a:chOff x="228658" y="6936825"/>
              <a:chExt cx="3488987" cy="166199"/>
            </a:xfrm>
          </p:grpSpPr>
          <p:cxnSp>
            <p:nvCxnSpPr>
              <p:cNvPr id="41" name="Straight Connector 40"/>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2" name="TextBox 41"/>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28" name="Group 27"/>
            <p:cNvGrpSpPr/>
            <p:nvPr userDrawn="1"/>
          </p:nvGrpSpPr>
          <p:grpSpPr>
            <a:xfrm>
              <a:off x="5533381" y="6958814"/>
              <a:ext cx="3377992" cy="166199"/>
              <a:chOff x="5533381" y="6958814"/>
              <a:chExt cx="3377992" cy="166199"/>
            </a:xfrm>
          </p:grpSpPr>
          <p:cxnSp>
            <p:nvCxnSpPr>
              <p:cNvPr id="38" name="Straight Connector 37"/>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9" name="TextBox 38"/>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2679063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RWB_TOC">
    <p:spTree>
      <p:nvGrpSpPr>
        <p:cNvPr id="1" name=""/>
        <p:cNvGrpSpPr/>
        <p:nvPr/>
      </p:nvGrpSpPr>
      <p:grpSpPr>
        <a:xfrm>
          <a:off x="0" y="0"/>
          <a:ext cx="0" cy="0"/>
          <a:chOff x="0" y="0"/>
          <a:chExt cx="0" cy="0"/>
        </a:xfrm>
      </p:grpSpPr>
      <p:pic>
        <p:nvPicPr>
          <p:cNvPr id="20" name="Picture 2" descr="S:\FI\MarketingMaterial\Graphics\147906-Graphics-Blue-Logo-FINAL.jp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 y="0"/>
            <a:ext cx="9144001" cy="914400"/>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1"/>
          <p:cNvSpPr>
            <a:spLocks noGrp="1"/>
          </p:cNvSpPr>
          <p:nvPr>
            <p:ph type="title"/>
            <p:custDataLst>
              <p:tags r:id="rId1"/>
            </p:custDataLst>
          </p:nvPr>
        </p:nvSpPr>
        <p:spPr>
          <a:xfrm>
            <a:off x="0" y="0"/>
            <a:ext cx="7772400" cy="841248"/>
          </a:xfrm>
          <a:prstGeom prst="rect">
            <a:avLst/>
          </a:prstGeom>
        </p:spPr>
        <p:txBody>
          <a:bodyPr lIns="228600" tIns="45720" rIns="0" bIns="45720" anchor="b">
            <a:noAutofit/>
          </a:bodyPr>
          <a:lstStyle>
            <a:lvl1pPr algn="l">
              <a:defRPr sz="2400" b="0" cap="none" baseline="0">
                <a:solidFill>
                  <a:schemeClr val="bg1"/>
                </a:solidFill>
              </a:defRPr>
            </a:lvl1pPr>
          </a:lstStyle>
          <a:p>
            <a:r>
              <a:rPr lang="en-US" dirty="0"/>
              <a:t>Click to edit Master title style</a:t>
            </a:r>
          </a:p>
        </p:txBody>
      </p:sp>
      <p:sp>
        <p:nvSpPr>
          <p:cNvPr id="23" name="Content Placeholder 2"/>
          <p:cNvSpPr>
            <a:spLocks noGrp="1"/>
          </p:cNvSpPr>
          <p:nvPr>
            <p:ph idx="1" hasCustomPrompt="1"/>
          </p:nvPr>
        </p:nvSpPr>
        <p:spPr>
          <a:xfrm>
            <a:off x="228600" y="1600200"/>
            <a:ext cx="5943600" cy="457200"/>
          </a:xfrm>
        </p:spPr>
        <p:txBody>
          <a:bodyPr lIns="0" tIns="0" rIns="0" bIns="0">
            <a:noAutofit/>
          </a:bodyPr>
          <a:lstStyle>
            <a:lvl1pPr marL="0" indent="0">
              <a:buFontTx/>
              <a:buNone/>
              <a:tabLst>
                <a:tab pos="5943600" algn="r"/>
              </a:tabLst>
              <a:defRPr sz="1800" b="1">
                <a:solidFill>
                  <a:schemeClr val="tx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[Table of Contents]</a:t>
            </a:r>
          </a:p>
        </p:txBody>
      </p:sp>
      <p:sp>
        <p:nvSpPr>
          <p:cNvPr id="2" name="client name"/>
          <p:cNvSpPr txBox="1"/>
          <p:nvPr userDrawn="1"/>
        </p:nvSpPr>
        <p:spPr>
          <a:xfrm>
            <a:off x="8307058" y="6692900"/>
            <a:ext cx="100342" cy="153888"/>
          </a:xfrm>
          <a:prstGeom prst="rect">
            <a:avLst/>
          </a:prstGeom>
          <a:noFill/>
        </p:spPr>
        <p:txBody>
          <a:bodyPr vert="horz" wrap="none" lIns="0" tIns="0" rIns="0" bIns="0" rtlCol="0">
            <a:noAutofit/>
          </a:bodyPr>
          <a:lstStyle/>
          <a:p>
            <a:pPr algn="r">
              <a:lnSpc>
                <a:spcPct val="100000"/>
              </a:lnSpc>
              <a:spcBef>
                <a:spcPts val="0"/>
              </a:spcBef>
              <a:spcAft>
                <a:spcPts val="0"/>
              </a:spcAft>
              <a:buFontTx/>
              <a:buNone/>
            </a:pPr>
            <a:r>
              <a:rPr kumimoji="0" lang="en-GB" sz="1000" b="0" i="0" u="none" baseline="0">
                <a:solidFill>
                  <a:srgbClr val="000000"/>
                </a:solidFill>
                <a:latin typeface="Calibri"/>
              </a:rPr>
              <a:t>[CLIENT NAME]   |</a:t>
            </a:r>
            <a:endParaRPr kumimoji="0" lang="en-GB" sz="1000" b="0" i="0" u="none" baseline="0" dirty="0">
              <a:solidFill>
                <a:srgbClr val="000000"/>
              </a:solidFill>
              <a:latin typeface="Calibri"/>
            </a:endParaRPr>
          </a:p>
        </p:txBody>
      </p:sp>
      <p:sp>
        <p:nvSpPr>
          <p:cNvPr id="4" name="Tracker Box"/>
          <p:cNvSpPr txBox="1"/>
          <p:nvPr userDrawn="1"/>
        </p:nvSpPr>
        <p:spPr>
          <a:xfrm>
            <a:off x="8864600" y="0"/>
            <a:ext cx="50800" cy="127000"/>
          </a:xfrm>
          <a:prstGeom prst="rect">
            <a:avLst/>
          </a:prstGeom>
          <a:noFill/>
        </p:spPr>
        <p:txBody>
          <a:bodyPr vert="horz" wrap="none" lIns="0" tIns="0" rIns="0" bIns="0" rtlCol="0">
            <a:noAutofit/>
          </a:bodyPr>
          <a:lstStyle/>
          <a:p>
            <a:pPr algn="r">
              <a:lnSpc>
                <a:spcPct val="90000"/>
              </a:lnSpc>
              <a:buFontTx/>
              <a:buNone/>
            </a:pPr>
            <a:r>
              <a:rPr kumimoji="0" lang="en-US" sz="700" b="0" i="1" u="none" baseline="0">
                <a:solidFill>
                  <a:srgbClr val="000000"/>
                </a:solidFill>
                <a:latin typeface="Segoe UI"/>
              </a:rPr>
              <a:t>U:\NON_IB_FOLDERS\Fixed Income_Public Finance\[MAIN] FICM Pitchbook  - 2018_110918.pptx 11/9/18 12:21 pm</a:t>
            </a:r>
            <a:endParaRPr kumimoji="0" lang="en-US" sz="700" b="0" i="1" u="none" baseline="0" dirty="0">
              <a:solidFill>
                <a:srgbClr val="000000"/>
              </a:solidFill>
              <a:latin typeface="Segoe UI"/>
            </a:endParaRPr>
          </a:p>
        </p:txBody>
      </p:sp>
      <p:grpSp>
        <p:nvGrpSpPr>
          <p:cNvPr id="22" name="Group 21"/>
          <p:cNvGrpSpPr/>
          <p:nvPr userDrawn="1"/>
        </p:nvGrpSpPr>
        <p:grpSpPr>
          <a:xfrm>
            <a:off x="-3232548" y="640800"/>
            <a:ext cx="13405248" cy="6484213"/>
            <a:chOff x="-3232548" y="640800"/>
            <a:chExt cx="13405248" cy="6484213"/>
          </a:xfrm>
        </p:grpSpPr>
        <p:grpSp>
          <p:nvGrpSpPr>
            <p:cNvPr id="25" name="Group 24"/>
            <p:cNvGrpSpPr/>
            <p:nvPr userDrawn="1"/>
          </p:nvGrpSpPr>
          <p:grpSpPr>
            <a:xfrm>
              <a:off x="-2057400" y="2286000"/>
              <a:ext cx="12230100" cy="4160782"/>
              <a:chOff x="-2057400" y="2286000"/>
              <a:chExt cx="12230100" cy="4160782"/>
            </a:xfrm>
          </p:grpSpPr>
          <p:sp>
            <p:nvSpPr>
              <p:cNvPr id="50"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51"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52"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53"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54"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5"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56"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57"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58" name="Group 57"/>
              <p:cNvGrpSpPr/>
              <p:nvPr userDrawn="1"/>
            </p:nvGrpSpPr>
            <p:grpSpPr>
              <a:xfrm>
                <a:off x="9258300" y="2286000"/>
                <a:ext cx="914400" cy="1117699"/>
                <a:chOff x="9258300" y="2286000"/>
                <a:chExt cx="914400" cy="1117699"/>
              </a:xfrm>
            </p:grpSpPr>
            <p:sp>
              <p:nvSpPr>
                <p:cNvPr id="66"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67"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59"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60" name="Group 59"/>
              <p:cNvGrpSpPr/>
              <p:nvPr userDrawn="1"/>
            </p:nvGrpSpPr>
            <p:grpSpPr>
              <a:xfrm>
                <a:off x="9258300" y="3805219"/>
                <a:ext cx="914400" cy="1126603"/>
                <a:chOff x="9258300" y="3526541"/>
                <a:chExt cx="914400" cy="1126603"/>
              </a:xfrm>
            </p:grpSpPr>
            <p:sp>
              <p:nvSpPr>
                <p:cNvPr id="64"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5"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61" name="Group 60"/>
              <p:cNvGrpSpPr/>
              <p:nvPr userDrawn="1"/>
            </p:nvGrpSpPr>
            <p:grpSpPr>
              <a:xfrm>
                <a:off x="9258300" y="5333341"/>
                <a:ext cx="914400" cy="1113441"/>
                <a:chOff x="9258300" y="5030184"/>
                <a:chExt cx="914400" cy="1113441"/>
              </a:xfrm>
            </p:grpSpPr>
            <p:sp>
              <p:nvSpPr>
                <p:cNvPr id="62"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63"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26" name="Group 25"/>
            <p:cNvGrpSpPr/>
            <p:nvPr userDrawn="1"/>
          </p:nvGrpSpPr>
          <p:grpSpPr>
            <a:xfrm>
              <a:off x="-3232548" y="640800"/>
              <a:ext cx="3138568" cy="166199"/>
              <a:chOff x="-3232548" y="640800"/>
              <a:chExt cx="3138568" cy="166199"/>
            </a:xfrm>
          </p:grpSpPr>
          <p:cxnSp>
            <p:nvCxnSpPr>
              <p:cNvPr id="48" name="Straight Connector 47"/>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9" name="TextBox 48"/>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27" name="Group 26"/>
            <p:cNvGrpSpPr/>
            <p:nvPr userDrawn="1"/>
          </p:nvGrpSpPr>
          <p:grpSpPr>
            <a:xfrm>
              <a:off x="-3036853" y="1517100"/>
              <a:ext cx="2942873" cy="166199"/>
              <a:chOff x="-3036853" y="1517100"/>
              <a:chExt cx="2942873" cy="166199"/>
            </a:xfrm>
          </p:grpSpPr>
          <p:cxnSp>
            <p:nvCxnSpPr>
              <p:cNvPr id="46" name="Straight Connector 45"/>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7" name="TextBox 46"/>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28" name="Group 27"/>
            <p:cNvGrpSpPr/>
            <p:nvPr userDrawn="1"/>
          </p:nvGrpSpPr>
          <p:grpSpPr>
            <a:xfrm>
              <a:off x="-3021272" y="6546300"/>
              <a:ext cx="2927292" cy="166199"/>
              <a:chOff x="-3021272" y="6546300"/>
              <a:chExt cx="2927292" cy="166199"/>
            </a:xfrm>
          </p:grpSpPr>
          <p:cxnSp>
            <p:nvCxnSpPr>
              <p:cNvPr id="44" name="Straight Connector 43"/>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5" name="TextBox 44"/>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29" name="Group 28"/>
            <p:cNvGrpSpPr/>
            <p:nvPr userDrawn="1"/>
          </p:nvGrpSpPr>
          <p:grpSpPr>
            <a:xfrm>
              <a:off x="228658" y="6936825"/>
              <a:ext cx="3488987" cy="166199"/>
              <a:chOff x="228658" y="6936825"/>
              <a:chExt cx="3488987" cy="166199"/>
            </a:xfrm>
          </p:grpSpPr>
          <p:cxnSp>
            <p:nvCxnSpPr>
              <p:cNvPr id="42" name="Straight Connector 41"/>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3" name="TextBox 42"/>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30" name="Group 29"/>
            <p:cNvGrpSpPr/>
            <p:nvPr userDrawn="1"/>
          </p:nvGrpSpPr>
          <p:grpSpPr>
            <a:xfrm>
              <a:off x="5533381" y="6958814"/>
              <a:ext cx="3377992" cy="166199"/>
              <a:chOff x="5533381" y="6958814"/>
              <a:chExt cx="3377992" cy="166199"/>
            </a:xfrm>
          </p:grpSpPr>
          <p:cxnSp>
            <p:nvCxnSpPr>
              <p:cNvPr id="31" name="Straight Connector 30"/>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2" name="TextBox 31"/>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3985778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RWB_Divider">
    <p:spTree>
      <p:nvGrpSpPr>
        <p:cNvPr id="1" name=""/>
        <p:cNvGrpSpPr/>
        <p:nvPr/>
      </p:nvGrpSpPr>
      <p:grpSpPr>
        <a:xfrm>
          <a:off x="0" y="0"/>
          <a:ext cx="0" cy="0"/>
          <a:chOff x="0" y="0"/>
          <a:chExt cx="0" cy="0"/>
        </a:xfrm>
      </p:grpSpPr>
      <p:pic>
        <p:nvPicPr>
          <p:cNvPr id="31" name="Picture 30"/>
          <p:cNvPicPr>
            <a:picLocks noChangeAspect="1"/>
          </p:cNvPicPr>
          <p:nvPr userDrawn="1"/>
        </p:nvPicPr>
        <p:blipFill rotWithShape="1">
          <a:blip r:embed="rId2" cstate="email">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a:ext>
            </a:extLst>
          </a:blip>
          <a:srcRect/>
          <a:stretch/>
        </p:blipFill>
        <p:spPr>
          <a:xfrm>
            <a:off x="0" y="4271632"/>
            <a:ext cx="9144000" cy="2586367"/>
          </a:xfrm>
          <a:prstGeom prst="rect">
            <a:avLst/>
          </a:prstGeom>
        </p:spPr>
      </p:pic>
      <p:sp>
        <p:nvSpPr>
          <p:cNvPr id="2" name="Title 1"/>
          <p:cNvSpPr>
            <a:spLocks noGrp="1"/>
          </p:cNvSpPr>
          <p:nvPr>
            <p:ph type="title"/>
          </p:nvPr>
        </p:nvSpPr>
        <p:spPr>
          <a:xfrm>
            <a:off x="457200" y="3429000"/>
            <a:ext cx="8445500" cy="504825"/>
          </a:xfrm>
          <a:prstGeom prst="rect">
            <a:avLst/>
          </a:prstGeom>
        </p:spPr>
        <p:txBody>
          <a:bodyPr lIns="91440" tIns="45720" rIns="91440" bIns="45720" anchor="b" anchorCtr="0">
            <a:noAutofit/>
          </a:bodyPr>
          <a:lstStyle>
            <a:lvl1pPr algn="l">
              <a:lnSpc>
                <a:spcPct val="95000"/>
              </a:lnSpc>
              <a:defRPr sz="2800" b="0" cap="none" baseline="0">
                <a:solidFill>
                  <a:schemeClr val="accent2"/>
                </a:solidFill>
                <a:latin typeface="+mj-lt"/>
              </a:defRPr>
            </a:lvl1pPr>
          </a:lstStyle>
          <a:p>
            <a:r>
              <a:rPr lang="en-US" dirty="0"/>
              <a:t>Click to edit Master title style</a:t>
            </a:r>
          </a:p>
        </p:txBody>
      </p:sp>
      <p:sp>
        <p:nvSpPr>
          <p:cNvPr id="3" name="Text Placeholder 2"/>
          <p:cNvSpPr>
            <a:spLocks noGrp="1"/>
          </p:cNvSpPr>
          <p:nvPr>
            <p:ph type="body" idx="1"/>
          </p:nvPr>
        </p:nvSpPr>
        <p:spPr>
          <a:xfrm>
            <a:off x="457200" y="6934200"/>
            <a:ext cx="8458200" cy="457200"/>
          </a:xfrm>
        </p:spPr>
        <p:txBody>
          <a:bodyPr lIns="91440" tIns="45720" rIns="91440" bIns="45720" anchor="t">
            <a:noAutofit/>
          </a:bodyPr>
          <a:lstStyle>
            <a:lvl1pPr marL="0" indent="0">
              <a:buNone/>
              <a:defRPr sz="2000" b="0">
                <a:solidFill>
                  <a:schemeClr val="bg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pic>
        <p:nvPicPr>
          <p:cNvPr id="32" name="Picture 31"/>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008105" y="196293"/>
            <a:ext cx="869850" cy="799130"/>
          </a:xfrm>
          <a:prstGeom prst="rect">
            <a:avLst/>
          </a:prstGeom>
        </p:spPr>
      </p:pic>
      <p:sp>
        <p:nvSpPr>
          <p:cNvPr id="5" name="Tracker Box"/>
          <p:cNvSpPr txBox="1"/>
          <p:nvPr userDrawn="1"/>
        </p:nvSpPr>
        <p:spPr>
          <a:xfrm>
            <a:off x="8864600" y="0"/>
            <a:ext cx="50800" cy="127000"/>
          </a:xfrm>
          <a:prstGeom prst="rect">
            <a:avLst/>
          </a:prstGeom>
          <a:noFill/>
        </p:spPr>
        <p:txBody>
          <a:bodyPr vert="horz" wrap="none" lIns="0" tIns="0" rIns="0" bIns="0" rtlCol="0">
            <a:noAutofit/>
          </a:bodyPr>
          <a:lstStyle/>
          <a:p>
            <a:pPr algn="r">
              <a:lnSpc>
                <a:spcPct val="90000"/>
              </a:lnSpc>
              <a:buFontTx/>
              <a:buNone/>
            </a:pPr>
            <a:r>
              <a:rPr kumimoji="0" lang="en-US" sz="700" b="0" i="1" u="none" baseline="0" dirty="0">
                <a:solidFill>
                  <a:srgbClr val="FFFFFF"/>
                </a:solidFill>
                <a:latin typeface="Segoe UI"/>
              </a:rPr>
              <a:t>U:\NON_IB_FOLDERS\Fixed </a:t>
            </a:r>
            <a:r>
              <a:rPr kumimoji="0" lang="en-US" sz="700" b="0" i="1" u="none" baseline="0" dirty="0" err="1">
                <a:solidFill>
                  <a:srgbClr val="FFFFFF"/>
                </a:solidFill>
                <a:latin typeface="Segoe UI"/>
              </a:rPr>
              <a:t>Income_Public</a:t>
            </a:r>
            <a:r>
              <a:rPr kumimoji="0" lang="en-US" sz="700" b="0" i="1" u="none" baseline="0" dirty="0">
                <a:solidFill>
                  <a:srgbClr val="FFFFFF"/>
                </a:solidFill>
                <a:latin typeface="Segoe UI"/>
              </a:rPr>
              <a:t> Finance\[MAIN] FICM </a:t>
            </a:r>
            <a:r>
              <a:rPr kumimoji="0" lang="en-US" sz="700" b="0" i="1" u="none" baseline="0" dirty="0" err="1">
                <a:solidFill>
                  <a:srgbClr val="FFFFFF"/>
                </a:solidFill>
                <a:latin typeface="Segoe UI"/>
              </a:rPr>
              <a:t>Pitchbook</a:t>
            </a:r>
            <a:r>
              <a:rPr kumimoji="0" lang="en-US" sz="700" b="0" i="1" u="none" baseline="0" dirty="0">
                <a:solidFill>
                  <a:srgbClr val="FFFFFF"/>
                </a:solidFill>
                <a:latin typeface="Segoe UI"/>
              </a:rPr>
              <a:t>  - 2018_110918.pptx 11/9/18 12:21 pm</a:t>
            </a:r>
          </a:p>
        </p:txBody>
      </p:sp>
      <p:grpSp>
        <p:nvGrpSpPr>
          <p:cNvPr id="25" name="Group 24"/>
          <p:cNvGrpSpPr/>
          <p:nvPr userDrawn="1"/>
        </p:nvGrpSpPr>
        <p:grpSpPr>
          <a:xfrm>
            <a:off x="-3021272" y="2286000"/>
            <a:ext cx="13193972" cy="4839013"/>
            <a:chOff x="-3021272" y="2286000"/>
            <a:chExt cx="13193972" cy="4839013"/>
          </a:xfrm>
        </p:grpSpPr>
        <p:grpSp>
          <p:nvGrpSpPr>
            <p:cNvPr id="26" name="Group 25"/>
            <p:cNvGrpSpPr/>
            <p:nvPr userDrawn="1"/>
          </p:nvGrpSpPr>
          <p:grpSpPr>
            <a:xfrm>
              <a:off x="-2057400" y="2286000"/>
              <a:ext cx="12230100" cy="4160782"/>
              <a:chOff x="-2057400" y="2286000"/>
              <a:chExt cx="12230100" cy="4160782"/>
            </a:xfrm>
          </p:grpSpPr>
          <p:sp>
            <p:nvSpPr>
              <p:cNvPr id="54"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55"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56"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57"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58"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9"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60"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61"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62" name="Group 61"/>
              <p:cNvGrpSpPr/>
              <p:nvPr userDrawn="1"/>
            </p:nvGrpSpPr>
            <p:grpSpPr>
              <a:xfrm>
                <a:off x="9258300" y="2286000"/>
                <a:ext cx="914400" cy="1117699"/>
                <a:chOff x="9258300" y="2286000"/>
                <a:chExt cx="914400" cy="1117699"/>
              </a:xfrm>
            </p:grpSpPr>
            <p:sp>
              <p:nvSpPr>
                <p:cNvPr id="70"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71"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63"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64" name="Group 63"/>
              <p:cNvGrpSpPr/>
              <p:nvPr userDrawn="1"/>
            </p:nvGrpSpPr>
            <p:grpSpPr>
              <a:xfrm>
                <a:off x="9258300" y="3805219"/>
                <a:ext cx="914400" cy="1126603"/>
                <a:chOff x="9258300" y="3526541"/>
                <a:chExt cx="914400" cy="1126603"/>
              </a:xfrm>
            </p:grpSpPr>
            <p:sp>
              <p:nvSpPr>
                <p:cNvPr id="68"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9"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65" name="Group 64"/>
              <p:cNvGrpSpPr/>
              <p:nvPr userDrawn="1"/>
            </p:nvGrpSpPr>
            <p:grpSpPr>
              <a:xfrm>
                <a:off x="9258300" y="5333341"/>
                <a:ext cx="914400" cy="1113441"/>
                <a:chOff x="9258300" y="5030184"/>
                <a:chExt cx="914400" cy="1113441"/>
              </a:xfrm>
            </p:grpSpPr>
            <p:sp>
              <p:nvSpPr>
                <p:cNvPr id="66"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67"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41" name="Group 40"/>
            <p:cNvGrpSpPr/>
            <p:nvPr userDrawn="1"/>
          </p:nvGrpSpPr>
          <p:grpSpPr>
            <a:xfrm>
              <a:off x="-3021272" y="6546300"/>
              <a:ext cx="2927292" cy="166199"/>
              <a:chOff x="-3021272" y="6546300"/>
              <a:chExt cx="2927292" cy="166199"/>
            </a:xfrm>
          </p:grpSpPr>
          <p:cxnSp>
            <p:nvCxnSpPr>
              <p:cNvPr id="48" name="Straight Connector 47"/>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9" name="TextBox 48"/>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42" name="Group 41"/>
            <p:cNvGrpSpPr/>
            <p:nvPr userDrawn="1"/>
          </p:nvGrpSpPr>
          <p:grpSpPr>
            <a:xfrm>
              <a:off x="228658" y="6936825"/>
              <a:ext cx="3488987" cy="166199"/>
              <a:chOff x="228658" y="6936825"/>
              <a:chExt cx="3488987" cy="166199"/>
            </a:xfrm>
          </p:grpSpPr>
          <p:cxnSp>
            <p:nvCxnSpPr>
              <p:cNvPr id="46" name="Straight Connector 45"/>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7" name="TextBox 46"/>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43" name="Group 42"/>
            <p:cNvGrpSpPr/>
            <p:nvPr userDrawn="1"/>
          </p:nvGrpSpPr>
          <p:grpSpPr>
            <a:xfrm>
              <a:off x="5533381" y="6958814"/>
              <a:ext cx="3377992" cy="166199"/>
              <a:chOff x="5533381" y="6958814"/>
              <a:chExt cx="3377992" cy="166199"/>
            </a:xfrm>
          </p:grpSpPr>
          <p:cxnSp>
            <p:nvCxnSpPr>
              <p:cNvPr id="44" name="Straight Connector 43"/>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5" name="TextBox 44"/>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1507411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B_Full">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7924800" cy="841248"/>
          </a:xfrm>
          <a:prstGeom prst="rect">
            <a:avLst/>
          </a:prstGeom>
          <a:ln>
            <a:noFill/>
          </a:ln>
        </p:spPr>
        <p:txBody>
          <a:bodyPr/>
          <a:lstStyle/>
          <a:p>
            <a:r>
              <a:rPr lang="en-US" dirty="0"/>
              <a:t>Click to edit Master title style</a:t>
            </a:r>
          </a:p>
        </p:txBody>
      </p:sp>
      <p:pic>
        <p:nvPicPr>
          <p:cNvPr id="3" name="Picture 2" descr="S:\FI\MarketingMaterial\Graphics\147906-Graphics-Blue-Logo-FINAL.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 y="0"/>
            <a:ext cx="9144001" cy="91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779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RWB_Banner">
    <p:spTree>
      <p:nvGrpSpPr>
        <p:cNvPr id="1" name=""/>
        <p:cNvGrpSpPr/>
        <p:nvPr/>
      </p:nvGrpSpPr>
      <p:grpSpPr>
        <a:xfrm>
          <a:off x="0" y="0"/>
          <a:ext cx="0" cy="0"/>
          <a:chOff x="0" y="0"/>
          <a:chExt cx="0" cy="0"/>
        </a:xfrm>
      </p:grpSpPr>
      <p:pic>
        <p:nvPicPr>
          <p:cNvPr id="29" name="Picture 2" descr="S:\FI\MarketingMaterial\Graphics\147906-Graphics-Blue-Logo-FINAL.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 y="0"/>
            <a:ext cx="9144001" cy="914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0"/>
            <a:ext cx="7772400" cy="841248"/>
          </a:xfrm>
          <a:prstGeom prst="rect">
            <a:avLst/>
          </a:prstGeom>
        </p:spPr>
        <p:txBody>
          <a:bodyPr lIns="228600"/>
          <a:lstStyle>
            <a:lvl1pPr>
              <a:defRPr>
                <a:solidFill>
                  <a:schemeClr val="bg1"/>
                </a:solidFill>
              </a:defRPr>
            </a:lvl1pPr>
          </a:lstStyle>
          <a:p>
            <a:r>
              <a:rPr lang="en-US" dirty="0"/>
              <a:t>Click to edit Master title style</a:t>
            </a:r>
          </a:p>
        </p:txBody>
      </p:sp>
      <p:sp>
        <p:nvSpPr>
          <p:cNvPr id="14" name="client name"/>
          <p:cNvSpPr txBox="1"/>
          <p:nvPr userDrawn="1"/>
        </p:nvSpPr>
        <p:spPr>
          <a:xfrm>
            <a:off x="8305800" y="6689825"/>
            <a:ext cx="100342" cy="153888"/>
          </a:xfrm>
          <a:prstGeom prst="rect">
            <a:avLst/>
          </a:prstGeom>
          <a:noFill/>
        </p:spPr>
        <p:txBody>
          <a:bodyPr vert="horz" wrap="none" lIns="0" tIns="0" rIns="0" bIns="0" rtlCol="0">
            <a:noAutofit/>
          </a:bodyPr>
          <a:lstStyle/>
          <a:p>
            <a:pPr algn="r">
              <a:lnSpc>
                <a:spcPct val="100000"/>
              </a:lnSpc>
              <a:spcBef>
                <a:spcPts val="0"/>
              </a:spcBef>
              <a:spcAft>
                <a:spcPts val="0"/>
              </a:spcAft>
              <a:buFontTx/>
              <a:buNone/>
            </a:pPr>
            <a:r>
              <a:rPr kumimoji="0" lang="en-US" sz="1000" b="0" i="0" u="none" baseline="0">
                <a:solidFill>
                  <a:srgbClr val="000000"/>
                </a:solidFill>
                <a:latin typeface="Calibri"/>
              </a:rPr>
              <a:t>[client name]   |</a:t>
            </a:r>
            <a:endParaRPr kumimoji="0" lang="en-US" sz="1000" b="0" i="0" u="none" baseline="0" dirty="0">
              <a:solidFill>
                <a:srgbClr val="000000"/>
              </a:solidFill>
              <a:latin typeface="Calibri"/>
            </a:endParaRPr>
          </a:p>
        </p:txBody>
      </p:sp>
      <p:sp>
        <p:nvSpPr>
          <p:cNvPr id="12" name="Content Placeholder 11"/>
          <p:cNvSpPr>
            <a:spLocks noGrp="1"/>
          </p:cNvSpPr>
          <p:nvPr>
            <p:ph sz="quarter" idx="10"/>
          </p:nvPr>
        </p:nvSpPr>
        <p:spPr>
          <a:xfrm>
            <a:off x="228600" y="1593850"/>
            <a:ext cx="2743200" cy="50355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Content Placeholder 11"/>
          <p:cNvSpPr>
            <a:spLocks noGrp="1"/>
          </p:cNvSpPr>
          <p:nvPr>
            <p:ph sz="quarter" idx="11"/>
          </p:nvPr>
        </p:nvSpPr>
        <p:spPr>
          <a:xfrm>
            <a:off x="3200400" y="1593850"/>
            <a:ext cx="5715000" cy="50355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5" name="Straight Connector 14"/>
          <p:cNvCxnSpPr/>
          <p:nvPr userDrawn="1"/>
        </p:nvCxnSpPr>
        <p:spPr>
          <a:xfrm>
            <a:off x="3086100" y="1594157"/>
            <a:ext cx="0" cy="5035243"/>
          </a:xfrm>
          <a:prstGeom prst="line">
            <a:avLst/>
          </a:prstGeom>
          <a:ln w="6350">
            <a:solidFill>
              <a:schemeClr val="tx1"/>
            </a:solidFill>
            <a:miter lim="800000"/>
          </a:ln>
          <a:effectLst/>
        </p:spPr>
        <p:style>
          <a:lnRef idx="1">
            <a:schemeClr val="accent1"/>
          </a:lnRef>
          <a:fillRef idx="0">
            <a:schemeClr val="accent1"/>
          </a:fillRef>
          <a:effectRef idx="0">
            <a:schemeClr val="accent1"/>
          </a:effectRef>
          <a:fontRef idx="minor">
            <a:schemeClr val="tx1"/>
          </a:fontRef>
        </p:style>
      </p:cxnSp>
      <p:sp>
        <p:nvSpPr>
          <p:cNvPr id="4" name="Tracker Box"/>
          <p:cNvSpPr txBox="1"/>
          <p:nvPr userDrawn="1"/>
        </p:nvSpPr>
        <p:spPr>
          <a:xfrm>
            <a:off x="8864600" y="0"/>
            <a:ext cx="50800" cy="127000"/>
          </a:xfrm>
          <a:prstGeom prst="rect">
            <a:avLst/>
          </a:prstGeom>
          <a:noFill/>
        </p:spPr>
        <p:txBody>
          <a:bodyPr vert="horz" wrap="none" lIns="0" tIns="0" rIns="0" bIns="0" rtlCol="0">
            <a:noAutofit/>
          </a:bodyPr>
          <a:lstStyle/>
          <a:p>
            <a:pPr algn="r">
              <a:lnSpc>
                <a:spcPct val="90000"/>
              </a:lnSpc>
              <a:buFontTx/>
              <a:buNone/>
            </a:pPr>
            <a:r>
              <a:rPr kumimoji="0" lang="en-US" sz="700" b="0" i="1" u="none" baseline="0">
                <a:solidFill>
                  <a:srgbClr val="000000"/>
                </a:solidFill>
                <a:latin typeface="Segoe UI"/>
              </a:rPr>
              <a:t>U:\NON_IB_FOLDERS\Fixed Income_Public Finance\[MAIN] FICM Pitchbook  - 2018_110918.pptx 11/9/18 12:21 pm</a:t>
            </a:r>
            <a:endParaRPr kumimoji="0" lang="en-US" sz="700" b="0" i="1" u="none" baseline="0" dirty="0">
              <a:solidFill>
                <a:srgbClr val="000000"/>
              </a:solidFill>
              <a:latin typeface="Segoe UI"/>
            </a:endParaRPr>
          </a:p>
        </p:txBody>
      </p:sp>
      <p:grpSp>
        <p:nvGrpSpPr>
          <p:cNvPr id="70" name="Group 69"/>
          <p:cNvGrpSpPr/>
          <p:nvPr userDrawn="1"/>
        </p:nvGrpSpPr>
        <p:grpSpPr>
          <a:xfrm>
            <a:off x="-3232548" y="640800"/>
            <a:ext cx="13405248" cy="6484213"/>
            <a:chOff x="-3232548" y="640800"/>
            <a:chExt cx="13405248" cy="6484213"/>
          </a:xfrm>
        </p:grpSpPr>
        <p:grpSp>
          <p:nvGrpSpPr>
            <p:cNvPr id="71" name="Group 70"/>
            <p:cNvGrpSpPr/>
            <p:nvPr userDrawn="1"/>
          </p:nvGrpSpPr>
          <p:grpSpPr>
            <a:xfrm>
              <a:off x="-2057400" y="2286000"/>
              <a:ext cx="12230100" cy="4160782"/>
              <a:chOff x="-2057400" y="2286000"/>
              <a:chExt cx="12230100" cy="4160782"/>
            </a:xfrm>
          </p:grpSpPr>
          <p:sp>
            <p:nvSpPr>
              <p:cNvPr id="87"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88"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89"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90"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91"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92"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93"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94"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95" name="Group 94"/>
              <p:cNvGrpSpPr/>
              <p:nvPr userDrawn="1"/>
            </p:nvGrpSpPr>
            <p:grpSpPr>
              <a:xfrm>
                <a:off x="9258300" y="2286000"/>
                <a:ext cx="914400" cy="1117699"/>
                <a:chOff x="9258300" y="2286000"/>
                <a:chExt cx="914400" cy="1117699"/>
              </a:xfrm>
            </p:grpSpPr>
            <p:sp>
              <p:nvSpPr>
                <p:cNvPr id="103"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104"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96"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97" name="Group 96"/>
              <p:cNvGrpSpPr/>
              <p:nvPr userDrawn="1"/>
            </p:nvGrpSpPr>
            <p:grpSpPr>
              <a:xfrm>
                <a:off x="9258300" y="3805219"/>
                <a:ext cx="914400" cy="1126603"/>
                <a:chOff x="9258300" y="3526541"/>
                <a:chExt cx="914400" cy="1126603"/>
              </a:xfrm>
            </p:grpSpPr>
            <p:sp>
              <p:nvSpPr>
                <p:cNvPr id="101"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102"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98" name="Group 97"/>
              <p:cNvGrpSpPr/>
              <p:nvPr userDrawn="1"/>
            </p:nvGrpSpPr>
            <p:grpSpPr>
              <a:xfrm>
                <a:off x="9258300" y="5333341"/>
                <a:ext cx="914400" cy="1113441"/>
                <a:chOff x="9258300" y="5030184"/>
                <a:chExt cx="914400" cy="1113441"/>
              </a:xfrm>
            </p:grpSpPr>
            <p:sp>
              <p:nvSpPr>
                <p:cNvPr id="99"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100"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72" name="Group 71"/>
            <p:cNvGrpSpPr/>
            <p:nvPr userDrawn="1"/>
          </p:nvGrpSpPr>
          <p:grpSpPr>
            <a:xfrm>
              <a:off x="-3232548" y="640800"/>
              <a:ext cx="3138568" cy="166199"/>
              <a:chOff x="-3232548" y="640800"/>
              <a:chExt cx="3138568" cy="166199"/>
            </a:xfrm>
          </p:grpSpPr>
          <p:cxnSp>
            <p:nvCxnSpPr>
              <p:cNvPr id="85" name="Straight Connector 84"/>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6" name="TextBox 85"/>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73" name="Group 72"/>
            <p:cNvGrpSpPr/>
            <p:nvPr userDrawn="1"/>
          </p:nvGrpSpPr>
          <p:grpSpPr>
            <a:xfrm>
              <a:off x="-3036853" y="1517100"/>
              <a:ext cx="2942873" cy="166199"/>
              <a:chOff x="-3036853" y="1517100"/>
              <a:chExt cx="2942873" cy="166199"/>
            </a:xfrm>
          </p:grpSpPr>
          <p:cxnSp>
            <p:nvCxnSpPr>
              <p:cNvPr id="83" name="Straight Connector 82"/>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4" name="TextBox 83"/>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74" name="Group 73"/>
            <p:cNvGrpSpPr/>
            <p:nvPr userDrawn="1"/>
          </p:nvGrpSpPr>
          <p:grpSpPr>
            <a:xfrm>
              <a:off x="-3021272" y="6546300"/>
              <a:ext cx="2927292" cy="166199"/>
              <a:chOff x="-3021272" y="6546300"/>
              <a:chExt cx="2927292" cy="166199"/>
            </a:xfrm>
          </p:grpSpPr>
          <p:cxnSp>
            <p:nvCxnSpPr>
              <p:cNvPr id="81" name="Straight Connector 80"/>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2" name="TextBox 81"/>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75" name="Group 74"/>
            <p:cNvGrpSpPr/>
            <p:nvPr userDrawn="1"/>
          </p:nvGrpSpPr>
          <p:grpSpPr>
            <a:xfrm>
              <a:off x="228658" y="6936825"/>
              <a:ext cx="3488987" cy="166199"/>
              <a:chOff x="228658" y="6936825"/>
              <a:chExt cx="3488987" cy="166199"/>
            </a:xfrm>
          </p:grpSpPr>
          <p:cxnSp>
            <p:nvCxnSpPr>
              <p:cNvPr id="79" name="Straight Connector 78"/>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0" name="TextBox 79"/>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76" name="Group 75"/>
            <p:cNvGrpSpPr/>
            <p:nvPr userDrawn="1"/>
          </p:nvGrpSpPr>
          <p:grpSpPr>
            <a:xfrm>
              <a:off x="5533381" y="6958814"/>
              <a:ext cx="3377992" cy="166199"/>
              <a:chOff x="5533381" y="6958814"/>
              <a:chExt cx="3377992" cy="166199"/>
            </a:xfrm>
          </p:grpSpPr>
          <p:cxnSp>
            <p:nvCxnSpPr>
              <p:cNvPr id="77" name="Straight Connector 76"/>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78" name="TextBox 77"/>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39704077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RWB_Banner">
    <p:spTree>
      <p:nvGrpSpPr>
        <p:cNvPr id="1" name=""/>
        <p:cNvGrpSpPr/>
        <p:nvPr/>
      </p:nvGrpSpPr>
      <p:grpSpPr>
        <a:xfrm>
          <a:off x="0" y="0"/>
          <a:ext cx="0" cy="0"/>
          <a:chOff x="0" y="0"/>
          <a:chExt cx="0" cy="0"/>
        </a:xfrm>
      </p:grpSpPr>
      <p:sp>
        <p:nvSpPr>
          <p:cNvPr id="30" name="Content Placeholder 11"/>
          <p:cNvSpPr>
            <a:spLocks noGrp="1"/>
          </p:cNvSpPr>
          <p:nvPr>
            <p:ph sz="quarter" idx="11"/>
          </p:nvPr>
        </p:nvSpPr>
        <p:spPr>
          <a:xfrm>
            <a:off x="228600" y="1593850"/>
            <a:ext cx="5715000" cy="50355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9" name="Picture 2" descr="S:\FI\MarketingMaterial\Graphics\147906-Graphics-Blue-Logo-FINAL.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2" y="0"/>
            <a:ext cx="9144001" cy="914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0"/>
            <a:ext cx="7772400" cy="841248"/>
          </a:xfrm>
          <a:prstGeom prst="rect">
            <a:avLst/>
          </a:prstGeom>
        </p:spPr>
        <p:txBody>
          <a:bodyPr lIns="228600"/>
          <a:lstStyle>
            <a:lvl1pPr>
              <a:defRPr>
                <a:solidFill>
                  <a:schemeClr val="bg1"/>
                </a:solidFill>
              </a:defRPr>
            </a:lvl1pPr>
          </a:lstStyle>
          <a:p>
            <a:r>
              <a:rPr lang="en-US" dirty="0"/>
              <a:t>Click to edit Master title style</a:t>
            </a:r>
          </a:p>
        </p:txBody>
      </p:sp>
      <p:sp>
        <p:nvSpPr>
          <p:cNvPr id="14" name="client name"/>
          <p:cNvSpPr txBox="1"/>
          <p:nvPr userDrawn="1"/>
        </p:nvSpPr>
        <p:spPr>
          <a:xfrm>
            <a:off x="8305800" y="6689825"/>
            <a:ext cx="100342" cy="153888"/>
          </a:xfrm>
          <a:prstGeom prst="rect">
            <a:avLst/>
          </a:prstGeom>
          <a:noFill/>
        </p:spPr>
        <p:txBody>
          <a:bodyPr vert="horz" wrap="none" lIns="0" tIns="0" rIns="0" bIns="0" rtlCol="0">
            <a:noAutofit/>
          </a:bodyPr>
          <a:lstStyle/>
          <a:p>
            <a:pPr algn="r">
              <a:lnSpc>
                <a:spcPct val="100000"/>
              </a:lnSpc>
              <a:spcBef>
                <a:spcPts val="0"/>
              </a:spcBef>
              <a:spcAft>
                <a:spcPts val="0"/>
              </a:spcAft>
              <a:buFontTx/>
              <a:buNone/>
            </a:pPr>
            <a:r>
              <a:rPr kumimoji="0" lang="en-US" sz="1000" b="0" i="0" u="none" baseline="0">
                <a:solidFill>
                  <a:srgbClr val="000000"/>
                </a:solidFill>
                <a:latin typeface="Calibri"/>
              </a:rPr>
              <a:t>[client name]   |</a:t>
            </a:r>
            <a:endParaRPr kumimoji="0" lang="en-US" sz="1000" b="0" i="0" u="none" baseline="0" dirty="0">
              <a:solidFill>
                <a:srgbClr val="000000"/>
              </a:solidFill>
              <a:latin typeface="Calibri"/>
            </a:endParaRPr>
          </a:p>
        </p:txBody>
      </p:sp>
      <p:sp>
        <p:nvSpPr>
          <p:cNvPr id="12" name="Content Placeholder 11"/>
          <p:cNvSpPr>
            <a:spLocks noGrp="1"/>
          </p:cNvSpPr>
          <p:nvPr>
            <p:ph sz="quarter" idx="10"/>
          </p:nvPr>
        </p:nvSpPr>
        <p:spPr>
          <a:xfrm>
            <a:off x="6172200" y="1593850"/>
            <a:ext cx="2743200" cy="50355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5" name="Straight Connector 14"/>
          <p:cNvCxnSpPr/>
          <p:nvPr userDrawn="1"/>
        </p:nvCxnSpPr>
        <p:spPr>
          <a:xfrm>
            <a:off x="6057900" y="1594157"/>
            <a:ext cx="0" cy="5035243"/>
          </a:xfrm>
          <a:prstGeom prst="line">
            <a:avLst/>
          </a:prstGeom>
          <a:ln w="6350">
            <a:solidFill>
              <a:schemeClr val="tx1"/>
            </a:solidFill>
            <a:miter lim="800000"/>
          </a:ln>
          <a:effectLst/>
        </p:spPr>
        <p:style>
          <a:lnRef idx="1">
            <a:schemeClr val="accent1"/>
          </a:lnRef>
          <a:fillRef idx="0">
            <a:schemeClr val="accent1"/>
          </a:fillRef>
          <a:effectRef idx="0">
            <a:schemeClr val="accent1"/>
          </a:effectRef>
          <a:fontRef idx="minor">
            <a:schemeClr val="tx1"/>
          </a:fontRef>
        </p:style>
      </p:cxnSp>
      <p:sp>
        <p:nvSpPr>
          <p:cNvPr id="4" name="Tracker Box"/>
          <p:cNvSpPr txBox="1"/>
          <p:nvPr userDrawn="1"/>
        </p:nvSpPr>
        <p:spPr>
          <a:xfrm>
            <a:off x="8864600" y="0"/>
            <a:ext cx="50800" cy="127000"/>
          </a:xfrm>
          <a:prstGeom prst="rect">
            <a:avLst/>
          </a:prstGeom>
          <a:noFill/>
        </p:spPr>
        <p:txBody>
          <a:bodyPr vert="horz" wrap="none" lIns="0" tIns="0" rIns="0" bIns="0" rtlCol="0">
            <a:noAutofit/>
          </a:bodyPr>
          <a:lstStyle/>
          <a:p>
            <a:pPr algn="r">
              <a:lnSpc>
                <a:spcPct val="90000"/>
              </a:lnSpc>
              <a:buFontTx/>
              <a:buNone/>
            </a:pPr>
            <a:r>
              <a:rPr kumimoji="0" lang="en-US" sz="700" b="0" i="1" u="none" baseline="0">
                <a:solidFill>
                  <a:srgbClr val="000000"/>
                </a:solidFill>
                <a:latin typeface="Segoe UI"/>
              </a:rPr>
              <a:t>U:\NON_IB_FOLDERS\Fixed Income_Public Finance\[MAIN] FICM Pitchbook  - 2018_110918.pptx 11/9/18 12:21 pm</a:t>
            </a:r>
            <a:endParaRPr kumimoji="0" lang="en-US" sz="700" b="0" i="1" u="none" baseline="0" dirty="0">
              <a:solidFill>
                <a:srgbClr val="000000"/>
              </a:solidFill>
              <a:latin typeface="Segoe UI"/>
            </a:endParaRPr>
          </a:p>
        </p:txBody>
      </p:sp>
      <p:grpSp>
        <p:nvGrpSpPr>
          <p:cNvPr id="70" name="Group 69"/>
          <p:cNvGrpSpPr/>
          <p:nvPr userDrawn="1"/>
        </p:nvGrpSpPr>
        <p:grpSpPr>
          <a:xfrm>
            <a:off x="-3232548" y="640800"/>
            <a:ext cx="13405248" cy="6484213"/>
            <a:chOff x="-3232548" y="640800"/>
            <a:chExt cx="13405248" cy="6484213"/>
          </a:xfrm>
        </p:grpSpPr>
        <p:grpSp>
          <p:nvGrpSpPr>
            <p:cNvPr id="71" name="Group 70"/>
            <p:cNvGrpSpPr/>
            <p:nvPr userDrawn="1"/>
          </p:nvGrpSpPr>
          <p:grpSpPr>
            <a:xfrm>
              <a:off x="-2057400" y="2286000"/>
              <a:ext cx="12230100" cy="4160782"/>
              <a:chOff x="-2057400" y="2286000"/>
              <a:chExt cx="12230100" cy="4160782"/>
            </a:xfrm>
          </p:grpSpPr>
          <p:sp>
            <p:nvSpPr>
              <p:cNvPr id="87"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88"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89"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90"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91"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92"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93"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94"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95" name="Group 94"/>
              <p:cNvGrpSpPr/>
              <p:nvPr userDrawn="1"/>
            </p:nvGrpSpPr>
            <p:grpSpPr>
              <a:xfrm>
                <a:off x="9258300" y="2286000"/>
                <a:ext cx="914400" cy="1117699"/>
                <a:chOff x="9258300" y="2286000"/>
                <a:chExt cx="914400" cy="1117699"/>
              </a:xfrm>
            </p:grpSpPr>
            <p:sp>
              <p:nvSpPr>
                <p:cNvPr id="103"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104"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96"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97" name="Group 96"/>
              <p:cNvGrpSpPr/>
              <p:nvPr userDrawn="1"/>
            </p:nvGrpSpPr>
            <p:grpSpPr>
              <a:xfrm>
                <a:off x="9258300" y="3805219"/>
                <a:ext cx="914400" cy="1126603"/>
                <a:chOff x="9258300" y="3526541"/>
                <a:chExt cx="914400" cy="1126603"/>
              </a:xfrm>
            </p:grpSpPr>
            <p:sp>
              <p:nvSpPr>
                <p:cNvPr id="101"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102"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98" name="Group 97"/>
              <p:cNvGrpSpPr/>
              <p:nvPr userDrawn="1"/>
            </p:nvGrpSpPr>
            <p:grpSpPr>
              <a:xfrm>
                <a:off x="9258300" y="5333341"/>
                <a:ext cx="914400" cy="1113441"/>
                <a:chOff x="9258300" y="5030184"/>
                <a:chExt cx="914400" cy="1113441"/>
              </a:xfrm>
            </p:grpSpPr>
            <p:sp>
              <p:nvSpPr>
                <p:cNvPr id="99"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100"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72" name="Group 71"/>
            <p:cNvGrpSpPr/>
            <p:nvPr userDrawn="1"/>
          </p:nvGrpSpPr>
          <p:grpSpPr>
            <a:xfrm>
              <a:off x="-3232548" y="640800"/>
              <a:ext cx="3138568" cy="166199"/>
              <a:chOff x="-3232548" y="640800"/>
              <a:chExt cx="3138568" cy="166199"/>
            </a:xfrm>
          </p:grpSpPr>
          <p:cxnSp>
            <p:nvCxnSpPr>
              <p:cNvPr id="85" name="Straight Connector 84"/>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6" name="TextBox 85"/>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73" name="Group 72"/>
            <p:cNvGrpSpPr/>
            <p:nvPr userDrawn="1"/>
          </p:nvGrpSpPr>
          <p:grpSpPr>
            <a:xfrm>
              <a:off x="-3036853" y="1517100"/>
              <a:ext cx="2942873" cy="166199"/>
              <a:chOff x="-3036853" y="1517100"/>
              <a:chExt cx="2942873" cy="166199"/>
            </a:xfrm>
          </p:grpSpPr>
          <p:cxnSp>
            <p:nvCxnSpPr>
              <p:cNvPr id="83" name="Straight Connector 82"/>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4" name="TextBox 83"/>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74" name="Group 73"/>
            <p:cNvGrpSpPr/>
            <p:nvPr userDrawn="1"/>
          </p:nvGrpSpPr>
          <p:grpSpPr>
            <a:xfrm>
              <a:off x="-3021272" y="6546300"/>
              <a:ext cx="2927292" cy="166199"/>
              <a:chOff x="-3021272" y="6546300"/>
              <a:chExt cx="2927292" cy="166199"/>
            </a:xfrm>
          </p:grpSpPr>
          <p:cxnSp>
            <p:nvCxnSpPr>
              <p:cNvPr id="81" name="Straight Connector 80"/>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2" name="TextBox 81"/>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75" name="Group 74"/>
            <p:cNvGrpSpPr/>
            <p:nvPr userDrawn="1"/>
          </p:nvGrpSpPr>
          <p:grpSpPr>
            <a:xfrm>
              <a:off x="228658" y="6936825"/>
              <a:ext cx="3488987" cy="166199"/>
              <a:chOff x="228658" y="6936825"/>
              <a:chExt cx="3488987" cy="166199"/>
            </a:xfrm>
          </p:grpSpPr>
          <p:cxnSp>
            <p:nvCxnSpPr>
              <p:cNvPr id="79" name="Straight Connector 78"/>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80" name="TextBox 79"/>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76" name="Group 75"/>
            <p:cNvGrpSpPr/>
            <p:nvPr userDrawn="1"/>
          </p:nvGrpSpPr>
          <p:grpSpPr>
            <a:xfrm>
              <a:off x="5533381" y="6958814"/>
              <a:ext cx="3377992" cy="166199"/>
              <a:chOff x="5533381" y="6958814"/>
              <a:chExt cx="3377992" cy="166199"/>
            </a:xfrm>
          </p:grpSpPr>
          <p:cxnSp>
            <p:nvCxnSpPr>
              <p:cNvPr id="77" name="Straight Connector 76"/>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78" name="TextBox 77"/>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4090746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RWB_Disclaimer">
    <p:spTree>
      <p:nvGrpSpPr>
        <p:cNvPr id="1" name=""/>
        <p:cNvGrpSpPr/>
        <p:nvPr/>
      </p:nvGrpSpPr>
      <p:grpSpPr>
        <a:xfrm>
          <a:off x="0" y="0"/>
          <a:ext cx="0" cy="0"/>
          <a:chOff x="0" y="0"/>
          <a:chExt cx="0" cy="0"/>
        </a:xfrm>
      </p:grpSpPr>
      <p:pic>
        <p:nvPicPr>
          <p:cNvPr id="28" name="Picture 2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08105" y="196293"/>
            <a:ext cx="869850" cy="799130"/>
          </a:xfrm>
          <a:prstGeom prst="rect">
            <a:avLst/>
          </a:prstGeom>
        </p:spPr>
      </p:pic>
      <p:sp>
        <p:nvSpPr>
          <p:cNvPr id="14" name="TextBox 13"/>
          <p:cNvSpPr txBox="1"/>
          <p:nvPr userDrawn="1"/>
        </p:nvSpPr>
        <p:spPr>
          <a:xfrm>
            <a:off x="228600" y="6172200"/>
            <a:ext cx="5943600" cy="457200"/>
          </a:xfrm>
          <a:prstGeom prst="rect">
            <a:avLst/>
          </a:prstGeom>
          <a:noFill/>
        </p:spPr>
        <p:txBody>
          <a:bodyPr wrap="square" lIns="0" tIns="0" rIns="0" bIns="0" rtlCol="0" anchor="b">
            <a:noAutofit/>
          </a:bodyPr>
          <a:lstStyle/>
          <a:p>
            <a:pPr marL="177800" indent="-177800"/>
            <a:r>
              <a:rPr lang="en-US" sz="800" dirty="0">
                <a:solidFill>
                  <a:schemeClr val="tx1"/>
                </a:solidFill>
              </a:rPr>
              <a:t>Baird Investment Advisor Co., Ltd., an affiliate of Robert W. Baird &amp; Co. Incorporated.</a:t>
            </a:r>
          </a:p>
          <a:p>
            <a:pPr marL="177800" indent="-177800"/>
            <a:r>
              <a:rPr lang="en-US" sz="800" dirty="0">
                <a:solidFill>
                  <a:schemeClr val="tx1"/>
                </a:solidFill>
              </a:rPr>
              <a:t>Robert W. Baird Ltd. and Baird Capital Partners Europe are authorized and regulated in the UK by the Financial Conduct Authority.</a:t>
            </a:r>
          </a:p>
        </p:txBody>
      </p:sp>
      <p:sp>
        <p:nvSpPr>
          <p:cNvPr id="3" name="Tracker Box"/>
          <p:cNvSpPr txBox="1"/>
          <p:nvPr userDrawn="1"/>
        </p:nvSpPr>
        <p:spPr>
          <a:xfrm>
            <a:off x="8864600" y="0"/>
            <a:ext cx="50800" cy="127000"/>
          </a:xfrm>
          <a:prstGeom prst="rect">
            <a:avLst/>
          </a:prstGeom>
          <a:noFill/>
        </p:spPr>
        <p:txBody>
          <a:bodyPr vert="horz" wrap="none" lIns="0" tIns="0" rIns="0" bIns="0" rtlCol="0">
            <a:noAutofit/>
          </a:bodyPr>
          <a:lstStyle/>
          <a:p>
            <a:pPr algn="r">
              <a:lnSpc>
                <a:spcPct val="90000"/>
              </a:lnSpc>
              <a:buFontTx/>
              <a:buNone/>
            </a:pPr>
            <a:r>
              <a:rPr kumimoji="0" lang="en-US" sz="700" b="0" i="1" u="none" baseline="0">
                <a:solidFill>
                  <a:srgbClr val="000000"/>
                </a:solidFill>
                <a:latin typeface="Segoe UI"/>
              </a:rPr>
              <a:t>U:\NON_IB_FOLDERS\Fixed Income_Public Finance\[MAIN] FICM Pitchbook  - 2018_110918.pptx 11/9/18 12:21 pm</a:t>
            </a:r>
            <a:endParaRPr kumimoji="0" lang="en-US" sz="700" b="0" i="1" u="none" baseline="0" dirty="0">
              <a:solidFill>
                <a:srgbClr val="000000"/>
              </a:solidFill>
              <a:latin typeface="Segoe UI"/>
            </a:endParaRPr>
          </a:p>
        </p:txBody>
      </p:sp>
      <p:grpSp>
        <p:nvGrpSpPr>
          <p:cNvPr id="21" name="Group 20"/>
          <p:cNvGrpSpPr/>
          <p:nvPr userDrawn="1"/>
        </p:nvGrpSpPr>
        <p:grpSpPr>
          <a:xfrm>
            <a:off x="-3232548" y="640800"/>
            <a:ext cx="13405248" cy="6484213"/>
            <a:chOff x="-3232548" y="640800"/>
            <a:chExt cx="13405248" cy="6484213"/>
          </a:xfrm>
        </p:grpSpPr>
        <p:grpSp>
          <p:nvGrpSpPr>
            <p:cNvPr id="22" name="Group 21"/>
            <p:cNvGrpSpPr/>
            <p:nvPr userDrawn="1"/>
          </p:nvGrpSpPr>
          <p:grpSpPr>
            <a:xfrm>
              <a:off x="-2057400" y="2286000"/>
              <a:ext cx="12230100" cy="4160782"/>
              <a:chOff x="-2057400" y="2286000"/>
              <a:chExt cx="12230100" cy="4160782"/>
            </a:xfrm>
          </p:grpSpPr>
          <p:sp>
            <p:nvSpPr>
              <p:cNvPr id="47"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48"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49"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50"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51"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52"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53"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54"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55" name="Group 54"/>
              <p:cNvGrpSpPr/>
              <p:nvPr userDrawn="1"/>
            </p:nvGrpSpPr>
            <p:grpSpPr>
              <a:xfrm>
                <a:off x="9258300" y="2286000"/>
                <a:ext cx="914400" cy="1117699"/>
                <a:chOff x="9258300" y="2286000"/>
                <a:chExt cx="914400" cy="1117699"/>
              </a:xfrm>
            </p:grpSpPr>
            <p:sp>
              <p:nvSpPr>
                <p:cNvPr id="63"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64"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56"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57" name="Group 56"/>
              <p:cNvGrpSpPr/>
              <p:nvPr userDrawn="1"/>
            </p:nvGrpSpPr>
            <p:grpSpPr>
              <a:xfrm>
                <a:off x="9258300" y="3805219"/>
                <a:ext cx="914400" cy="1126603"/>
                <a:chOff x="9258300" y="3526541"/>
                <a:chExt cx="914400" cy="1126603"/>
              </a:xfrm>
            </p:grpSpPr>
            <p:sp>
              <p:nvSpPr>
                <p:cNvPr id="61"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62"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58" name="Group 57"/>
              <p:cNvGrpSpPr/>
              <p:nvPr userDrawn="1"/>
            </p:nvGrpSpPr>
            <p:grpSpPr>
              <a:xfrm>
                <a:off x="9258300" y="5333341"/>
                <a:ext cx="914400" cy="1113441"/>
                <a:chOff x="9258300" y="5030184"/>
                <a:chExt cx="914400" cy="1113441"/>
              </a:xfrm>
            </p:grpSpPr>
            <p:sp>
              <p:nvSpPr>
                <p:cNvPr id="59"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60"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23" name="Group 22"/>
            <p:cNvGrpSpPr/>
            <p:nvPr userDrawn="1"/>
          </p:nvGrpSpPr>
          <p:grpSpPr>
            <a:xfrm>
              <a:off x="-3232548" y="640800"/>
              <a:ext cx="3138568" cy="166199"/>
              <a:chOff x="-3232548" y="640800"/>
              <a:chExt cx="3138568" cy="166199"/>
            </a:xfrm>
          </p:grpSpPr>
          <p:cxnSp>
            <p:nvCxnSpPr>
              <p:cNvPr id="45" name="Straight Connector 44"/>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6" name="TextBox 45"/>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24" name="Group 23"/>
            <p:cNvGrpSpPr/>
            <p:nvPr userDrawn="1"/>
          </p:nvGrpSpPr>
          <p:grpSpPr>
            <a:xfrm>
              <a:off x="-3036853" y="1517100"/>
              <a:ext cx="2942873" cy="166199"/>
              <a:chOff x="-3036853" y="1517100"/>
              <a:chExt cx="2942873" cy="166199"/>
            </a:xfrm>
          </p:grpSpPr>
          <p:cxnSp>
            <p:nvCxnSpPr>
              <p:cNvPr id="43" name="Straight Connector 42"/>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4" name="TextBox 43"/>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25" name="Group 24"/>
            <p:cNvGrpSpPr/>
            <p:nvPr userDrawn="1"/>
          </p:nvGrpSpPr>
          <p:grpSpPr>
            <a:xfrm>
              <a:off x="-3021272" y="6546300"/>
              <a:ext cx="2927292" cy="166199"/>
              <a:chOff x="-3021272" y="6546300"/>
              <a:chExt cx="2927292" cy="166199"/>
            </a:xfrm>
          </p:grpSpPr>
          <p:cxnSp>
            <p:nvCxnSpPr>
              <p:cNvPr id="41" name="Straight Connector 40"/>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2" name="TextBox 41"/>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26" name="Group 25"/>
            <p:cNvGrpSpPr/>
            <p:nvPr userDrawn="1"/>
          </p:nvGrpSpPr>
          <p:grpSpPr>
            <a:xfrm>
              <a:off x="228658" y="6936825"/>
              <a:ext cx="3488987" cy="166199"/>
              <a:chOff x="228658" y="6936825"/>
              <a:chExt cx="3488987" cy="166199"/>
            </a:xfrm>
          </p:grpSpPr>
          <p:cxnSp>
            <p:nvCxnSpPr>
              <p:cNvPr id="39" name="Straight Connector 38"/>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0" name="TextBox 39"/>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27" name="Group 26"/>
            <p:cNvGrpSpPr/>
            <p:nvPr userDrawn="1"/>
          </p:nvGrpSpPr>
          <p:grpSpPr>
            <a:xfrm>
              <a:off x="5533381" y="6958814"/>
              <a:ext cx="3377992" cy="166199"/>
              <a:chOff x="5533381" y="6958814"/>
              <a:chExt cx="3377992" cy="166199"/>
            </a:xfrm>
          </p:grpSpPr>
          <p:cxnSp>
            <p:nvCxnSpPr>
              <p:cNvPr id="33" name="Straight Connector 32"/>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4" name="TextBox 33"/>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spTree>
    <p:extLst>
      <p:ext uri="{BB962C8B-B14F-4D97-AF65-F5344CB8AC3E}">
        <p14:creationId xmlns:p14="http://schemas.microsoft.com/office/powerpoint/2010/main" val="1808814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7772400" cy="841248"/>
          </a:xfrm>
          <a:prstGeom prst="rect">
            <a:avLst/>
          </a:prstGeom>
        </p:spPr>
        <p:txBody>
          <a:bodyPr vert="horz" lIns="228600" tIns="45720" rIns="0" bIns="45720" rtlCol="0" anchor="b">
            <a:noAutofit/>
          </a:bodyPr>
          <a:lstStyle/>
          <a:p>
            <a:r>
              <a:rPr lang="en-US" dirty="0"/>
              <a:t>Click to edit Master title style</a:t>
            </a:r>
          </a:p>
        </p:txBody>
      </p:sp>
      <p:sp>
        <p:nvSpPr>
          <p:cNvPr id="3" name="Text Placeholder 2"/>
          <p:cNvSpPr>
            <a:spLocks noGrp="1"/>
          </p:cNvSpPr>
          <p:nvPr>
            <p:ph type="body" idx="1"/>
          </p:nvPr>
        </p:nvSpPr>
        <p:spPr>
          <a:xfrm>
            <a:off x="228600" y="1600200"/>
            <a:ext cx="8686800" cy="1228028"/>
          </a:xfrm>
          <a:prstGeom prst="rect">
            <a:avLst/>
          </a:prstGeom>
        </p:spPr>
        <p:txBody>
          <a:bodyPr vert="horz" lIns="0" tIns="0" rIns="0" bIns="0" rtlCol="0">
            <a:sp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4" name="client name"/>
          <p:cNvSpPr txBox="1"/>
          <p:nvPr/>
        </p:nvSpPr>
        <p:spPr>
          <a:xfrm>
            <a:off x="8307058" y="6692900"/>
            <a:ext cx="100342" cy="153888"/>
          </a:xfrm>
          <a:prstGeom prst="rect">
            <a:avLst/>
          </a:prstGeom>
          <a:noFill/>
        </p:spPr>
        <p:txBody>
          <a:bodyPr vert="horz" wrap="none" lIns="0" tIns="0" rIns="0" bIns="0" rtlCol="0">
            <a:noAutofit/>
          </a:bodyPr>
          <a:lstStyle/>
          <a:p>
            <a:pPr algn="r">
              <a:lnSpc>
                <a:spcPct val="100000"/>
              </a:lnSpc>
              <a:spcBef>
                <a:spcPts val="0"/>
              </a:spcBef>
              <a:spcAft>
                <a:spcPts val="0"/>
              </a:spcAft>
              <a:buFontTx/>
              <a:buNone/>
            </a:pPr>
            <a:endParaRPr kumimoji="0" lang="en-GB" sz="1000" b="0" i="0" u="none" baseline="0" dirty="0">
              <a:solidFill>
                <a:srgbClr val="000000"/>
              </a:solidFill>
              <a:latin typeface="Calibri"/>
            </a:endParaRPr>
          </a:p>
        </p:txBody>
      </p:sp>
      <p:sp>
        <p:nvSpPr>
          <p:cNvPr id="6" name="Tracker Box"/>
          <p:cNvSpPr txBox="1"/>
          <p:nvPr userDrawn="1"/>
        </p:nvSpPr>
        <p:spPr>
          <a:xfrm>
            <a:off x="8864600" y="0"/>
            <a:ext cx="50800" cy="127000"/>
          </a:xfrm>
          <a:prstGeom prst="rect">
            <a:avLst/>
          </a:prstGeom>
          <a:noFill/>
        </p:spPr>
        <p:txBody>
          <a:bodyPr vert="horz" wrap="none" lIns="0" tIns="0" rIns="0" bIns="0" rtlCol="0">
            <a:noAutofit/>
          </a:bodyPr>
          <a:lstStyle/>
          <a:p>
            <a:pPr algn="r">
              <a:lnSpc>
                <a:spcPct val="90000"/>
              </a:lnSpc>
              <a:buFontTx/>
              <a:buNone/>
            </a:pPr>
            <a:r>
              <a:rPr kumimoji="0" lang="en-US" sz="700" b="0" i="1" u="none" baseline="0">
                <a:solidFill>
                  <a:srgbClr val="FFFFFF"/>
                </a:solidFill>
                <a:latin typeface="Segoe UI"/>
              </a:rPr>
              <a:t>U:\NON_IB_FOLDERS\Fixed Income_Public Finance\[MAIN] FICM Pitchbook  - 2018_110918.pptx 11/9/18 12:21 pm</a:t>
            </a:r>
            <a:endParaRPr kumimoji="0" lang="en-US" sz="700" b="0" i="1" u="none" baseline="0" dirty="0">
              <a:solidFill>
                <a:srgbClr val="FFFFFF"/>
              </a:solidFill>
              <a:latin typeface="Segoe UI"/>
            </a:endParaRPr>
          </a:p>
        </p:txBody>
      </p:sp>
      <p:grpSp>
        <p:nvGrpSpPr>
          <p:cNvPr id="47" name="Group 46"/>
          <p:cNvGrpSpPr/>
          <p:nvPr userDrawn="1"/>
        </p:nvGrpSpPr>
        <p:grpSpPr>
          <a:xfrm>
            <a:off x="-3232548" y="640800"/>
            <a:ext cx="13405248" cy="6484213"/>
            <a:chOff x="-3232548" y="640800"/>
            <a:chExt cx="13405248" cy="6484213"/>
          </a:xfrm>
        </p:grpSpPr>
        <p:grpSp>
          <p:nvGrpSpPr>
            <p:cNvPr id="25" name="Group 24"/>
            <p:cNvGrpSpPr/>
            <p:nvPr userDrawn="1"/>
          </p:nvGrpSpPr>
          <p:grpSpPr>
            <a:xfrm>
              <a:off x="-2057400" y="2286000"/>
              <a:ext cx="12230100" cy="4160782"/>
              <a:chOff x="-2057400" y="2286000"/>
              <a:chExt cx="12230100" cy="4160782"/>
            </a:xfrm>
          </p:grpSpPr>
          <p:sp>
            <p:nvSpPr>
              <p:cNvPr id="35" name="Rectangle 4"/>
              <p:cNvSpPr>
                <a:spLocks noChangeArrowheads="1"/>
              </p:cNvSpPr>
              <p:nvPr userDrawn="1"/>
            </p:nvSpPr>
            <p:spPr bwMode="auto">
              <a:xfrm rot="16200000" flipH="1">
                <a:off x="-779781"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Color</a:t>
                </a:r>
                <a:br>
                  <a:rPr lang="en-US" sz="1200" b="0" dirty="0">
                    <a:solidFill>
                      <a:srgbClr val="FF0000"/>
                    </a:solidFill>
                  </a:rPr>
                </a:br>
                <a:r>
                  <a:rPr lang="en-US" sz="1200" b="0" dirty="0">
                    <a:solidFill>
                      <a:srgbClr val="FF0000"/>
                    </a:solidFill>
                  </a:rPr>
                  <a:t>Palette</a:t>
                </a:r>
              </a:p>
            </p:txBody>
          </p:sp>
          <p:sp>
            <p:nvSpPr>
              <p:cNvPr id="15" name="Rectangle 4"/>
              <p:cNvSpPr>
                <a:spLocks noChangeArrowheads="1"/>
              </p:cNvSpPr>
              <p:nvPr userDrawn="1"/>
            </p:nvSpPr>
            <p:spPr bwMode="auto">
              <a:xfrm rot="16200000" flipH="1">
                <a:off x="-18288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LINES &amp; SHADING</a:t>
                </a:r>
              </a:p>
            </p:txBody>
          </p:sp>
          <p:sp>
            <p:nvSpPr>
              <p:cNvPr id="26" name="Rectangle 4"/>
              <p:cNvSpPr>
                <a:spLocks noChangeArrowheads="1"/>
              </p:cNvSpPr>
              <p:nvPr userDrawn="1"/>
            </p:nvSpPr>
            <p:spPr bwMode="auto">
              <a:xfrm>
                <a:off x="-1008381" y="4055683"/>
                <a:ext cx="914400" cy="565249"/>
              </a:xfrm>
              <a:prstGeom prst="rect">
                <a:avLst/>
              </a:prstGeom>
              <a:solidFill>
                <a:srgbClr val="00539B"/>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0</a:t>
                </a:r>
              </a:p>
              <a:p>
                <a:pPr algn="ctr">
                  <a:lnSpc>
                    <a:spcPct val="80000"/>
                  </a:lnSpc>
                </a:pPr>
                <a:r>
                  <a:rPr lang="en-US" sz="1400" b="1" dirty="0">
                    <a:solidFill>
                      <a:schemeClr val="bg1"/>
                    </a:solidFill>
                  </a:rPr>
                  <a:t>83</a:t>
                </a:r>
              </a:p>
              <a:p>
                <a:pPr algn="ctr">
                  <a:lnSpc>
                    <a:spcPct val="80000"/>
                  </a:lnSpc>
                </a:pPr>
                <a:r>
                  <a:rPr lang="en-US" sz="1400" b="1" dirty="0">
                    <a:solidFill>
                      <a:schemeClr val="bg1"/>
                    </a:solidFill>
                  </a:rPr>
                  <a:t>155</a:t>
                </a:r>
              </a:p>
            </p:txBody>
          </p:sp>
          <p:sp>
            <p:nvSpPr>
              <p:cNvPr id="27" name="Rectangle 5"/>
              <p:cNvSpPr>
                <a:spLocks noChangeArrowheads="1"/>
              </p:cNvSpPr>
              <p:nvPr userDrawn="1"/>
            </p:nvSpPr>
            <p:spPr bwMode="auto">
              <a:xfrm>
                <a:off x="-1008381" y="3447067"/>
                <a:ext cx="914400" cy="565249"/>
              </a:xfrm>
              <a:prstGeom prst="rect">
                <a:avLst/>
              </a:prstGeom>
              <a:solidFill>
                <a:srgbClr val="77216F"/>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119</a:t>
                </a:r>
              </a:p>
              <a:p>
                <a:pPr algn="ctr">
                  <a:lnSpc>
                    <a:spcPct val="80000"/>
                  </a:lnSpc>
                </a:pPr>
                <a:r>
                  <a:rPr lang="en-US" sz="1400" b="1" dirty="0">
                    <a:solidFill>
                      <a:schemeClr val="bg1"/>
                    </a:solidFill>
                  </a:rPr>
                  <a:t>33</a:t>
                </a:r>
              </a:p>
              <a:p>
                <a:pPr algn="ctr">
                  <a:lnSpc>
                    <a:spcPct val="80000"/>
                  </a:lnSpc>
                </a:pPr>
                <a:r>
                  <a:rPr lang="en-US" sz="1400" b="1" dirty="0">
                    <a:solidFill>
                      <a:schemeClr val="bg1"/>
                    </a:solidFill>
                  </a:rPr>
                  <a:t>111</a:t>
                </a:r>
              </a:p>
            </p:txBody>
          </p:sp>
          <p:sp>
            <p:nvSpPr>
              <p:cNvPr id="28" name="Rectangle 6"/>
              <p:cNvSpPr>
                <a:spLocks noChangeArrowheads="1"/>
              </p:cNvSpPr>
              <p:nvPr userDrawn="1"/>
            </p:nvSpPr>
            <p:spPr bwMode="auto">
              <a:xfrm>
                <a:off x="-1008381" y="4664300"/>
                <a:ext cx="914400" cy="565249"/>
              </a:xfrm>
              <a:prstGeom prst="rect">
                <a:avLst/>
              </a:prstGeom>
              <a:solidFill>
                <a:srgbClr val="7D8082"/>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125</a:t>
                </a:r>
              </a:p>
              <a:p>
                <a:pPr algn="ctr">
                  <a:lnSpc>
                    <a:spcPct val="80000"/>
                  </a:lnSpc>
                </a:pPr>
                <a:r>
                  <a:rPr lang="en-US" sz="1400" b="1" dirty="0">
                    <a:solidFill>
                      <a:schemeClr val="bg1"/>
                    </a:solidFill>
                  </a:rPr>
                  <a:t>128</a:t>
                </a:r>
              </a:p>
              <a:p>
                <a:pPr algn="ctr">
                  <a:lnSpc>
                    <a:spcPct val="80000"/>
                  </a:lnSpc>
                </a:pPr>
                <a:r>
                  <a:rPr lang="en-US" sz="1400" b="1" dirty="0">
                    <a:solidFill>
                      <a:schemeClr val="bg1"/>
                    </a:solidFill>
                  </a:rPr>
                  <a:t>130</a:t>
                </a:r>
              </a:p>
            </p:txBody>
          </p:sp>
          <p:sp>
            <p:nvSpPr>
              <p:cNvPr id="29" name="Rectangle 7"/>
              <p:cNvSpPr>
                <a:spLocks noChangeArrowheads="1"/>
              </p:cNvSpPr>
              <p:nvPr userDrawn="1"/>
            </p:nvSpPr>
            <p:spPr bwMode="auto">
              <a:xfrm>
                <a:off x="-1008381" y="5272916"/>
                <a:ext cx="914400" cy="565249"/>
              </a:xfrm>
              <a:prstGeom prst="rect">
                <a:avLst/>
              </a:prstGeom>
              <a:solidFill>
                <a:srgbClr val="3CB6CE"/>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60</a:t>
                </a:r>
              </a:p>
              <a:p>
                <a:pPr algn="ctr">
                  <a:lnSpc>
                    <a:spcPct val="80000"/>
                  </a:lnSpc>
                </a:pPr>
                <a:r>
                  <a:rPr lang="en-US" sz="1400" b="1" dirty="0">
                    <a:solidFill>
                      <a:schemeClr val="bg1"/>
                    </a:solidFill>
                  </a:rPr>
                  <a:t>182</a:t>
                </a:r>
              </a:p>
              <a:p>
                <a:pPr algn="ctr">
                  <a:lnSpc>
                    <a:spcPct val="80000"/>
                  </a:lnSpc>
                </a:pPr>
                <a:r>
                  <a:rPr lang="en-US" sz="1400" b="1" dirty="0">
                    <a:solidFill>
                      <a:schemeClr val="bg1"/>
                    </a:solidFill>
                  </a:rPr>
                  <a:t>206</a:t>
                </a:r>
                <a:endParaRPr lang="en-GB" sz="1400" b="1" dirty="0">
                  <a:solidFill>
                    <a:schemeClr val="bg1"/>
                  </a:solidFill>
                </a:endParaRPr>
              </a:p>
            </p:txBody>
          </p:sp>
          <p:sp>
            <p:nvSpPr>
              <p:cNvPr id="30" name="Rectangle 8"/>
              <p:cNvSpPr>
                <a:spLocks noChangeArrowheads="1"/>
              </p:cNvSpPr>
              <p:nvPr userDrawn="1"/>
            </p:nvSpPr>
            <p:spPr bwMode="auto">
              <a:xfrm>
                <a:off x="-1008381" y="5881533"/>
                <a:ext cx="914400" cy="565249"/>
              </a:xfrm>
              <a:prstGeom prst="rect">
                <a:avLst/>
              </a:prstGeom>
              <a:solidFill>
                <a:srgbClr val="FFC000"/>
              </a:solidFill>
              <a:ln w="9525">
                <a:noFill/>
                <a:miter lim="800000"/>
                <a:headEnd/>
                <a:tailEnd/>
              </a:ln>
              <a:effectLst/>
            </p:spPr>
            <p:txBody>
              <a:bodyPr wrap="none" lIns="0" tIns="0" rIns="0" bIns="0" anchor="ctr"/>
              <a:lstStyle/>
              <a:p>
                <a:pPr algn="ctr">
                  <a:lnSpc>
                    <a:spcPct val="80000"/>
                  </a:lnSpc>
                </a:pPr>
                <a:r>
                  <a:rPr lang="en-US" sz="1400" b="1" dirty="0">
                    <a:solidFill>
                      <a:schemeClr val="bg1"/>
                    </a:solidFill>
                  </a:rPr>
                  <a:t>234</a:t>
                </a:r>
              </a:p>
              <a:p>
                <a:pPr algn="ctr">
                  <a:lnSpc>
                    <a:spcPct val="80000"/>
                  </a:lnSpc>
                </a:pPr>
                <a:r>
                  <a:rPr lang="en-US" sz="1400" b="1" dirty="0">
                    <a:solidFill>
                      <a:schemeClr val="bg1"/>
                    </a:solidFill>
                  </a:rPr>
                  <a:t>171</a:t>
                </a:r>
              </a:p>
              <a:p>
                <a:pPr algn="ctr">
                  <a:lnSpc>
                    <a:spcPct val="80000"/>
                  </a:lnSpc>
                </a:pPr>
                <a:r>
                  <a:rPr lang="en-US" sz="1400" b="1" dirty="0">
                    <a:solidFill>
                      <a:schemeClr val="bg1"/>
                    </a:solidFill>
                  </a:rPr>
                  <a:t>0</a:t>
                </a:r>
                <a:endParaRPr lang="en-GB" sz="1400" b="1" dirty="0">
                  <a:solidFill>
                    <a:schemeClr val="bg1"/>
                  </a:solidFill>
                </a:endParaRPr>
              </a:p>
            </p:txBody>
          </p:sp>
          <p:sp>
            <p:nvSpPr>
              <p:cNvPr id="34" name="Rectangle 9"/>
              <p:cNvSpPr>
                <a:spLocks noChangeArrowheads="1"/>
              </p:cNvSpPr>
              <p:nvPr userDrawn="1"/>
            </p:nvSpPr>
            <p:spPr bwMode="auto">
              <a:xfrm>
                <a:off x="-1008381" y="2838450"/>
                <a:ext cx="914400" cy="565249"/>
              </a:xfrm>
              <a:prstGeom prst="rect">
                <a:avLst/>
              </a:prstGeom>
              <a:solidFill>
                <a:schemeClr val="accent1"/>
              </a:solidFill>
              <a:ln w="9525" algn="ctr">
                <a:noFill/>
                <a:miter lim="800000"/>
                <a:headEnd/>
                <a:tailEnd/>
              </a:ln>
              <a:effectLst/>
            </p:spPr>
            <p:txBody>
              <a:bodyPr wrap="none" lIns="0" tIns="0" rIns="0" bIns="0" anchor="ctr"/>
              <a:lstStyle/>
              <a:p>
                <a:pPr algn="ctr">
                  <a:lnSpc>
                    <a:spcPct val="80000"/>
                  </a:lnSpc>
                </a:pPr>
                <a:r>
                  <a:rPr lang="en-US" sz="1400" b="1" dirty="0">
                    <a:solidFill>
                      <a:schemeClr val="bg1"/>
                    </a:solidFill>
                  </a:rPr>
                  <a:t>216</a:t>
                </a:r>
              </a:p>
              <a:p>
                <a:pPr algn="ctr">
                  <a:lnSpc>
                    <a:spcPct val="80000"/>
                  </a:lnSpc>
                </a:pPr>
                <a:r>
                  <a:rPr lang="en-US" sz="1400" b="1" dirty="0">
                    <a:solidFill>
                      <a:schemeClr val="bg1"/>
                    </a:solidFill>
                  </a:rPr>
                  <a:t>195</a:t>
                </a:r>
              </a:p>
              <a:p>
                <a:pPr algn="ctr">
                  <a:lnSpc>
                    <a:spcPct val="80000"/>
                  </a:lnSpc>
                </a:pPr>
                <a:r>
                  <a:rPr lang="en-US" sz="1400" b="1" dirty="0">
                    <a:solidFill>
                      <a:schemeClr val="bg1"/>
                    </a:solidFill>
                  </a:rPr>
                  <a:t>69</a:t>
                </a:r>
                <a:endParaRPr lang="en-GB" sz="1400" b="1" dirty="0">
                  <a:solidFill>
                    <a:schemeClr val="bg1"/>
                  </a:solidFill>
                </a:endParaRPr>
              </a:p>
            </p:txBody>
          </p:sp>
          <p:grpSp>
            <p:nvGrpSpPr>
              <p:cNvPr id="21" name="Group 20"/>
              <p:cNvGrpSpPr/>
              <p:nvPr userDrawn="1"/>
            </p:nvGrpSpPr>
            <p:grpSpPr>
              <a:xfrm>
                <a:off x="9258300" y="2286000"/>
                <a:ext cx="914400" cy="1117699"/>
                <a:chOff x="9258300" y="2286000"/>
                <a:chExt cx="914400" cy="1117699"/>
              </a:xfrm>
            </p:grpSpPr>
            <p:sp>
              <p:nvSpPr>
                <p:cNvPr id="38" name="Rectangle 4"/>
                <p:cNvSpPr>
                  <a:spLocks noChangeArrowheads="1"/>
                </p:cNvSpPr>
                <p:nvPr userDrawn="1"/>
              </p:nvSpPr>
              <p:spPr bwMode="auto">
                <a:xfrm rot="16200000" flipH="1">
                  <a:off x="9486900" y="2057400"/>
                  <a:ext cx="457200" cy="914400"/>
                </a:xfrm>
                <a:prstGeom prst="homePlate">
                  <a:avLst>
                    <a:gd name="adj" fmla="val 27778"/>
                  </a:avLst>
                </a:prstGeom>
                <a:solidFill>
                  <a:srgbClr val="FFFF00"/>
                </a:solidFill>
                <a:ln w="9525">
                  <a:noFill/>
                  <a:miter lim="800000"/>
                  <a:headEnd/>
                  <a:tailEnd/>
                </a:ln>
                <a:effectLst/>
              </p:spPr>
              <p:txBody>
                <a:bodyPr vert="vert" wrap="square" lIns="45720" rIns="45720" anchor="t"/>
                <a:lstStyle/>
                <a:p>
                  <a:pPr algn="ctr">
                    <a:lnSpc>
                      <a:spcPct val="80000"/>
                    </a:lnSpc>
                    <a:spcBef>
                      <a:spcPts val="0"/>
                    </a:spcBef>
                    <a:spcAft>
                      <a:spcPts val="0"/>
                    </a:spcAft>
                  </a:pPr>
                  <a:r>
                    <a:rPr lang="en-US" sz="1200" b="0" dirty="0">
                      <a:solidFill>
                        <a:srgbClr val="FF0000"/>
                      </a:solidFill>
                    </a:rPr>
                    <a:t>Highlights or Sidebar</a:t>
                  </a:r>
                </a:p>
              </p:txBody>
            </p:sp>
            <p:sp>
              <p:nvSpPr>
                <p:cNvPr id="39" name="Rectangle 4"/>
                <p:cNvSpPr>
                  <a:spLocks noChangeArrowheads="1"/>
                </p:cNvSpPr>
                <p:nvPr userDrawn="1"/>
              </p:nvSpPr>
              <p:spPr bwMode="auto">
                <a:xfrm>
                  <a:off x="9258300" y="2838450"/>
                  <a:ext cx="914400" cy="565249"/>
                </a:xfrm>
                <a:prstGeom prst="rect">
                  <a:avLst/>
                </a:prstGeom>
                <a:solidFill>
                  <a:srgbClr val="C7E2EB"/>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199</a:t>
                  </a:r>
                </a:p>
                <a:p>
                  <a:pPr algn="ctr">
                    <a:lnSpc>
                      <a:spcPct val="80000"/>
                    </a:lnSpc>
                  </a:pPr>
                  <a:r>
                    <a:rPr lang="en-US" sz="1400" b="1" dirty="0">
                      <a:solidFill>
                        <a:srgbClr val="FFFFFF"/>
                      </a:solidFill>
                    </a:rPr>
                    <a:t>226</a:t>
                  </a:r>
                </a:p>
                <a:p>
                  <a:pPr algn="ctr">
                    <a:lnSpc>
                      <a:spcPct val="80000"/>
                    </a:lnSpc>
                  </a:pPr>
                  <a:r>
                    <a:rPr lang="en-US" sz="1400" b="1" dirty="0">
                      <a:solidFill>
                        <a:srgbClr val="FFFFFF"/>
                      </a:solidFill>
                    </a:rPr>
                    <a:t>235</a:t>
                  </a:r>
                </a:p>
              </p:txBody>
            </p:sp>
          </p:grpSp>
          <p:sp>
            <p:nvSpPr>
              <p:cNvPr id="16" name="Rectangle 4"/>
              <p:cNvSpPr>
                <a:spLocks noChangeArrowheads="1"/>
              </p:cNvSpPr>
              <p:nvPr userDrawn="1"/>
            </p:nvSpPr>
            <p:spPr bwMode="auto">
              <a:xfrm>
                <a:off x="-2057400" y="2838450"/>
                <a:ext cx="914400" cy="565249"/>
              </a:xfrm>
              <a:prstGeom prst="rect">
                <a:avLst/>
              </a:prstGeom>
              <a:solidFill>
                <a:srgbClr val="ADAFAF"/>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173</a:t>
                </a:r>
              </a:p>
              <a:p>
                <a:pPr algn="ctr">
                  <a:lnSpc>
                    <a:spcPct val="80000"/>
                  </a:lnSpc>
                </a:pPr>
                <a:r>
                  <a:rPr lang="en-US" sz="1400" b="1" dirty="0">
                    <a:solidFill>
                      <a:srgbClr val="FFFFFF"/>
                    </a:solidFill>
                  </a:rPr>
                  <a:t>175</a:t>
                </a:r>
              </a:p>
              <a:p>
                <a:pPr algn="ctr">
                  <a:lnSpc>
                    <a:spcPct val="80000"/>
                  </a:lnSpc>
                </a:pPr>
                <a:r>
                  <a:rPr lang="en-US" sz="1400" b="1" dirty="0">
                    <a:solidFill>
                      <a:srgbClr val="FFFFFF"/>
                    </a:solidFill>
                  </a:rPr>
                  <a:t>175</a:t>
                </a:r>
              </a:p>
            </p:txBody>
          </p:sp>
          <p:grpSp>
            <p:nvGrpSpPr>
              <p:cNvPr id="14" name="Group 13"/>
              <p:cNvGrpSpPr/>
              <p:nvPr userDrawn="1"/>
            </p:nvGrpSpPr>
            <p:grpSpPr>
              <a:xfrm>
                <a:off x="9258300" y="3805219"/>
                <a:ext cx="914400" cy="1126603"/>
                <a:chOff x="9258300" y="3526541"/>
                <a:chExt cx="914400" cy="1126603"/>
              </a:xfrm>
            </p:grpSpPr>
            <p:sp>
              <p:nvSpPr>
                <p:cNvPr id="17" name="Rectangle 4"/>
                <p:cNvSpPr>
                  <a:spLocks noChangeArrowheads="1"/>
                </p:cNvSpPr>
                <p:nvPr userDrawn="1"/>
              </p:nvSpPr>
              <p:spPr bwMode="auto">
                <a:xfrm rot="16200000" flipH="1">
                  <a:off x="9486900" y="3297941"/>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Website Link (Hyperlink)</a:t>
                  </a:r>
                </a:p>
              </p:txBody>
            </p:sp>
            <p:sp>
              <p:nvSpPr>
                <p:cNvPr id="18" name="Rectangle 4"/>
                <p:cNvSpPr>
                  <a:spLocks noChangeArrowheads="1"/>
                </p:cNvSpPr>
                <p:nvPr userDrawn="1"/>
              </p:nvSpPr>
              <p:spPr bwMode="auto">
                <a:xfrm>
                  <a:off x="9258300" y="4087895"/>
                  <a:ext cx="914400" cy="565249"/>
                </a:xfrm>
                <a:prstGeom prst="rect">
                  <a:avLst/>
                </a:prstGeom>
                <a:solidFill>
                  <a:srgbClr val="DD4814"/>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221</a:t>
                  </a:r>
                </a:p>
                <a:p>
                  <a:pPr algn="ctr">
                    <a:lnSpc>
                      <a:spcPct val="80000"/>
                    </a:lnSpc>
                  </a:pPr>
                  <a:r>
                    <a:rPr lang="en-US" sz="1400" b="1" dirty="0">
                      <a:solidFill>
                        <a:srgbClr val="FFFFFF"/>
                      </a:solidFill>
                    </a:rPr>
                    <a:t>72</a:t>
                  </a:r>
                </a:p>
                <a:p>
                  <a:pPr algn="ctr">
                    <a:lnSpc>
                      <a:spcPct val="80000"/>
                    </a:lnSpc>
                  </a:pPr>
                  <a:r>
                    <a:rPr lang="en-US" sz="1400" b="1" dirty="0">
                      <a:solidFill>
                        <a:srgbClr val="FFFFFF"/>
                      </a:solidFill>
                    </a:rPr>
                    <a:t>20</a:t>
                  </a:r>
                </a:p>
              </p:txBody>
            </p:sp>
          </p:grpSp>
          <p:grpSp>
            <p:nvGrpSpPr>
              <p:cNvPr id="22" name="Group 21"/>
              <p:cNvGrpSpPr/>
              <p:nvPr userDrawn="1"/>
            </p:nvGrpSpPr>
            <p:grpSpPr>
              <a:xfrm>
                <a:off x="9258300" y="5333341"/>
                <a:ext cx="914400" cy="1113441"/>
                <a:chOff x="9258300" y="5030184"/>
                <a:chExt cx="914400" cy="1113441"/>
              </a:xfrm>
            </p:grpSpPr>
            <p:sp>
              <p:nvSpPr>
                <p:cNvPr id="19" name="Rectangle 4"/>
                <p:cNvSpPr>
                  <a:spLocks noChangeArrowheads="1"/>
                </p:cNvSpPr>
                <p:nvPr userDrawn="1"/>
              </p:nvSpPr>
              <p:spPr bwMode="auto">
                <a:xfrm rot="16200000" flipH="1">
                  <a:off x="9486900" y="4801584"/>
                  <a:ext cx="457200" cy="914400"/>
                </a:xfrm>
                <a:prstGeom prst="homePlate">
                  <a:avLst>
                    <a:gd name="adj" fmla="val 27778"/>
                  </a:avLst>
                </a:prstGeom>
                <a:solidFill>
                  <a:srgbClr val="FFFF00"/>
                </a:solidFill>
                <a:ln w="9525">
                  <a:noFill/>
                  <a:miter lim="800000"/>
                  <a:headEnd/>
                  <a:tailEnd/>
                </a:ln>
                <a:effectLst/>
              </p:spPr>
              <p:txBody>
                <a:bodyPr vert="vert" wrap="square" lIns="45720" tIns="0" rIns="45720" bIns="0" anchor="t"/>
                <a:lstStyle/>
                <a:p>
                  <a:pPr algn="ctr">
                    <a:lnSpc>
                      <a:spcPct val="80000"/>
                    </a:lnSpc>
                    <a:spcBef>
                      <a:spcPts val="0"/>
                    </a:spcBef>
                    <a:spcAft>
                      <a:spcPts val="0"/>
                    </a:spcAft>
                  </a:pPr>
                  <a:r>
                    <a:rPr lang="en-US" sz="1200" b="0" dirty="0">
                      <a:solidFill>
                        <a:srgbClr val="FF0000"/>
                      </a:solidFill>
                    </a:rPr>
                    <a:t>Clicked-on</a:t>
                  </a:r>
                  <a:r>
                    <a:rPr lang="en-US" sz="1200" b="0" baseline="0" dirty="0">
                      <a:solidFill>
                        <a:srgbClr val="FF0000"/>
                      </a:solidFill>
                    </a:rPr>
                    <a:t> Hyperlink</a:t>
                  </a:r>
                  <a:endParaRPr lang="en-US" sz="1200" b="0" dirty="0">
                    <a:solidFill>
                      <a:srgbClr val="FF0000"/>
                    </a:solidFill>
                  </a:endParaRPr>
                </a:p>
              </p:txBody>
            </p:sp>
            <p:sp>
              <p:nvSpPr>
                <p:cNvPr id="20" name="Rectangle 4"/>
                <p:cNvSpPr>
                  <a:spLocks noChangeArrowheads="1"/>
                </p:cNvSpPr>
                <p:nvPr userDrawn="1"/>
              </p:nvSpPr>
              <p:spPr bwMode="auto">
                <a:xfrm>
                  <a:off x="9258300" y="5578376"/>
                  <a:ext cx="914400" cy="565249"/>
                </a:xfrm>
                <a:prstGeom prst="rect">
                  <a:avLst/>
                </a:prstGeom>
                <a:solidFill>
                  <a:srgbClr val="833820"/>
                </a:solidFill>
                <a:ln w="9525">
                  <a:noFill/>
                  <a:miter lim="800000"/>
                  <a:headEnd/>
                  <a:tailEnd/>
                </a:ln>
                <a:effectLst/>
              </p:spPr>
              <p:txBody>
                <a:bodyPr wrap="none" lIns="0" tIns="0" rIns="0" bIns="0" anchor="ctr"/>
                <a:lstStyle/>
                <a:p>
                  <a:pPr algn="ctr">
                    <a:lnSpc>
                      <a:spcPct val="80000"/>
                    </a:lnSpc>
                  </a:pPr>
                  <a:r>
                    <a:rPr lang="en-US" sz="1400" b="1" dirty="0">
                      <a:solidFill>
                        <a:srgbClr val="FFFFFF"/>
                      </a:solidFill>
                    </a:rPr>
                    <a:t>131</a:t>
                  </a:r>
                </a:p>
                <a:p>
                  <a:pPr algn="ctr">
                    <a:lnSpc>
                      <a:spcPct val="80000"/>
                    </a:lnSpc>
                  </a:pPr>
                  <a:r>
                    <a:rPr lang="en-US" sz="1400" b="1" dirty="0">
                      <a:solidFill>
                        <a:srgbClr val="FFFFFF"/>
                      </a:solidFill>
                    </a:rPr>
                    <a:t>56</a:t>
                  </a:r>
                </a:p>
                <a:p>
                  <a:pPr algn="ctr">
                    <a:lnSpc>
                      <a:spcPct val="80000"/>
                    </a:lnSpc>
                  </a:pPr>
                  <a:r>
                    <a:rPr lang="en-US" sz="1400" b="1" dirty="0">
                      <a:solidFill>
                        <a:srgbClr val="FFFFFF"/>
                      </a:solidFill>
                    </a:rPr>
                    <a:t>32</a:t>
                  </a:r>
                </a:p>
              </p:txBody>
            </p:sp>
          </p:grpSp>
        </p:grpSp>
        <p:grpSp>
          <p:nvGrpSpPr>
            <p:cNvPr id="23" name="Group 22"/>
            <p:cNvGrpSpPr/>
            <p:nvPr userDrawn="1"/>
          </p:nvGrpSpPr>
          <p:grpSpPr>
            <a:xfrm>
              <a:off x="-3232548" y="640800"/>
              <a:ext cx="3138568" cy="166199"/>
              <a:chOff x="-3232548" y="640800"/>
              <a:chExt cx="3138568" cy="166199"/>
            </a:xfrm>
          </p:grpSpPr>
          <p:cxnSp>
            <p:nvCxnSpPr>
              <p:cNvPr id="9" name="Straight Connector 8"/>
              <p:cNvCxnSpPr/>
              <p:nvPr userDrawn="1"/>
            </p:nvCxnSpPr>
            <p:spPr>
              <a:xfrm flipH="1">
                <a:off x="-381000" y="721519"/>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13" name="TextBox 12"/>
              <p:cNvSpPr txBox="1"/>
              <p:nvPr userDrawn="1"/>
            </p:nvSpPr>
            <p:spPr>
              <a:xfrm>
                <a:off x="-3232548" y="640800"/>
                <a:ext cx="2841740"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Guide</a:t>
                </a:r>
                <a:r>
                  <a:rPr lang="en-US" sz="1200" baseline="0" dirty="0">
                    <a:solidFill>
                      <a:srgbClr val="FF0000"/>
                    </a:solidFill>
                  </a:rPr>
                  <a:t> for bottom of slide Title text – 2.96”</a:t>
                </a:r>
                <a:endParaRPr lang="en-US" sz="1200" dirty="0">
                  <a:solidFill>
                    <a:srgbClr val="FF0000"/>
                  </a:solidFill>
                </a:endParaRPr>
              </a:p>
            </p:txBody>
          </p:sp>
        </p:grpSp>
        <p:grpSp>
          <p:nvGrpSpPr>
            <p:cNvPr id="24" name="Group 23"/>
            <p:cNvGrpSpPr/>
            <p:nvPr userDrawn="1"/>
          </p:nvGrpSpPr>
          <p:grpSpPr>
            <a:xfrm>
              <a:off x="-3036853" y="1517100"/>
              <a:ext cx="2942873" cy="166199"/>
              <a:chOff x="-3036853" y="1517100"/>
              <a:chExt cx="2942873" cy="166199"/>
            </a:xfrm>
          </p:grpSpPr>
          <p:cxnSp>
            <p:nvCxnSpPr>
              <p:cNvPr id="31" name="Straight Connector 30"/>
              <p:cNvCxnSpPr/>
              <p:nvPr userDrawn="1"/>
            </p:nvCxnSpPr>
            <p:spPr>
              <a:xfrm flipH="1">
                <a:off x="-381000" y="16002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3" name="TextBox 32"/>
              <p:cNvSpPr txBox="1"/>
              <p:nvPr userDrawn="1"/>
            </p:nvSpPr>
            <p:spPr>
              <a:xfrm>
                <a:off x="-3036853" y="1517100"/>
                <a:ext cx="2646045"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BELOW this guide – 2.00”</a:t>
                </a:r>
                <a:endParaRPr lang="en-US" sz="1200" dirty="0">
                  <a:solidFill>
                    <a:srgbClr val="FF0000"/>
                  </a:solidFill>
                </a:endParaRPr>
              </a:p>
            </p:txBody>
          </p:sp>
        </p:grpSp>
        <p:grpSp>
          <p:nvGrpSpPr>
            <p:cNvPr id="44" name="Group 43"/>
            <p:cNvGrpSpPr/>
            <p:nvPr userDrawn="1"/>
          </p:nvGrpSpPr>
          <p:grpSpPr>
            <a:xfrm>
              <a:off x="-3021272" y="6546300"/>
              <a:ext cx="2927292" cy="166199"/>
              <a:chOff x="-3021272" y="6546300"/>
              <a:chExt cx="2927292" cy="166199"/>
            </a:xfrm>
          </p:grpSpPr>
          <p:cxnSp>
            <p:nvCxnSpPr>
              <p:cNvPr id="32" name="Straight Connector 31"/>
              <p:cNvCxnSpPr/>
              <p:nvPr userDrawn="1"/>
            </p:nvCxnSpPr>
            <p:spPr>
              <a:xfrm flipH="1">
                <a:off x="-381000" y="6629400"/>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36" name="TextBox 35"/>
              <p:cNvSpPr txBox="1"/>
              <p:nvPr userDrawn="1"/>
            </p:nvSpPr>
            <p:spPr>
              <a:xfrm>
                <a:off x="-3021272" y="6546300"/>
                <a:ext cx="26304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ABOVE this guide – 3.50”</a:t>
                </a:r>
                <a:endParaRPr lang="en-US" sz="1200" dirty="0">
                  <a:solidFill>
                    <a:srgbClr val="FF0000"/>
                  </a:solidFill>
                </a:endParaRPr>
              </a:p>
            </p:txBody>
          </p:sp>
        </p:grpSp>
        <p:grpSp>
          <p:nvGrpSpPr>
            <p:cNvPr id="45" name="Group 44"/>
            <p:cNvGrpSpPr/>
            <p:nvPr userDrawn="1"/>
          </p:nvGrpSpPr>
          <p:grpSpPr>
            <a:xfrm>
              <a:off x="228658" y="6936825"/>
              <a:ext cx="3488987" cy="166199"/>
              <a:chOff x="228658" y="6936825"/>
              <a:chExt cx="3488987" cy="166199"/>
            </a:xfrm>
          </p:grpSpPr>
          <p:cxnSp>
            <p:nvCxnSpPr>
              <p:cNvPr id="37" name="Straight Connector 36"/>
              <p:cNvCxnSpPr/>
              <p:nvPr userDrawn="1"/>
            </p:nvCxnSpPr>
            <p:spPr>
              <a:xfrm flipH="1">
                <a:off x="228658" y="7019925"/>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1" name="TextBox 40"/>
              <p:cNvSpPr txBox="1"/>
              <p:nvPr userDrawn="1"/>
            </p:nvSpPr>
            <p:spPr>
              <a:xfrm>
                <a:off x="515678" y="6936825"/>
                <a:ext cx="3201967" cy="166199"/>
              </a:xfrm>
              <a:prstGeom prst="rect">
                <a:avLst/>
              </a:prstGeom>
              <a:solidFill>
                <a:schemeClr val="bg1"/>
              </a:solidFill>
            </p:spPr>
            <p:txBody>
              <a:bodyPr wrap="none" lIns="0" tIns="0" rIns="0" bIns="0" rtlCol="0" anchor="ctr" anchorCtr="0">
                <a:spAutoFit/>
              </a:bodyPr>
              <a:lstStyle/>
              <a:p>
                <a:pPr algn="l">
                  <a:lnSpc>
                    <a:spcPct val="90000"/>
                  </a:lnSpc>
                </a:pPr>
                <a:r>
                  <a:rPr lang="en-US" sz="1200" dirty="0">
                    <a:solidFill>
                      <a:srgbClr val="FF0000"/>
                    </a:solidFill>
                  </a:rPr>
                  <a:t>Keep content</a:t>
                </a:r>
                <a:r>
                  <a:rPr lang="en-US" sz="1200" baseline="0" dirty="0">
                    <a:solidFill>
                      <a:srgbClr val="FF0000"/>
                    </a:solidFill>
                  </a:rPr>
                  <a:t> to the RIGHT of this guide – 4.75”</a:t>
                </a:r>
                <a:endParaRPr lang="en-US" sz="1200" dirty="0">
                  <a:solidFill>
                    <a:srgbClr val="FF0000"/>
                  </a:solidFill>
                </a:endParaRPr>
              </a:p>
            </p:txBody>
          </p:sp>
        </p:grpSp>
        <p:grpSp>
          <p:nvGrpSpPr>
            <p:cNvPr id="46" name="Group 45"/>
            <p:cNvGrpSpPr/>
            <p:nvPr userDrawn="1"/>
          </p:nvGrpSpPr>
          <p:grpSpPr>
            <a:xfrm>
              <a:off x="5533381" y="6958814"/>
              <a:ext cx="3377992" cy="166199"/>
              <a:chOff x="5533381" y="6958814"/>
              <a:chExt cx="3377992" cy="166199"/>
            </a:xfrm>
          </p:grpSpPr>
          <p:cxnSp>
            <p:nvCxnSpPr>
              <p:cNvPr id="42" name="Straight Connector 41"/>
              <p:cNvCxnSpPr/>
              <p:nvPr userDrawn="1"/>
            </p:nvCxnSpPr>
            <p:spPr>
              <a:xfrm flipH="1">
                <a:off x="8624353" y="7041914"/>
                <a:ext cx="287020" cy="0"/>
              </a:xfrm>
              <a:prstGeom prst="line">
                <a:avLst/>
              </a:prstGeom>
              <a:ln w="19050" cap="rnd">
                <a:solidFill>
                  <a:srgbClr val="FF0000"/>
                </a:solidFill>
                <a:prstDash val="sysDash"/>
                <a:round/>
              </a:ln>
              <a:effectLst/>
            </p:spPr>
            <p:style>
              <a:lnRef idx="1">
                <a:schemeClr val="accent1"/>
              </a:lnRef>
              <a:fillRef idx="0">
                <a:schemeClr val="accent1"/>
              </a:fillRef>
              <a:effectRef idx="0">
                <a:schemeClr val="accent1"/>
              </a:effectRef>
              <a:fontRef idx="minor">
                <a:schemeClr val="tx1"/>
              </a:fontRef>
            </p:style>
          </p:cxnSp>
          <p:sp>
            <p:nvSpPr>
              <p:cNvPr id="43" name="TextBox 42"/>
              <p:cNvSpPr txBox="1"/>
              <p:nvPr userDrawn="1"/>
            </p:nvSpPr>
            <p:spPr>
              <a:xfrm>
                <a:off x="5533381" y="6958814"/>
                <a:ext cx="3081164" cy="166199"/>
              </a:xfrm>
              <a:prstGeom prst="rect">
                <a:avLst/>
              </a:prstGeom>
              <a:solidFill>
                <a:schemeClr val="bg1"/>
              </a:solidFill>
            </p:spPr>
            <p:txBody>
              <a:bodyPr wrap="none" lIns="0" tIns="0" rIns="0" bIns="0" rtlCol="0" anchor="ctr" anchorCtr="0">
                <a:spAutoFit/>
              </a:bodyPr>
              <a:lstStyle/>
              <a:p>
                <a:pPr algn="r">
                  <a:lnSpc>
                    <a:spcPct val="90000"/>
                  </a:lnSpc>
                </a:pPr>
                <a:r>
                  <a:rPr lang="en-US" sz="1200" dirty="0">
                    <a:solidFill>
                      <a:srgbClr val="FF0000"/>
                    </a:solidFill>
                  </a:rPr>
                  <a:t>Keep content</a:t>
                </a:r>
                <a:r>
                  <a:rPr lang="en-US" sz="1200" baseline="0" dirty="0">
                    <a:solidFill>
                      <a:srgbClr val="FF0000"/>
                    </a:solidFill>
                  </a:rPr>
                  <a:t> to the LEFT of this guide – 4.75”</a:t>
                </a:r>
                <a:endParaRPr lang="en-US" sz="1200" dirty="0">
                  <a:solidFill>
                    <a:srgbClr val="FF0000"/>
                  </a:solidFill>
                </a:endParaRPr>
              </a:p>
            </p:txBody>
          </p:sp>
        </p:grpSp>
      </p:grpSp>
      <p:pic>
        <p:nvPicPr>
          <p:cNvPr id="49" name="Picture 48"/>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8105736" y="45243"/>
            <a:ext cx="869850" cy="799130"/>
          </a:xfrm>
          <a:prstGeom prst="rect">
            <a:avLst/>
          </a:prstGeom>
        </p:spPr>
      </p:pic>
    </p:spTree>
    <p:extLst>
      <p:ext uri="{BB962C8B-B14F-4D97-AF65-F5344CB8AC3E}">
        <p14:creationId xmlns:p14="http://schemas.microsoft.com/office/powerpoint/2010/main" val="196390512"/>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4" r:id="rId3"/>
    <p:sldLayoutId id="2147483651" r:id="rId4"/>
    <p:sldLayoutId id="2147483650" r:id="rId5"/>
    <p:sldLayoutId id="2147483657" r:id="rId6"/>
    <p:sldLayoutId id="2147483658" r:id="rId7"/>
    <p:sldLayoutId id="2147483655" r:id="rId8"/>
  </p:sldLayoutIdLst>
  <p:hf sldNum="0" hdr="0" ftr="0" dt="0"/>
  <p:txStyles>
    <p:titleStyle>
      <a:lvl1pPr algn="l" defTabSz="914400" rtl="0" eaLnBrk="1" latinLnBrk="0" hangingPunct="1">
        <a:lnSpc>
          <a:spcPct val="80000"/>
        </a:lnSpc>
        <a:spcBef>
          <a:spcPct val="0"/>
        </a:spcBef>
        <a:buNone/>
        <a:defRPr sz="2400" b="0" kern="1200" cap="none" baseline="0">
          <a:solidFill>
            <a:schemeClr val="bg1"/>
          </a:solidFill>
          <a:latin typeface="+mj-lt"/>
          <a:ea typeface="+mj-ea"/>
          <a:cs typeface="+mj-cs"/>
        </a:defRPr>
      </a:lvl1pPr>
    </p:titleStyle>
    <p:bodyStyle>
      <a:lvl1pPr marL="274320" indent="-274320" algn="l" defTabSz="914400" rtl="0" eaLnBrk="1" latinLnBrk="0" hangingPunct="1">
        <a:lnSpc>
          <a:spcPct val="90000"/>
        </a:lnSpc>
        <a:spcBef>
          <a:spcPts val="900"/>
        </a:spcBef>
        <a:spcAft>
          <a:spcPts val="600"/>
        </a:spcAft>
        <a:buSzPct val="80000"/>
        <a:buFont typeface="Wingdings" panose="05000000000000000000" pitchFamily="2" charset="2"/>
        <a:buChar char=""/>
        <a:defRPr sz="1800" kern="1200">
          <a:solidFill>
            <a:schemeClr val="tx1"/>
          </a:solidFill>
          <a:latin typeface="+mn-lt"/>
          <a:ea typeface="+mn-ea"/>
          <a:cs typeface="+mn-cs"/>
        </a:defRPr>
      </a:lvl1pPr>
      <a:lvl2pPr marL="548640" indent="-274320" algn="l" defTabSz="914400" rtl="0" eaLnBrk="1" latinLnBrk="0" hangingPunct="1">
        <a:lnSpc>
          <a:spcPct val="90000"/>
        </a:lnSpc>
        <a:spcBef>
          <a:spcPts val="0"/>
        </a:spcBef>
        <a:spcAft>
          <a:spcPts val="600"/>
        </a:spcAft>
        <a:buSzPct val="100000"/>
        <a:buFont typeface="Calibri" panose="020F0502020204030204" pitchFamily="34" charset="0"/>
        <a:buChar char="–"/>
        <a:defRPr sz="1800" kern="1200">
          <a:solidFill>
            <a:schemeClr val="tx1"/>
          </a:solidFill>
          <a:latin typeface="+mn-lt"/>
          <a:ea typeface="+mn-ea"/>
          <a:cs typeface="+mn-cs"/>
        </a:defRPr>
      </a:lvl2pPr>
      <a:lvl3pPr marL="822960" indent="-273050" algn="l" defTabSz="914400" rtl="0" eaLnBrk="1" latinLnBrk="0" hangingPunct="1">
        <a:lnSpc>
          <a:spcPct val="90000"/>
        </a:lnSpc>
        <a:spcBef>
          <a:spcPts val="0"/>
        </a:spcBef>
        <a:spcAft>
          <a:spcPts val="600"/>
        </a:spcAft>
        <a:buSzPct val="70000"/>
        <a:buFont typeface="Wingdings" panose="05000000000000000000" pitchFamily="2" charset="2"/>
        <a:buChar char="l"/>
        <a:defRPr sz="1800" kern="1200">
          <a:solidFill>
            <a:schemeClr val="tx1"/>
          </a:solidFill>
          <a:latin typeface="+mn-lt"/>
          <a:ea typeface="+mn-ea"/>
          <a:cs typeface="+mn-cs"/>
        </a:defRPr>
      </a:lvl3pPr>
      <a:lvl4pPr marL="1097280" indent="-274320" algn="l" defTabSz="914400" rtl="0" eaLnBrk="1" latinLnBrk="0" hangingPunct="1">
        <a:lnSpc>
          <a:spcPct val="90000"/>
        </a:lnSpc>
        <a:spcBef>
          <a:spcPts val="0"/>
        </a:spcBef>
        <a:spcAft>
          <a:spcPts val="600"/>
        </a:spcAft>
        <a:buSzPct val="60000"/>
        <a:buFont typeface="Wingdings 3" panose="05040102010807070707" pitchFamily="18" charset="2"/>
        <a:buChar char="u"/>
        <a:defRPr sz="1800" kern="1200">
          <a:solidFill>
            <a:schemeClr val="tx1"/>
          </a:solidFill>
          <a:latin typeface="+mn-lt"/>
          <a:ea typeface="+mn-ea"/>
          <a:cs typeface="+mn-cs"/>
        </a:defRPr>
      </a:lvl4pPr>
      <a:lvl5pPr marL="1097280" indent="-274320" algn="l" defTabSz="914400" rtl="0" eaLnBrk="1" latinLnBrk="0" hangingPunct="1">
        <a:lnSpc>
          <a:spcPct val="90000"/>
        </a:lnSpc>
        <a:spcBef>
          <a:spcPts val="0"/>
        </a:spcBef>
        <a:spcAft>
          <a:spcPts val="600"/>
        </a:spcAft>
        <a:buSzPct val="60000"/>
        <a:buFont typeface="Wingdings 3" panose="05040102010807070707"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hart" Target="../charts/chart1.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Layout" Target="../diagrams/layout1.xml"/><Relationship Id="rId7" Type="http://schemas.openxmlformats.org/officeDocument/2006/relationships/image" Target="../media/image10.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openxmlformats.org/officeDocument/2006/relationships/image" Target="../media/image14.png"/><Relationship Id="rId5" Type="http://schemas.openxmlformats.org/officeDocument/2006/relationships/diagramColors" Target="../diagrams/colors1.xml"/><Relationship Id="rId10" Type="http://schemas.openxmlformats.org/officeDocument/2006/relationships/image" Target="../media/image13.png"/><Relationship Id="rId4" Type="http://schemas.openxmlformats.org/officeDocument/2006/relationships/diagramQuickStyle" Target="../diagrams/quickStyle1.xml"/><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5.xml"/><Relationship Id="rId5" Type="http://schemas.microsoft.com/office/2007/relationships/hdphoto" Target="../media/hdphoto3.wdp"/><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93618" y="360680"/>
            <a:ext cx="7454981" cy="1828800"/>
          </a:xfrm>
        </p:spPr>
        <p:txBody>
          <a:bodyPr/>
          <a:lstStyle/>
          <a:p>
            <a:pPr>
              <a:lnSpc>
                <a:spcPct val="95000"/>
              </a:lnSpc>
            </a:pPr>
            <a:r>
              <a:rPr lang="en-US" sz="3600" b="1" dirty="0">
                <a:solidFill>
                  <a:schemeClr val="tx1"/>
                </a:solidFill>
              </a:rPr>
              <a:t>Finance Plan for </a:t>
            </a:r>
            <a:br>
              <a:rPr lang="en-US" sz="3600" b="1" dirty="0">
                <a:solidFill>
                  <a:schemeClr val="tx1"/>
                </a:solidFill>
              </a:rPr>
            </a:br>
            <a:r>
              <a:rPr lang="en-US" sz="3600" b="1" dirty="0">
                <a:solidFill>
                  <a:schemeClr val="tx1"/>
                </a:solidFill>
              </a:rPr>
              <a:t>High School Project</a:t>
            </a:r>
            <a:br>
              <a:rPr lang="en-US" sz="3600" b="1" dirty="0">
                <a:solidFill>
                  <a:schemeClr val="tx1"/>
                </a:solidFill>
              </a:rPr>
            </a:br>
            <a:r>
              <a:rPr lang="en-US" sz="3600" b="1" dirty="0">
                <a:solidFill>
                  <a:schemeClr val="tx1"/>
                </a:solidFill>
              </a:rPr>
              <a:t/>
            </a:r>
            <a:br>
              <a:rPr lang="en-US" sz="3600" b="1" dirty="0">
                <a:solidFill>
                  <a:schemeClr val="tx1"/>
                </a:solidFill>
              </a:rPr>
            </a:br>
            <a:r>
              <a:rPr lang="en-US" dirty="0"/>
              <a:t/>
            </a:r>
            <a:br>
              <a:rPr lang="en-US" dirty="0"/>
            </a:br>
            <a:endParaRPr lang="en-US" sz="3600" b="1" dirty="0"/>
          </a:p>
        </p:txBody>
      </p:sp>
      <p:sp>
        <p:nvSpPr>
          <p:cNvPr id="5" name="Subtitle 4"/>
          <p:cNvSpPr>
            <a:spLocks noGrp="1"/>
          </p:cNvSpPr>
          <p:nvPr>
            <p:ph type="subTitle" idx="1"/>
          </p:nvPr>
        </p:nvSpPr>
        <p:spPr>
          <a:xfrm>
            <a:off x="393618" y="3416300"/>
            <a:ext cx="8293181" cy="850900"/>
          </a:xfrm>
        </p:spPr>
        <p:txBody>
          <a:bodyPr/>
          <a:lstStyle/>
          <a:p>
            <a:pPr algn="l"/>
            <a:r>
              <a:rPr lang="en-US" dirty="0">
                <a:solidFill>
                  <a:schemeClr val="bg1"/>
                </a:solidFill>
                <a:latin typeface="Segoe UI Semibold" panose="020B0702040204020203" pitchFamily="34" charset="0"/>
              </a:rPr>
              <a:t>Baird Public Finance</a:t>
            </a:r>
          </a:p>
          <a:p>
            <a:pPr algn="l"/>
            <a:r>
              <a:rPr lang="en-US" dirty="0">
                <a:latin typeface="Segoe UI Semibold" panose="020B0702040204020203" pitchFamily="34" charset="0"/>
              </a:rPr>
              <a:t>November 2021</a:t>
            </a:r>
            <a:endParaRPr lang="en-US" dirty="0">
              <a:solidFill>
                <a:schemeClr val="bg1"/>
              </a:solidFill>
              <a:latin typeface="Segoe UI Semibold" panose="020B0702040204020203" pitchFamily="34" charset="0"/>
            </a:endParaRPr>
          </a:p>
        </p:txBody>
      </p:sp>
      <p:sp>
        <p:nvSpPr>
          <p:cNvPr id="7" name="Rectangle 6">
            <a:extLst>
              <a:ext uri="{FF2B5EF4-FFF2-40B4-BE49-F238E27FC236}">
                <a16:creationId xmlns:a16="http://schemas.microsoft.com/office/drawing/2014/main" id="{E61B4877-EC6C-4A33-BDE1-6BE42886DC43}"/>
              </a:ext>
            </a:extLst>
          </p:cNvPr>
          <p:cNvSpPr/>
          <p:nvPr/>
        </p:nvSpPr>
        <p:spPr>
          <a:xfrm>
            <a:off x="182068" y="6019800"/>
            <a:ext cx="8779863" cy="646331"/>
          </a:xfrm>
          <a:prstGeom prst="rect">
            <a:avLst/>
          </a:prstGeom>
        </p:spPr>
        <p:txBody>
          <a:bodyPr wrap="square">
            <a:spAutoFit/>
          </a:bodyPr>
          <a:lstStyle/>
          <a:p>
            <a:pPr algn="just"/>
            <a:r>
              <a:rPr lang="en-US" sz="900" dirty="0">
                <a:solidFill>
                  <a:schemeClr val="bg1"/>
                </a:solidFill>
                <a:ea typeface="Myriad Pro"/>
                <a:cs typeface="Times New Roman" panose="02020603050405020304" pitchFamily="18" charset="0"/>
              </a:rPr>
              <a:t>Robert W. Baird &amp; Co. Incorporated is providing this information to you for discussion purposes only in seeking to serve as a financial advisor or municipal advisor to you on a possible issuance of municipal securities. Baird is a municipal advisor registered with the Securities and Exchange Commission and the Municipal Securities Rulemaking Board (“MSRB”). A financial advisor or municipal advisor is subject to a fiduciary duty, including a duty of care and a duty of loyalty, and is required to act solely in the best interests of the client. See “Important Disclosures” contained herein.</a:t>
            </a:r>
            <a:endParaRPr lang="en-US" sz="900" dirty="0">
              <a:solidFill>
                <a:schemeClr val="bg1"/>
              </a:solidFill>
              <a:effectLst/>
              <a:ea typeface="Myriad Pro"/>
              <a:cs typeface="Times New Roman" panose="02020603050405020304" pitchFamily="18" charset="0"/>
            </a:endParaRPr>
          </a:p>
        </p:txBody>
      </p:sp>
      <p:pic>
        <p:nvPicPr>
          <p:cNvPr id="2050" name="Picture 2" descr="Home - Christian County Schools">
            <a:extLst>
              <a:ext uri="{FF2B5EF4-FFF2-40B4-BE49-F238E27FC236}">
                <a16:creationId xmlns:a16="http://schemas.microsoft.com/office/drawing/2014/main" id="{5141FD8D-97A9-4F3E-A9BC-F190A4B71E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828800"/>
            <a:ext cx="1839008" cy="99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98423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9B33-9E2E-45C7-8A63-08F5AE7F6DCE}"/>
              </a:ext>
            </a:extLst>
          </p:cNvPr>
          <p:cNvSpPr>
            <a:spLocks noGrp="1"/>
          </p:cNvSpPr>
          <p:nvPr>
            <p:ph type="title"/>
          </p:nvPr>
        </p:nvSpPr>
        <p:spPr/>
        <p:txBody>
          <a:bodyPr/>
          <a:lstStyle/>
          <a:p>
            <a:r>
              <a:rPr lang="en-US" sz="2800" dirty="0"/>
              <a:t>Objectives of the </a:t>
            </a:r>
            <a:br>
              <a:rPr lang="en-US" sz="2800" dirty="0"/>
            </a:br>
            <a:r>
              <a:rPr lang="en-US" sz="2800" dirty="0"/>
              <a:t>Finance Plan</a:t>
            </a:r>
          </a:p>
        </p:txBody>
      </p:sp>
      <p:pic>
        <p:nvPicPr>
          <p:cNvPr id="3" name="Picture 2">
            <a:extLst>
              <a:ext uri="{FF2B5EF4-FFF2-40B4-BE49-F238E27FC236}">
                <a16:creationId xmlns:a16="http://schemas.microsoft.com/office/drawing/2014/main" id="{7E47F37E-1B79-44A0-B7FE-817587023218}"/>
              </a:ext>
            </a:extLst>
          </p:cNvPr>
          <p:cNvPicPr>
            <a:picLocks noChangeAspect="1"/>
          </p:cNvPicPr>
          <p:nvPr/>
        </p:nvPicPr>
        <p:blipFill>
          <a:blip r:embed="rId2">
            <a:lum bright="70000" contrast="-70000"/>
            <a:alphaModFix amt="40000"/>
          </a:blip>
          <a:stretch>
            <a:fillRect/>
          </a:stretch>
        </p:blipFill>
        <p:spPr>
          <a:xfrm>
            <a:off x="533400" y="1600200"/>
            <a:ext cx="8229600" cy="3970782"/>
          </a:xfrm>
          <a:prstGeom prst="rect">
            <a:avLst/>
          </a:prstGeom>
          <a:effectLst>
            <a:outerShdw blurRad="50800" dist="38100" dir="5400000" algn="t" rotWithShape="0">
              <a:prstClr val="black">
                <a:alpha val="40000"/>
              </a:prstClr>
            </a:outerShdw>
          </a:effectLst>
        </p:spPr>
      </p:pic>
      <p:sp>
        <p:nvSpPr>
          <p:cNvPr id="11" name="TextBox 10">
            <a:extLst>
              <a:ext uri="{FF2B5EF4-FFF2-40B4-BE49-F238E27FC236}">
                <a16:creationId xmlns:a16="http://schemas.microsoft.com/office/drawing/2014/main" id="{7D79D487-241D-43EB-A8D7-E1336A33D8B1}"/>
              </a:ext>
            </a:extLst>
          </p:cNvPr>
          <p:cNvSpPr txBox="1"/>
          <p:nvPr/>
        </p:nvSpPr>
        <p:spPr>
          <a:xfrm>
            <a:off x="2066925" y="2743201"/>
            <a:ext cx="5162550" cy="2514599"/>
          </a:xfrm>
          <a:prstGeom prst="rect">
            <a:avLst/>
          </a:prstGeom>
          <a:noFill/>
        </p:spPr>
        <p:txBody>
          <a:bodyPr wrap="square" lIns="0" tIns="0" rIns="0" bIns="0" rtlCol="0">
            <a:noAutofit/>
          </a:bodyPr>
          <a:lstStyle/>
          <a:p>
            <a:pPr marL="342900" indent="-342900">
              <a:lnSpc>
                <a:spcPct val="90000"/>
              </a:lnSpc>
              <a:buFont typeface="Arial" panose="020B0604020202020204" pitchFamily="34" charset="0"/>
              <a:buChar char="•"/>
            </a:pPr>
            <a:r>
              <a:rPr lang="en-US" sz="2600" b="1" dirty="0">
                <a:effectLst>
                  <a:outerShdw blurRad="38100" dist="38100" dir="2700000" algn="tl">
                    <a:srgbClr val="000000">
                      <a:alpha val="43137"/>
                    </a:srgbClr>
                  </a:outerShdw>
                </a:effectLst>
              </a:rPr>
              <a:t>Fits within the current budget</a:t>
            </a:r>
          </a:p>
          <a:p>
            <a:pPr>
              <a:lnSpc>
                <a:spcPct val="90000"/>
              </a:lnSpc>
            </a:pPr>
            <a:endParaRPr lang="en-US" sz="2400" b="1" dirty="0">
              <a:effectLst>
                <a:outerShdw blurRad="38100" dist="38100" dir="2700000" algn="tl">
                  <a:srgbClr val="000000">
                    <a:alpha val="43137"/>
                  </a:srgbClr>
                </a:outerShdw>
              </a:effectLst>
            </a:endParaRPr>
          </a:p>
          <a:p>
            <a:pPr marL="342900" indent="-342900">
              <a:lnSpc>
                <a:spcPct val="90000"/>
              </a:lnSpc>
              <a:buFont typeface="Arial" panose="020B0604020202020204" pitchFamily="34" charset="0"/>
              <a:buChar char="•"/>
            </a:pPr>
            <a:r>
              <a:rPr lang="en-US" sz="2600" b="1" dirty="0">
                <a:effectLst>
                  <a:outerShdw blurRad="38100" dist="38100" dir="2700000" algn="tl">
                    <a:srgbClr val="000000">
                      <a:alpha val="43137"/>
                    </a:srgbClr>
                  </a:outerShdw>
                </a:effectLst>
              </a:rPr>
              <a:t>Funds a complete project</a:t>
            </a:r>
          </a:p>
          <a:p>
            <a:pPr>
              <a:lnSpc>
                <a:spcPct val="90000"/>
              </a:lnSpc>
            </a:pPr>
            <a:endParaRPr lang="en-US" sz="2400" b="1" dirty="0">
              <a:effectLst>
                <a:outerShdw blurRad="38100" dist="38100" dir="2700000" algn="tl">
                  <a:srgbClr val="000000">
                    <a:alpha val="43137"/>
                  </a:srgbClr>
                </a:outerShdw>
              </a:effectLst>
            </a:endParaRPr>
          </a:p>
          <a:p>
            <a:pPr marL="342900" indent="-342900">
              <a:lnSpc>
                <a:spcPct val="90000"/>
              </a:lnSpc>
              <a:buFont typeface="Arial" panose="020B0604020202020204" pitchFamily="34" charset="0"/>
              <a:buChar char="•"/>
            </a:pPr>
            <a:r>
              <a:rPr lang="en-US" sz="2600" b="1" dirty="0">
                <a:effectLst>
                  <a:outerShdw blurRad="38100" dist="38100" dir="2700000" algn="tl">
                    <a:srgbClr val="000000">
                      <a:alpha val="43137"/>
                    </a:srgbClr>
                  </a:outerShdw>
                </a:effectLst>
              </a:rPr>
              <a:t>Meets key timeline dates</a:t>
            </a:r>
          </a:p>
          <a:p>
            <a:pPr>
              <a:lnSpc>
                <a:spcPct val="90000"/>
              </a:lnSpc>
            </a:pPr>
            <a:endParaRPr lang="en-US" sz="2200" b="1" dirty="0">
              <a:solidFill>
                <a:srgbClr val="00539B"/>
              </a:solidFill>
            </a:endParaRPr>
          </a:p>
          <a:p>
            <a:pPr marL="342900" indent="-342900">
              <a:lnSpc>
                <a:spcPct val="90000"/>
              </a:lnSpc>
              <a:buFont typeface="Arial" panose="020B0604020202020204" pitchFamily="34" charset="0"/>
              <a:buChar char="•"/>
            </a:pPr>
            <a:endParaRPr lang="en-US" sz="2200" b="1" dirty="0">
              <a:solidFill>
                <a:srgbClr val="00539B"/>
              </a:solidFill>
            </a:endParaRPr>
          </a:p>
          <a:p>
            <a:pPr marL="342900" indent="-342900">
              <a:lnSpc>
                <a:spcPct val="90000"/>
              </a:lnSpc>
              <a:buFont typeface="Arial" panose="020B0604020202020204" pitchFamily="34" charset="0"/>
              <a:buChar char="•"/>
            </a:pPr>
            <a:endParaRPr lang="en-US" sz="2200" b="1" dirty="0">
              <a:solidFill>
                <a:srgbClr val="00539B"/>
              </a:solidFill>
            </a:endParaRPr>
          </a:p>
        </p:txBody>
      </p:sp>
      <p:sp>
        <p:nvSpPr>
          <p:cNvPr id="15" name="PageNumberTextBox">
            <a:extLst>
              <a:ext uri="{FF2B5EF4-FFF2-40B4-BE49-F238E27FC236}">
                <a16:creationId xmlns:a16="http://schemas.microsoft.com/office/drawing/2014/main" id="{A6883E07-62D1-43F0-A139-22239410DB2D}"/>
              </a:ext>
            </a:extLst>
          </p:cNvPr>
          <p:cNvSpPr txBox="1"/>
          <p:nvPr/>
        </p:nvSpPr>
        <p:spPr>
          <a:xfrm>
            <a:off x="8458200" y="6692900"/>
            <a:ext cx="444500" cy="153888"/>
          </a:xfrm>
          <a:prstGeom prst="rect">
            <a:avLst/>
          </a:prstGeom>
          <a:noFill/>
        </p:spPr>
        <p:txBody>
          <a:bodyPr vert="horz" wrap="none" lIns="0" tIns="0" rIns="0" bIns="0" rtlCol="0" anchor="ctr">
            <a:noAutofit/>
          </a:bodyPr>
          <a:lstStyle/>
          <a:p>
            <a:pPr algn="r">
              <a:lnSpc>
                <a:spcPct val="90000"/>
              </a:lnSpc>
            </a:pPr>
            <a:r>
              <a:rPr lang="en-US" sz="1000" dirty="0">
                <a:solidFill>
                  <a:srgbClr val="000000"/>
                </a:solidFill>
                <a:latin typeface="Segoe UI" panose="020B0502040204020203" pitchFamily="34" charset="0"/>
              </a:rPr>
              <a:t>1</a:t>
            </a:r>
          </a:p>
        </p:txBody>
      </p:sp>
    </p:spTree>
    <p:extLst>
      <p:ext uri="{BB962C8B-B14F-4D97-AF65-F5344CB8AC3E}">
        <p14:creationId xmlns:p14="http://schemas.microsoft.com/office/powerpoint/2010/main" val="25297667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AFC8C29-290C-4441-92B7-C518836F8018}"/>
              </a:ext>
            </a:extLst>
          </p:cNvPr>
          <p:cNvSpPr txBox="1"/>
          <p:nvPr/>
        </p:nvSpPr>
        <p:spPr>
          <a:xfrm>
            <a:off x="184448" y="1172695"/>
            <a:ext cx="8122064" cy="3903010"/>
          </a:xfrm>
          <a:prstGeom prst="rect">
            <a:avLst/>
          </a:prstGeom>
          <a:noFill/>
        </p:spPr>
        <p:txBody>
          <a:bodyPr wrap="square" lIns="0" tIns="0" rIns="0" bIns="0" rtlCol="0">
            <a:noAutofit/>
          </a:bodyPr>
          <a:lstStyle/>
          <a:p>
            <a:pPr>
              <a:lnSpc>
                <a:spcPct val="90000"/>
              </a:lnSpc>
            </a:pPr>
            <a:r>
              <a:rPr lang="en-US" sz="2400" b="1" dirty="0">
                <a:solidFill>
                  <a:srgbClr val="00539B"/>
                </a:solidFill>
              </a:rPr>
              <a:t>Fits within the District’s current budget</a:t>
            </a:r>
          </a:p>
          <a:p>
            <a:pPr>
              <a:lnSpc>
                <a:spcPct val="90000"/>
              </a:lnSpc>
            </a:pPr>
            <a:endParaRPr lang="en-US" sz="2400" b="1" dirty="0">
              <a:solidFill>
                <a:srgbClr val="00539B"/>
              </a:solidFill>
            </a:endParaRPr>
          </a:p>
          <a:p>
            <a:pPr marL="800100" lvl="1" indent="-342900">
              <a:lnSpc>
                <a:spcPct val="90000"/>
              </a:lnSpc>
              <a:buFont typeface="Arial" panose="020B0604020202020204" pitchFamily="34" charset="0"/>
              <a:buChar char="•"/>
            </a:pPr>
            <a:endParaRPr lang="en-US" sz="800" dirty="0"/>
          </a:p>
          <a:p>
            <a:pPr marL="800100" lvl="1" indent="-342900">
              <a:lnSpc>
                <a:spcPct val="90000"/>
              </a:lnSpc>
              <a:buFont typeface="Arial" panose="020B0604020202020204" pitchFamily="34" charset="0"/>
              <a:buChar char="•"/>
            </a:pPr>
            <a:r>
              <a:rPr lang="en-US" sz="2000" dirty="0"/>
              <a:t>Utilizes current financial resources available </a:t>
            </a:r>
          </a:p>
          <a:p>
            <a:pPr marL="1257300" lvl="2" indent="-342900">
              <a:lnSpc>
                <a:spcPct val="90000"/>
              </a:lnSpc>
              <a:buFont typeface="Arial" panose="020B0604020202020204" pitchFamily="34" charset="0"/>
              <a:buChar char="•"/>
            </a:pPr>
            <a:r>
              <a:rPr lang="en-US" sz="1600" dirty="0"/>
              <a:t>Does not hinge on a new nickel tax/Building Fund tax</a:t>
            </a:r>
          </a:p>
          <a:p>
            <a:pPr lvl="1">
              <a:lnSpc>
                <a:spcPct val="90000"/>
              </a:lnSpc>
            </a:pPr>
            <a:endParaRPr lang="en-US" sz="2400" dirty="0"/>
          </a:p>
          <a:p>
            <a:pPr marL="800100" lvl="1" indent="-342900">
              <a:lnSpc>
                <a:spcPct val="90000"/>
              </a:lnSpc>
              <a:buFont typeface="Arial" panose="020B0604020202020204" pitchFamily="34" charset="0"/>
              <a:buChar char="•"/>
            </a:pPr>
            <a:r>
              <a:rPr lang="en-US" sz="2000" dirty="0"/>
              <a:t>Meet cash flow needs and existing debt obligations</a:t>
            </a:r>
          </a:p>
          <a:p>
            <a:pPr marL="1257300" lvl="2" indent="-342900">
              <a:lnSpc>
                <a:spcPct val="90000"/>
              </a:lnSpc>
              <a:buFont typeface="Arial" panose="020B0604020202020204" pitchFamily="34" charset="0"/>
              <a:buChar char="•"/>
            </a:pPr>
            <a:r>
              <a:rPr lang="en-US" sz="1600" dirty="0"/>
              <a:t>Reduces the up-front General Fund contribution</a:t>
            </a:r>
          </a:p>
          <a:p>
            <a:pPr marL="1257300" lvl="2" indent="-342900">
              <a:lnSpc>
                <a:spcPct val="90000"/>
              </a:lnSpc>
              <a:buFont typeface="Arial" panose="020B0604020202020204" pitchFamily="34" charset="0"/>
              <a:buChar char="•"/>
            </a:pPr>
            <a:r>
              <a:rPr lang="en-US" sz="1600" dirty="0"/>
              <a:t>Includes a General Fund bond payment</a:t>
            </a:r>
          </a:p>
          <a:p>
            <a:pPr marL="1257300" lvl="2" indent="-342900">
              <a:lnSpc>
                <a:spcPct val="90000"/>
              </a:lnSpc>
              <a:buFont typeface="Arial" panose="020B0604020202020204" pitchFamily="34" charset="0"/>
              <a:buChar char="•"/>
            </a:pPr>
            <a:endParaRPr lang="en-US" sz="1600" dirty="0"/>
          </a:p>
          <a:p>
            <a:pPr marL="800100" lvl="1" indent="-342900">
              <a:lnSpc>
                <a:spcPct val="90000"/>
              </a:lnSpc>
              <a:buFont typeface="Arial" panose="020B0604020202020204" pitchFamily="34" charset="0"/>
              <a:buChar char="•"/>
            </a:pPr>
            <a:r>
              <a:rPr lang="en-US" sz="2000" dirty="0"/>
              <a:t>Reviewed with Kentucky </a:t>
            </a:r>
          </a:p>
          <a:p>
            <a:pPr lvl="1">
              <a:lnSpc>
                <a:spcPct val="90000"/>
              </a:lnSpc>
            </a:pPr>
            <a:r>
              <a:rPr lang="en-US" sz="2000" dirty="0"/>
              <a:t>     Department of </a:t>
            </a:r>
          </a:p>
          <a:p>
            <a:pPr lvl="1">
              <a:lnSpc>
                <a:spcPct val="90000"/>
              </a:lnSpc>
            </a:pPr>
            <a:r>
              <a:rPr lang="en-US" sz="2000" dirty="0"/>
              <a:t>     Education</a:t>
            </a:r>
          </a:p>
        </p:txBody>
      </p:sp>
      <p:graphicFrame>
        <p:nvGraphicFramePr>
          <p:cNvPr id="6" name="Chart 5">
            <a:extLst>
              <a:ext uri="{FF2B5EF4-FFF2-40B4-BE49-F238E27FC236}">
                <a16:creationId xmlns:a16="http://schemas.microsoft.com/office/drawing/2014/main" id="{2125B185-F159-4D12-B221-3178F0E4EA06}"/>
              </a:ext>
            </a:extLst>
          </p:cNvPr>
          <p:cNvGraphicFramePr>
            <a:graphicFrameLocks/>
          </p:cNvGraphicFramePr>
          <p:nvPr>
            <p:extLst>
              <p:ext uri="{D42A27DB-BD31-4B8C-83A1-F6EECF244321}">
                <p14:modId xmlns:p14="http://schemas.microsoft.com/office/powerpoint/2010/main" val="3494217329"/>
              </p:ext>
            </p:extLst>
          </p:nvPr>
        </p:nvGraphicFramePr>
        <p:xfrm>
          <a:off x="3810000" y="3886200"/>
          <a:ext cx="5181598" cy="2713505"/>
        </p:xfrm>
        <a:graphic>
          <a:graphicData uri="http://schemas.openxmlformats.org/drawingml/2006/chart">
            <c:chart xmlns:c="http://schemas.openxmlformats.org/drawingml/2006/chart" xmlns:r="http://schemas.openxmlformats.org/officeDocument/2006/relationships" r:id="rId2"/>
          </a:graphicData>
        </a:graphic>
      </p:graphicFrame>
      <p:sp>
        <p:nvSpPr>
          <p:cNvPr id="2" name="Title 1">
            <a:extLst>
              <a:ext uri="{FF2B5EF4-FFF2-40B4-BE49-F238E27FC236}">
                <a16:creationId xmlns:a16="http://schemas.microsoft.com/office/drawing/2014/main" id="{1FA73023-236C-4E09-9422-FEF655340A16}"/>
              </a:ext>
            </a:extLst>
          </p:cNvPr>
          <p:cNvSpPr>
            <a:spLocks noGrp="1"/>
          </p:cNvSpPr>
          <p:nvPr>
            <p:ph type="title"/>
          </p:nvPr>
        </p:nvSpPr>
        <p:spPr/>
        <p:txBody>
          <a:bodyPr/>
          <a:lstStyle/>
          <a:p>
            <a:r>
              <a:rPr lang="en-US" sz="2800" dirty="0"/>
              <a:t>Created a Fiscally Responsible and </a:t>
            </a:r>
            <a:br>
              <a:rPr lang="en-US" sz="2800" dirty="0"/>
            </a:br>
            <a:r>
              <a:rPr lang="en-US" sz="2800" dirty="0"/>
              <a:t>Solid Finance Plan</a:t>
            </a:r>
          </a:p>
        </p:txBody>
      </p:sp>
      <p:pic>
        <p:nvPicPr>
          <p:cNvPr id="4" name="Picture 3">
            <a:extLst>
              <a:ext uri="{FF2B5EF4-FFF2-40B4-BE49-F238E27FC236}">
                <a16:creationId xmlns:a16="http://schemas.microsoft.com/office/drawing/2014/main" id="{82836DCC-32D1-421C-9005-1827DBA7D23A}"/>
              </a:ext>
            </a:extLst>
          </p:cNvPr>
          <p:cNvPicPr>
            <a:picLocks noChangeAspect="1"/>
          </p:cNvPicPr>
          <p:nvPr/>
        </p:nvPicPr>
        <p:blipFill>
          <a:blip r:embed="rId3">
            <a:alphaModFix/>
          </a:blip>
          <a:stretch>
            <a:fillRect/>
          </a:stretch>
        </p:blipFill>
        <p:spPr>
          <a:xfrm>
            <a:off x="5905500" y="1037245"/>
            <a:ext cx="685800" cy="644278"/>
          </a:xfrm>
          <a:prstGeom prst="rect">
            <a:avLst/>
          </a:prstGeom>
        </p:spPr>
      </p:pic>
      <p:sp>
        <p:nvSpPr>
          <p:cNvPr id="5" name="Rectangle: Rounded Corners 4">
            <a:extLst>
              <a:ext uri="{FF2B5EF4-FFF2-40B4-BE49-F238E27FC236}">
                <a16:creationId xmlns:a16="http://schemas.microsoft.com/office/drawing/2014/main" id="{200F7AB2-42EB-455D-BA66-6094E6BC49BE}"/>
              </a:ext>
            </a:extLst>
          </p:cNvPr>
          <p:cNvSpPr/>
          <p:nvPr/>
        </p:nvSpPr>
        <p:spPr>
          <a:xfrm>
            <a:off x="76200" y="973420"/>
            <a:ext cx="6705600" cy="771928"/>
          </a:xfrm>
          <a:prstGeom prst="roundRect">
            <a:avLst/>
          </a:prstGeom>
          <a:noFill/>
          <a:ln w="19050">
            <a:solidFill>
              <a:srgbClr val="FFC247"/>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pic>
        <p:nvPicPr>
          <p:cNvPr id="7" name="Picture 6">
            <a:extLst>
              <a:ext uri="{FF2B5EF4-FFF2-40B4-BE49-F238E27FC236}">
                <a16:creationId xmlns:a16="http://schemas.microsoft.com/office/drawing/2014/main" id="{DFC69D10-9F24-4BD5-9346-74D68E061017}"/>
              </a:ext>
            </a:extLst>
          </p:cNvPr>
          <p:cNvPicPr>
            <a:picLocks noChangeAspect="1"/>
          </p:cNvPicPr>
          <p:nvPr/>
        </p:nvPicPr>
        <p:blipFill rotWithShape="1">
          <a:blip r:embed="rId4"/>
          <a:srcRect l="35584" t="127" r="35163" b="43470"/>
          <a:stretch/>
        </p:blipFill>
        <p:spPr>
          <a:xfrm>
            <a:off x="4114800" y="5426596"/>
            <a:ext cx="381001" cy="397810"/>
          </a:xfrm>
          <a:prstGeom prst="rect">
            <a:avLst/>
          </a:prstGeom>
        </p:spPr>
      </p:pic>
      <p:sp>
        <p:nvSpPr>
          <p:cNvPr id="8" name="TextBox 7">
            <a:extLst>
              <a:ext uri="{FF2B5EF4-FFF2-40B4-BE49-F238E27FC236}">
                <a16:creationId xmlns:a16="http://schemas.microsoft.com/office/drawing/2014/main" id="{83B254BB-C550-4700-A65F-C987D245835D}"/>
              </a:ext>
            </a:extLst>
          </p:cNvPr>
          <p:cNvSpPr txBox="1"/>
          <p:nvPr/>
        </p:nvSpPr>
        <p:spPr>
          <a:xfrm>
            <a:off x="95250" y="6599705"/>
            <a:ext cx="3438523" cy="152400"/>
          </a:xfrm>
          <a:prstGeom prst="rect">
            <a:avLst/>
          </a:prstGeom>
          <a:noFill/>
        </p:spPr>
        <p:txBody>
          <a:bodyPr wrap="square" lIns="0" tIns="0" rIns="0" bIns="0" rtlCol="0">
            <a:noAutofit/>
          </a:bodyPr>
          <a:lstStyle/>
          <a:p>
            <a:pPr>
              <a:lnSpc>
                <a:spcPct val="90000"/>
              </a:lnSpc>
            </a:pPr>
            <a:r>
              <a:rPr lang="en-US" sz="900" i="1" dirty="0"/>
              <a:t>(1) Source: KDE 2020-21 Local District Tax Levies report </a:t>
            </a:r>
          </a:p>
        </p:txBody>
      </p:sp>
      <p:sp>
        <p:nvSpPr>
          <p:cNvPr id="9" name="PageNumberTextBox">
            <a:extLst>
              <a:ext uri="{FF2B5EF4-FFF2-40B4-BE49-F238E27FC236}">
                <a16:creationId xmlns:a16="http://schemas.microsoft.com/office/drawing/2014/main" id="{DC62C8E8-A91B-47AA-A320-D6F61B3EA428}"/>
              </a:ext>
            </a:extLst>
          </p:cNvPr>
          <p:cNvSpPr txBox="1"/>
          <p:nvPr/>
        </p:nvSpPr>
        <p:spPr>
          <a:xfrm>
            <a:off x="8458200" y="6692900"/>
            <a:ext cx="444500" cy="153888"/>
          </a:xfrm>
          <a:prstGeom prst="rect">
            <a:avLst/>
          </a:prstGeom>
          <a:noFill/>
        </p:spPr>
        <p:txBody>
          <a:bodyPr vert="horz" wrap="none" lIns="0" tIns="0" rIns="0" bIns="0" rtlCol="0" anchor="ctr">
            <a:noAutofit/>
          </a:bodyPr>
          <a:lstStyle/>
          <a:p>
            <a:pPr algn="r">
              <a:lnSpc>
                <a:spcPct val="90000"/>
              </a:lnSpc>
            </a:pPr>
            <a:r>
              <a:rPr lang="en-US" sz="1000" dirty="0">
                <a:solidFill>
                  <a:srgbClr val="000000"/>
                </a:solidFill>
                <a:latin typeface="Segoe UI" panose="020B0502040204020203" pitchFamily="34" charset="0"/>
              </a:rPr>
              <a:t>2</a:t>
            </a:r>
          </a:p>
        </p:txBody>
      </p:sp>
      <p:sp>
        <p:nvSpPr>
          <p:cNvPr id="10" name="TextBox 9">
            <a:extLst>
              <a:ext uri="{FF2B5EF4-FFF2-40B4-BE49-F238E27FC236}">
                <a16:creationId xmlns:a16="http://schemas.microsoft.com/office/drawing/2014/main" id="{08DF29F5-4D05-48FF-83B4-B4CA4AF22A0F}"/>
              </a:ext>
            </a:extLst>
          </p:cNvPr>
          <p:cNvSpPr txBox="1"/>
          <p:nvPr/>
        </p:nvSpPr>
        <p:spPr>
          <a:xfrm>
            <a:off x="3902224" y="4008907"/>
            <a:ext cx="5149552" cy="342801"/>
          </a:xfrm>
          <a:prstGeom prst="rect">
            <a:avLst/>
          </a:prstGeom>
          <a:noFill/>
        </p:spPr>
        <p:txBody>
          <a:bodyPr wrap="square" lIns="0" tIns="0" rIns="0" bIns="0" rtlCol="0">
            <a:noAutofit/>
          </a:bodyPr>
          <a:lstStyle/>
          <a:p>
            <a:pPr algn="ctr">
              <a:lnSpc>
                <a:spcPct val="90000"/>
              </a:lnSpc>
            </a:pPr>
            <a:r>
              <a:rPr lang="en-US" sz="1600" b="1" dirty="0">
                <a:solidFill>
                  <a:srgbClr val="00539B"/>
                </a:solidFill>
                <a:latin typeface="Segoe Condensed" panose="020B0606040200020203" pitchFamily="34" charset="0"/>
              </a:rPr>
              <a:t>Christian’s low tax rate compared to peers</a:t>
            </a:r>
          </a:p>
          <a:p>
            <a:pPr algn="ctr">
              <a:lnSpc>
                <a:spcPct val="90000"/>
              </a:lnSpc>
            </a:pPr>
            <a:endParaRPr lang="en-US" sz="1100" b="1" dirty="0">
              <a:solidFill>
                <a:srgbClr val="00539B"/>
              </a:solidFill>
            </a:endParaRPr>
          </a:p>
          <a:p>
            <a:pPr marL="800100" lvl="1" indent="-342900" algn="ctr">
              <a:lnSpc>
                <a:spcPct val="90000"/>
              </a:lnSpc>
              <a:buFont typeface="Arial" panose="020B0604020202020204" pitchFamily="34" charset="0"/>
              <a:buChar char="•"/>
            </a:pPr>
            <a:endParaRPr lang="en-US" sz="800" dirty="0"/>
          </a:p>
        </p:txBody>
      </p:sp>
      <p:cxnSp>
        <p:nvCxnSpPr>
          <p:cNvPr id="12" name="Straight Connector 11">
            <a:extLst>
              <a:ext uri="{FF2B5EF4-FFF2-40B4-BE49-F238E27FC236}">
                <a16:creationId xmlns:a16="http://schemas.microsoft.com/office/drawing/2014/main" id="{B46ABFAC-FA68-4B48-9DF1-0006A386C116}"/>
              </a:ext>
            </a:extLst>
          </p:cNvPr>
          <p:cNvCxnSpPr>
            <a:cxnSpLocks/>
          </p:cNvCxnSpPr>
          <p:nvPr/>
        </p:nvCxnSpPr>
        <p:spPr>
          <a:xfrm>
            <a:off x="6705600" y="5486400"/>
            <a:ext cx="0" cy="1010771"/>
          </a:xfrm>
          <a:prstGeom prst="line">
            <a:avLst/>
          </a:prstGeom>
          <a:ln w="28575">
            <a:solidFill>
              <a:srgbClr val="92D050"/>
            </a:solidFill>
            <a:miter lim="800000"/>
          </a:ln>
          <a:effectLst/>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D5FB40F5-8CDE-4869-9EC6-0187B7F9A1CB}"/>
              </a:ext>
            </a:extLst>
          </p:cNvPr>
          <p:cNvSpPr txBox="1"/>
          <p:nvPr/>
        </p:nvSpPr>
        <p:spPr>
          <a:xfrm>
            <a:off x="6057900" y="5296645"/>
            <a:ext cx="838200" cy="152400"/>
          </a:xfrm>
          <a:prstGeom prst="rect">
            <a:avLst/>
          </a:prstGeom>
          <a:noFill/>
        </p:spPr>
        <p:txBody>
          <a:bodyPr wrap="square" lIns="0" tIns="0" rIns="0" bIns="0" rtlCol="0">
            <a:noAutofit/>
          </a:bodyPr>
          <a:lstStyle/>
          <a:p>
            <a:pPr>
              <a:lnSpc>
                <a:spcPct val="90000"/>
              </a:lnSpc>
            </a:pPr>
            <a:r>
              <a:rPr lang="en-US" sz="1200" b="1" dirty="0">
                <a:solidFill>
                  <a:srgbClr val="92D050"/>
                </a:solidFill>
              </a:rPr>
              <a:t>Avg. 65.44</a:t>
            </a:r>
          </a:p>
        </p:txBody>
      </p:sp>
    </p:spTree>
    <p:extLst>
      <p:ext uri="{BB962C8B-B14F-4D97-AF65-F5344CB8AC3E}">
        <p14:creationId xmlns:p14="http://schemas.microsoft.com/office/powerpoint/2010/main" val="1176787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B5204B6-7B44-40DD-B274-ED66AF134E07}"/>
              </a:ext>
            </a:extLst>
          </p:cNvPr>
          <p:cNvSpPr txBox="1"/>
          <p:nvPr/>
        </p:nvSpPr>
        <p:spPr>
          <a:xfrm>
            <a:off x="152401" y="1295400"/>
            <a:ext cx="8839198" cy="3903010"/>
          </a:xfrm>
          <a:prstGeom prst="rect">
            <a:avLst/>
          </a:prstGeom>
          <a:noFill/>
        </p:spPr>
        <p:txBody>
          <a:bodyPr wrap="square" lIns="0" tIns="0" rIns="0" bIns="0" rtlCol="0">
            <a:noAutofit/>
          </a:bodyPr>
          <a:lstStyle/>
          <a:p>
            <a:pPr>
              <a:lnSpc>
                <a:spcPct val="90000"/>
              </a:lnSpc>
            </a:pPr>
            <a:r>
              <a:rPr lang="en-US" sz="2400" b="1" dirty="0">
                <a:solidFill>
                  <a:srgbClr val="00539B"/>
                </a:solidFill>
              </a:rPr>
              <a:t>Funds a complete project</a:t>
            </a:r>
          </a:p>
          <a:p>
            <a:pPr>
              <a:lnSpc>
                <a:spcPct val="90000"/>
              </a:lnSpc>
            </a:pPr>
            <a:endParaRPr lang="en-US" sz="2400" b="1" dirty="0">
              <a:solidFill>
                <a:srgbClr val="00539B"/>
              </a:solidFill>
            </a:endParaRPr>
          </a:p>
          <a:p>
            <a:pPr marL="800100" lvl="1" indent="-342900">
              <a:lnSpc>
                <a:spcPct val="90000"/>
              </a:lnSpc>
              <a:buFont typeface="Arial" panose="020B0604020202020204" pitchFamily="34" charset="0"/>
              <a:buChar char="•"/>
            </a:pPr>
            <a:endParaRPr lang="en-US" sz="800" dirty="0"/>
          </a:p>
          <a:p>
            <a:pPr marL="800100" lvl="1" indent="-342900">
              <a:lnSpc>
                <a:spcPct val="90000"/>
              </a:lnSpc>
              <a:buFont typeface="Arial" panose="020B0604020202020204" pitchFamily="34" charset="0"/>
              <a:buChar char="•"/>
            </a:pPr>
            <a:r>
              <a:rPr lang="en-US" sz="2000" dirty="0"/>
              <a:t>Includes main campus with athletic complex and all support facilities</a:t>
            </a:r>
          </a:p>
          <a:p>
            <a:pPr marL="1257300" lvl="2" indent="-342900">
              <a:lnSpc>
                <a:spcPct val="90000"/>
              </a:lnSpc>
              <a:buFont typeface="Arial" panose="020B0604020202020204" pitchFamily="34" charset="0"/>
              <a:buChar char="•"/>
            </a:pPr>
            <a:r>
              <a:rPr lang="en-US" sz="1600" dirty="0"/>
              <a:t>General Fund bond allows for more flexibility and funding of these projects</a:t>
            </a:r>
          </a:p>
          <a:p>
            <a:pPr marL="1257300" lvl="2" indent="-342900">
              <a:lnSpc>
                <a:spcPct val="90000"/>
              </a:lnSpc>
              <a:buFont typeface="Arial" panose="020B0604020202020204" pitchFamily="34" charset="0"/>
              <a:buChar char="•"/>
            </a:pPr>
            <a:endParaRPr lang="en-US" sz="1600" dirty="0"/>
          </a:p>
          <a:p>
            <a:pPr marL="1257300" lvl="2" indent="-342900">
              <a:lnSpc>
                <a:spcPct val="90000"/>
              </a:lnSpc>
              <a:buFont typeface="Arial" panose="020B0604020202020204" pitchFamily="34" charset="0"/>
              <a:buChar char="•"/>
            </a:pPr>
            <a:endParaRPr lang="en-US" sz="1600" dirty="0"/>
          </a:p>
          <a:p>
            <a:pPr marL="800100" lvl="1" indent="-342900">
              <a:lnSpc>
                <a:spcPct val="90000"/>
              </a:lnSpc>
              <a:buFont typeface="Arial" panose="020B0604020202020204" pitchFamily="34" charset="0"/>
              <a:buChar char="•"/>
            </a:pPr>
            <a:r>
              <a:rPr lang="en-US" sz="2000" dirty="0"/>
              <a:t>Increase bonding capacity</a:t>
            </a:r>
          </a:p>
          <a:p>
            <a:pPr marL="1257300" lvl="2" indent="-342900">
              <a:lnSpc>
                <a:spcPct val="90000"/>
              </a:lnSpc>
              <a:buFont typeface="Arial" panose="020B0604020202020204" pitchFamily="34" charset="0"/>
              <a:buChar char="•"/>
            </a:pPr>
            <a:r>
              <a:rPr lang="en-US" sz="1600" dirty="0"/>
              <a:t>25-year bond issue with General Fund bond ($50 million vs. $75+ million)  </a:t>
            </a:r>
          </a:p>
          <a:p>
            <a:pPr lvl="2">
              <a:lnSpc>
                <a:spcPct val="90000"/>
              </a:lnSpc>
            </a:pPr>
            <a:endParaRPr lang="en-US" sz="1600" dirty="0"/>
          </a:p>
          <a:p>
            <a:pPr marL="1257300" lvl="2" indent="-342900">
              <a:lnSpc>
                <a:spcPct val="90000"/>
              </a:lnSpc>
              <a:buFont typeface="Arial" panose="020B0604020202020204" pitchFamily="34" charset="0"/>
              <a:buChar char="•"/>
            </a:pPr>
            <a:endParaRPr lang="en-US" sz="2400" dirty="0"/>
          </a:p>
          <a:p>
            <a:pPr marL="1257300" lvl="2" indent="-342900">
              <a:lnSpc>
                <a:spcPct val="90000"/>
              </a:lnSpc>
              <a:buFont typeface="Arial" panose="020B0604020202020204" pitchFamily="34" charset="0"/>
              <a:buChar char="•"/>
            </a:pPr>
            <a:endParaRPr lang="en-US" sz="1600" dirty="0"/>
          </a:p>
        </p:txBody>
      </p:sp>
      <p:sp>
        <p:nvSpPr>
          <p:cNvPr id="4" name="Rectangle: Rounded Corners 3">
            <a:extLst>
              <a:ext uri="{FF2B5EF4-FFF2-40B4-BE49-F238E27FC236}">
                <a16:creationId xmlns:a16="http://schemas.microsoft.com/office/drawing/2014/main" id="{D41D0DB2-1AB6-443A-B545-D592C3E7C630}"/>
              </a:ext>
            </a:extLst>
          </p:cNvPr>
          <p:cNvSpPr/>
          <p:nvPr/>
        </p:nvSpPr>
        <p:spPr>
          <a:xfrm>
            <a:off x="76200" y="1064559"/>
            <a:ext cx="4876800" cy="771928"/>
          </a:xfrm>
          <a:prstGeom prst="roundRect">
            <a:avLst/>
          </a:prstGeom>
          <a:noFill/>
          <a:ln w="19050">
            <a:solidFill>
              <a:srgbClr val="FFC247"/>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pic>
        <p:nvPicPr>
          <p:cNvPr id="7" name="Picture 6">
            <a:extLst>
              <a:ext uri="{FF2B5EF4-FFF2-40B4-BE49-F238E27FC236}">
                <a16:creationId xmlns:a16="http://schemas.microsoft.com/office/drawing/2014/main" id="{58A63375-F6AC-4E53-A35B-1D1170B0E87A}"/>
              </a:ext>
            </a:extLst>
          </p:cNvPr>
          <p:cNvPicPr>
            <a:picLocks noChangeAspect="1"/>
          </p:cNvPicPr>
          <p:nvPr/>
        </p:nvPicPr>
        <p:blipFill>
          <a:blip r:embed="rId2">
            <a:alphaModFix/>
          </a:blip>
          <a:stretch>
            <a:fillRect/>
          </a:stretch>
        </p:blipFill>
        <p:spPr>
          <a:xfrm>
            <a:off x="3981450" y="1144584"/>
            <a:ext cx="685800" cy="644278"/>
          </a:xfrm>
          <a:prstGeom prst="rect">
            <a:avLst/>
          </a:prstGeom>
        </p:spPr>
      </p:pic>
      <p:sp>
        <p:nvSpPr>
          <p:cNvPr id="11" name="Title 1">
            <a:extLst>
              <a:ext uri="{FF2B5EF4-FFF2-40B4-BE49-F238E27FC236}">
                <a16:creationId xmlns:a16="http://schemas.microsoft.com/office/drawing/2014/main" id="{0AF324D7-01BA-41E0-A579-9F91F7884460}"/>
              </a:ext>
            </a:extLst>
          </p:cNvPr>
          <p:cNvSpPr>
            <a:spLocks noGrp="1"/>
          </p:cNvSpPr>
          <p:nvPr>
            <p:ph type="title"/>
          </p:nvPr>
        </p:nvSpPr>
        <p:spPr>
          <a:xfrm>
            <a:off x="0" y="0"/>
            <a:ext cx="7924800" cy="841375"/>
          </a:xfrm>
        </p:spPr>
        <p:txBody>
          <a:bodyPr/>
          <a:lstStyle/>
          <a:p>
            <a:r>
              <a:rPr lang="en-US" sz="2800" dirty="0"/>
              <a:t>Developed a Plan to Maximize </a:t>
            </a:r>
            <a:br>
              <a:rPr lang="en-US" sz="2800" dirty="0"/>
            </a:br>
            <a:r>
              <a:rPr lang="en-US" sz="2800" dirty="0"/>
              <a:t>Bonding Capacity </a:t>
            </a:r>
          </a:p>
        </p:txBody>
      </p:sp>
      <p:sp>
        <p:nvSpPr>
          <p:cNvPr id="10" name="PageNumberTextBox">
            <a:extLst>
              <a:ext uri="{FF2B5EF4-FFF2-40B4-BE49-F238E27FC236}">
                <a16:creationId xmlns:a16="http://schemas.microsoft.com/office/drawing/2014/main" id="{BC8CC742-DED6-4579-98EB-AD6D986B41B7}"/>
              </a:ext>
            </a:extLst>
          </p:cNvPr>
          <p:cNvSpPr txBox="1"/>
          <p:nvPr/>
        </p:nvSpPr>
        <p:spPr>
          <a:xfrm>
            <a:off x="8458200" y="6692900"/>
            <a:ext cx="444500" cy="153888"/>
          </a:xfrm>
          <a:prstGeom prst="rect">
            <a:avLst/>
          </a:prstGeom>
          <a:noFill/>
        </p:spPr>
        <p:txBody>
          <a:bodyPr vert="horz" wrap="none" lIns="0" tIns="0" rIns="0" bIns="0" rtlCol="0" anchor="ctr">
            <a:noAutofit/>
          </a:bodyPr>
          <a:lstStyle/>
          <a:p>
            <a:pPr algn="r">
              <a:lnSpc>
                <a:spcPct val="90000"/>
              </a:lnSpc>
            </a:pPr>
            <a:r>
              <a:rPr lang="en-US" sz="1000" dirty="0">
                <a:solidFill>
                  <a:srgbClr val="000000"/>
                </a:solidFill>
                <a:latin typeface="Segoe UI" panose="020B0502040204020203" pitchFamily="34" charset="0"/>
              </a:rPr>
              <a:t>3</a:t>
            </a:r>
          </a:p>
        </p:txBody>
      </p:sp>
      <p:graphicFrame>
        <p:nvGraphicFramePr>
          <p:cNvPr id="8" name="Chart 7">
            <a:extLst>
              <a:ext uri="{FF2B5EF4-FFF2-40B4-BE49-F238E27FC236}">
                <a16:creationId xmlns:a16="http://schemas.microsoft.com/office/drawing/2014/main" id="{E8B3D76E-0BC9-43DF-AA33-8E01B836240A}"/>
              </a:ext>
            </a:extLst>
          </p:cNvPr>
          <p:cNvGraphicFramePr>
            <a:graphicFrameLocks/>
          </p:cNvGraphicFramePr>
          <p:nvPr>
            <p:extLst>
              <p:ext uri="{D42A27DB-BD31-4B8C-83A1-F6EECF244321}">
                <p14:modId xmlns:p14="http://schemas.microsoft.com/office/powerpoint/2010/main" val="783768380"/>
              </p:ext>
            </p:extLst>
          </p:nvPr>
        </p:nvGraphicFramePr>
        <p:xfrm>
          <a:off x="609600" y="3651065"/>
          <a:ext cx="7467600" cy="309469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1623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67264FC-501B-4720-B56C-6A5F1C532649}"/>
              </a:ext>
            </a:extLst>
          </p:cNvPr>
          <p:cNvSpPr txBox="1"/>
          <p:nvPr/>
        </p:nvSpPr>
        <p:spPr>
          <a:xfrm>
            <a:off x="152400" y="1295400"/>
            <a:ext cx="8229600" cy="3903010"/>
          </a:xfrm>
          <a:prstGeom prst="rect">
            <a:avLst/>
          </a:prstGeom>
          <a:noFill/>
        </p:spPr>
        <p:txBody>
          <a:bodyPr wrap="square" lIns="0" tIns="0" rIns="0" bIns="0" rtlCol="0">
            <a:noAutofit/>
          </a:bodyPr>
          <a:lstStyle/>
          <a:p>
            <a:pPr>
              <a:lnSpc>
                <a:spcPct val="90000"/>
              </a:lnSpc>
            </a:pPr>
            <a:r>
              <a:rPr lang="en-US" sz="2400" b="1" dirty="0">
                <a:solidFill>
                  <a:srgbClr val="00539B"/>
                </a:solidFill>
              </a:rPr>
              <a:t>Meets key timeline dates</a:t>
            </a:r>
          </a:p>
          <a:p>
            <a:pPr>
              <a:lnSpc>
                <a:spcPct val="90000"/>
              </a:lnSpc>
            </a:pPr>
            <a:endParaRPr lang="en-US" sz="2400" dirty="0"/>
          </a:p>
          <a:p>
            <a:pPr marL="800100" lvl="1" indent="-342900">
              <a:lnSpc>
                <a:spcPct val="90000"/>
              </a:lnSpc>
              <a:buFont typeface="Arial" panose="020B0604020202020204" pitchFamily="34" charset="0"/>
              <a:buChar char="•"/>
            </a:pPr>
            <a:endParaRPr lang="en-US" sz="800" dirty="0"/>
          </a:p>
          <a:p>
            <a:pPr marL="800100" lvl="1" indent="-342900">
              <a:lnSpc>
                <a:spcPct val="90000"/>
              </a:lnSpc>
              <a:buFont typeface="Arial" panose="020B0604020202020204" pitchFamily="34" charset="0"/>
              <a:buChar char="•"/>
            </a:pPr>
            <a:r>
              <a:rPr lang="en-US" sz="2000" dirty="0"/>
              <a:t>Targeting an opening date of August 2024</a:t>
            </a:r>
          </a:p>
          <a:p>
            <a:pPr marL="1257300" lvl="2" indent="-342900">
              <a:lnSpc>
                <a:spcPct val="90000"/>
              </a:lnSpc>
              <a:buFont typeface="Arial" panose="020B0604020202020204" pitchFamily="34" charset="0"/>
              <a:buChar char="•"/>
            </a:pPr>
            <a:r>
              <a:rPr lang="en-US" sz="1600" dirty="0"/>
              <a:t>26 months of construction </a:t>
            </a:r>
          </a:p>
          <a:p>
            <a:pPr lvl="2">
              <a:lnSpc>
                <a:spcPct val="90000"/>
              </a:lnSpc>
            </a:pPr>
            <a:endParaRPr lang="en-US" sz="1600" dirty="0"/>
          </a:p>
          <a:p>
            <a:pPr marL="800100" lvl="1" indent="-342900">
              <a:lnSpc>
                <a:spcPct val="90000"/>
              </a:lnSpc>
              <a:buFont typeface="Arial" panose="020B0604020202020204" pitchFamily="34" charset="0"/>
              <a:buChar char="•"/>
            </a:pPr>
            <a:r>
              <a:rPr lang="en-US" sz="2000" dirty="0"/>
              <a:t>CCPS awarded $10 million Local Area Vocational Education Center (LAVEC) grant </a:t>
            </a:r>
          </a:p>
          <a:p>
            <a:pPr marL="1257300" lvl="2" indent="-342900">
              <a:lnSpc>
                <a:spcPct val="90000"/>
              </a:lnSpc>
              <a:buFont typeface="Arial" panose="020B0604020202020204" pitchFamily="34" charset="0"/>
              <a:buChar char="•"/>
            </a:pPr>
            <a:r>
              <a:rPr lang="en-US" sz="1600" dirty="0"/>
              <a:t>Bids must be awarded for the project to begin by September 1, 2022 </a:t>
            </a:r>
          </a:p>
          <a:p>
            <a:pPr marL="1257300" lvl="2" indent="-342900">
              <a:lnSpc>
                <a:spcPct val="90000"/>
              </a:lnSpc>
              <a:buFont typeface="Arial" panose="020B0604020202020204" pitchFamily="34" charset="0"/>
              <a:buChar char="•"/>
            </a:pPr>
            <a:endParaRPr lang="en-US" sz="1600" dirty="0"/>
          </a:p>
          <a:p>
            <a:pPr marL="800100" lvl="1" indent="-342900">
              <a:lnSpc>
                <a:spcPct val="90000"/>
              </a:lnSpc>
              <a:buFont typeface="Arial" panose="020B0604020202020204" pitchFamily="34" charset="0"/>
              <a:buChar char="•"/>
            </a:pPr>
            <a:r>
              <a:rPr lang="en-US" sz="2000" dirty="0"/>
              <a:t>Take advantage of the very low interest rate environment </a:t>
            </a:r>
          </a:p>
          <a:p>
            <a:pPr marL="1257300" lvl="2" indent="-342900">
              <a:lnSpc>
                <a:spcPct val="90000"/>
              </a:lnSpc>
              <a:buFont typeface="Arial" panose="020B0604020202020204" pitchFamily="34" charset="0"/>
              <a:buChar char="•"/>
            </a:pPr>
            <a:r>
              <a:rPr lang="en-US" sz="1600" dirty="0"/>
              <a:t>As of today, projecting a fixed rate of ≈2.5% </a:t>
            </a:r>
          </a:p>
          <a:p>
            <a:pPr lvl="2">
              <a:lnSpc>
                <a:spcPct val="90000"/>
              </a:lnSpc>
            </a:pPr>
            <a:endParaRPr lang="en-US" sz="1600" dirty="0"/>
          </a:p>
          <a:p>
            <a:pPr marL="1257300" lvl="2" indent="-342900">
              <a:lnSpc>
                <a:spcPct val="90000"/>
              </a:lnSpc>
              <a:buFont typeface="Arial" panose="020B0604020202020204" pitchFamily="34" charset="0"/>
              <a:buChar char="•"/>
            </a:pPr>
            <a:endParaRPr lang="en-US" sz="2400" dirty="0"/>
          </a:p>
          <a:p>
            <a:pPr marL="1257300" lvl="2" indent="-342900">
              <a:lnSpc>
                <a:spcPct val="90000"/>
              </a:lnSpc>
              <a:buFont typeface="Arial" panose="020B0604020202020204" pitchFamily="34" charset="0"/>
              <a:buChar char="•"/>
            </a:pPr>
            <a:endParaRPr lang="en-US" sz="1600" dirty="0"/>
          </a:p>
        </p:txBody>
      </p:sp>
      <p:pic>
        <p:nvPicPr>
          <p:cNvPr id="4" name="Picture 3">
            <a:extLst>
              <a:ext uri="{FF2B5EF4-FFF2-40B4-BE49-F238E27FC236}">
                <a16:creationId xmlns:a16="http://schemas.microsoft.com/office/drawing/2014/main" id="{8A6615E4-53C6-47F6-8FED-C4D1C60395A9}"/>
              </a:ext>
            </a:extLst>
          </p:cNvPr>
          <p:cNvPicPr>
            <a:picLocks noChangeAspect="1"/>
          </p:cNvPicPr>
          <p:nvPr/>
        </p:nvPicPr>
        <p:blipFill>
          <a:blip r:embed="rId2">
            <a:alphaModFix/>
          </a:blip>
          <a:stretch>
            <a:fillRect/>
          </a:stretch>
        </p:blipFill>
        <p:spPr>
          <a:xfrm>
            <a:off x="3819525" y="1128384"/>
            <a:ext cx="685800" cy="644278"/>
          </a:xfrm>
          <a:prstGeom prst="rect">
            <a:avLst/>
          </a:prstGeom>
        </p:spPr>
      </p:pic>
      <p:sp>
        <p:nvSpPr>
          <p:cNvPr id="5" name="Rectangle: Rounded Corners 4">
            <a:extLst>
              <a:ext uri="{FF2B5EF4-FFF2-40B4-BE49-F238E27FC236}">
                <a16:creationId xmlns:a16="http://schemas.microsoft.com/office/drawing/2014/main" id="{B0CC5EE1-0AD7-4295-90ED-357742E83FB4}"/>
              </a:ext>
            </a:extLst>
          </p:cNvPr>
          <p:cNvSpPr/>
          <p:nvPr/>
        </p:nvSpPr>
        <p:spPr>
          <a:xfrm>
            <a:off x="76200" y="1064559"/>
            <a:ext cx="4724400" cy="771928"/>
          </a:xfrm>
          <a:prstGeom prst="roundRect">
            <a:avLst/>
          </a:prstGeom>
          <a:noFill/>
          <a:ln w="19050">
            <a:solidFill>
              <a:srgbClr val="FFC247"/>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6" name="Title 1">
            <a:extLst>
              <a:ext uri="{FF2B5EF4-FFF2-40B4-BE49-F238E27FC236}">
                <a16:creationId xmlns:a16="http://schemas.microsoft.com/office/drawing/2014/main" id="{9472B3C5-2C11-47FC-8521-337CB380D402}"/>
              </a:ext>
            </a:extLst>
          </p:cNvPr>
          <p:cNvSpPr>
            <a:spLocks noGrp="1"/>
          </p:cNvSpPr>
          <p:nvPr>
            <p:ph type="title"/>
          </p:nvPr>
        </p:nvSpPr>
        <p:spPr>
          <a:xfrm>
            <a:off x="0" y="1"/>
            <a:ext cx="7924800" cy="837488"/>
          </a:xfrm>
        </p:spPr>
        <p:txBody>
          <a:bodyPr/>
          <a:lstStyle/>
          <a:p>
            <a:r>
              <a:rPr lang="en-US" sz="2800" dirty="0"/>
              <a:t>Mobilized Quickly and Strategically </a:t>
            </a:r>
          </a:p>
        </p:txBody>
      </p:sp>
      <p:pic>
        <p:nvPicPr>
          <p:cNvPr id="7" name="Picture 6">
            <a:extLst>
              <a:ext uri="{FF2B5EF4-FFF2-40B4-BE49-F238E27FC236}">
                <a16:creationId xmlns:a16="http://schemas.microsoft.com/office/drawing/2014/main" id="{02089486-8519-4827-A690-9A382D37A95A}"/>
              </a:ext>
            </a:extLst>
          </p:cNvPr>
          <p:cNvPicPr>
            <a:picLocks noChangeAspect="1"/>
          </p:cNvPicPr>
          <p:nvPr/>
        </p:nvPicPr>
        <p:blipFill rotWithShape="1">
          <a:blip r:embed="rId3"/>
          <a:srcRect t="6477" b="14741"/>
          <a:stretch/>
        </p:blipFill>
        <p:spPr>
          <a:xfrm>
            <a:off x="1373858" y="4552661"/>
            <a:ext cx="6396284" cy="2076739"/>
          </a:xfrm>
          <a:prstGeom prst="rect">
            <a:avLst/>
          </a:prstGeom>
          <a:effectLst>
            <a:outerShdw blurRad="50800" dist="38100" dir="5400000" algn="t" rotWithShape="0">
              <a:prstClr val="black">
                <a:alpha val="40000"/>
              </a:prstClr>
            </a:outerShdw>
          </a:effectLst>
        </p:spPr>
      </p:pic>
      <p:sp>
        <p:nvSpPr>
          <p:cNvPr id="8" name="TextBox 7">
            <a:extLst>
              <a:ext uri="{FF2B5EF4-FFF2-40B4-BE49-F238E27FC236}">
                <a16:creationId xmlns:a16="http://schemas.microsoft.com/office/drawing/2014/main" id="{C4FF92D9-2639-4061-BD5B-BCB4338BA434}"/>
              </a:ext>
            </a:extLst>
          </p:cNvPr>
          <p:cNvSpPr txBox="1"/>
          <p:nvPr/>
        </p:nvSpPr>
        <p:spPr>
          <a:xfrm>
            <a:off x="1373858" y="4378389"/>
            <a:ext cx="6396284" cy="276370"/>
          </a:xfrm>
          <a:prstGeom prst="rect">
            <a:avLst/>
          </a:prstGeom>
          <a:noFill/>
        </p:spPr>
        <p:txBody>
          <a:bodyPr wrap="square" lIns="0" tIns="0" rIns="0" bIns="0" rtlCol="0">
            <a:noAutofit/>
          </a:bodyPr>
          <a:lstStyle/>
          <a:p>
            <a:pPr algn="ctr">
              <a:lnSpc>
                <a:spcPct val="90000"/>
              </a:lnSpc>
            </a:pPr>
            <a:r>
              <a:rPr lang="en-US" sz="1200" b="1" dirty="0"/>
              <a:t>10-Year Treasury</a:t>
            </a:r>
            <a:r>
              <a:rPr lang="en-US" sz="1200" b="1" baseline="30000" dirty="0"/>
              <a:t>(1)</a:t>
            </a:r>
          </a:p>
        </p:txBody>
      </p:sp>
      <p:sp>
        <p:nvSpPr>
          <p:cNvPr id="9" name="TextBox 8">
            <a:extLst>
              <a:ext uri="{FF2B5EF4-FFF2-40B4-BE49-F238E27FC236}">
                <a16:creationId xmlns:a16="http://schemas.microsoft.com/office/drawing/2014/main" id="{F932D407-6C07-4D4E-8C91-AF06988DEEBA}"/>
              </a:ext>
            </a:extLst>
          </p:cNvPr>
          <p:cNvSpPr txBox="1"/>
          <p:nvPr/>
        </p:nvSpPr>
        <p:spPr>
          <a:xfrm>
            <a:off x="50562" y="6719520"/>
            <a:ext cx="3438523" cy="152400"/>
          </a:xfrm>
          <a:prstGeom prst="rect">
            <a:avLst/>
          </a:prstGeom>
          <a:noFill/>
        </p:spPr>
        <p:txBody>
          <a:bodyPr wrap="square" lIns="0" tIns="0" rIns="0" bIns="0" rtlCol="0">
            <a:noAutofit/>
          </a:bodyPr>
          <a:lstStyle/>
          <a:p>
            <a:pPr>
              <a:lnSpc>
                <a:spcPct val="90000"/>
              </a:lnSpc>
            </a:pPr>
            <a:r>
              <a:rPr lang="en-US" sz="900" i="1" dirty="0"/>
              <a:t>(1) Source: Federal Reserve as of October 20, 2021</a:t>
            </a:r>
          </a:p>
        </p:txBody>
      </p:sp>
      <p:sp>
        <p:nvSpPr>
          <p:cNvPr id="10" name="Arrow: Right 9">
            <a:extLst>
              <a:ext uri="{FF2B5EF4-FFF2-40B4-BE49-F238E27FC236}">
                <a16:creationId xmlns:a16="http://schemas.microsoft.com/office/drawing/2014/main" id="{40416449-7786-4EB0-98E5-E836F93DA4E0}"/>
              </a:ext>
            </a:extLst>
          </p:cNvPr>
          <p:cNvSpPr/>
          <p:nvPr/>
        </p:nvSpPr>
        <p:spPr>
          <a:xfrm rot="1087137">
            <a:off x="3795585" y="5352652"/>
            <a:ext cx="4011170" cy="159085"/>
          </a:xfrm>
          <a:prstGeom prst="rightArrow">
            <a:avLst/>
          </a:prstGeom>
          <a:solidFill>
            <a:srgbClr val="92D050"/>
          </a:solidFill>
          <a:ln w="127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11" name="PageNumberTextBox">
            <a:extLst>
              <a:ext uri="{FF2B5EF4-FFF2-40B4-BE49-F238E27FC236}">
                <a16:creationId xmlns:a16="http://schemas.microsoft.com/office/drawing/2014/main" id="{79BC72A5-DD98-44A9-8832-23479172098B}"/>
              </a:ext>
            </a:extLst>
          </p:cNvPr>
          <p:cNvSpPr txBox="1"/>
          <p:nvPr/>
        </p:nvSpPr>
        <p:spPr>
          <a:xfrm>
            <a:off x="8458200" y="6692900"/>
            <a:ext cx="444500" cy="153888"/>
          </a:xfrm>
          <a:prstGeom prst="rect">
            <a:avLst/>
          </a:prstGeom>
          <a:noFill/>
        </p:spPr>
        <p:txBody>
          <a:bodyPr vert="horz" wrap="none" lIns="0" tIns="0" rIns="0" bIns="0" rtlCol="0" anchor="ctr">
            <a:noAutofit/>
          </a:bodyPr>
          <a:lstStyle/>
          <a:p>
            <a:pPr algn="r">
              <a:lnSpc>
                <a:spcPct val="90000"/>
              </a:lnSpc>
            </a:pPr>
            <a:r>
              <a:rPr lang="en-US" sz="1000" dirty="0">
                <a:solidFill>
                  <a:srgbClr val="000000"/>
                </a:solidFill>
                <a:latin typeface="Segoe UI" panose="020B0502040204020203" pitchFamily="34" charset="0"/>
              </a:rPr>
              <a:t>4</a:t>
            </a:r>
          </a:p>
        </p:txBody>
      </p:sp>
    </p:spTree>
    <p:extLst>
      <p:ext uri="{BB962C8B-B14F-4D97-AF65-F5344CB8AC3E}">
        <p14:creationId xmlns:p14="http://schemas.microsoft.com/office/powerpoint/2010/main" val="3235831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65B1F5EE-4650-49F3-9EA5-796B382D8208}"/>
              </a:ext>
            </a:extLst>
          </p:cNvPr>
          <p:cNvGraphicFramePr/>
          <p:nvPr>
            <p:extLst>
              <p:ext uri="{D42A27DB-BD31-4B8C-83A1-F6EECF244321}">
                <p14:modId xmlns:p14="http://schemas.microsoft.com/office/powerpoint/2010/main" val="1557168846"/>
              </p:ext>
            </p:extLst>
          </p:nvPr>
        </p:nvGraphicFramePr>
        <p:xfrm>
          <a:off x="76200" y="1324322"/>
          <a:ext cx="8991600" cy="4953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79" name="Straight Connector 78">
            <a:extLst>
              <a:ext uri="{FF2B5EF4-FFF2-40B4-BE49-F238E27FC236}">
                <a16:creationId xmlns:a16="http://schemas.microsoft.com/office/drawing/2014/main" id="{E13343B4-2AA4-4D84-B2CD-2F9F16CCD576}"/>
              </a:ext>
            </a:extLst>
          </p:cNvPr>
          <p:cNvCxnSpPr>
            <a:cxnSpLocks/>
          </p:cNvCxnSpPr>
          <p:nvPr/>
        </p:nvCxnSpPr>
        <p:spPr>
          <a:xfrm>
            <a:off x="3927993" y="4108060"/>
            <a:ext cx="313240" cy="560110"/>
          </a:xfrm>
          <a:prstGeom prst="line">
            <a:avLst/>
          </a:prstGeom>
          <a:ln w="158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F4EEFC4-02F4-40B7-A0A6-A8EE77FFCE43}"/>
              </a:ext>
            </a:extLst>
          </p:cNvPr>
          <p:cNvCxnSpPr>
            <a:cxnSpLocks/>
          </p:cNvCxnSpPr>
          <p:nvPr/>
        </p:nvCxnSpPr>
        <p:spPr>
          <a:xfrm flipV="1">
            <a:off x="379008" y="2629807"/>
            <a:ext cx="628437" cy="742413"/>
          </a:xfrm>
          <a:prstGeom prst="line">
            <a:avLst/>
          </a:prstGeom>
          <a:ln w="19050">
            <a:solidFill>
              <a:schemeClr val="bg1">
                <a:lumMod val="50000"/>
              </a:schemeClr>
            </a:solidFill>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D7D67B50-A46C-4D85-9B48-3F95E9D0AF33}"/>
              </a:ext>
            </a:extLst>
          </p:cNvPr>
          <p:cNvSpPr txBox="1"/>
          <p:nvPr/>
        </p:nvSpPr>
        <p:spPr>
          <a:xfrm>
            <a:off x="123092" y="3397638"/>
            <a:ext cx="8106508" cy="211686"/>
          </a:xfrm>
          <a:prstGeom prst="rect">
            <a:avLst/>
          </a:prstGeom>
          <a:gradFill flip="none" rotWithShape="1">
            <a:gsLst>
              <a:gs pos="0">
                <a:srgbClr val="FFC247">
                  <a:tint val="66000"/>
                  <a:satMod val="160000"/>
                </a:srgbClr>
              </a:gs>
              <a:gs pos="50000">
                <a:srgbClr val="FFC247">
                  <a:tint val="44500"/>
                  <a:satMod val="160000"/>
                </a:srgbClr>
              </a:gs>
              <a:gs pos="100000">
                <a:srgbClr val="FFC247">
                  <a:tint val="23500"/>
                  <a:satMod val="160000"/>
                </a:srgbClr>
              </a:gs>
            </a:gsLst>
            <a:lin ang="5400000" scaled="1"/>
            <a:tileRect/>
          </a:gradFill>
          <a:ln>
            <a:noFill/>
          </a:ln>
          <a:effectLst>
            <a:outerShdw blurRad="50800" dist="38100" dir="5400000" algn="t" rotWithShape="0">
              <a:prstClr val="black">
                <a:alpha val="40000"/>
              </a:prstClr>
            </a:outerShdw>
          </a:effectLst>
        </p:spPr>
        <p:txBody>
          <a:bodyPr wrap="square" lIns="0" tIns="0" rIns="0" bIns="0" rtlCol="0">
            <a:noAutofit/>
          </a:bodyPr>
          <a:lstStyle/>
          <a:p>
            <a:pPr>
              <a:lnSpc>
                <a:spcPct val="90000"/>
              </a:lnSpc>
            </a:pPr>
            <a:endParaRPr lang="en-US" sz="1200" dirty="0"/>
          </a:p>
        </p:txBody>
      </p:sp>
      <p:sp>
        <p:nvSpPr>
          <p:cNvPr id="13" name="TextBox 12">
            <a:extLst>
              <a:ext uri="{FF2B5EF4-FFF2-40B4-BE49-F238E27FC236}">
                <a16:creationId xmlns:a16="http://schemas.microsoft.com/office/drawing/2014/main" id="{325193EC-5850-48DA-BDCB-0D690BD93F21}"/>
              </a:ext>
            </a:extLst>
          </p:cNvPr>
          <p:cNvSpPr txBox="1"/>
          <p:nvPr/>
        </p:nvSpPr>
        <p:spPr>
          <a:xfrm>
            <a:off x="850880" y="4715126"/>
            <a:ext cx="1128346" cy="486799"/>
          </a:xfrm>
          <a:prstGeom prst="rect">
            <a:avLst/>
          </a:prstGeom>
          <a:noFill/>
          <a:ln w="19050">
            <a:noFill/>
          </a:ln>
        </p:spPr>
        <p:txBody>
          <a:bodyPr wrap="square" lIns="0" tIns="0" rIns="0" bIns="0" rtlCol="0">
            <a:noAutofit/>
          </a:bodyPr>
          <a:lstStyle/>
          <a:p>
            <a:pPr algn="ctr">
              <a:lnSpc>
                <a:spcPct val="90000"/>
              </a:lnSpc>
            </a:pPr>
            <a:r>
              <a:rPr lang="en-US" sz="1200" dirty="0"/>
              <a:t>BG1s submitted to KDE</a:t>
            </a:r>
          </a:p>
        </p:txBody>
      </p:sp>
      <p:sp>
        <p:nvSpPr>
          <p:cNvPr id="2" name="Title 1">
            <a:extLst>
              <a:ext uri="{FF2B5EF4-FFF2-40B4-BE49-F238E27FC236}">
                <a16:creationId xmlns:a16="http://schemas.microsoft.com/office/drawing/2014/main" id="{23951134-40CD-42A9-95E2-64D9FBDA0B03}"/>
              </a:ext>
            </a:extLst>
          </p:cNvPr>
          <p:cNvSpPr>
            <a:spLocks noGrp="1"/>
          </p:cNvSpPr>
          <p:nvPr>
            <p:ph type="title"/>
          </p:nvPr>
        </p:nvSpPr>
        <p:spPr/>
        <p:txBody>
          <a:bodyPr/>
          <a:lstStyle/>
          <a:p>
            <a:r>
              <a:rPr lang="en-US" sz="2800" dirty="0"/>
              <a:t>In Lockstep with KDE on the </a:t>
            </a:r>
            <a:br>
              <a:rPr lang="en-US" sz="2800" dirty="0"/>
            </a:br>
            <a:r>
              <a:rPr lang="en-US" sz="2800" dirty="0"/>
              <a:t>Approval Process</a:t>
            </a:r>
          </a:p>
        </p:txBody>
      </p:sp>
      <p:pic>
        <p:nvPicPr>
          <p:cNvPr id="3" name="Picture 2">
            <a:extLst>
              <a:ext uri="{FF2B5EF4-FFF2-40B4-BE49-F238E27FC236}">
                <a16:creationId xmlns:a16="http://schemas.microsoft.com/office/drawing/2014/main" id="{F3D0AD10-F20E-4842-99C5-8719655AE865}"/>
              </a:ext>
            </a:extLst>
          </p:cNvPr>
          <p:cNvPicPr>
            <a:picLocks noChangeAspect="1"/>
          </p:cNvPicPr>
          <p:nvPr/>
        </p:nvPicPr>
        <p:blipFill>
          <a:blip r:embed="rId7"/>
          <a:stretch>
            <a:fillRect/>
          </a:stretch>
        </p:blipFill>
        <p:spPr>
          <a:xfrm>
            <a:off x="1700098" y="1313607"/>
            <a:ext cx="379948" cy="419009"/>
          </a:xfrm>
          <a:prstGeom prst="rect">
            <a:avLst/>
          </a:prstGeom>
        </p:spPr>
      </p:pic>
      <p:sp>
        <p:nvSpPr>
          <p:cNvPr id="7" name="TextBox 6">
            <a:extLst>
              <a:ext uri="{FF2B5EF4-FFF2-40B4-BE49-F238E27FC236}">
                <a16:creationId xmlns:a16="http://schemas.microsoft.com/office/drawing/2014/main" id="{DDDCCF24-E4D8-49EE-8DBB-3045A2D20837}"/>
              </a:ext>
            </a:extLst>
          </p:cNvPr>
          <p:cNvSpPr txBox="1"/>
          <p:nvPr/>
        </p:nvSpPr>
        <p:spPr>
          <a:xfrm>
            <a:off x="2842190" y="3974130"/>
            <a:ext cx="6163654" cy="152400"/>
          </a:xfrm>
          <a:prstGeom prst="rect">
            <a:avLst/>
          </a:prstGeom>
          <a:gradFill flip="none" rotWithShape="1">
            <a:gsLst>
              <a:gs pos="0">
                <a:srgbClr val="0070C0">
                  <a:tint val="66000"/>
                  <a:satMod val="160000"/>
                </a:srgbClr>
              </a:gs>
              <a:gs pos="50000">
                <a:srgbClr val="0070C0">
                  <a:tint val="44500"/>
                  <a:satMod val="160000"/>
                </a:srgbClr>
              </a:gs>
              <a:gs pos="100000">
                <a:srgbClr val="0070C0">
                  <a:tint val="23500"/>
                  <a:satMod val="160000"/>
                </a:srgbClr>
              </a:gs>
            </a:gsLst>
            <a:lin ang="2700000" scaled="1"/>
            <a:tileRect/>
          </a:gradFill>
          <a:effectLst>
            <a:outerShdw blurRad="50800" dist="38100" dir="5400000" algn="t" rotWithShape="0">
              <a:prstClr val="black">
                <a:alpha val="40000"/>
              </a:prstClr>
            </a:outerShdw>
          </a:effectLst>
        </p:spPr>
        <p:txBody>
          <a:bodyPr wrap="square" lIns="0" tIns="0" rIns="0" bIns="0" rtlCol="0">
            <a:noAutofit/>
          </a:bodyPr>
          <a:lstStyle/>
          <a:p>
            <a:pPr algn="ctr">
              <a:lnSpc>
                <a:spcPct val="90000"/>
              </a:lnSpc>
            </a:pPr>
            <a:r>
              <a:rPr lang="en-US" sz="1200" b="1" dirty="0"/>
              <a:t>2022</a:t>
            </a:r>
          </a:p>
        </p:txBody>
      </p:sp>
      <p:sp>
        <p:nvSpPr>
          <p:cNvPr id="8" name="TextBox 7">
            <a:extLst>
              <a:ext uri="{FF2B5EF4-FFF2-40B4-BE49-F238E27FC236}">
                <a16:creationId xmlns:a16="http://schemas.microsoft.com/office/drawing/2014/main" id="{5929B2A1-BF6F-4AF3-B90D-3A80A07D294F}"/>
              </a:ext>
            </a:extLst>
          </p:cNvPr>
          <p:cNvSpPr txBox="1"/>
          <p:nvPr/>
        </p:nvSpPr>
        <p:spPr>
          <a:xfrm>
            <a:off x="107535" y="3974130"/>
            <a:ext cx="2703319" cy="152400"/>
          </a:xfrm>
          <a:prstGeom prst="rect">
            <a:avLst/>
          </a:prstGeom>
          <a:gradFill flip="none" rotWithShape="1">
            <a:gsLst>
              <a:gs pos="0">
                <a:srgbClr val="003668">
                  <a:tint val="66000"/>
                  <a:satMod val="160000"/>
                </a:srgbClr>
              </a:gs>
              <a:gs pos="50000">
                <a:srgbClr val="003668">
                  <a:tint val="44500"/>
                  <a:satMod val="160000"/>
                </a:srgbClr>
              </a:gs>
              <a:gs pos="100000">
                <a:srgbClr val="003668">
                  <a:tint val="23500"/>
                  <a:satMod val="160000"/>
                </a:srgbClr>
              </a:gs>
            </a:gsLst>
            <a:lin ang="2700000" scaled="1"/>
            <a:tileRect/>
          </a:gradFill>
          <a:effectLst>
            <a:outerShdw blurRad="50800" dist="38100" dir="5400000" algn="t" rotWithShape="0">
              <a:prstClr val="black">
                <a:alpha val="40000"/>
              </a:prstClr>
            </a:outerShdw>
          </a:effectLst>
        </p:spPr>
        <p:txBody>
          <a:bodyPr wrap="square" lIns="0" tIns="0" rIns="0" bIns="0" rtlCol="0">
            <a:noAutofit/>
          </a:bodyPr>
          <a:lstStyle/>
          <a:p>
            <a:pPr algn="ctr">
              <a:lnSpc>
                <a:spcPct val="90000"/>
              </a:lnSpc>
            </a:pPr>
            <a:r>
              <a:rPr lang="en-US" sz="1200" b="1" dirty="0"/>
              <a:t>2021</a:t>
            </a:r>
          </a:p>
        </p:txBody>
      </p:sp>
      <p:pic>
        <p:nvPicPr>
          <p:cNvPr id="14" name="Picture 13">
            <a:extLst>
              <a:ext uri="{FF2B5EF4-FFF2-40B4-BE49-F238E27FC236}">
                <a16:creationId xmlns:a16="http://schemas.microsoft.com/office/drawing/2014/main" id="{DF3EB9A3-35A1-40CC-9D4B-2D1C7E2668B7}"/>
              </a:ext>
            </a:extLst>
          </p:cNvPr>
          <p:cNvPicPr>
            <a:picLocks noChangeAspect="1"/>
          </p:cNvPicPr>
          <p:nvPr/>
        </p:nvPicPr>
        <p:blipFill>
          <a:blip r:embed="rId8"/>
          <a:stretch>
            <a:fillRect/>
          </a:stretch>
        </p:blipFill>
        <p:spPr>
          <a:xfrm>
            <a:off x="1239443" y="1341414"/>
            <a:ext cx="394710" cy="413808"/>
          </a:xfrm>
          <a:prstGeom prst="rect">
            <a:avLst/>
          </a:prstGeom>
        </p:spPr>
      </p:pic>
      <p:sp>
        <p:nvSpPr>
          <p:cNvPr id="18" name="Rectangle: Rounded Corners 17">
            <a:extLst>
              <a:ext uri="{FF2B5EF4-FFF2-40B4-BE49-F238E27FC236}">
                <a16:creationId xmlns:a16="http://schemas.microsoft.com/office/drawing/2014/main" id="{69C2AE04-F15B-4466-8B10-A913C3CCB9A2}"/>
              </a:ext>
            </a:extLst>
          </p:cNvPr>
          <p:cNvSpPr/>
          <p:nvPr/>
        </p:nvSpPr>
        <p:spPr>
          <a:xfrm>
            <a:off x="1007445" y="1742967"/>
            <a:ext cx="2870209" cy="1145117"/>
          </a:xfrm>
          <a:prstGeom prst="roundRect">
            <a:avLst/>
          </a:prstGeom>
          <a:noFill/>
          <a:ln w="28575">
            <a:solidFill>
              <a:schemeClr val="bg1">
                <a:lumMod val="50000"/>
              </a:schemeClr>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cxnSp>
        <p:nvCxnSpPr>
          <p:cNvPr id="20" name="Straight Connector 19">
            <a:extLst>
              <a:ext uri="{FF2B5EF4-FFF2-40B4-BE49-F238E27FC236}">
                <a16:creationId xmlns:a16="http://schemas.microsoft.com/office/drawing/2014/main" id="{93EA53A5-85E5-41F7-9A5F-74358BDE4171}"/>
              </a:ext>
            </a:extLst>
          </p:cNvPr>
          <p:cNvCxnSpPr>
            <a:cxnSpLocks/>
          </p:cNvCxnSpPr>
          <p:nvPr/>
        </p:nvCxnSpPr>
        <p:spPr>
          <a:xfrm flipV="1">
            <a:off x="1474149" y="4155016"/>
            <a:ext cx="409075" cy="486798"/>
          </a:xfrm>
          <a:prstGeom prst="line">
            <a:avLst/>
          </a:prstGeom>
          <a:ln w="19050">
            <a:solidFill>
              <a:schemeClr val="bg1">
                <a:lumMod val="50000"/>
              </a:schemeClr>
            </a:solidFill>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Rectangle: Rounded Corners 20">
            <a:extLst>
              <a:ext uri="{FF2B5EF4-FFF2-40B4-BE49-F238E27FC236}">
                <a16:creationId xmlns:a16="http://schemas.microsoft.com/office/drawing/2014/main" id="{DE9FD740-24FD-46BE-BD5C-EB6E3FA331E3}"/>
              </a:ext>
            </a:extLst>
          </p:cNvPr>
          <p:cNvSpPr/>
          <p:nvPr/>
        </p:nvSpPr>
        <p:spPr>
          <a:xfrm>
            <a:off x="753454" y="4630744"/>
            <a:ext cx="1368916" cy="486798"/>
          </a:xfrm>
          <a:prstGeom prst="roundRect">
            <a:avLst/>
          </a:prstGeom>
          <a:noFill/>
          <a:ln w="28575">
            <a:solidFill>
              <a:schemeClr val="bg1">
                <a:lumMod val="50000"/>
              </a:schemeClr>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22" name="TextBox 21">
            <a:extLst>
              <a:ext uri="{FF2B5EF4-FFF2-40B4-BE49-F238E27FC236}">
                <a16:creationId xmlns:a16="http://schemas.microsoft.com/office/drawing/2014/main" id="{EDB1C74B-A44D-4C02-A4ED-96BE1FAF553D}"/>
              </a:ext>
            </a:extLst>
          </p:cNvPr>
          <p:cNvSpPr txBox="1"/>
          <p:nvPr/>
        </p:nvSpPr>
        <p:spPr>
          <a:xfrm>
            <a:off x="1090890" y="1892807"/>
            <a:ext cx="2703319" cy="1041975"/>
          </a:xfrm>
          <a:prstGeom prst="rect">
            <a:avLst/>
          </a:prstGeom>
          <a:noFill/>
          <a:ln w="19050">
            <a:noFill/>
          </a:ln>
        </p:spPr>
        <p:txBody>
          <a:bodyPr wrap="square" lIns="0" tIns="0" rIns="0" bIns="0" rtlCol="0">
            <a:noAutofit/>
          </a:bodyPr>
          <a:lstStyle/>
          <a:p>
            <a:pPr marL="91440" indent="-91440">
              <a:lnSpc>
                <a:spcPct val="90000"/>
              </a:lnSpc>
              <a:buFont typeface="Arial" panose="020B0604020202020204" pitchFamily="34" charset="0"/>
              <a:buChar char="•"/>
            </a:pPr>
            <a:r>
              <a:rPr lang="en-US" sz="1200" dirty="0"/>
              <a:t>9/22: KDE toured site with CCPS team</a:t>
            </a:r>
          </a:p>
          <a:p>
            <a:pPr marL="91440" indent="-91440">
              <a:lnSpc>
                <a:spcPct val="90000"/>
              </a:lnSpc>
            </a:pPr>
            <a:endParaRPr lang="en-US" sz="1200" dirty="0"/>
          </a:p>
          <a:p>
            <a:pPr marL="91440" indent="-91440">
              <a:lnSpc>
                <a:spcPct val="90000"/>
              </a:lnSpc>
              <a:buFont typeface="Arial" panose="020B0604020202020204" pitchFamily="34" charset="0"/>
              <a:buChar char="•"/>
            </a:pPr>
            <a:r>
              <a:rPr lang="en-US" sz="1200" dirty="0"/>
              <a:t>9/27: meeting with KDE and CCPS teams to review finance plan and preliminary design</a:t>
            </a:r>
          </a:p>
        </p:txBody>
      </p:sp>
      <p:sp>
        <p:nvSpPr>
          <p:cNvPr id="31" name="TextBox 30">
            <a:extLst>
              <a:ext uri="{FF2B5EF4-FFF2-40B4-BE49-F238E27FC236}">
                <a16:creationId xmlns:a16="http://schemas.microsoft.com/office/drawing/2014/main" id="{63C08948-5D49-480E-9BBC-04DA0D3903AF}"/>
              </a:ext>
            </a:extLst>
          </p:cNvPr>
          <p:cNvSpPr txBox="1"/>
          <p:nvPr/>
        </p:nvSpPr>
        <p:spPr>
          <a:xfrm>
            <a:off x="1188275" y="3428220"/>
            <a:ext cx="6236732" cy="167070"/>
          </a:xfrm>
          <a:prstGeom prst="rect">
            <a:avLst/>
          </a:prstGeom>
          <a:noFill/>
        </p:spPr>
        <p:txBody>
          <a:bodyPr wrap="square" lIns="0" tIns="0" rIns="0" bIns="0" rtlCol="0">
            <a:noAutofit/>
          </a:bodyPr>
          <a:lstStyle/>
          <a:p>
            <a:pPr algn="ctr">
              <a:lnSpc>
                <a:spcPct val="90000"/>
              </a:lnSpc>
            </a:pPr>
            <a:r>
              <a:rPr lang="en-US" sz="1200" b="1" dirty="0"/>
              <a:t>KDE Review</a:t>
            </a:r>
          </a:p>
        </p:txBody>
      </p:sp>
      <p:sp>
        <p:nvSpPr>
          <p:cNvPr id="33" name="Rectangle: Rounded Corners 32">
            <a:extLst>
              <a:ext uri="{FF2B5EF4-FFF2-40B4-BE49-F238E27FC236}">
                <a16:creationId xmlns:a16="http://schemas.microsoft.com/office/drawing/2014/main" id="{D9AC82EB-7920-4A28-87E5-09E0E7FC2497}"/>
              </a:ext>
            </a:extLst>
          </p:cNvPr>
          <p:cNvSpPr/>
          <p:nvPr/>
        </p:nvSpPr>
        <p:spPr>
          <a:xfrm>
            <a:off x="2865003" y="4709532"/>
            <a:ext cx="4975051" cy="713112"/>
          </a:xfrm>
          <a:prstGeom prst="roundRect">
            <a:avLst/>
          </a:prstGeom>
          <a:noFill/>
          <a:ln w="28575">
            <a:solidFill>
              <a:schemeClr val="bg1">
                <a:lumMod val="50000"/>
              </a:schemeClr>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34" name="TextBox 33">
            <a:extLst>
              <a:ext uri="{FF2B5EF4-FFF2-40B4-BE49-F238E27FC236}">
                <a16:creationId xmlns:a16="http://schemas.microsoft.com/office/drawing/2014/main" id="{78ABB6F3-8D91-4EA3-9F84-EC78251FD776}"/>
              </a:ext>
            </a:extLst>
          </p:cNvPr>
          <p:cNvSpPr txBox="1"/>
          <p:nvPr/>
        </p:nvSpPr>
        <p:spPr>
          <a:xfrm>
            <a:off x="2990962" y="4835169"/>
            <a:ext cx="4741171" cy="546991"/>
          </a:xfrm>
          <a:prstGeom prst="rect">
            <a:avLst/>
          </a:prstGeom>
          <a:noFill/>
          <a:ln w="19050">
            <a:noFill/>
          </a:ln>
        </p:spPr>
        <p:txBody>
          <a:bodyPr wrap="square" lIns="0" tIns="0" rIns="0" bIns="0" rtlCol="0">
            <a:noAutofit/>
          </a:bodyPr>
          <a:lstStyle/>
          <a:p>
            <a:pPr marL="171450" indent="-171450">
              <a:lnSpc>
                <a:spcPct val="90000"/>
              </a:lnSpc>
              <a:buFont typeface="Arial" panose="020B0604020202020204" pitchFamily="34" charset="0"/>
              <a:buChar char="•"/>
            </a:pPr>
            <a:r>
              <a:rPr lang="en-US" sz="1200" dirty="0"/>
              <a:t>All documents (BG1s, design schematics, bid packages, finance plan, etc.) have to be submitted, reviewed and approved by KDE</a:t>
            </a:r>
          </a:p>
          <a:p>
            <a:pPr marL="171450" indent="-171450">
              <a:lnSpc>
                <a:spcPct val="90000"/>
              </a:lnSpc>
              <a:buFont typeface="Arial" panose="020B0604020202020204" pitchFamily="34" charset="0"/>
              <a:buChar char="•"/>
            </a:pPr>
            <a:r>
              <a:rPr lang="en-US" sz="1200" dirty="0"/>
              <a:t>Continuous communication between all parties</a:t>
            </a:r>
          </a:p>
        </p:txBody>
      </p:sp>
      <p:pic>
        <p:nvPicPr>
          <p:cNvPr id="64" name="Picture 63">
            <a:extLst>
              <a:ext uri="{FF2B5EF4-FFF2-40B4-BE49-F238E27FC236}">
                <a16:creationId xmlns:a16="http://schemas.microsoft.com/office/drawing/2014/main" id="{B90596B9-6BA6-4BBB-8F65-C86CB1D6EF75}"/>
              </a:ext>
            </a:extLst>
          </p:cNvPr>
          <p:cNvPicPr>
            <a:picLocks noChangeAspect="1"/>
          </p:cNvPicPr>
          <p:nvPr/>
        </p:nvPicPr>
        <p:blipFill>
          <a:blip r:embed="rId9"/>
          <a:stretch>
            <a:fillRect/>
          </a:stretch>
        </p:blipFill>
        <p:spPr>
          <a:xfrm>
            <a:off x="2120621" y="1369592"/>
            <a:ext cx="386346" cy="323606"/>
          </a:xfrm>
          <a:prstGeom prst="rect">
            <a:avLst/>
          </a:prstGeom>
        </p:spPr>
      </p:pic>
      <p:pic>
        <p:nvPicPr>
          <p:cNvPr id="65" name="Picture 64">
            <a:extLst>
              <a:ext uri="{FF2B5EF4-FFF2-40B4-BE49-F238E27FC236}">
                <a16:creationId xmlns:a16="http://schemas.microsoft.com/office/drawing/2014/main" id="{F214A7F9-A20A-49C5-B67B-1035B5E1262A}"/>
              </a:ext>
            </a:extLst>
          </p:cNvPr>
          <p:cNvPicPr>
            <a:picLocks noChangeAspect="1"/>
          </p:cNvPicPr>
          <p:nvPr/>
        </p:nvPicPr>
        <p:blipFill>
          <a:blip r:embed="rId10"/>
          <a:stretch>
            <a:fillRect/>
          </a:stretch>
        </p:blipFill>
        <p:spPr>
          <a:xfrm>
            <a:off x="2582254" y="1398680"/>
            <a:ext cx="584085" cy="249921"/>
          </a:xfrm>
          <a:prstGeom prst="rect">
            <a:avLst/>
          </a:prstGeom>
        </p:spPr>
      </p:pic>
      <p:pic>
        <p:nvPicPr>
          <p:cNvPr id="67" name="Picture 66">
            <a:extLst>
              <a:ext uri="{FF2B5EF4-FFF2-40B4-BE49-F238E27FC236}">
                <a16:creationId xmlns:a16="http://schemas.microsoft.com/office/drawing/2014/main" id="{5093F6D2-62E4-4951-B327-AD47AB8BA58B}"/>
              </a:ext>
            </a:extLst>
          </p:cNvPr>
          <p:cNvPicPr>
            <a:picLocks noChangeAspect="1"/>
          </p:cNvPicPr>
          <p:nvPr/>
        </p:nvPicPr>
        <p:blipFill>
          <a:blip r:embed="rId11"/>
          <a:stretch>
            <a:fillRect/>
          </a:stretch>
        </p:blipFill>
        <p:spPr>
          <a:xfrm>
            <a:off x="3249644" y="1345519"/>
            <a:ext cx="368840" cy="374937"/>
          </a:xfrm>
          <a:prstGeom prst="rect">
            <a:avLst/>
          </a:prstGeom>
        </p:spPr>
      </p:pic>
      <p:pic>
        <p:nvPicPr>
          <p:cNvPr id="68" name="Picture 67">
            <a:extLst>
              <a:ext uri="{FF2B5EF4-FFF2-40B4-BE49-F238E27FC236}">
                <a16:creationId xmlns:a16="http://schemas.microsoft.com/office/drawing/2014/main" id="{6F103B67-A3EB-4FB3-B56F-B7F273A7EDD2}"/>
              </a:ext>
            </a:extLst>
          </p:cNvPr>
          <p:cNvPicPr>
            <a:picLocks noChangeAspect="1"/>
          </p:cNvPicPr>
          <p:nvPr/>
        </p:nvPicPr>
        <p:blipFill>
          <a:blip r:embed="rId8"/>
          <a:stretch>
            <a:fillRect/>
          </a:stretch>
        </p:blipFill>
        <p:spPr>
          <a:xfrm>
            <a:off x="818833" y="5209045"/>
            <a:ext cx="394710" cy="413808"/>
          </a:xfrm>
          <a:prstGeom prst="rect">
            <a:avLst/>
          </a:prstGeom>
        </p:spPr>
      </p:pic>
      <p:pic>
        <p:nvPicPr>
          <p:cNvPr id="69" name="Picture 68">
            <a:extLst>
              <a:ext uri="{FF2B5EF4-FFF2-40B4-BE49-F238E27FC236}">
                <a16:creationId xmlns:a16="http://schemas.microsoft.com/office/drawing/2014/main" id="{E9BB56FE-C75C-42CE-A61C-93678DB39FD5}"/>
              </a:ext>
            </a:extLst>
          </p:cNvPr>
          <p:cNvPicPr>
            <a:picLocks noChangeAspect="1"/>
          </p:cNvPicPr>
          <p:nvPr/>
        </p:nvPicPr>
        <p:blipFill>
          <a:blip r:embed="rId9"/>
          <a:stretch>
            <a:fillRect/>
          </a:stretch>
        </p:blipFill>
        <p:spPr>
          <a:xfrm>
            <a:off x="1242375" y="5227351"/>
            <a:ext cx="386346" cy="323606"/>
          </a:xfrm>
          <a:prstGeom prst="rect">
            <a:avLst/>
          </a:prstGeom>
        </p:spPr>
      </p:pic>
      <p:pic>
        <p:nvPicPr>
          <p:cNvPr id="70" name="Picture 69">
            <a:extLst>
              <a:ext uri="{FF2B5EF4-FFF2-40B4-BE49-F238E27FC236}">
                <a16:creationId xmlns:a16="http://schemas.microsoft.com/office/drawing/2014/main" id="{DAA46C9E-86E0-49B4-8932-BD34EFD91F4D}"/>
              </a:ext>
            </a:extLst>
          </p:cNvPr>
          <p:cNvPicPr>
            <a:picLocks noChangeAspect="1"/>
          </p:cNvPicPr>
          <p:nvPr/>
        </p:nvPicPr>
        <p:blipFill>
          <a:blip r:embed="rId10"/>
          <a:stretch>
            <a:fillRect/>
          </a:stretch>
        </p:blipFill>
        <p:spPr>
          <a:xfrm>
            <a:off x="1678686" y="5275237"/>
            <a:ext cx="584085" cy="249921"/>
          </a:xfrm>
          <a:prstGeom prst="rect">
            <a:avLst/>
          </a:prstGeom>
        </p:spPr>
      </p:pic>
      <p:cxnSp>
        <p:nvCxnSpPr>
          <p:cNvPr id="75" name="Straight Connector 74">
            <a:extLst>
              <a:ext uri="{FF2B5EF4-FFF2-40B4-BE49-F238E27FC236}">
                <a16:creationId xmlns:a16="http://schemas.microsoft.com/office/drawing/2014/main" id="{5B42B24F-BF91-4CE5-9A6C-B965BAED269A}"/>
              </a:ext>
            </a:extLst>
          </p:cNvPr>
          <p:cNvCxnSpPr>
            <a:cxnSpLocks/>
          </p:cNvCxnSpPr>
          <p:nvPr/>
        </p:nvCxnSpPr>
        <p:spPr>
          <a:xfrm>
            <a:off x="3322775" y="4125666"/>
            <a:ext cx="313240" cy="560110"/>
          </a:xfrm>
          <a:prstGeom prst="line">
            <a:avLst/>
          </a:prstGeom>
          <a:ln w="158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5B34F249-F633-4A9B-B8A9-3E02AAAB1A1A}"/>
              </a:ext>
            </a:extLst>
          </p:cNvPr>
          <p:cNvCxnSpPr>
            <a:cxnSpLocks/>
          </p:cNvCxnSpPr>
          <p:nvPr/>
        </p:nvCxnSpPr>
        <p:spPr>
          <a:xfrm>
            <a:off x="4621830" y="4124819"/>
            <a:ext cx="313240" cy="560110"/>
          </a:xfrm>
          <a:prstGeom prst="line">
            <a:avLst/>
          </a:prstGeom>
          <a:ln w="158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A1D2E973-2931-4D35-ABB3-76597E0DBEFB}"/>
              </a:ext>
            </a:extLst>
          </p:cNvPr>
          <p:cNvCxnSpPr>
            <a:cxnSpLocks/>
          </p:cNvCxnSpPr>
          <p:nvPr/>
        </p:nvCxnSpPr>
        <p:spPr>
          <a:xfrm>
            <a:off x="5310441" y="4131850"/>
            <a:ext cx="313240" cy="560110"/>
          </a:xfrm>
          <a:prstGeom prst="line">
            <a:avLst/>
          </a:prstGeom>
          <a:ln w="158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63BF741A-F3F4-431C-A37C-DA201C38C0CF}"/>
              </a:ext>
            </a:extLst>
          </p:cNvPr>
          <p:cNvCxnSpPr>
            <a:cxnSpLocks/>
          </p:cNvCxnSpPr>
          <p:nvPr/>
        </p:nvCxnSpPr>
        <p:spPr>
          <a:xfrm>
            <a:off x="5974163" y="4117291"/>
            <a:ext cx="313240" cy="560110"/>
          </a:xfrm>
          <a:prstGeom prst="line">
            <a:avLst/>
          </a:prstGeom>
          <a:ln w="158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6376110A-FB66-4B44-9038-F81A7ADED868}"/>
              </a:ext>
            </a:extLst>
          </p:cNvPr>
          <p:cNvCxnSpPr>
            <a:cxnSpLocks/>
          </p:cNvCxnSpPr>
          <p:nvPr/>
        </p:nvCxnSpPr>
        <p:spPr>
          <a:xfrm>
            <a:off x="6694857" y="4124819"/>
            <a:ext cx="313240" cy="560110"/>
          </a:xfrm>
          <a:prstGeom prst="line">
            <a:avLst/>
          </a:prstGeom>
          <a:ln w="158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D80E69DC-DFBC-4907-85E1-426561FA1493}"/>
              </a:ext>
            </a:extLst>
          </p:cNvPr>
          <p:cNvCxnSpPr>
            <a:cxnSpLocks/>
          </p:cNvCxnSpPr>
          <p:nvPr/>
        </p:nvCxnSpPr>
        <p:spPr>
          <a:xfrm>
            <a:off x="7356611" y="4132786"/>
            <a:ext cx="313240" cy="560110"/>
          </a:xfrm>
          <a:prstGeom prst="line">
            <a:avLst/>
          </a:prstGeom>
          <a:ln w="158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567EC7D9-D52B-4AEE-A81B-A8D1A8C4E803}"/>
              </a:ext>
            </a:extLst>
          </p:cNvPr>
          <p:cNvCxnSpPr>
            <a:cxnSpLocks/>
          </p:cNvCxnSpPr>
          <p:nvPr/>
        </p:nvCxnSpPr>
        <p:spPr>
          <a:xfrm>
            <a:off x="2734250" y="4134534"/>
            <a:ext cx="313240" cy="560110"/>
          </a:xfrm>
          <a:prstGeom prst="line">
            <a:avLst/>
          </a:prstGeom>
          <a:ln w="158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96" name="Picture 95">
            <a:extLst>
              <a:ext uri="{FF2B5EF4-FFF2-40B4-BE49-F238E27FC236}">
                <a16:creationId xmlns:a16="http://schemas.microsoft.com/office/drawing/2014/main" id="{CD20CCAE-7CA1-4BEA-B708-A6775D8BA787}"/>
              </a:ext>
            </a:extLst>
          </p:cNvPr>
          <p:cNvPicPr>
            <a:picLocks noChangeAspect="1"/>
          </p:cNvPicPr>
          <p:nvPr/>
        </p:nvPicPr>
        <p:blipFill>
          <a:blip r:embed="rId7"/>
          <a:stretch>
            <a:fillRect/>
          </a:stretch>
        </p:blipFill>
        <p:spPr>
          <a:xfrm>
            <a:off x="4656286" y="5513180"/>
            <a:ext cx="379948" cy="419009"/>
          </a:xfrm>
          <a:prstGeom prst="rect">
            <a:avLst/>
          </a:prstGeom>
        </p:spPr>
      </p:pic>
      <p:pic>
        <p:nvPicPr>
          <p:cNvPr id="97" name="Picture 96">
            <a:extLst>
              <a:ext uri="{FF2B5EF4-FFF2-40B4-BE49-F238E27FC236}">
                <a16:creationId xmlns:a16="http://schemas.microsoft.com/office/drawing/2014/main" id="{A680A2E2-38E5-4483-8AD0-A418BED3714A}"/>
              </a:ext>
            </a:extLst>
          </p:cNvPr>
          <p:cNvPicPr>
            <a:picLocks noChangeAspect="1"/>
          </p:cNvPicPr>
          <p:nvPr/>
        </p:nvPicPr>
        <p:blipFill>
          <a:blip r:embed="rId8"/>
          <a:stretch>
            <a:fillRect/>
          </a:stretch>
        </p:blipFill>
        <p:spPr>
          <a:xfrm>
            <a:off x="4195631" y="5540987"/>
            <a:ext cx="394710" cy="413808"/>
          </a:xfrm>
          <a:prstGeom prst="rect">
            <a:avLst/>
          </a:prstGeom>
        </p:spPr>
      </p:pic>
      <p:pic>
        <p:nvPicPr>
          <p:cNvPr id="98" name="Picture 97">
            <a:extLst>
              <a:ext uri="{FF2B5EF4-FFF2-40B4-BE49-F238E27FC236}">
                <a16:creationId xmlns:a16="http://schemas.microsoft.com/office/drawing/2014/main" id="{8675197C-A7EB-458E-B8DF-8606F5AAD608}"/>
              </a:ext>
            </a:extLst>
          </p:cNvPr>
          <p:cNvPicPr>
            <a:picLocks noChangeAspect="1"/>
          </p:cNvPicPr>
          <p:nvPr/>
        </p:nvPicPr>
        <p:blipFill>
          <a:blip r:embed="rId9"/>
          <a:stretch>
            <a:fillRect/>
          </a:stretch>
        </p:blipFill>
        <p:spPr>
          <a:xfrm>
            <a:off x="5076809" y="5569165"/>
            <a:ext cx="386346" cy="323606"/>
          </a:xfrm>
          <a:prstGeom prst="rect">
            <a:avLst/>
          </a:prstGeom>
        </p:spPr>
      </p:pic>
      <p:pic>
        <p:nvPicPr>
          <p:cNvPr id="99" name="Picture 98">
            <a:extLst>
              <a:ext uri="{FF2B5EF4-FFF2-40B4-BE49-F238E27FC236}">
                <a16:creationId xmlns:a16="http://schemas.microsoft.com/office/drawing/2014/main" id="{50A4609F-3F13-4F68-91F8-BCFEBA0DFE41}"/>
              </a:ext>
            </a:extLst>
          </p:cNvPr>
          <p:cNvPicPr>
            <a:picLocks noChangeAspect="1"/>
          </p:cNvPicPr>
          <p:nvPr/>
        </p:nvPicPr>
        <p:blipFill>
          <a:blip r:embed="rId10"/>
          <a:stretch>
            <a:fillRect/>
          </a:stretch>
        </p:blipFill>
        <p:spPr>
          <a:xfrm>
            <a:off x="5538442" y="5598253"/>
            <a:ext cx="584085" cy="249921"/>
          </a:xfrm>
          <a:prstGeom prst="rect">
            <a:avLst/>
          </a:prstGeom>
        </p:spPr>
      </p:pic>
      <p:pic>
        <p:nvPicPr>
          <p:cNvPr id="100" name="Picture 99">
            <a:extLst>
              <a:ext uri="{FF2B5EF4-FFF2-40B4-BE49-F238E27FC236}">
                <a16:creationId xmlns:a16="http://schemas.microsoft.com/office/drawing/2014/main" id="{FDC29BAE-ADB8-4192-B8F8-2C48C618985D}"/>
              </a:ext>
            </a:extLst>
          </p:cNvPr>
          <p:cNvPicPr>
            <a:picLocks noChangeAspect="1"/>
          </p:cNvPicPr>
          <p:nvPr/>
        </p:nvPicPr>
        <p:blipFill>
          <a:blip r:embed="rId11"/>
          <a:stretch>
            <a:fillRect/>
          </a:stretch>
        </p:blipFill>
        <p:spPr>
          <a:xfrm>
            <a:off x="6205832" y="5545092"/>
            <a:ext cx="368840" cy="374937"/>
          </a:xfrm>
          <a:prstGeom prst="rect">
            <a:avLst/>
          </a:prstGeom>
        </p:spPr>
      </p:pic>
      <p:sp>
        <p:nvSpPr>
          <p:cNvPr id="101" name="Rectangle: Rounded Corners 100">
            <a:extLst>
              <a:ext uri="{FF2B5EF4-FFF2-40B4-BE49-F238E27FC236}">
                <a16:creationId xmlns:a16="http://schemas.microsoft.com/office/drawing/2014/main" id="{776B56EF-4A4F-45E5-B68B-77425577D319}"/>
              </a:ext>
            </a:extLst>
          </p:cNvPr>
          <p:cNvSpPr/>
          <p:nvPr/>
        </p:nvSpPr>
        <p:spPr>
          <a:xfrm>
            <a:off x="5158355" y="2535976"/>
            <a:ext cx="1365124" cy="486798"/>
          </a:xfrm>
          <a:prstGeom prst="roundRect">
            <a:avLst/>
          </a:prstGeom>
          <a:noFill/>
          <a:ln w="28575">
            <a:solidFill>
              <a:schemeClr val="bg1">
                <a:lumMod val="50000"/>
              </a:schemeClr>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102" name="TextBox 101">
            <a:extLst>
              <a:ext uri="{FF2B5EF4-FFF2-40B4-BE49-F238E27FC236}">
                <a16:creationId xmlns:a16="http://schemas.microsoft.com/office/drawing/2014/main" id="{1B8B3558-FB83-43A2-BBF9-94B46F954B63}"/>
              </a:ext>
            </a:extLst>
          </p:cNvPr>
          <p:cNvSpPr txBox="1"/>
          <p:nvPr/>
        </p:nvSpPr>
        <p:spPr>
          <a:xfrm>
            <a:off x="5278640" y="2620109"/>
            <a:ext cx="1128346" cy="296798"/>
          </a:xfrm>
          <a:prstGeom prst="rect">
            <a:avLst/>
          </a:prstGeom>
          <a:noFill/>
          <a:ln w="19050">
            <a:noFill/>
          </a:ln>
        </p:spPr>
        <p:txBody>
          <a:bodyPr wrap="square" lIns="0" tIns="0" rIns="0" bIns="0" rtlCol="0">
            <a:noAutofit/>
          </a:bodyPr>
          <a:lstStyle/>
          <a:p>
            <a:pPr algn="ctr">
              <a:lnSpc>
                <a:spcPct val="90000"/>
              </a:lnSpc>
            </a:pPr>
            <a:r>
              <a:rPr lang="en-US" sz="1200" dirty="0"/>
              <a:t>Construction bids received </a:t>
            </a:r>
          </a:p>
        </p:txBody>
      </p:sp>
      <p:pic>
        <p:nvPicPr>
          <p:cNvPr id="103" name="Picture 102">
            <a:extLst>
              <a:ext uri="{FF2B5EF4-FFF2-40B4-BE49-F238E27FC236}">
                <a16:creationId xmlns:a16="http://schemas.microsoft.com/office/drawing/2014/main" id="{591C799E-D1A0-4B36-9EC6-8774A0585DD7}"/>
              </a:ext>
            </a:extLst>
          </p:cNvPr>
          <p:cNvPicPr>
            <a:picLocks noChangeAspect="1"/>
          </p:cNvPicPr>
          <p:nvPr/>
        </p:nvPicPr>
        <p:blipFill>
          <a:blip r:embed="rId8"/>
          <a:stretch>
            <a:fillRect/>
          </a:stretch>
        </p:blipFill>
        <p:spPr>
          <a:xfrm>
            <a:off x="5079541" y="2114837"/>
            <a:ext cx="394710" cy="413808"/>
          </a:xfrm>
          <a:prstGeom prst="rect">
            <a:avLst/>
          </a:prstGeom>
        </p:spPr>
      </p:pic>
      <p:pic>
        <p:nvPicPr>
          <p:cNvPr id="104" name="Picture 103">
            <a:extLst>
              <a:ext uri="{FF2B5EF4-FFF2-40B4-BE49-F238E27FC236}">
                <a16:creationId xmlns:a16="http://schemas.microsoft.com/office/drawing/2014/main" id="{0BE75B8E-A808-465A-BF34-29620FC74203}"/>
              </a:ext>
            </a:extLst>
          </p:cNvPr>
          <p:cNvPicPr>
            <a:picLocks noChangeAspect="1"/>
          </p:cNvPicPr>
          <p:nvPr/>
        </p:nvPicPr>
        <p:blipFill>
          <a:blip r:embed="rId9"/>
          <a:stretch>
            <a:fillRect/>
          </a:stretch>
        </p:blipFill>
        <p:spPr>
          <a:xfrm>
            <a:off x="5503083" y="2133143"/>
            <a:ext cx="386346" cy="323606"/>
          </a:xfrm>
          <a:prstGeom prst="rect">
            <a:avLst/>
          </a:prstGeom>
        </p:spPr>
      </p:pic>
      <p:pic>
        <p:nvPicPr>
          <p:cNvPr id="105" name="Picture 104">
            <a:extLst>
              <a:ext uri="{FF2B5EF4-FFF2-40B4-BE49-F238E27FC236}">
                <a16:creationId xmlns:a16="http://schemas.microsoft.com/office/drawing/2014/main" id="{49F73768-CBF8-48F8-9731-C19087DDEF5D}"/>
              </a:ext>
            </a:extLst>
          </p:cNvPr>
          <p:cNvPicPr>
            <a:picLocks noChangeAspect="1"/>
          </p:cNvPicPr>
          <p:nvPr/>
        </p:nvPicPr>
        <p:blipFill>
          <a:blip r:embed="rId10"/>
          <a:stretch>
            <a:fillRect/>
          </a:stretch>
        </p:blipFill>
        <p:spPr>
          <a:xfrm>
            <a:off x="5939394" y="2181029"/>
            <a:ext cx="584085" cy="249921"/>
          </a:xfrm>
          <a:prstGeom prst="rect">
            <a:avLst/>
          </a:prstGeom>
        </p:spPr>
      </p:pic>
      <p:cxnSp>
        <p:nvCxnSpPr>
          <p:cNvPr id="106" name="Straight Connector 105">
            <a:extLst>
              <a:ext uri="{FF2B5EF4-FFF2-40B4-BE49-F238E27FC236}">
                <a16:creationId xmlns:a16="http://schemas.microsoft.com/office/drawing/2014/main" id="{59A744E5-32EC-4306-90F4-0A354F3E5482}"/>
              </a:ext>
            </a:extLst>
          </p:cNvPr>
          <p:cNvCxnSpPr>
            <a:cxnSpLocks/>
          </p:cNvCxnSpPr>
          <p:nvPr/>
        </p:nvCxnSpPr>
        <p:spPr>
          <a:xfrm>
            <a:off x="6570371" y="2876059"/>
            <a:ext cx="612139" cy="528328"/>
          </a:xfrm>
          <a:prstGeom prst="line">
            <a:avLst/>
          </a:prstGeom>
          <a:ln w="158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11" name="TextBox 110">
            <a:extLst>
              <a:ext uri="{FF2B5EF4-FFF2-40B4-BE49-F238E27FC236}">
                <a16:creationId xmlns:a16="http://schemas.microsoft.com/office/drawing/2014/main" id="{D2B2ED3A-E0FD-4E98-AE31-F352034553D3}"/>
              </a:ext>
            </a:extLst>
          </p:cNvPr>
          <p:cNvSpPr txBox="1"/>
          <p:nvPr/>
        </p:nvSpPr>
        <p:spPr>
          <a:xfrm>
            <a:off x="7964974" y="2814636"/>
            <a:ext cx="1149718" cy="567123"/>
          </a:xfrm>
          <a:prstGeom prst="rect">
            <a:avLst/>
          </a:prstGeom>
          <a:noFill/>
          <a:ln w="19050">
            <a:noFill/>
          </a:ln>
        </p:spPr>
        <p:txBody>
          <a:bodyPr wrap="square" lIns="0" tIns="0" rIns="0" bIns="0" rtlCol="0">
            <a:noAutofit/>
          </a:bodyPr>
          <a:lstStyle/>
          <a:p>
            <a:pPr algn="ctr">
              <a:lnSpc>
                <a:spcPct val="90000"/>
              </a:lnSpc>
            </a:pPr>
            <a:r>
              <a:rPr lang="en-US" sz="1200" b="1" dirty="0"/>
              <a:t>9/1/22:</a:t>
            </a:r>
            <a:endParaRPr lang="en-US" sz="1200" dirty="0"/>
          </a:p>
          <a:p>
            <a:pPr algn="ctr">
              <a:lnSpc>
                <a:spcPct val="90000"/>
              </a:lnSpc>
            </a:pPr>
            <a:r>
              <a:rPr lang="en-US" sz="1200" dirty="0"/>
              <a:t>Deadline for </a:t>
            </a:r>
          </a:p>
          <a:p>
            <a:pPr algn="ctr">
              <a:lnSpc>
                <a:spcPct val="90000"/>
              </a:lnSpc>
            </a:pPr>
            <a:r>
              <a:rPr lang="en-US" sz="1200" dirty="0"/>
              <a:t>$10 million grant</a:t>
            </a:r>
          </a:p>
        </p:txBody>
      </p:sp>
      <p:sp>
        <p:nvSpPr>
          <p:cNvPr id="118" name="PageNumberTextBox">
            <a:extLst>
              <a:ext uri="{FF2B5EF4-FFF2-40B4-BE49-F238E27FC236}">
                <a16:creationId xmlns:a16="http://schemas.microsoft.com/office/drawing/2014/main" id="{F09B938A-1314-4A6F-A216-BEF0562870AA}"/>
              </a:ext>
            </a:extLst>
          </p:cNvPr>
          <p:cNvSpPr txBox="1"/>
          <p:nvPr/>
        </p:nvSpPr>
        <p:spPr>
          <a:xfrm>
            <a:off x="8458200" y="6692900"/>
            <a:ext cx="444500" cy="153888"/>
          </a:xfrm>
          <a:prstGeom prst="rect">
            <a:avLst/>
          </a:prstGeom>
          <a:noFill/>
        </p:spPr>
        <p:txBody>
          <a:bodyPr vert="horz" wrap="none" lIns="0" tIns="0" rIns="0" bIns="0" rtlCol="0" anchor="ctr">
            <a:noAutofit/>
          </a:bodyPr>
          <a:lstStyle/>
          <a:p>
            <a:pPr algn="r">
              <a:lnSpc>
                <a:spcPct val="90000"/>
              </a:lnSpc>
            </a:pPr>
            <a:r>
              <a:rPr lang="en-US" sz="1000" dirty="0">
                <a:solidFill>
                  <a:srgbClr val="000000"/>
                </a:solidFill>
                <a:latin typeface="Segoe UI" panose="020B0502040204020203" pitchFamily="34" charset="0"/>
              </a:rPr>
              <a:t>5</a:t>
            </a:r>
          </a:p>
        </p:txBody>
      </p:sp>
      <p:sp>
        <p:nvSpPr>
          <p:cNvPr id="46" name="TextBox 45">
            <a:extLst>
              <a:ext uri="{FF2B5EF4-FFF2-40B4-BE49-F238E27FC236}">
                <a16:creationId xmlns:a16="http://schemas.microsoft.com/office/drawing/2014/main" id="{8CFE170D-B08D-4324-8407-BC625408B01D}"/>
              </a:ext>
            </a:extLst>
          </p:cNvPr>
          <p:cNvSpPr txBox="1"/>
          <p:nvPr/>
        </p:nvSpPr>
        <p:spPr>
          <a:xfrm>
            <a:off x="8250233" y="3406338"/>
            <a:ext cx="661013" cy="194440"/>
          </a:xfrm>
          <a:prstGeom prst="rect">
            <a:avLst/>
          </a:prstGeom>
          <a:gradFill flip="none" rotWithShape="1">
            <a:gsLst>
              <a:gs pos="0">
                <a:srgbClr val="FF0000"/>
              </a:gs>
              <a:gs pos="100000">
                <a:schemeClr val="bg1"/>
              </a:gs>
              <a:gs pos="100000">
                <a:srgbClr val="FFC247">
                  <a:tint val="23500"/>
                  <a:satMod val="160000"/>
                </a:srgbClr>
              </a:gs>
            </a:gsLst>
            <a:lin ang="5400000" scaled="1"/>
            <a:tileRect/>
          </a:gradFill>
          <a:ln>
            <a:noFill/>
          </a:ln>
          <a:effectLst>
            <a:outerShdw blurRad="50800" dist="38100" dir="5400000" algn="t" rotWithShape="0">
              <a:prstClr val="black">
                <a:alpha val="40000"/>
              </a:prstClr>
            </a:outerShdw>
          </a:effectLst>
        </p:spPr>
        <p:txBody>
          <a:bodyPr wrap="square" lIns="0" tIns="0" rIns="0" bIns="0" rtlCol="0">
            <a:noAutofit/>
          </a:bodyPr>
          <a:lstStyle/>
          <a:p>
            <a:pPr>
              <a:lnSpc>
                <a:spcPct val="90000"/>
              </a:lnSpc>
            </a:pPr>
            <a:endParaRPr lang="en-US" sz="1200" dirty="0"/>
          </a:p>
        </p:txBody>
      </p:sp>
    </p:spTree>
    <p:extLst>
      <p:ext uri="{BB962C8B-B14F-4D97-AF65-F5344CB8AC3E}">
        <p14:creationId xmlns:p14="http://schemas.microsoft.com/office/powerpoint/2010/main" val="942268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8B4A9A1-59AE-42A0-96F5-564F3EDA2C7B}"/>
              </a:ext>
            </a:extLst>
          </p:cNvPr>
          <p:cNvSpPr/>
          <p:nvPr/>
        </p:nvSpPr>
        <p:spPr>
          <a:xfrm>
            <a:off x="2945984" y="1562251"/>
            <a:ext cx="2981326" cy="2286000"/>
          </a:xfrm>
          <a:prstGeom prst="roundRect">
            <a:avLst/>
          </a:prstGeom>
          <a:solidFill>
            <a:schemeClr val="accent6">
              <a:lumMod val="20000"/>
              <a:lumOff val="80000"/>
            </a:schemeClr>
          </a:solidFill>
          <a:ln w="28575">
            <a:solidFill>
              <a:srgbClr val="FFC247"/>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2" name="Title 1">
            <a:extLst>
              <a:ext uri="{FF2B5EF4-FFF2-40B4-BE49-F238E27FC236}">
                <a16:creationId xmlns:a16="http://schemas.microsoft.com/office/drawing/2014/main" id="{BE40FD3A-4A7B-4C43-83F9-1C7B4F79BAB2}"/>
              </a:ext>
            </a:extLst>
          </p:cNvPr>
          <p:cNvSpPr>
            <a:spLocks noGrp="1"/>
          </p:cNvSpPr>
          <p:nvPr>
            <p:ph type="title"/>
          </p:nvPr>
        </p:nvSpPr>
        <p:spPr/>
        <p:txBody>
          <a:bodyPr/>
          <a:lstStyle/>
          <a:p>
            <a:r>
              <a:rPr lang="en-US" sz="2800" dirty="0"/>
              <a:t>Next Step to Formalize the </a:t>
            </a:r>
            <a:br>
              <a:rPr lang="en-US" sz="2800" dirty="0"/>
            </a:br>
            <a:r>
              <a:rPr lang="en-US" sz="2800" dirty="0"/>
              <a:t>Finance Plan</a:t>
            </a:r>
          </a:p>
        </p:txBody>
      </p:sp>
      <p:graphicFrame>
        <p:nvGraphicFramePr>
          <p:cNvPr id="3" name="Table 2">
            <a:extLst>
              <a:ext uri="{FF2B5EF4-FFF2-40B4-BE49-F238E27FC236}">
                <a16:creationId xmlns:a16="http://schemas.microsoft.com/office/drawing/2014/main" id="{B018B46A-DFFD-4A19-8C06-651E3C498418}"/>
              </a:ext>
            </a:extLst>
          </p:cNvPr>
          <p:cNvGraphicFramePr>
            <a:graphicFrameLocks noGrp="1"/>
          </p:cNvGraphicFramePr>
          <p:nvPr>
            <p:extLst>
              <p:ext uri="{D42A27DB-BD31-4B8C-83A1-F6EECF244321}">
                <p14:modId xmlns:p14="http://schemas.microsoft.com/office/powerpoint/2010/main" val="1422965158"/>
              </p:ext>
            </p:extLst>
          </p:nvPr>
        </p:nvGraphicFramePr>
        <p:xfrm>
          <a:off x="3110978" y="1756426"/>
          <a:ext cx="2667000" cy="1887053"/>
        </p:xfrm>
        <a:graphic>
          <a:graphicData uri="http://schemas.openxmlformats.org/drawingml/2006/table">
            <a:tbl>
              <a:tblPr/>
              <a:tblGrid>
                <a:gridCol w="1780896">
                  <a:extLst>
                    <a:ext uri="{9D8B030D-6E8A-4147-A177-3AD203B41FA5}">
                      <a16:colId xmlns:a16="http://schemas.microsoft.com/office/drawing/2014/main" val="1359211904"/>
                    </a:ext>
                  </a:extLst>
                </a:gridCol>
                <a:gridCol w="886104">
                  <a:extLst>
                    <a:ext uri="{9D8B030D-6E8A-4147-A177-3AD203B41FA5}">
                      <a16:colId xmlns:a16="http://schemas.microsoft.com/office/drawing/2014/main" val="3887258195"/>
                    </a:ext>
                  </a:extLst>
                </a:gridCol>
              </a:tblGrid>
              <a:tr h="183603">
                <a:tc>
                  <a:txBody>
                    <a:bodyPr/>
                    <a:lstStyle/>
                    <a:p>
                      <a:pPr algn="ctr" fontAlgn="b"/>
                      <a:r>
                        <a:rPr lang="en-US" sz="1100" b="1" i="0" u="sng" strike="noStrike" dirty="0">
                          <a:solidFill>
                            <a:srgbClr val="000000"/>
                          </a:solidFill>
                          <a:effectLst/>
                          <a:latin typeface="Segoe UI" panose="020B0502040204020203" pitchFamily="34" charset="0"/>
                        </a:rPr>
                        <a:t>Source </a:t>
                      </a:r>
                    </a:p>
                  </a:txBody>
                  <a:tcPr marL="1575" marR="1575" marT="1575" marB="0" anchor="b">
                    <a:lnL>
                      <a:noFill/>
                    </a:lnL>
                    <a:lnR>
                      <a:noFill/>
                    </a:lnR>
                    <a:lnT w="12700" cmpd="sng">
                      <a:noFill/>
                      <a:prstDash val="solid"/>
                    </a:lnT>
                    <a:lnB>
                      <a:noFill/>
                    </a:lnB>
                    <a:lnTlToBr w="12700" cmpd="sng">
                      <a:noFill/>
                      <a:prstDash val="solid"/>
                    </a:lnTlToBr>
                    <a:lnBlToTr w="12700" cmpd="sng">
                      <a:noFill/>
                      <a:prstDash val="solid"/>
                    </a:lnBlToTr>
                  </a:tcPr>
                </a:tc>
                <a:tc>
                  <a:txBody>
                    <a:bodyPr/>
                    <a:lstStyle/>
                    <a:p>
                      <a:pPr algn="ctr" fontAlgn="b"/>
                      <a:r>
                        <a:rPr lang="en-US" sz="1100" b="1" i="0" u="sng" strike="noStrike" dirty="0">
                          <a:solidFill>
                            <a:srgbClr val="000000"/>
                          </a:solidFill>
                          <a:effectLst/>
                          <a:latin typeface="Segoe UI" panose="020B0502040204020203" pitchFamily="34" charset="0"/>
                        </a:rPr>
                        <a:t>Amount</a:t>
                      </a:r>
                    </a:p>
                  </a:txBody>
                  <a:tcPr marL="1575" marR="1575" marT="1575" marB="0" anchor="b">
                    <a:lnL>
                      <a:noFill/>
                    </a:lnL>
                    <a:lnR>
                      <a:noFill/>
                    </a:lnR>
                    <a:lnT>
                      <a:noFill/>
                    </a:lnT>
                    <a:lnB>
                      <a:noFill/>
                    </a:lnB>
                  </a:tcPr>
                </a:tc>
                <a:extLst>
                  <a:ext uri="{0D108BD9-81ED-4DB2-BD59-A6C34878D82A}">
                    <a16:rowId xmlns:a16="http://schemas.microsoft.com/office/drawing/2014/main" val="2148915397"/>
                  </a:ext>
                </a:extLst>
              </a:tr>
              <a:tr h="170345">
                <a:tc>
                  <a:txBody>
                    <a:bodyPr/>
                    <a:lstStyle/>
                    <a:p>
                      <a:pPr algn="l" fontAlgn="b"/>
                      <a:r>
                        <a:rPr lang="en-US" sz="900" b="0" i="0" u="none" strike="noStrike" dirty="0">
                          <a:solidFill>
                            <a:srgbClr val="000000"/>
                          </a:solidFill>
                          <a:effectLst/>
                          <a:latin typeface="Segoe UI" panose="020B0502040204020203" pitchFamily="34" charset="0"/>
                        </a:rPr>
                        <a:t>SFCC Bond Sale</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$3,300,000</a:t>
                      </a:r>
                    </a:p>
                  </a:txBody>
                  <a:tcPr marL="1575" marR="1575" marT="1575" marB="0" anchor="b">
                    <a:lnL>
                      <a:noFill/>
                    </a:lnL>
                    <a:lnR>
                      <a:noFill/>
                    </a:lnR>
                    <a:lnT>
                      <a:noFill/>
                    </a:lnT>
                    <a:lnB>
                      <a:noFill/>
                    </a:lnB>
                  </a:tcPr>
                </a:tc>
                <a:extLst>
                  <a:ext uri="{0D108BD9-81ED-4DB2-BD59-A6C34878D82A}">
                    <a16:rowId xmlns:a16="http://schemas.microsoft.com/office/drawing/2014/main" val="395476178"/>
                  </a:ext>
                </a:extLst>
              </a:tr>
              <a:tr h="170345">
                <a:tc>
                  <a:txBody>
                    <a:bodyPr/>
                    <a:lstStyle/>
                    <a:p>
                      <a:pPr algn="l" fontAlgn="b"/>
                      <a:r>
                        <a:rPr lang="en-US" sz="900" b="0" i="0" u="none" strike="noStrike">
                          <a:solidFill>
                            <a:srgbClr val="000000"/>
                          </a:solidFill>
                          <a:effectLst/>
                          <a:latin typeface="Segoe UI" panose="020B0502040204020203" pitchFamily="34" charset="0"/>
                        </a:rPr>
                        <a:t>Local FSPK Bond Sale</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67,000,000</a:t>
                      </a:r>
                    </a:p>
                  </a:txBody>
                  <a:tcPr marL="1575" marR="1575" marT="1575" marB="0" anchor="b">
                    <a:lnL>
                      <a:noFill/>
                    </a:lnL>
                    <a:lnR>
                      <a:noFill/>
                    </a:lnR>
                    <a:lnT>
                      <a:noFill/>
                    </a:lnT>
                    <a:lnB>
                      <a:noFill/>
                    </a:lnB>
                  </a:tcPr>
                </a:tc>
                <a:extLst>
                  <a:ext uri="{0D108BD9-81ED-4DB2-BD59-A6C34878D82A}">
                    <a16:rowId xmlns:a16="http://schemas.microsoft.com/office/drawing/2014/main" val="579770874"/>
                  </a:ext>
                </a:extLst>
              </a:tr>
              <a:tr h="170345">
                <a:tc>
                  <a:txBody>
                    <a:bodyPr/>
                    <a:lstStyle/>
                    <a:p>
                      <a:pPr algn="l" fontAlgn="b"/>
                      <a:r>
                        <a:rPr lang="en-US" sz="900" b="0" i="0" u="none" strike="noStrike">
                          <a:solidFill>
                            <a:srgbClr val="000000"/>
                          </a:solidFill>
                          <a:effectLst/>
                          <a:latin typeface="Segoe UI" panose="020B0502040204020203" pitchFamily="34" charset="0"/>
                        </a:rPr>
                        <a:t>Cash - Building Fund</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671,141</a:t>
                      </a:r>
                    </a:p>
                  </a:txBody>
                  <a:tcPr marL="1575" marR="1575" marT="1575" marB="0" anchor="b">
                    <a:lnL>
                      <a:noFill/>
                    </a:lnL>
                    <a:lnR>
                      <a:noFill/>
                    </a:lnR>
                    <a:lnT>
                      <a:noFill/>
                    </a:lnT>
                    <a:lnB>
                      <a:noFill/>
                    </a:lnB>
                  </a:tcPr>
                </a:tc>
                <a:extLst>
                  <a:ext uri="{0D108BD9-81ED-4DB2-BD59-A6C34878D82A}">
                    <a16:rowId xmlns:a16="http://schemas.microsoft.com/office/drawing/2014/main" val="3878898675"/>
                  </a:ext>
                </a:extLst>
              </a:tr>
              <a:tr h="170345">
                <a:tc>
                  <a:txBody>
                    <a:bodyPr/>
                    <a:lstStyle/>
                    <a:p>
                      <a:pPr algn="l" fontAlgn="b"/>
                      <a:r>
                        <a:rPr lang="en-US" sz="900" b="0" i="0" u="none" strike="noStrike">
                          <a:solidFill>
                            <a:srgbClr val="000000"/>
                          </a:solidFill>
                          <a:effectLst/>
                          <a:latin typeface="Segoe UI" panose="020B0502040204020203" pitchFamily="34" charset="0"/>
                        </a:rPr>
                        <a:t>Cash - Capital Outlay</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475,988</a:t>
                      </a:r>
                    </a:p>
                  </a:txBody>
                  <a:tcPr marL="1575" marR="1575" marT="1575" marB="0" anchor="b">
                    <a:lnL>
                      <a:noFill/>
                    </a:lnL>
                    <a:lnR>
                      <a:noFill/>
                    </a:lnR>
                    <a:lnT>
                      <a:noFill/>
                    </a:lnT>
                    <a:lnB>
                      <a:noFill/>
                    </a:lnB>
                  </a:tcPr>
                </a:tc>
                <a:extLst>
                  <a:ext uri="{0D108BD9-81ED-4DB2-BD59-A6C34878D82A}">
                    <a16:rowId xmlns:a16="http://schemas.microsoft.com/office/drawing/2014/main" val="961775202"/>
                  </a:ext>
                </a:extLst>
              </a:tr>
              <a:tr h="170345">
                <a:tc>
                  <a:txBody>
                    <a:bodyPr/>
                    <a:lstStyle/>
                    <a:p>
                      <a:pPr algn="l" fontAlgn="b"/>
                      <a:r>
                        <a:rPr lang="en-US" sz="900" b="0" i="0" u="none" strike="noStrike" dirty="0">
                          <a:solidFill>
                            <a:srgbClr val="000000"/>
                          </a:solidFill>
                          <a:effectLst/>
                          <a:latin typeface="Segoe UI" panose="020B0502040204020203" pitchFamily="34" charset="0"/>
                        </a:rPr>
                        <a:t>Cash - Investment Earnings</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98,258</a:t>
                      </a:r>
                    </a:p>
                  </a:txBody>
                  <a:tcPr marL="1575" marR="1575" marT="1575" marB="0" anchor="b">
                    <a:lnL>
                      <a:noFill/>
                    </a:lnL>
                    <a:lnR>
                      <a:noFill/>
                    </a:lnR>
                    <a:lnT>
                      <a:noFill/>
                    </a:lnT>
                    <a:lnB>
                      <a:noFill/>
                    </a:lnB>
                  </a:tcPr>
                </a:tc>
                <a:extLst>
                  <a:ext uri="{0D108BD9-81ED-4DB2-BD59-A6C34878D82A}">
                    <a16:rowId xmlns:a16="http://schemas.microsoft.com/office/drawing/2014/main" val="2163985160"/>
                  </a:ext>
                </a:extLst>
              </a:tr>
              <a:tr h="170345">
                <a:tc>
                  <a:txBody>
                    <a:bodyPr/>
                    <a:lstStyle/>
                    <a:p>
                      <a:pPr algn="l" fontAlgn="b"/>
                      <a:r>
                        <a:rPr lang="en-US" sz="900" b="0" i="0" u="none" strike="noStrike" dirty="0">
                          <a:solidFill>
                            <a:srgbClr val="000000"/>
                          </a:solidFill>
                          <a:effectLst/>
                          <a:latin typeface="Segoe UI" panose="020B0502040204020203" pitchFamily="34" charset="0"/>
                        </a:rPr>
                        <a:t>Cash - General Fund</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7,000,000</a:t>
                      </a:r>
                    </a:p>
                  </a:txBody>
                  <a:tcPr marL="1575" marR="1575" marT="1575" marB="0" anchor="b">
                    <a:lnL>
                      <a:noFill/>
                    </a:lnL>
                    <a:lnR>
                      <a:noFill/>
                    </a:lnR>
                    <a:lnT>
                      <a:noFill/>
                    </a:lnT>
                    <a:lnB>
                      <a:noFill/>
                    </a:lnB>
                  </a:tcPr>
                </a:tc>
                <a:extLst>
                  <a:ext uri="{0D108BD9-81ED-4DB2-BD59-A6C34878D82A}">
                    <a16:rowId xmlns:a16="http://schemas.microsoft.com/office/drawing/2014/main" val="3637092902"/>
                  </a:ext>
                </a:extLst>
              </a:tr>
              <a:tr h="170345">
                <a:tc>
                  <a:txBody>
                    <a:bodyPr/>
                    <a:lstStyle/>
                    <a:p>
                      <a:pPr algn="l" fontAlgn="b"/>
                      <a:r>
                        <a:rPr lang="en-US" sz="900" b="0" i="0" u="none" strike="noStrike">
                          <a:solidFill>
                            <a:srgbClr val="000000"/>
                          </a:solidFill>
                          <a:effectLst/>
                          <a:latin typeface="Segoe UI" panose="020B0502040204020203" pitchFamily="34" charset="0"/>
                        </a:rPr>
                        <a:t>Residual Construction Funds</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460,734</a:t>
                      </a:r>
                    </a:p>
                  </a:txBody>
                  <a:tcPr marL="1575" marR="1575" marT="1575" marB="0" anchor="b">
                    <a:lnL>
                      <a:noFill/>
                    </a:lnL>
                    <a:lnR>
                      <a:noFill/>
                    </a:lnR>
                    <a:lnT>
                      <a:noFill/>
                    </a:lnT>
                    <a:lnB>
                      <a:noFill/>
                    </a:lnB>
                  </a:tcPr>
                </a:tc>
                <a:extLst>
                  <a:ext uri="{0D108BD9-81ED-4DB2-BD59-A6C34878D82A}">
                    <a16:rowId xmlns:a16="http://schemas.microsoft.com/office/drawing/2014/main" val="3757417815"/>
                  </a:ext>
                </a:extLst>
              </a:tr>
              <a:tr h="170345">
                <a:tc>
                  <a:txBody>
                    <a:bodyPr/>
                    <a:lstStyle/>
                    <a:p>
                      <a:pPr algn="l" fontAlgn="b"/>
                      <a:r>
                        <a:rPr lang="en-US" sz="900" b="0" i="0" u="none" strike="noStrike">
                          <a:solidFill>
                            <a:srgbClr val="000000"/>
                          </a:solidFill>
                          <a:effectLst/>
                          <a:latin typeface="Segoe UI" panose="020B0502040204020203" pitchFamily="34" charset="0"/>
                        </a:rPr>
                        <a:t>ARP/ ESSER III</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25,562,893</a:t>
                      </a:r>
                    </a:p>
                  </a:txBody>
                  <a:tcPr marL="1575" marR="1575" marT="1575" marB="0" anchor="b">
                    <a:lnL>
                      <a:noFill/>
                    </a:lnL>
                    <a:lnR>
                      <a:noFill/>
                    </a:lnR>
                    <a:lnT>
                      <a:noFill/>
                    </a:lnT>
                    <a:lnB>
                      <a:noFill/>
                    </a:lnB>
                  </a:tcPr>
                </a:tc>
                <a:extLst>
                  <a:ext uri="{0D108BD9-81ED-4DB2-BD59-A6C34878D82A}">
                    <a16:rowId xmlns:a16="http://schemas.microsoft.com/office/drawing/2014/main" val="2278601348"/>
                  </a:ext>
                </a:extLst>
              </a:tr>
              <a:tr h="170345">
                <a:tc>
                  <a:txBody>
                    <a:bodyPr/>
                    <a:lstStyle/>
                    <a:p>
                      <a:pPr algn="l" fontAlgn="b"/>
                      <a:r>
                        <a:rPr lang="en-US" sz="900" b="0" i="0" u="none" strike="noStrike">
                          <a:solidFill>
                            <a:srgbClr val="000000"/>
                          </a:solidFill>
                          <a:effectLst/>
                          <a:latin typeface="Segoe UI" panose="020B0502040204020203" pitchFamily="34" charset="0"/>
                        </a:rPr>
                        <a:t>CTE SFCC Grant</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10,000,000</a:t>
                      </a:r>
                    </a:p>
                  </a:txBody>
                  <a:tcPr marL="1575" marR="1575" marT="1575"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86645372"/>
                  </a:ext>
                </a:extLst>
              </a:tr>
              <a:tr h="170345">
                <a:tc>
                  <a:txBody>
                    <a:bodyPr/>
                    <a:lstStyle/>
                    <a:p>
                      <a:pPr algn="r" fontAlgn="b"/>
                      <a:r>
                        <a:rPr lang="en-US" sz="900" b="0" i="0" u="none" strike="noStrike">
                          <a:solidFill>
                            <a:srgbClr val="000000"/>
                          </a:solidFill>
                          <a:effectLst/>
                          <a:latin typeface="Segoe UI" panose="020B0502040204020203" pitchFamily="34" charset="0"/>
                        </a:rPr>
                        <a:t>Total</a:t>
                      </a:r>
                    </a:p>
                  </a:txBody>
                  <a:tcPr marL="1575" marR="1575" marT="1575" marB="0" anchor="b">
                    <a:lnL>
                      <a:noFill/>
                    </a:lnL>
                    <a:lnR>
                      <a:noFill/>
                    </a:lnR>
                    <a:lnT>
                      <a:noFill/>
                    </a:lnT>
                    <a:lnB>
                      <a:noFill/>
                    </a:lnB>
                    <a:lnTlToBr w="12700" cmpd="sng">
                      <a:noFill/>
                      <a:prstDash val="solid"/>
                    </a:lnTlToBr>
                    <a:lnBlToTr w="12700" cmpd="sng">
                      <a:noFill/>
                      <a:prstDash val="solid"/>
                    </a:lnBlToTr>
                  </a:tcPr>
                </a:tc>
                <a:tc>
                  <a:txBody>
                    <a:bodyPr/>
                    <a:lstStyle/>
                    <a:p>
                      <a:pPr algn="r" fontAlgn="b"/>
                      <a:r>
                        <a:rPr lang="en-US" sz="900" b="0" i="0" u="none" strike="noStrike" dirty="0">
                          <a:solidFill>
                            <a:srgbClr val="000000"/>
                          </a:solidFill>
                          <a:effectLst/>
                          <a:latin typeface="Segoe UI" panose="020B0502040204020203" pitchFamily="34" charset="0"/>
                        </a:rPr>
                        <a:t>$114,569,014</a:t>
                      </a:r>
                    </a:p>
                  </a:txBody>
                  <a:tcPr marL="1575" marR="1575" marT="1575" marB="0" anchor="b">
                    <a:lnL>
                      <a:noFill/>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985789350"/>
                  </a:ext>
                </a:extLst>
              </a:tr>
            </a:tbl>
          </a:graphicData>
        </a:graphic>
      </p:graphicFrame>
      <p:sp>
        <p:nvSpPr>
          <p:cNvPr id="5" name="TextBox 4">
            <a:extLst>
              <a:ext uri="{FF2B5EF4-FFF2-40B4-BE49-F238E27FC236}">
                <a16:creationId xmlns:a16="http://schemas.microsoft.com/office/drawing/2014/main" id="{42B64FAA-244C-4621-8847-D361245BF75C}"/>
              </a:ext>
            </a:extLst>
          </p:cNvPr>
          <p:cNvSpPr txBox="1"/>
          <p:nvPr/>
        </p:nvSpPr>
        <p:spPr>
          <a:xfrm>
            <a:off x="3007896" y="1334653"/>
            <a:ext cx="2857501" cy="265172"/>
          </a:xfrm>
          <a:prstGeom prst="rect">
            <a:avLst/>
          </a:prstGeom>
          <a:noFill/>
        </p:spPr>
        <p:txBody>
          <a:bodyPr wrap="square" lIns="0" tIns="0" rIns="0" bIns="0" rtlCol="0">
            <a:noAutofit/>
          </a:bodyPr>
          <a:lstStyle/>
          <a:p>
            <a:pPr algn="ctr">
              <a:lnSpc>
                <a:spcPct val="90000"/>
              </a:lnSpc>
            </a:pPr>
            <a:r>
              <a:rPr lang="en-US" sz="1600" b="1" dirty="0"/>
              <a:t>Current BG1</a:t>
            </a:r>
          </a:p>
        </p:txBody>
      </p:sp>
      <p:sp>
        <p:nvSpPr>
          <p:cNvPr id="6" name="Rectangle: Rounded Corners 5">
            <a:extLst>
              <a:ext uri="{FF2B5EF4-FFF2-40B4-BE49-F238E27FC236}">
                <a16:creationId xmlns:a16="http://schemas.microsoft.com/office/drawing/2014/main" id="{19FCE14A-F616-41BD-9AB5-EC83D63CEA2F}"/>
              </a:ext>
            </a:extLst>
          </p:cNvPr>
          <p:cNvSpPr/>
          <p:nvPr/>
        </p:nvSpPr>
        <p:spPr>
          <a:xfrm>
            <a:off x="652077" y="4624704"/>
            <a:ext cx="2981326" cy="1106616"/>
          </a:xfrm>
          <a:prstGeom prst="roundRect">
            <a:avLst/>
          </a:prstGeom>
          <a:solidFill>
            <a:schemeClr val="accent5">
              <a:lumMod val="20000"/>
              <a:lumOff val="80000"/>
            </a:schemeClr>
          </a:solidFill>
          <a:ln w="28575">
            <a:solidFill>
              <a:srgbClr val="0070C0"/>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7" name="Rectangle: Rounded Corners 6">
            <a:extLst>
              <a:ext uri="{FF2B5EF4-FFF2-40B4-BE49-F238E27FC236}">
                <a16:creationId xmlns:a16="http://schemas.microsoft.com/office/drawing/2014/main" id="{F18F13C0-65B1-47ED-95F5-FF3376BE0CD3}"/>
              </a:ext>
            </a:extLst>
          </p:cNvPr>
          <p:cNvSpPr/>
          <p:nvPr/>
        </p:nvSpPr>
        <p:spPr>
          <a:xfrm>
            <a:off x="5446274" y="4632621"/>
            <a:ext cx="2981326" cy="1106616"/>
          </a:xfrm>
          <a:prstGeom prst="roundRect">
            <a:avLst/>
          </a:prstGeom>
          <a:solidFill>
            <a:schemeClr val="accent5">
              <a:lumMod val="20000"/>
              <a:lumOff val="80000"/>
            </a:schemeClr>
          </a:solidFill>
          <a:ln w="28575">
            <a:solidFill>
              <a:srgbClr val="0070C0"/>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23" name="Rectangle 22">
            <a:extLst>
              <a:ext uri="{FF2B5EF4-FFF2-40B4-BE49-F238E27FC236}">
                <a16:creationId xmlns:a16="http://schemas.microsoft.com/office/drawing/2014/main" id="{5A442815-CC43-449E-8E04-4ACB27B1669D}"/>
              </a:ext>
            </a:extLst>
          </p:cNvPr>
          <p:cNvSpPr/>
          <p:nvPr/>
        </p:nvSpPr>
        <p:spPr>
          <a:xfrm>
            <a:off x="3581400" y="4351387"/>
            <a:ext cx="1828800" cy="45719"/>
          </a:xfrm>
          <a:prstGeom prst="rect">
            <a:avLst/>
          </a:prstGeom>
          <a:solidFill>
            <a:srgbClr val="0070C0"/>
          </a:solidFill>
          <a:ln w="127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24" name="Rectangle 23">
            <a:extLst>
              <a:ext uri="{FF2B5EF4-FFF2-40B4-BE49-F238E27FC236}">
                <a16:creationId xmlns:a16="http://schemas.microsoft.com/office/drawing/2014/main" id="{D1B16000-47D6-47CD-B9B0-59663904ABBE}"/>
              </a:ext>
            </a:extLst>
          </p:cNvPr>
          <p:cNvSpPr/>
          <p:nvPr/>
        </p:nvSpPr>
        <p:spPr>
          <a:xfrm rot="5400000">
            <a:off x="4223275" y="4102216"/>
            <a:ext cx="501560" cy="59153"/>
          </a:xfrm>
          <a:prstGeom prst="rect">
            <a:avLst/>
          </a:prstGeom>
          <a:solidFill>
            <a:srgbClr val="0070C0"/>
          </a:solidFill>
          <a:ln w="127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25" name="Oval 24">
            <a:extLst>
              <a:ext uri="{FF2B5EF4-FFF2-40B4-BE49-F238E27FC236}">
                <a16:creationId xmlns:a16="http://schemas.microsoft.com/office/drawing/2014/main" id="{BBE4C146-470F-4F9B-9C56-F2B9D617D421}"/>
              </a:ext>
            </a:extLst>
          </p:cNvPr>
          <p:cNvSpPr/>
          <p:nvPr/>
        </p:nvSpPr>
        <p:spPr>
          <a:xfrm>
            <a:off x="1741914" y="4280021"/>
            <a:ext cx="740813" cy="685800"/>
          </a:xfrm>
          <a:prstGeom prst="ellipse">
            <a:avLst/>
          </a:prstGeom>
          <a:solidFill>
            <a:srgbClr val="0070C0"/>
          </a:solidFill>
          <a:ln w="127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26" name="Oval 25">
            <a:extLst>
              <a:ext uri="{FF2B5EF4-FFF2-40B4-BE49-F238E27FC236}">
                <a16:creationId xmlns:a16="http://schemas.microsoft.com/office/drawing/2014/main" id="{95C567AF-7E28-4276-B37C-EFD42C766DD7}"/>
              </a:ext>
            </a:extLst>
          </p:cNvPr>
          <p:cNvSpPr/>
          <p:nvPr/>
        </p:nvSpPr>
        <p:spPr>
          <a:xfrm>
            <a:off x="6536115" y="4273612"/>
            <a:ext cx="740813" cy="685800"/>
          </a:xfrm>
          <a:prstGeom prst="ellipse">
            <a:avLst/>
          </a:prstGeom>
          <a:solidFill>
            <a:srgbClr val="0070C0"/>
          </a:solidFill>
          <a:ln w="1270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29" name="TextBox 28">
            <a:extLst>
              <a:ext uri="{FF2B5EF4-FFF2-40B4-BE49-F238E27FC236}">
                <a16:creationId xmlns:a16="http://schemas.microsoft.com/office/drawing/2014/main" id="{A814A52D-0585-46C9-AFC9-70CD9573C56C}"/>
              </a:ext>
            </a:extLst>
          </p:cNvPr>
          <p:cNvSpPr txBox="1"/>
          <p:nvPr/>
        </p:nvSpPr>
        <p:spPr>
          <a:xfrm>
            <a:off x="1932904" y="4442121"/>
            <a:ext cx="347530" cy="381000"/>
          </a:xfrm>
          <a:prstGeom prst="rect">
            <a:avLst/>
          </a:prstGeom>
          <a:noFill/>
        </p:spPr>
        <p:txBody>
          <a:bodyPr wrap="square" lIns="0" tIns="0" rIns="0" bIns="0" rtlCol="0">
            <a:noAutofit/>
          </a:bodyPr>
          <a:lstStyle/>
          <a:p>
            <a:pPr algn="ctr">
              <a:lnSpc>
                <a:spcPct val="90000"/>
              </a:lnSpc>
            </a:pPr>
            <a:r>
              <a:rPr lang="en-US" sz="2800" b="1" dirty="0">
                <a:solidFill>
                  <a:schemeClr val="bg1"/>
                </a:solidFill>
                <a:effectLst>
                  <a:outerShdw blurRad="38100" dist="38100" dir="2700000" algn="tl">
                    <a:srgbClr val="000000">
                      <a:alpha val="43137"/>
                    </a:srgbClr>
                  </a:outerShdw>
                </a:effectLst>
              </a:rPr>
              <a:t>1</a:t>
            </a:r>
          </a:p>
        </p:txBody>
      </p:sp>
      <p:sp>
        <p:nvSpPr>
          <p:cNvPr id="30" name="TextBox 29">
            <a:extLst>
              <a:ext uri="{FF2B5EF4-FFF2-40B4-BE49-F238E27FC236}">
                <a16:creationId xmlns:a16="http://schemas.microsoft.com/office/drawing/2014/main" id="{23116A00-ED6E-46D2-86F2-F29B4F02F2C9}"/>
              </a:ext>
            </a:extLst>
          </p:cNvPr>
          <p:cNvSpPr txBox="1"/>
          <p:nvPr/>
        </p:nvSpPr>
        <p:spPr>
          <a:xfrm>
            <a:off x="6728393" y="4432004"/>
            <a:ext cx="347530" cy="381000"/>
          </a:xfrm>
          <a:prstGeom prst="rect">
            <a:avLst/>
          </a:prstGeom>
          <a:noFill/>
        </p:spPr>
        <p:txBody>
          <a:bodyPr wrap="square" lIns="0" tIns="0" rIns="0" bIns="0" rtlCol="0">
            <a:noAutofit/>
          </a:bodyPr>
          <a:lstStyle/>
          <a:p>
            <a:pPr algn="ctr">
              <a:lnSpc>
                <a:spcPct val="90000"/>
              </a:lnSpc>
            </a:pPr>
            <a:r>
              <a:rPr lang="en-US" sz="2800" b="1" dirty="0">
                <a:solidFill>
                  <a:schemeClr val="bg1"/>
                </a:solidFill>
                <a:effectLst>
                  <a:outerShdw blurRad="38100" dist="38100" dir="2700000" algn="tl">
                    <a:srgbClr val="000000">
                      <a:alpha val="43137"/>
                    </a:srgbClr>
                  </a:outerShdw>
                </a:effectLst>
              </a:rPr>
              <a:t>2</a:t>
            </a:r>
          </a:p>
        </p:txBody>
      </p:sp>
      <p:sp>
        <p:nvSpPr>
          <p:cNvPr id="31" name="Rectangle 30">
            <a:extLst>
              <a:ext uri="{FF2B5EF4-FFF2-40B4-BE49-F238E27FC236}">
                <a16:creationId xmlns:a16="http://schemas.microsoft.com/office/drawing/2014/main" id="{F0104251-044E-467A-869B-EC6473A3EE1A}"/>
              </a:ext>
            </a:extLst>
          </p:cNvPr>
          <p:cNvSpPr/>
          <p:nvPr/>
        </p:nvSpPr>
        <p:spPr>
          <a:xfrm rot="6857673">
            <a:off x="3371980" y="4464646"/>
            <a:ext cx="292083" cy="49406"/>
          </a:xfrm>
          <a:prstGeom prst="rect">
            <a:avLst/>
          </a:prstGeom>
          <a:solidFill>
            <a:srgbClr val="0070C0"/>
          </a:solidFill>
          <a:ln w="127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32" name="Rectangle 31">
            <a:extLst>
              <a:ext uri="{FF2B5EF4-FFF2-40B4-BE49-F238E27FC236}">
                <a16:creationId xmlns:a16="http://schemas.microsoft.com/office/drawing/2014/main" id="{654DAC3A-B7E9-457B-825F-35611D6A8E91}"/>
              </a:ext>
            </a:extLst>
          </p:cNvPr>
          <p:cNvSpPr/>
          <p:nvPr/>
        </p:nvSpPr>
        <p:spPr>
          <a:xfrm rot="2972549">
            <a:off x="5335459" y="4474816"/>
            <a:ext cx="340848" cy="45719"/>
          </a:xfrm>
          <a:prstGeom prst="rect">
            <a:avLst/>
          </a:prstGeom>
          <a:solidFill>
            <a:srgbClr val="0070C0"/>
          </a:solidFill>
          <a:ln w="127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33" name="TextBox 32">
            <a:extLst>
              <a:ext uri="{FF2B5EF4-FFF2-40B4-BE49-F238E27FC236}">
                <a16:creationId xmlns:a16="http://schemas.microsoft.com/office/drawing/2014/main" id="{F714F43B-109B-4350-88BD-889AA7C961BE}"/>
              </a:ext>
            </a:extLst>
          </p:cNvPr>
          <p:cNvSpPr txBox="1"/>
          <p:nvPr/>
        </p:nvSpPr>
        <p:spPr>
          <a:xfrm>
            <a:off x="1057538" y="5056674"/>
            <a:ext cx="2209800" cy="393391"/>
          </a:xfrm>
          <a:prstGeom prst="rect">
            <a:avLst/>
          </a:prstGeom>
          <a:noFill/>
        </p:spPr>
        <p:txBody>
          <a:bodyPr wrap="square" lIns="0" tIns="0" rIns="0" bIns="0" rtlCol="0">
            <a:noAutofit/>
          </a:bodyPr>
          <a:lstStyle/>
          <a:p>
            <a:pPr algn="ctr">
              <a:lnSpc>
                <a:spcPct val="90000"/>
              </a:lnSpc>
            </a:pPr>
            <a:r>
              <a:rPr lang="en-US" sz="1600" b="1" dirty="0"/>
              <a:t>Land and Site Work</a:t>
            </a:r>
          </a:p>
          <a:p>
            <a:pPr>
              <a:lnSpc>
                <a:spcPct val="90000"/>
              </a:lnSpc>
            </a:pPr>
            <a:endParaRPr lang="en-US" sz="900" b="1" dirty="0"/>
          </a:p>
        </p:txBody>
      </p:sp>
      <p:sp>
        <p:nvSpPr>
          <p:cNvPr id="34" name="TextBox 33">
            <a:extLst>
              <a:ext uri="{FF2B5EF4-FFF2-40B4-BE49-F238E27FC236}">
                <a16:creationId xmlns:a16="http://schemas.microsoft.com/office/drawing/2014/main" id="{51721788-1E3F-416C-A8F6-636BD820C7DA}"/>
              </a:ext>
            </a:extLst>
          </p:cNvPr>
          <p:cNvSpPr txBox="1"/>
          <p:nvPr/>
        </p:nvSpPr>
        <p:spPr>
          <a:xfrm>
            <a:off x="5820577" y="5059845"/>
            <a:ext cx="2209800" cy="494438"/>
          </a:xfrm>
          <a:prstGeom prst="rect">
            <a:avLst/>
          </a:prstGeom>
          <a:noFill/>
        </p:spPr>
        <p:txBody>
          <a:bodyPr wrap="square" lIns="0" tIns="0" rIns="0" bIns="0" rtlCol="0">
            <a:noAutofit/>
          </a:bodyPr>
          <a:lstStyle/>
          <a:p>
            <a:pPr algn="ctr">
              <a:lnSpc>
                <a:spcPct val="90000"/>
              </a:lnSpc>
            </a:pPr>
            <a:r>
              <a:rPr lang="en-US" sz="1600" b="1" dirty="0"/>
              <a:t>Main Campus Building</a:t>
            </a:r>
          </a:p>
        </p:txBody>
      </p:sp>
      <p:sp>
        <p:nvSpPr>
          <p:cNvPr id="35" name="TextBox 34">
            <a:extLst>
              <a:ext uri="{FF2B5EF4-FFF2-40B4-BE49-F238E27FC236}">
                <a16:creationId xmlns:a16="http://schemas.microsoft.com/office/drawing/2014/main" id="{734BA1D5-780D-40CE-84BA-1CB3196953A7}"/>
              </a:ext>
            </a:extLst>
          </p:cNvPr>
          <p:cNvSpPr txBox="1"/>
          <p:nvPr/>
        </p:nvSpPr>
        <p:spPr>
          <a:xfrm>
            <a:off x="6092885" y="2079970"/>
            <a:ext cx="2362200" cy="933555"/>
          </a:xfrm>
          <a:prstGeom prst="rect">
            <a:avLst/>
          </a:prstGeom>
          <a:noFill/>
        </p:spPr>
        <p:txBody>
          <a:bodyPr wrap="square" lIns="0" tIns="0" rIns="0" bIns="0" rtlCol="0">
            <a:noAutofit/>
          </a:bodyPr>
          <a:lstStyle/>
          <a:p>
            <a:pPr marL="171450" indent="-171450">
              <a:lnSpc>
                <a:spcPct val="90000"/>
              </a:lnSpc>
              <a:buFont typeface="Arial" panose="020B0604020202020204" pitchFamily="34" charset="0"/>
              <a:buChar char="•"/>
            </a:pPr>
            <a:r>
              <a:rPr lang="en-US" sz="1200" dirty="0"/>
              <a:t>KDE has requested the project be split into two BG1s </a:t>
            </a:r>
          </a:p>
          <a:p>
            <a:pPr marL="171450" indent="-171450">
              <a:lnSpc>
                <a:spcPct val="90000"/>
              </a:lnSpc>
              <a:buFont typeface="Arial" panose="020B0604020202020204" pitchFamily="34" charset="0"/>
              <a:buChar char="•"/>
            </a:pPr>
            <a:endParaRPr lang="en-US" sz="1200" dirty="0"/>
          </a:p>
          <a:p>
            <a:pPr marL="685800" lvl="1" indent="-228600">
              <a:lnSpc>
                <a:spcPct val="90000"/>
              </a:lnSpc>
              <a:buAutoNum type="arabicParenBoth"/>
            </a:pPr>
            <a:r>
              <a:rPr lang="en-US" sz="1200" dirty="0"/>
              <a:t>Land and site work</a:t>
            </a:r>
          </a:p>
          <a:p>
            <a:pPr marL="685800" lvl="1" indent="-228600">
              <a:lnSpc>
                <a:spcPct val="90000"/>
              </a:lnSpc>
              <a:buAutoNum type="arabicParenBoth"/>
            </a:pPr>
            <a:r>
              <a:rPr lang="en-US" sz="1200" dirty="0"/>
              <a:t>Main campus building </a:t>
            </a:r>
          </a:p>
          <a:p>
            <a:pPr lvl="1">
              <a:lnSpc>
                <a:spcPct val="90000"/>
              </a:lnSpc>
            </a:pPr>
            <a:endParaRPr lang="en-US" sz="1200" dirty="0"/>
          </a:p>
        </p:txBody>
      </p:sp>
      <p:sp>
        <p:nvSpPr>
          <p:cNvPr id="36" name="PageNumberTextBox">
            <a:extLst>
              <a:ext uri="{FF2B5EF4-FFF2-40B4-BE49-F238E27FC236}">
                <a16:creationId xmlns:a16="http://schemas.microsoft.com/office/drawing/2014/main" id="{19303FA8-4381-4EE9-ABDA-2D51783E951F}"/>
              </a:ext>
            </a:extLst>
          </p:cNvPr>
          <p:cNvSpPr txBox="1"/>
          <p:nvPr/>
        </p:nvSpPr>
        <p:spPr>
          <a:xfrm>
            <a:off x="8458200" y="6692900"/>
            <a:ext cx="444500" cy="153888"/>
          </a:xfrm>
          <a:prstGeom prst="rect">
            <a:avLst/>
          </a:prstGeom>
          <a:noFill/>
        </p:spPr>
        <p:txBody>
          <a:bodyPr vert="horz" wrap="none" lIns="0" tIns="0" rIns="0" bIns="0" rtlCol="0" anchor="ctr">
            <a:noAutofit/>
          </a:bodyPr>
          <a:lstStyle/>
          <a:p>
            <a:pPr algn="r">
              <a:lnSpc>
                <a:spcPct val="90000"/>
              </a:lnSpc>
            </a:pPr>
            <a:r>
              <a:rPr lang="en-US" sz="1000" dirty="0">
                <a:solidFill>
                  <a:srgbClr val="000000"/>
                </a:solidFill>
                <a:latin typeface="Segoe UI" panose="020B0502040204020203" pitchFamily="34" charset="0"/>
              </a:rPr>
              <a:t>6</a:t>
            </a:r>
          </a:p>
        </p:txBody>
      </p:sp>
    </p:spTree>
    <p:extLst>
      <p:ext uri="{BB962C8B-B14F-4D97-AF65-F5344CB8AC3E}">
        <p14:creationId xmlns:p14="http://schemas.microsoft.com/office/powerpoint/2010/main" val="4179161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B9B33-9E2E-45C7-8A63-08F5AE7F6DCE}"/>
              </a:ext>
            </a:extLst>
          </p:cNvPr>
          <p:cNvSpPr>
            <a:spLocks noGrp="1"/>
          </p:cNvSpPr>
          <p:nvPr>
            <p:ph type="title"/>
          </p:nvPr>
        </p:nvSpPr>
        <p:spPr/>
        <p:txBody>
          <a:bodyPr/>
          <a:lstStyle/>
          <a:p>
            <a:r>
              <a:rPr lang="en-US" sz="2800" dirty="0"/>
              <a:t>Moving Towards the </a:t>
            </a:r>
            <a:br>
              <a:rPr lang="en-US" sz="2800" dirty="0"/>
            </a:br>
            <a:r>
              <a:rPr lang="en-US" sz="2800" dirty="0"/>
              <a:t>Goal Line</a:t>
            </a:r>
          </a:p>
        </p:txBody>
      </p:sp>
      <p:pic>
        <p:nvPicPr>
          <p:cNvPr id="3" name="Picture 2">
            <a:extLst>
              <a:ext uri="{FF2B5EF4-FFF2-40B4-BE49-F238E27FC236}">
                <a16:creationId xmlns:a16="http://schemas.microsoft.com/office/drawing/2014/main" id="{7E47F37E-1B79-44A0-B7FE-817587023218}"/>
              </a:ext>
            </a:extLst>
          </p:cNvPr>
          <p:cNvPicPr>
            <a:picLocks noChangeAspect="1"/>
          </p:cNvPicPr>
          <p:nvPr/>
        </p:nvPicPr>
        <p:blipFill>
          <a:blip r:embed="rId2">
            <a:alphaModFix amt="25000"/>
          </a:blip>
          <a:stretch>
            <a:fillRect/>
          </a:stretch>
        </p:blipFill>
        <p:spPr>
          <a:xfrm>
            <a:off x="762000" y="1415223"/>
            <a:ext cx="7783456" cy="3755518"/>
          </a:xfrm>
          <a:prstGeom prst="rect">
            <a:avLst/>
          </a:prstGeom>
          <a:effectLst>
            <a:outerShdw blurRad="50800" dist="38100" dir="5400000" algn="t" rotWithShape="0">
              <a:prstClr val="black">
                <a:alpha val="40000"/>
              </a:prstClr>
            </a:outerShdw>
          </a:effectLst>
        </p:spPr>
      </p:pic>
      <p:pic>
        <p:nvPicPr>
          <p:cNvPr id="4" name="Picture 3">
            <a:extLst>
              <a:ext uri="{FF2B5EF4-FFF2-40B4-BE49-F238E27FC236}">
                <a16:creationId xmlns:a16="http://schemas.microsoft.com/office/drawing/2014/main" id="{94570BF1-A2FC-4806-804A-D63D18280DC2}"/>
              </a:ext>
            </a:extLst>
          </p:cNvPr>
          <p:cNvPicPr>
            <a:picLocks noChangeAspect="1"/>
          </p:cNvPicPr>
          <p:nvPr/>
        </p:nvPicPr>
        <p:blipFill>
          <a:blip r:embed="rId3"/>
          <a:stretch>
            <a:fillRect/>
          </a:stretch>
        </p:blipFill>
        <p:spPr>
          <a:xfrm>
            <a:off x="4305300" y="3048000"/>
            <a:ext cx="726832" cy="762000"/>
          </a:xfrm>
          <a:prstGeom prst="rect">
            <a:avLst/>
          </a:prstGeom>
        </p:spPr>
      </p:pic>
      <p:sp>
        <p:nvSpPr>
          <p:cNvPr id="5" name="Rectangle 4">
            <a:extLst>
              <a:ext uri="{FF2B5EF4-FFF2-40B4-BE49-F238E27FC236}">
                <a16:creationId xmlns:a16="http://schemas.microsoft.com/office/drawing/2014/main" id="{DFCEB5AD-1A5C-464D-9BD3-422110EC9399}"/>
              </a:ext>
            </a:extLst>
          </p:cNvPr>
          <p:cNvSpPr/>
          <p:nvPr/>
        </p:nvSpPr>
        <p:spPr>
          <a:xfrm>
            <a:off x="6505575" y="1646136"/>
            <a:ext cx="1190622" cy="3309177"/>
          </a:xfrm>
          <a:prstGeom prst="rect">
            <a:avLst/>
          </a:prstGeom>
          <a:solidFill>
            <a:srgbClr val="FF0000">
              <a:alpha val="25000"/>
            </a:srgbClr>
          </a:solidFill>
          <a:ln w="28575">
            <a:solidFill>
              <a:srgbClr val="C0000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6" name="TextBox 5">
            <a:extLst>
              <a:ext uri="{FF2B5EF4-FFF2-40B4-BE49-F238E27FC236}">
                <a16:creationId xmlns:a16="http://schemas.microsoft.com/office/drawing/2014/main" id="{4E229325-75C7-46C2-BC0D-1FC2A122BD5B}"/>
              </a:ext>
            </a:extLst>
          </p:cNvPr>
          <p:cNvSpPr txBox="1"/>
          <p:nvPr/>
        </p:nvSpPr>
        <p:spPr>
          <a:xfrm>
            <a:off x="6000815" y="3180015"/>
            <a:ext cx="2209800" cy="76200"/>
          </a:xfrm>
          <a:prstGeom prst="rect">
            <a:avLst/>
          </a:prstGeom>
          <a:noFill/>
        </p:spPr>
        <p:txBody>
          <a:bodyPr wrap="square" lIns="0" tIns="0" rIns="0" bIns="0" rtlCol="0">
            <a:noAutofit/>
          </a:bodyPr>
          <a:lstStyle/>
          <a:p>
            <a:pPr algn="ctr">
              <a:lnSpc>
                <a:spcPct val="90000"/>
              </a:lnSpc>
            </a:pPr>
            <a:r>
              <a:rPr lang="en-US" sz="1600" b="1" dirty="0">
                <a:solidFill>
                  <a:srgbClr val="C00000"/>
                </a:solidFill>
                <a:effectLst>
                  <a:outerShdw blurRad="38100" dist="38100" dir="2700000" algn="tl">
                    <a:srgbClr val="000000">
                      <a:alpha val="43137"/>
                    </a:srgbClr>
                  </a:outerShdw>
                </a:effectLst>
              </a:rPr>
              <a:t>RED ZONE</a:t>
            </a:r>
          </a:p>
          <a:p>
            <a:pPr algn="ctr">
              <a:lnSpc>
                <a:spcPct val="90000"/>
              </a:lnSpc>
            </a:pPr>
            <a:r>
              <a:rPr lang="en-US" sz="1600" b="1" dirty="0">
                <a:solidFill>
                  <a:srgbClr val="C00000"/>
                </a:solidFill>
                <a:effectLst>
                  <a:outerShdw blurRad="38100" dist="38100" dir="2700000" algn="tl">
                    <a:srgbClr val="000000">
                      <a:alpha val="43137"/>
                    </a:srgbClr>
                  </a:outerShdw>
                </a:effectLst>
              </a:rPr>
              <a:t>(9/1/2022)</a:t>
            </a:r>
          </a:p>
        </p:txBody>
      </p:sp>
      <p:sp>
        <p:nvSpPr>
          <p:cNvPr id="7" name="TextBox 6">
            <a:extLst>
              <a:ext uri="{FF2B5EF4-FFF2-40B4-BE49-F238E27FC236}">
                <a16:creationId xmlns:a16="http://schemas.microsoft.com/office/drawing/2014/main" id="{999C9E90-C920-49A3-A028-9A62748027D9}"/>
              </a:ext>
            </a:extLst>
          </p:cNvPr>
          <p:cNvSpPr txBox="1"/>
          <p:nvPr/>
        </p:nvSpPr>
        <p:spPr>
          <a:xfrm rot="16200000">
            <a:off x="-266699" y="3064383"/>
            <a:ext cx="3276599" cy="457198"/>
          </a:xfrm>
          <a:prstGeom prst="rect">
            <a:avLst/>
          </a:prstGeom>
          <a:noFill/>
        </p:spPr>
        <p:txBody>
          <a:bodyPr wrap="square" lIns="0" tIns="0" rIns="0" bIns="0" rtlCol="0">
            <a:noAutofit/>
          </a:bodyPr>
          <a:lstStyle/>
          <a:p>
            <a:pPr algn="ctr">
              <a:lnSpc>
                <a:spcPct val="90000"/>
              </a:lnSpc>
            </a:pPr>
            <a:r>
              <a:rPr lang="en-US" sz="1600" b="1" dirty="0">
                <a:solidFill>
                  <a:schemeClr val="bg1"/>
                </a:solidFill>
                <a:effectLst>
                  <a:outerShdw blurRad="38100" dist="38100" dir="2700000" algn="tl">
                    <a:srgbClr val="000000">
                      <a:alpha val="43137"/>
                    </a:srgbClr>
                  </a:outerShdw>
                </a:effectLst>
              </a:rPr>
              <a:t>TOUCHDOWN</a:t>
            </a:r>
          </a:p>
        </p:txBody>
      </p:sp>
      <p:sp>
        <p:nvSpPr>
          <p:cNvPr id="8" name="TextBox 7">
            <a:extLst>
              <a:ext uri="{FF2B5EF4-FFF2-40B4-BE49-F238E27FC236}">
                <a16:creationId xmlns:a16="http://schemas.microsoft.com/office/drawing/2014/main" id="{7D3DC9E4-3D66-4723-9503-07FF82359ACF}"/>
              </a:ext>
            </a:extLst>
          </p:cNvPr>
          <p:cNvSpPr txBox="1"/>
          <p:nvPr/>
        </p:nvSpPr>
        <p:spPr>
          <a:xfrm rot="5400000">
            <a:off x="6330698" y="2950082"/>
            <a:ext cx="2883405" cy="685799"/>
          </a:xfrm>
          <a:prstGeom prst="rect">
            <a:avLst/>
          </a:prstGeom>
          <a:noFill/>
        </p:spPr>
        <p:txBody>
          <a:bodyPr wrap="square" lIns="0" tIns="0" rIns="0" bIns="0" rtlCol="0">
            <a:noAutofit/>
          </a:bodyPr>
          <a:lstStyle/>
          <a:p>
            <a:pPr algn="ctr">
              <a:lnSpc>
                <a:spcPct val="90000"/>
              </a:lnSpc>
            </a:pPr>
            <a:r>
              <a:rPr lang="en-US" sz="1600" b="1" dirty="0">
                <a:solidFill>
                  <a:schemeClr val="bg1"/>
                </a:solidFill>
                <a:effectLst>
                  <a:outerShdw blurRad="38100" dist="38100" dir="2700000" algn="tl">
                    <a:srgbClr val="000000">
                      <a:alpha val="43137"/>
                    </a:srgbClr>
                  </a:outerShdw>
                </a:effectLst>
              </a:rPr>
              <a:t>TOUCHDOWN</a:t>
            </a:r>
          </a:p>
        </p:txBody>
      </p:sp>
      <p:cxnSp>
        <p:nvCxnSpPr>
          <p:cNvPr id="14" name="Straight Connector 13">
            <a:extLst>
              <a:ext uri="{FF2B5EF4-FFF2-40B4-BE49-F238E27FC236}">
                <a16:creationId xmlns:a16="http://schemas.microsoft.com/office/drawing/2014/main" id="{E9558046-7DBC-423C-B6DA-3F34072936AA}"/>
              </a:ext>
            </a:extLst>
          </p:cNvPr>
          <p:cNvCxnSpPr>
            <a:cxnSpLocks/>
          </p:cNvCxnSpPr>
          <p:nvPr/>
        </p:nvCxnSpPr>
        <p:spPr>
          <a:xfrm>
            <a:off x="4039574" y="4075254"/>
            <a:ext cx="1" cy="1438275"/>
          </a:xfrm>
          <a:prstGeom prst="line">
            <a:avLst/>
          </a:prstGeom>
          <a:ln w="28575">
            <a:solidFill>
              <a:schemeClr val="bg1">
                <a:lumMod val="50000"/>
              </a:schemeClr>
            </a:solidFill>
            <a:prstDash val="sysDot"/>
            <a:miter lim="800000"/>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8B0A18BD-A261-4E71-8605-E24EED109119}"/>
              </a:ext>
            </a:extLst>
          </p:cNvPr>
          <p:cNvSpPr txBox="1"/>
          <p:nvPr/>
        </p:nvSpPr>
        <p:spPr>
          <a:xfrm>
            <a:off x="457200" y="5668463"/>
            <a:ext cx="4741171" cy="546991"/>
          </a:xfrm>
          <a:prstGeom prst="rect">
            <a:avLst/>
          </a:prstGeom>
          <a:noFill/>
          <a:ln w="19050">
            <a:noFill/>
          </a:ln>
        </p:spPr>
        <p:txBody>
          <a:bodyPr wrap="square" lIns="0" tIns="0" rIns="0" bIns="0" rtlCol="0">
            <a:noAutofit/>
          </a:bodyPr>
          <a:lstStyle/>
          <a:p>
            <a:pPr>
              <a:lnSpc>
                <a:spcPct val="90000"/>
              </a:lnSpc>
            </a:pPr>
            <a:r>
              <a:rPr lang="en-US" sz="1400" dirty="0"/>
              <a:t>Action Items at the November 4</a:t>
            </a:r>
            <a:r>
              <a:rPr lang="en-US" sz="1400" baseline="30000" dirty="0"/>
              <a:t>th</a:t>
            </a:r>
            <a:r>
              <a:rPr lang="en-US" sz="1400" dirty="0"/>
              <a:t> Board Meeting:</a:t>
            </a:r>
          </a:p>
          <a:p>
            <a:pPr marL="742950" lvl="1" indent="-285750">
              <a:lnSpc>
                <a:spcPct val="90000"/>
              </a:lnSpc>
              <a:buFont typeface="Arial" panose="020B0604020202020204" pitchFamily="34" charset="0"/>
              <a:buChar char="•"/>
            </a:pPr>
            <a:r>
              <a:rPr lang="en-US" sz="1400" dirty="0"/>
              <a:t>Land purchase</a:t>
            </a:r>
          </a:p>
          <a:p>
            <a:pPr marL="742950" lvl="1" indent="-285750">
              <a:lnSpc>
                <a:spcPct val="90000"/>
              </a:lnSpc>
              <a:buFont typeface="Arial" panose="020B0604020202020204" pitchFamily="34" charset="0"/>
              <a:buChar char="•"/>
            </a:pPr>
            <a:r>
              <a:rPr lang="en-US" sz="1400" dirty="0"/>
              <a:t>BG1s</a:t>
            </a:r>
          </a:p>
          <a:p>
            <a:pPr marL="742950" lvl="1" indent="-285750">
              <a:lnSpc>
                <a:spcPct val="90000"/>
              </a:lnSpc>
              <a:buFont typeface="Arial" panose="020B0604020202020204" pitchFamily="34" charset="0"/>
              <a:buChar char="•"/>
            </a:pPr>
            <a:r>
              <a:rPr lang="en-US" sz="1400" dirty="0"/>
              <a:t>General Fund Bond Resolution </a:t>
            </a:r>
          </a:p>
          <a:p>
            <a:pPr marL="742950" lvl="1" indent="-285750">
              <a:lnSpc>
                <a:spcPct val="90000"/>
              </a:lnSpc>
              <a:buFont typeface="Arial" panose="020B0604020202020204" pitchFamily="34" charset="0"/>
              <a:buChar char="•"/>
            </a:pPr>
            <a:r>
              <a:rPr lang="en-US" sz="1400" dirty="0"/>
              <a:t>Reimbursement Resolution </a:t>
            </a:r>
          </a:p>
          <a:p>
            <a:pPr marL="285750" indent="-285750">
              <a:lnSpc>
                <a:spcPct val="90000"/>
              </a:lnSpc>
              <a:buFont typeface="Arial" panose="020B0604020202020204" pitchFamily="34" charset="0"/>
              <a:buChar char="•"/>
            </a:pPr>
            <a:endParaRPr lang="en-US" sz="1400" dirty="0"/>
          </a:p>
        </p:txBody>
      </p:sp>
      <p:sp>
        <p:nvSpPr>
          <p:cNvPr id="17" name="Rectangle: Rounded Corners 16">
            <a:extLst>
              <a:ext uri="{FF2B5EF4-FFF2-40B4-BE49-F238E27FC236}">
                <a16:creationId xmlns:a16="http://schemas.microsoft.com/office/drawing/2014/main" id="{E2EA34E6-4921-46F5-BBC4-9950B1BCC49F}"/>
              </a:ext>
            </a:extLst>
          </p:cNvPr>
          <p:cNvSpPr/>
          <p:nvPr/>
        </p:nvSpPr>
        <p:spPr>
          <a:xfrm>
            <a:off x="340259" y="5562600"/>
            <a:ext cx="4079341" cy="1143000"/>
          </a:xfrm>
          <a:prstGeom prst="roundRect">
            <a:avLst/>
          </a:prstGeom>
          <a:noFill/>
          <a:ln w="28575">
            <a:solidFill>
              <a:schemeClr val="bg1">
                <a:lumMod val="50000"/>
              </a:schemeClr>
            </a:solidFill>
            <a:miter lim="800000"/>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pic>
        <p:nvPicPr>
          <p:cNvPr id="3076" name="Picture 4" descr="Football Clipart Free Clip Art Images Image - Michigan Football Clipart –  Stunning free transparent png clipart images free download">
            <a:extLst>
              <a:ext uri="{FF2B5EF4-FFF2-40B4-BE49-F238E27FC236}">
                <a16:creationId xmlns:a16="http://schemas.microsoft.com/office/drawing/2014/main" id="{3F6694AC-36B1-4EA6-AA55-B2002D4EC791}"/>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10000" b="90000" l="10000" r="90000">
                        <a14:foregroundMark x1="41289" y1="45833" x2="42482" y2="56667"/>
                        <a14:foregroundMark x1="62530" y1="51667" x2="60859" y2="45833"/>
                      </a14:backgroundRemoval>
                    </a14:imgEffect>
                  </a14:imgLayer>
                </a14:imgProps>
              </a:ext>
              <a:ext uri="{28A0092B-C50C-407E-A947-70E740481C1C}">
                <a14:useLocalDpi xmlns:a14="http://schemas.microsoft.com/office/drawing/2010/main" val="0"/>
              </a:ext>
            </a:extLst>
          </a:blip>
          <a:srcRect/>
          <a:stretch/>
        </p:blipFill>
        <p:spPr bwMode="auto">
          <a:xfrm>
            <a:off x="2114911" y="3838575"/>
            <a:ext cx="1461968" cy="418702"/>
          </a:xfrm>
          <a:prstGeom prst="rect">
            <a:avLst/>
          </a:prstGeom>
          <a:noFill/>
          <a:extLst>
            <a:ext uri="{909E8E84-426E-40DD-AFC4-6F175D3DCCD1}">
              <a14:hiddenFill xmlns:a14="http://schemas.microsoft.com/office/drawing/2010/main">
                <a:solidFill>
                  <a:srgbClr val="FFFFFF"/>
                </a:solidFill>
              </a14:hiddenFill>
            </a:ext>
          </a:extLst>
        </p:spPr>
      </p:pic>
      <p:sp>
        <p:nvSpPr>
          <p:cNvPr id="31" name="PageNumberTextBox">
            <a:extLst>
              <a:ext uri="{FF2B5EF4-FFF2-40B4-BE49-F238E27FC236}">
                <a16:creationId xmlns:a16="http://schemas.microsoft.com/office/drawing/2014/main" id="{B609FC7E-7498-47CF-B49C-55611DE80EAE}"/>
              </a:ext>
            </a:extLst>
          </p:cNvPr>
          <p:cNvSpPr txBox="1"/>
          <p:nvPr/>
        </p:nvSpPr>
        <p:spPr>
          <a:xfrm>
            <a:off x="8458200" y="6692900"/>
            <a:ext cx="444500" cy="153888"/>
          </a:xfrm>
          <a:prstGeom prst="rect">
            <a:avLst/>
          </a:prstGeom>
          <a:noFill/>
        </p:spPr>
        <p:txBody>
          <a:bodyPr vert="horz" wrap="none" lIns="0" tIns="0" rIns="0" bIns="0" rtlCol="0" anchor="ctr">
            <a:noAutofit/>
          </a:bodyPr>
          <a:lstStyle/>
          <a:p>
            <a:pPr algn="r">
              <a:lnSpc>
                <a:spcPct val="90000"/>
              </a:lnSpc>
            </a:pPr>
            <a:r>
              <a:rPr lang="en-US" sz="1000" dirty="0">
                <a:solidFill>
                  <a:srgbClr val="000000"/>
                </a:solidFill>
                <a:latin typeface="Segoe UI" panose="020B0502040204020203" pitchFamily="34" charset="0"/>
              </a:rPr>
              <a:t>7</a:t>
            </a:r>
          </a:p>
        </p:txBody>
      </p:sp>
      <p:sp>
        <p:nvSpPr>
          <p:cNvPr id="36" name="Arrow: Right 35">
            <a:extLst>
              <a:ext uri="{FF2B5EF4-FFF2-40B4-BE49-F238E27FC236}">
                <a16:creationId xmlns:a16="http://schemas.microsoft.com/office/drawing/2014/main" id="{B9AA1A94-9CF5-461B-A3D3-1FF9BFAF89F2}"/>
              </a:ext>
            </a:extLst>
          </p:cNvPr>
          <p:cNvSpPr/>
          <p:nvPr/>
        </p:nvSpPr>
        <p:spPr>
          <a:xfrm>
            <a:off x="3114332" y="3952189"/>
            <a:ext cx="245895" cy="208976"/>
          </a:xfrm>
          <a:prstGeom prst="rightArrow">
            <a:avLst/>
          </a:prstGeom>
          <a:solidFill>
            <a:schemeClr val="bg1">
              <a:lumMod val="50000"/>
            </a:schemeClr>
          </a:solidFill>
          <a:ln w="127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37" name="Arrow: Right 36">
            <a:extLst>
              <a:ext uri="{FF2B5EF4-FFF2-40B4-BE49-F238E27FC236}">
                <a16:creationId xmlns:a16="http://schemas.microsoft.com/office/drawing/2014/main" id="{40A11AE3-71F3-4EC5-A1D1-213666267C8A}"/>
              </a:ext>
            </a:extLst>
          </p:cNvPr>
          <p:cNvSpPr/>
          <p:nvPr/>
        </p:nvSpPr>
        <p:spPr>
          <a:xfrm>
            <a:off x="3350767" y="3961241"/>
            <a:ext cx="245895" cy="208976"/>
          </a:xfrm>
          <a:prstGeom prst="rightArrow">
            <a:avLst/>
          </a:prstGeom>
          <a:solidFill>
            <a:schemeClr val="bg1">
              <a:lumMod val="50000"/>
            </a:schemeClr>
          </a:solidFill>
          <a:ln w="127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38" name="Arrow: Right 37">
            <a:extLst>
              <a:ext uri="{FF2B5EF4-FFF2-40B4-BE49-F238E27FC236}">
                <a16:creationId xmlns:a16="http://schemas.microsoft.com/office/drawing/2014/main" id="{0DA25F64-B1C5-46DA-9279-804E5ADA02AF}"/>
              </a:ext>
            </a:extLst>
          </p:cNvPr>
          <p:cNvSpPr/>
          <p:nvPr/>
        </p:nvSpPr>
        <p:spPr>
          <a:xfrm>
            <a:off x="3598417" y="3961241"/>
            <a:ext cx="245895" cy="208976"/>
          </a:xfrm>
          <a:prstGeom prst="rightArrow">
            <a:avLst/>
          </a:prstGeom>
          <a:solidFill>
            <a:schemeClr val="bg1">
              <a:lumMod val="50000"/>
            </a:schemeClr>
          </a:solidFill>
          <a:ln w="127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
        <p:nvSpPr>
          <p:cNvPr id="39" name="Arrow: Right 38">
            <a:extLst>
              <a:ext uri="{FF2B5EF4-FFF2-40B4-BE49-F238E27FC236}">
                <a16:creationId xmlns:a16="http://schemas.microsoft.com/office/drawing/2014/main" id="{BAB908C5-A264-48AD-AD9E-BB15C515A341}"/>
              </a:ext>
            </a:extLst>
          </p:cNvPr>
          <p:cNvSpPr/>
          <p:nvPr/>
        </p:nvSpPr>
        <p:spPr>
          <a:xfrm>
            <a:off x="3836542" y="3970766"/>
            <a:ext cx="245895" cy="208976"/>
          </a:xfrm>
          <a:prstGeom prst="rightArrow">
            <a:avLst/>
          </a:prstGeom>
          <a:solidFill>
            <a:schemeClr val="bg1">
              <a:lumMod val="50000"/>
            </a:schemeClr>
          </a:solidFill>
          <a:ln w="1270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en-US" dirty="0"/>
          </a:p>
        </p:txBody>
      </p:sp>
    </p:spTree>
    <p:extLst>
      <p:ext uri="{BB962C8B-B14F-4D97-AF65-F5344CB8AC3E}">
        <p14:creationId xmlns:p14="http://schemas.microsoft.com/office/powerpoint/2010/main" val="963963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B392D-153A-4B48-B78C-08EE0EBCC809}"/>
              </a:ext>
            </a:extLst>
          </p:cNvPr>
          <p:cNvSpPr>
            <a:spLocks noGrp="1"/>
          </p:cNvSpPr>
          <p:nvPr>
            <p:ph type="title"/>
          </p:nvPr>
        </p:nvSpPr>
        <p:spPr/>
        <p:txBody>
          <a:bodyPr/>
          <a:lstStyle/>
          <a:p>
            <a:r>
              <a:rPr lang="en-US" dirty="0"/>
              <a:t>Important Disclosures</a:t>
            </a:r>
          </a:p>
        </p:txBody>
      </p:sp>
      <p:sp>
        <p:nvSpPr>
          <p:cNvPr id="3" name="Rectangle 2">
            <a:extLst>
              <a:ext uri="{FF2B5EF4-FFF2-40B4-BE49-F238E27FC236}">
                <a16:creationId xmlns:a16="http://schemas.microsoft.com/office/drawing/2014/main" id="{CA4316B2-D256-4C46-BC80-973401D22EC5}"/>
              </a:ext>
            </a:extLst>
          </p:cNvPr>
          <p:cNvSpPr/>
          <p:nvPr/>
        </p:nvSpPr>
        <p:spPr>
          <a:xfrm>
            <a:off x="142406" y="1063670"/>
            <a:ext cx="8859187" cy="5509200"/>
          </a:xfrm>
          <a:prstGeom prst="rect">
            <a:avLst/>
          </a:prstGeom>
        </p:spPr>
        <p:txBody>
          <a:bodyPr wrap="square">
            <a:spAutoFit/>
          </a:bodyPr>
          <a:lstStyle/>
          <a:p>
            <a:r>
              <a:rPr lang="en-US" sz="1100" dirty="0">
                <a:ea typeface="Myriad Pro"/>
                <a:cs typeface="Calibri" panose="020F0502020204030204" pitchFamily="34" charset="0"/>
              </a:rPr>
              <a:t> </a:t>
            </a:r>
          </a:p>
          <a:p>
            <a:r>
              <a:rPr lang="en-US" sz="1100" dirty="0">
                <a:ea typeface="Myriad Pro"/>
                <a:cs typeface="Calibri" panose="020F0502020204030204" pitchFamily="34" charset="0"/>
              </a:rPr>
              <a:t>Robert W. Baird &amp; Co. Incorporated (“Baird”) is providing you with the information contained herein and/or accompanying materials (the “Materials”) for discussion purposes only in seeking to serve as a financial advisor or municipal advisor to you on a possible issuance of municipal securities. Baird is a municipal advisor registered with the Securities and Exchange Commission and the Municipal Securities Rulemaking Board (“MSRB”).</a:t>
            </a:r>
          </a:p>
          <a:p>
            <a:r>
              <a:rPr lang="en-US" sz="1100" dirty="0">
                <a:ea typeface="Times New Roman" panose="02020603050405020304" pitchFamily="18" charset="0"/>
                <a:cs typeface="Calibri" panose="020F0502020204030204" pitchFamily="34" charset="0"/>
              </a:rPr>
              <a:t> </a:t>
            </a:r>
            <a:endParaRPr lang="en-US" sz="1100" dirty="0">
              <a:ea typeface="Myriad Pro"/>
              <a:cs typeface="Calibri" panose="020F0502020204030204" pitchFamily="34" charset="0"/>
            </a:endParaRPr>
          </a:p>
          <a:p>
            <a:r>
              <a:rPr lang="en-US" sz="1100" dirty="0">
                <a:ea typeface="Myriad Pro"/>
                <a:cs typeface="Calibri" panose="020F0502020204030204" pitchFamily="34" charset="0"/>
              </a:rPr>
              <a:t>If Baird is hired as financial advisor in connection with an issuance of municipal securities, Baird will provide municipal advisory services with respect to the issuance of municipal securities, including advice, recommendations and other assistance regarding the structure, timing, terms and other similar matters concerning the particular issuance of municipal securities for which you may be considering. As such, Baird will serve as a fiduciary and act solely in your best interest. Baird’s fiduciary duties as your financial advisor will include the duty of care and the duty of loyalty. Under MSRB Rule G-23, if Baird is hired as financial advisor with respect to an issuance of municipal securities, Baird will not be able to serve as underwriter or placement agent for that issuance. </a:t>
            </a:r>
          </a:p>
          <a:p>
            <a:r>
              <a:rPr lang="en-US" sz="1100" dirty="0">
                <a:ea typeface="Myriad Pro"/>
                <a:cs typeface="Calibri" panose="020F0502020204030204" pitchFamily="34" charset="0"/>
              </a:rPr>
              <a:t> </a:t>
            </a:r>
          </a:p>
          <a:p>
            <a:r>
              <a:rPr lang="en-US" sz="1100" dirty="0">
                <a:ea typeface="Myriad Pro"/>
                <a:cs typeface="Calibri" panose="020F0502020204030204" pitchFamily="34" charset="0"/>
              </a:rPr>
              <a:t>Should you want Baird serve in a different capacity, such as underwriter or placement agent, you should notify Baird of such decision immediately and Baird will provide additional disclosures to you which will describe the role of underwriter or placement agent and explain any actual or potential conflicts of interest inherent in that role. </a:t>
            </a:r>
          </a:p>
          <a:p>
            <a:r>
              <a:rPr lang="en-US" sz="1100" dirty="0">
                <a:ea typeface="Myriad Pro"/>
                <a:cs typeface="Calibri" panose="020F0502020204030204" pitchFamily="34" charset="0"/>
              </a:rPr>
              <a:t> </a:t>
            </a:r>
          </a:p>
          <a:p>
            <a:r>
              <a:rPr lang="en-US" sz="1100" dirty="0">
                <a:ea typeface="Myriad Pro"/>
                <a:cs typeface="Calibri" panose="020F0502020204030204" pitchFamily="34" charset="0"/>
              </a:rPr>
              <a:t>The Materials do not include any proposals, recommendations or suggestions that you take or refrain from taking any action with regard to an issuance of municipal securities and are not intended to be and should not be construed as ''advice'' within the meaning of Section 15B of the Securities Exchange Act of 1934 or Rule 15Ba1-1 thereunder. The Materials are intended to provide information of a factual, objective or educational nature, as well as general information about Baird (including its Public Finance unit) and its experience, qualifications and capabilities.</a:t>
            </a:r>
          </a:p>
          <a:p>
            <a:pPr algn="just"/>
            <a:r>
              <a:rPr lang="en-US" sz="1100" dirty="0">
                <a:ea typeface="Myriad Pro"/>
                <a:cs typeface="Calibri" panose="020F0502020204030204" pitchFamily="34" charset="0"/>
              </a:rPr>
              <a:t> </a:t>
            </a:r>
          </a:p>
          <a:p>
            <a:r>
              <a:rPr lang="en-US" sz="1100" dirty="0">
                <a:ea typeface="Myriad Pro"/>
                <a:cs typeface="Calibri" panose="020F0502020204030204" pitchFamily="34" charset="0"/>
              </a:rPr>
              <a:t>Any information or estimates contained in the Materials are based on publicly available data, including information about recent transactions believed to be comparable, and Baird’s experience, and are subject to change without notice.  Interested parties are advised to contact Baird for more information.</a:t>
            </a:r>
          </a:p>
          <a:p>
            <a:r>
              <a:rPr lang="en-US" sz="1100" dirty="0">
                <a:ea typeface="Myriad Pro"/>
                <a:cs typeface="Calibri" panose="020F0502020204030204" pitchFamily="34" charset="0"/>
              </a:rPr>
              <a:t> </a:t>
            </a:r>
          </a:p>
          <a:p>
            <a:r>
              <a:rPr lang="en-US" sz="1100" dirty="0">
                <a:ea typeface="Myriad Pro"/>
                <a:cs typeface="Calibri" panose="020F0502020204030204" pitchFamily="34" charset="0"/>
              </a:rPr>
              <a:t>If you have any questions or concerns about the above disclosures, please contact Baird Public Finance.</a:t>
            </a:r>
          </a:p>
          <a:p>
            <a:r>
              <a:rPr lang="en-US" sz="1100" dirty="0">
                <a:ea typeface="Myriad Pro"/>
                <a:cs typeface="Calibri" panose="020F0502020204030204" pitchFamily="34" charset="0"/>
              </a:rPr>
              <a:t> </a:t>
            </a:r>
          </a:p>
          <a:p>
            <a:r>
              <a:rPr lang="en-US" sz="1100" dirty="0">
                <a:ea typeface="Myriad Pro"/>
                <a:cs typeface="Calibri" panose="020F0502020204030204" pitchFamily="34" charset="0"/>
              </a:rPr>
              <a:t>IRS Circular 230 Disclosure: To ensure compliance with requirements imposed by the IRS, we inform you that the Materials do not constitute tax advice and shall not be used for the purpose of (</a:t>
            </a:r>
            <a:r>
              <a:rPr lang="en-US" sz="1100" dirty="0" err="1">
                <a:ea typeface="Myriad Pro"/>
                <a:cs typeface="Calibri" panose="020F0502020204030204" pitchFamily="34" charset="0"/>
              </a:rPr>
              <a:t>i</a:t>
            </a:r>
            <a:r>
              <a:rPr lang="en-US" sz="1100" dirty="0">
                <a:ea typeface="Myriad Pro"/>
                <a:cs typeface="Calibri" panose="020F0502020204030204" pitchFamily="34" charset="0"/>
              </a:rPr>
              <a:t>) avoiding tax penalties or (ii) promoting, marketing or recommending to another party any transaction or matter addressed herein.</a:t>
            </a:r>
            <a:endParaRPr lang="en-US" sz="1100" dirty="0">
              <a:effectLst/>
              <a:ea typeface="Myriad Pro"/>
              <a:cs typeface="Calibri" panose="020F0502020204030204" pitchFamily="34" charset="0"/>
            </a:endParaRPr>
          </a:p>
        </p:txBody>
      </p:sp>
      <p:sp>
        <p:nvSpPr>
          <p:cNvPr id="4" name="PageNumberTextBox">
            <a:extLst>
              <a:ext uri="{FF2B5EF4-FFF2-40B4-BE49-F238E27FC236}">
                <a16:creationId xmlns:a16="http://schemas.microsoft.com/office/drawing/2014/main" id="{231B502D-D353-4F5F-BA4B-E60A0433DE4C}"/>
              </a:ext>
            </a:extLst>
          </p:cNvPr>
          <p:cNvSpPr txBox="1"/>
          <p:nvPr/>
        </p:nvSpPr>
        <p:spPr>
          <a:xfrm>
            <a:off x="8458200" y="6704112"/>
            <a:ext cx="444500" cy="153888"/>
          </a:xfrm>
          <a:prstGeom prst="rect">
            <a:avLst/>
          </a:prstGeom>
          <a:noFill/>
        </p:spPr>
        <p:txBody>
          <a:bodyPr vert="horz" wrap="none" lIns="0" tIns="0" rIns="0" bIns="0" rtlCol="0" anchor="ctr">
            <a:noAutofit/>
          </a:bodyPr>
          <a:lstStyle/>
          <a:p>
            <a:pPr algn="r">
              <a:lnSpc>
                <a:spcPct val="90000"/>
              </a:lnSpc>
            </a:pPr>
            <a:r>
              <a:rPr lang="en-US" sz="1000" dirty="0">
                <a:solidFill>
                  <a:srgbClr val="000000"/>
                </a:solidFill>
                <a:latin typeface="Segoe UI" panose="020B0502040204020203" pitchFamily="34" charset="0"/>
              </a:rPr>
              <a:t>8</a:t>
            </a:r>
          </a:p>
        </p:txBody>
      </p:sp>
    </p:spTree>
    <p:extLst>
      <p:ext uri="{BB962C8B-B14F-4D97-AF65-F5344CB8AC3E}">
        <p14:creationId xmlns:p14="http://schemas.microsoft.com/office/powerpoint/2010/main" val="7497502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WIDTH" val="640.799987792969"/>
  <p:tag name="HEIGHT" val="72"/>
</p:tagLst>
</file>

<file path=ppt/theme/theme1.xml><?xml version="1.0" encoding="utf-8"?>
<a:theme xmlns:a="http://schemas.openxmlformats.org/drawingml/2006/main" name="CUSTOM PITCH_LETTER_LANDSCAPE_US">
  <a:themeElements>
    <a:clrScheme name="Baird Public Finance">
      <a:dk1>
        <a:srgbClr val="000000"/>
      </a:dk1>
      <a:lt1>
        <a:srgbClr val="FFFFFF"/>
      </a:lt1>
      <a:dk2>
        <a:srgbClr val="007A87"/>
      </a:dk2>
      <a:lt2>
        <a:srgbClr val="FFFFFF"/>
      </a:lt2>
      <a:accent1>
        <a:srgbClr val="007A87"/>
      </a:accent1>
      <a:accent2>
        <a:srgbClr val="77216F"/>
      </a:accent2>
      <a:accent3>
        <a:srgbClr val="00539B"/>
      </a:accent3>
      <a:accent4>
        <a:srgbClr val="7D8082"/>
      </a:accent4>
      <a:accent5>
        <a:srgbClr val="3CB6CE"/>
      </a:accent5>
      <a:accent6>
        <a:srgbClr val="EAAB00"/>
      </a:accent6>
      <a:hlink>
        <a:srgbClr val="DD4814"/>
      </a:hlink>
      <a:folHlink>
        <a:srgbClr val="BB650E"/>
      </a:folHlink>
    </a:clrScheme>
    <a:fontScheme name="Public Finance">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a:solidFill>
            <a:schemeClr val="accent1"/>
          </a:solidFill>
          <a:miter lim="800000"/>
        </a:ln>
      </a:spPr>
      <a:bodyPr rtlCol="0" anchor="ctr"/>
      <a:lstStyle>
        <a:defPPr algn="ctr">
          <a:lnSpc>
            <a:spcPct val="90000"/>
          </a:lnSpc>
          <a:defRPr dirty="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rgbClr val="289ECA"/>
          </a:solidFill>
          <a:miter lim="800000"/>
        </a:ln>
        <a:effectLst/>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noAutofit/>
      </a:bodyPr>
      <a:lstStyle>
        <a:defPPr>
          <a:lnSpc>
            <a:spcPct val="90000"/>
          </a:lnSpc>
          <a:defRPr sz="1200" dirty="0" smtClean="0"/>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kf436cfcb05644208e0df3d6894e407c xmlns="6700c110-c0b5-4540-85dd-d6524ba11a96">
      <Terms xmlns="http://schemas.microsoft.com/office/infopath/2007/PartnerControls"/>
    </kf436cfcb05644208e0df3d6894e407c>
    <ldea152061ec4478a510b1d61f764d37 xmlns="6700c110-c0b5-4540-85dd-d6524ba11a96">
      <Terms xmlns="http://schemas.microsoft.com/office/infopath/2007/PartnerControls"/>
    </ldea152061ec4478a510b1d61f764d37>
    <TaxCatchAll xmlns="08cd70bb-2d08-4e92-ac30-8c9a6f0bfa69"/>
    <od55042b1cb2471d85d2ef3eb675336c xmlns="6700c110-c0b5-4540-85dd-d6524ba11a96">
      <Terms xmlns="http://schemas.microsoft.com/office/infopath/2007/PartnerControls"/>
    </od55042b1cb2471d85d2ef3eb675336c>
    <PublishDate xmlns="6700c110-c0b5-4540-85dd-d6524ba11a96" xsi:nil="true"/>
    <Document_x0020_Description xmlns="6700c110-c0b5-4540-85dd-d6524ba11a96" xsi:nil="true"/>
    <PublishingContact xmlns="http://schemas.microsoft.com/sharepoint/v3">
      <UserInfo>
        <DisplayName/>
        <AccountId xsi:nil="true"/>
        <AccountType/>
      </UserInfo>
    </PublishingContact>
    <_dlc_DocId xmlns="b210fd24-6e83-4d7f-a37c-16d0ef961b9d">FICM-71-466</_dlc_DocId>
    <_dlc_DocIdUrl xmlns="b210fd24-6e83-4d7f-a37c-16d0ef961b9d">
      <Url>https://cmweb.rwbaird.com/sites/FICM/PF/_layouts/15/DocIdRedir.aspx?ID=FICM-71-466</Url>
      <Description>FICM-71-466</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Central Repository Document" ma:contentTypeID="0x0101009CA65854F34FBB4186F273FEAE5A04A700B6895E6EF9F6BF48B2200E1E3A4B7170" ma:contentTypeVersion="24" ma:contentTypeDescription="Documents in the Public Finance Central Repository" ma:contentTypeScope="" ma:versionID="4f0e8317e5a1004f12c081475c355648">
  <xsd:schema xmlns:xsd="http://www.w3.org/2001/XMLSchema" xmlns:xs="http://www.w3.org/2001/XMLSchema" xmlns:p="http://schemas.microsoft.com/office/2006/metadata/properties" xmlns:ns1="http://schemas.microsoft.com/sharepoint/v3" xmlns:ns2="6700c110-c0b5-4540-85dd-d6524ba11a96" xmlns:ns3="b210fd24-6e83-4d7f-a37c-16d0ef961b9d" xmlns:ns4="08cd70bb-2d08-4e92-ac30-8c9a6f0bfa69" targetNamespace="http://schemas.microsoft.com/office/2006/metadata/properties" ma:root="true" ma:fieldsID="861f1a20b3116c0e0f9f6a44d2ebb8cb" ns1:_="" ns2:_="" ns3:_="" ns4:_="">
    <xsd:import namespace="http://schemas.microsoft.com/sharepoint/v3"/>
    <xsd:import namespace="6700c110-c0b5-4540-85dd-d6524ba11a96"/>
    <xsd:import namespace="b210fd24-6e83-4d7f-a37c-16d0ef961b9d"/>
    <xsd:import namespace="08cd70bb-2d08-4e92-ac30-8c9a6f0bfa69"/>
    <xsd:element name="properties">
      <xsd:complexType>
        <xsd:sequence>
          <xsd:element name="documentManagement">
            <xsd:complexType>
              <xsd:all>
                <xsd:element ref="ns2:Document_x0020_Description" minOccurs="0"/>
                <xsd:element ref="ns1:PublishingContact" minOccurs="0"/>
                <xsd:element ref="ns3:_dlc_DocId" minOccurs="0"/>
                <xsd:element ref="ns3:_dlc_DocIdUrl" minOccurs="0"/>
                <xsd:element ref="ns3:_dlc_DocIdPersistId" minOccurs="0"/>
                <xsd:element ref="ns4:TaxCatchAll" minOccurs="0"/>
                <xsd:element ref="ns4:TaxCatchAllLabel" minOccurs="0"/>
                <xsd:element ref="ns2:kf436cfcb05644208e0df3d6894e407c" minOccurs="0"/>
                <xsd:element ref="ns2:ldea152061ec4478a510b1d61f764d37" minOccurs="0"/>
                <xsd:element ref="ns2:od55042b1cb2471d85d2ef3eb675336c" minOccurs="0"/>
                <xsd:element ref="ns2:Publish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Contact" ma:index="6" nillable="true" ma:displayName="Contact" ma:list="UserInfo" ma:internalName="PublishingContact">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6700c110-c0b5-4540-85dd-d6524ba11a96" elementFormDefault="qualified">
    <xsd:import namespace="http://schemas.microsoft.com/office/2006/documentManagement/types"/>
    <xsd:import namespace="http://schemas.microsoft.com/office/infopath/2007/PartnerControls"/>
    <xsd:element name="Document_x0020_Description" ma:index="2" nillable="true" ma:displayName="Document Description" ma:description="Document description" ma:internalName="Document_x0020_Description">
      <xsd:simpleType>
        <xsd:restriction base="dms:Note">
          <xsd:maxLength value="255"/>
        </xsd:restriction>
      </xsd:simpleType>
    </xsd:element>
    <xsd:element name="kf436cfcb05644208e0df3d6894e407c" ma:index="13" nillable="true" ma:taxonomy="true" ma:internalName="kf436cfcb05644208e0df3d6894e407c" ma:taxonomyFieldName="Usage_x0020_Classification" ma:displayName="Usage Classification" ma:readOnly="false" ma:default="" ma:fieldId="{4f436cfc-b056-4420-8e0d-f3d6894e407c}" ma:sspId="1b753d35-06c1-487d-bb56-46a11317245a" ma:termSetId="35d22b46-80c1-49a3-a60b-35ddb6844f59" ma:anchorId="00000000-0000-0000-0000-000000000000" ma:open="false" ma:isKeyword="false">
      <xsd:complexType>
        <xsd:sequence>
          <xsd:element ref="pc:Terms" minOccurs="0" maxOccurs="1"/>
        </xsd:sequence>
      </xsd:complexType>
    </xsd:element>
    <xsd:element name="ldea152061ec4478a510b1d61f764d37" ma:index="15" nillable="true" ma:taxonomy="true" ma:internalName="ldea152061ec4478a510b1d61f764d37" ma:taxonomyFieldName="Central_x0020_Repository_x0020_Area" ma:displayName="Central Repository Area" ma:readOnly="false" ma:default="" ma:fieldId="{5dea1520-61ec-4478-a510-b1d61f764d37}" ma:sspId="1b753d35-06c1-487d-bb56-46a11317245a" ma:termSetId="3e4dc08f-1bd3-4f63-ac99-f4596a97bd26" ma:anchorId="00000000-0000-0000-0000-000000000000" ma:open="false" ma:isKeyword="false">
      <xsd:complexType>
        <xsd:sequence>
          <xsd:element ref="pc:Terms" minOccurs="0" maxOccurs="1"/>
        </xsd:sequence>
      </xsd:complexType>
    </xsd:element>
    <xsd:element name="od55042b1cb2471d85d2ef3eb675336c" ma:index="17" nillable="true" ma:taxonomy="true" ma:internalName="od55042b1cb2471d85d2ef3eb675336c" ma:taxonomyFieldName="Document_x0020_Category" ma:displayName="Document Category" ma:readOnly="false" ma:default="" ma:fieldId="{8d55042b-1cb2-471d-85d2-ef3eb675336c}" ma:sspId="1b753d35-06c1-487d-bb56-46a11317245a" ma:termSetId="5a33063f-2dc0-492c-8b6b-2d0b3c3f61fb" ma:anchorId="00000000-0000-0000-0000-000000000000" ma:open="false" ma:isKeyword="false">
      <xsd:complexType>
        <xsd:sequence>
          <xsd:element ref="pc:Terms" minOccurs="0" maxOccurs="1"/>
        </xsd:sequence>
      </xsd:complexType>
    </xsd:element>
    <xsd:element name="PublishDate" ma:index="21" nillable="true" ma:displayName="Publish Date" ma:format="DateOnly" ma:internalName="Publish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b210fd24-6e83-4d7f-a37c-16d0ef961b9d"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08cd70bb-2d08-4e92-ac30-8c9a6f0bfa69"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1e5b2764-1df1-42e4-b530-3863b527dd10}" ma:internalName="TaxCatchAll" ma:showField="CatchAllData" ma:web="b210fd24-6e83-4d7f-a37c-16d0ef961b9d">
      <xsd:complexType>
        <xsd:complexContent>
          <xsd:extension base="dms:MultiChoiceLookup">
            <xsd:sequence>
              <xsd:element name="Value" type="dms:Lookup" maxOccurs="unbounded" minOccurs="0" nillable="true"/>
            </xsd:sequence>
          </xsd:extension>
        </xsd:complexContent>
      </xsd:complexType>
    </xsd:element>
    <xsd:element name="TaxCatchAllLabel" ma:index="12" nillable="true" ma:displayName="Taxonomy Catch All Column1" ma:hidden="true" ma:list="{1e5b2764-1df1-42e4-b530-3863b527dd10}" ma:internalName="TaxCatchAllLabel" ma:readOnly="true" ma:showField="CatchAllDataLabel" ma:web="b210fd24-6e83-4d7f-a37c-16d0ef961b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8"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5.xml><?xml version="1.0" encoding="utf-8"?>
<?mso-contentType ?>
<customXsn xmlns="http://schemas.microsoft.com/office/2006/metadata/customXsn">
  <xsnLocation/>
  <cached>True</cached>
  <openByDefault>False</openByDefault>
  <xsnScope/>
</customXsn>
</file>

<file path=customXml/itemProps1.xml><?xml version="1.0" encoding="utf-8"?>
<ds:datastoreItem xmlns:ds="http://schemas.openxmlformats.org/officeDocument/2006/customXml" ds:itemID="{0E7B4CA3-27B6-49F5-8074-6028E9A2AE5F}">
  <ds:schemaRefs>
    <ds:schemaRef ds:uri="http://schemas.microsoft.com/sharepoint/v3/contenttype/forms"/>
  </ds:schemaRefs>
</ds:datastoreItem>
</file>

<file path=customXml/itemProps2.xml><?xml version="1.0" encoding="utf-8"?>
<ds:datastoreItem xmlns:ds="http://schemas.openxmlformats.org/officeDocument/2006/customXml" ds:itemID="{C41B8BCD-964C-4D1E-97AA-3DE8CF3F89F3}">
  <ds:schemaRefs>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schemas.microsoft.com/sharepoint/v3"/>
    <ds:schemaRef ds:uri="http://schemas.microsoft.com/office/infopath/2007/PartnerControls"/>
    <ds:schemaRef ds:uri="http://purl.org/dc/terms/"/>
    <ds:schemaRef ds:uri="08cd70bb-2d08-4e92-ac30-8c9a6f0bfa69"/>
    <ds:schemaRef ds:uri="http://purl.org/dc/dcmitype/"/>
    <ds:schemaRef ds:uri="b210fd24-6e83-4d7f-a37c-16d0ef961b9d"/>
    <ds:schemaRef ds:uri="6700c110-c0b5-4540-85dd-d6524ba11a96"/>
    <ds:schemaRef ds:uri="http://www.w3.org/XML/1998/namespace"/>
  </ds:schemaRefs>
</ds:datastoreItem>
</file>

<file path=customXml/itemProps3.xml><?xml version="1.0" encoding="utf-8"?>
<ds:datastoreItem xmlns:ds="http://schemas.openxmlformats.org/officeDocument/2006/customXml" ds:itemID="{420C29B0-7FB2-4477-95BB-C2BED55F06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700c110-c0b5-4540-85dd-d6524ba11a96"/>
    <ds:schemaRef ds:uri="b210fd24-6e83-4d7f-a37c-16d0ef961b9d"/>
    <ds:schemaRef ds:uri="08cd70bb-2d08-4e92-ac30-8c9a6f0bfa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F8C152F6-B93D-41C6-95CE-1BC80A4FE756}">
  <ds:schemaRefs>
    <ds:schemaRef ds:uri="http://schemas.microsoft.com/sharepoint/events"/>
  </ds:schemaRefs>
</ds:datastoreItem>
</file>

<file path=customXml/itemProps5.xml><?xml version="1.0" encoding="utf-8"?>
<ds:datastoreItem xmlns:ds="http://schemas.openxmlformats.org/officeDocument/2006/customXml" ds:itemID="{7ADB1027-3E07-445B-BEA3-B6B5C458DBA1}">
  <ds:schemaRefs>
    <ds:schemaRef ds:uri="http://schemas.microsoft.com/office/2006/metadata/customXsn"/>
  </ds:schemaRefs>
</ds:datastoreItem>
</file>

<file path=docProps/app.xml><?xml version="1.0" encoding="utf-8"?>
<Properties xmlns="http://schemas.openxmlformats.org/officeDocument/2006/extended-properties" xmlns:vt="http://schemas.openxmlformats.org/officeDocument/2006/docPropsVTypes">
  <Template>CUSTOM PITCH_LETTER_LANDSCAPE_US</Template>
  <TotalTime>7735</TotalTime>
  <Words>1092</Words>
  <Application>Microsoft Office PowerPoint</Application>
  <PresentationFormat>Letter Paper (8.5x11 in)</PresentationFormat>
  <Paragraphs>149</Paragraphs>
  <Slides>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vt:i4>
      </vt:variant>
    </vt:vector>
  </HeadingPairs>
  <TitlesOfParts>
    <vt:vector size="19" baseType="lpstr">
      <vt:lpstr>Arial</vt:lpstr>
      <vt:lpstr>Calibri</vt:lpstr>
      <vt:lpstr>Myriad Pro</vt:lpstr>
      <vt:lpstr>Segoe Condensed</vt:lpstr>
      <vt:lpstr>Segoe UI</vt:lpstr>
      <vt:lpstr>Segoe UI Semibold</vt:lpstr>
      <vt:lpstr>Times New Roman</vt:lpstr>
      <vt:lpstr>Wingdings</vt:lpstr>
      <vt:lpstr>Wingdings 3</vt:lpstr>
      <vt:lpstr>CUSTOM PITCH_LETTER_LANDSCAPE_US</vt:lpstr>
      <vt:lpstr>Finance Plan for  High School Project   </vt:lpstr>
      <vt:lpstr>Objectives of the  Finance Plan</vt:lpstr>
      <vt:lpstr>Created a Fiscally Responsible and  Solid Finance Plan</vt:lpstr>
      <vt:lpstr>Developed a Plan to Maximize  Bonding Capacity </vt:lpstr>
      <vt:lpstr>Mobilized Quickly and Strategically </vt:lpstr>
      <vt:lpstr>In Lockstep with KDE on the  Approval Process</vt:lpstr>
      <vt:lpstr>Next Step to Formalize the  Finance Plan</vt:lpstr>
      <vt:lpstr>Moving Towards the  Goal Line</vt:lpstr>
      <vt:lpstr>Important Disclosures</vt:lpstr>
    </vt:vector>
  </TitlesOfParts>
  <Company>Robert W. Baird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FULLY Customizable Pitchbook Template</dc:title>
  <dc:creator>Eduardo Salazar</dc:creator>
  <cp:lastModifiedBy>Edwards, Karen</cp:lastModifiedBy>
  <cp:revision>292</cp:revision>
  <cp:lastPrinted>2021-10-26T16:47:08Z</cp:lastPrinted>
  <dcterms:created xsi:type="dcterms:W3CDTF">2018-05-31T20:27:00Z</dcterms:created>
  <dcterms:modified xsi:type="dcterms:W3CDTF">2021-11-03T15:31:44Z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0x0101009CA65854F34FBB4186F273FEAE5A04A700B6895E6EF9F6BF48B2200E1E3A4B7170</vt:lpwstr>
  </property>
  <property fmtid="{D5CDD505-2E9C-101B-9397-08002B2CF9AE}" pid="3" name="Usage Classification">
    <vt:lpwstr/>
  </property>
  <property fmtid="{D5CDD505-2E9C-101B-9397-08002B2CF9AE}" pid="4" name="Central Repository Area">
    <vt:lpwstr/>
  </property>
  <property fmtid="{D5CDD505-2E9C-101B-9397-08002B2CF9AE}" pid="5" name="Document Category">
    <vt:lpwstr/>
  </property>
  <property fmtid="{D5CDD505-2E9C-101B-9397-08002B2CF9AE}" pid="6" name="_dlc_DocIdItemGuid">
    <vt:lpwstr>27cf60eb-bd3a-4480-8c13-dccfd92f6e8b</vt:lpwstr>
  </property>
</Properties>
</file>