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Lst>
  <p:sldSz cy="10287000" cx="18288000"/>
  <p:notesSz cx="6858000" cy="9144000"/>
  <p:embeddedFontLst>
    <p:embeddedFont>
      <p:font typeface="Merriweather Sans"/>
      <p:regular r:id="rId24"/>
      <p:bold r:id="rId25"/>
      <p:italic r:id="rId26"/>
      <p:boldItalic r:id="rId27"/>
    </p:embeddedFont>
    <p:embeddedFont>
      <p:font typeface="Poppins"/>
      <p:regular r:id="rId28"/>
      <p:bold r:id="rId29"/>
      <p:italic r:id="rId30"/>
      <p:boldItalic r:id="rId31"/>
    </p:embeddedFont>
    <p:embeddedFont>
      <p:font typeface="Inter"/>
      <p:regular r:id="rId32"/>
      <p:bold r:id="rId33"/>
      <p:italic r:id="rId34"/>
      <p:boldItalic r:id="rId35"/>
    </p:embeddedFont>
    <p:embeddedFont>
      <p:font typeface="PT Sans Narrow"/>
      <p:regular r:id="rId36"/>
      <p:bold r:id="rId37"/>
    </p:embeddedFont>
    <p:embeddedFont>
      <p:font typeface="Poppins Light"/>
      <p:regular r:id="rId38"/>
      <p:bold r:id="rId39"/>
      <p:italic r:id="rId40"/>
      <p:boldItalic r:id="rId41"/>
    </p:embeddedFont>
    <p:embeddedFont>
      <p:font typeface="Poppins Medium"/>
      <p:regular r:id="rId42"/>
      <p:bold r:id="rId43"/>
      <p:italic r:id="rId44"/>
      <p:boldItalic r:id="rId45"/>
    </p:embeddedFont>
    <p:embeddedFont>
      <p:font typeface="Poppins ExtraBold"/>
      <p:bold r:id="rId46"/>
      <p:boldItalic r:id="rId47"/>
    </p:embeddedFont>
    <p:embeddedFont>
      <p:font typeface="Merriweather Sans Light"/>
      <p:regular r:id="rId48"/>
      <p:bold r:id="rId49"/>
      <p:italic r:id="rId50"/>
      <p:boldItalic r:id="rId51"/>
    </p:embeddedFont>
    <p:embeddedFont>
      <p:font typeface="Open Sans"/>
      <p:regular r:id="rId52"/>
      <p:bold r:id="rId53"/>
      <p:italic r:id="rId54"/>
      <p:boldItalic r:id="rId5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6B967E62-C340-441A-ACF4-066F6289D938}">
  <a:tblStyle styleId="{6B967E62-C340-441A-ACF4-066F6289D938}"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39012959-B684-4642-B459-AFBF5140C6A4}" styleName="Table_1">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oppinsLight-italic.fntdata"/><Relationship Id="rId42" Type="http://schemas.openxmlformats.org/officeDocument/2006/relationships/font" Target="fonts/PoppinsMedium-regular.fntdata"/><Relationship Id="rId41" Type="http://schemas.openxmlformats.org/officeDocument/2006/relationships/font" Target="fonts/PoppinsLight-boldItalic.fntdata"/><Relationship Id="rId44" Type="http://schemas.openxmlformats.org/officeDocument/2006/relationships/font" Target="fonts/PoppinsMedium-italic.fntdata"/><Relationship Id="rId43" Type="http://schemas.openxmlformats.org/officeDocument/2006/relationships/font" Target="fonts/PoppinsMedium-bold.fntdata"/><Relationship Id="rId46" Type="http://schemas.openxmlformats.org/officeDocument/2006/relationships/font" Target="fonts/PoppinsExtraBold-bold.fntdata"/><Relationship Id="rId45" Type="http://schemas.openxmlformats.org/officeDocument/2006/relationships/font" Target="fonts/PoppinsMedium-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font" Target="fonts/MerriweatherSansLight-regular.fntdata"/><Relationship Id="rId47" Type="http://schemas.openxmlformats.org/officeDocument/2006/relationships/font" Target="fonts/PoppinsExtraBold-boldItalic.fntdata"/><Relationship Id="rId49" Type="http://schemas.openxmlformats.org/officeDocument/2006/relationships/font" Target="fonts/MerriweatherSansLight-bold.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Poppins-boldItalic.fntdata"/><Relationship Id="rId30" Type="http://schemas.openxmlformats.org/officeDocument/2006/relationships/font" Target="fonts/Poppins-italic.fntdata"/><Relationship Id="rId33" Type="http://schemas.openxmlformats.org/officeDocument/2006/relationships/font" Target="fonts/Inter-bold.fntdata"/><Relationship Id="rId32" Type="http://schemas.openxmlformats.org/officeDocument/2006/relationships/font" Target="fonts/Inter-regular.fntdata"/><Relationship Id="rId35" Type="http://schemas.openxmlformats.org/officeDocument/2006/relationships/font" Target="fonts/Inter-boldItalic.fntdata"/><Relationship Id="rId34" Type="http://schemas.openxmlformats.org/officeDocument/2006/relationships/font" Target="fonts/Inter-italic.fntdata"/><Relationship Id="rId37" Type="http://schemas.openxmlformats.org/officeDocument/2006/relationships/font" Target="fonts/PTSansNarrow-bold.fntdata"/><Relationship Id="rId36" Type="http://schemas.openxmlformats.org/officeDocument/2006/relationships/font" Target="fonts/PTSansNarrow-regular.fntdata"/><Relationship Id="rId39" Type="http://schemas.openxmlformats.org/officeDocument/2006/relationships/font" Target="fonts/PoppinsLight-bold.fntdata"/><Relationship Id="rId38" Type="http://schemas.openxmlformats.org/officeDocument/2006/relationships/font" Target="fonts/PoppinsLight-regular.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font" Target="fonts/MerriweatherSans-regular.fntdata"/><Relationship Id="rId23" Type="http://schemas.openxmlformats.org/officeDocument/2006/relationships/slide" Target="slides/slide17.xml"/><Relationship Id="rId26" Type="http://schemas.openxmlformats.org/officeDocument/2006/relationships/font" Target="fonts/MerriweatherSans-italic.fntdata"/><Relationship Id="rId25" Type="http://schemas.openxmlformats.org/officeDocument/2006/relationships/font" Target="fonts/MerriweatherSans-bold.fntdata"/><Relationship Id="rId28" Type="http://schemas.openxmlformats.org/officeDocument/2006/relationships/font" Target="fonts/Poppins-regular.fntdata"/><Relationship Id="rId27" Type="http://schemas.openxmlformats.org/officeDocument/2006/relationships/font" Target="fonts/MerriweatherSans-boldItalic.fntdata"/><Relationship Id="rId29" Type="http://schemas.openxmlformats.org/officeDocument/2006/relationships/font" Target="fonts/Poppins-bold.fntdata"/><Relationship Id="rId51" Type="http://schemas.openxmlformats.org/officeDocument/2006/relationships/font" Target="fonts/MerriweatherSansLight-boldItalic.fntdata"/><Relationship Id="rId50" Type="http://schemas.openxmlformats.org/officeDocument/2006/relationships/font" Target="fonts/MerriweatherSansLight-italic.fntdata"/><Relationship Id="rId53" Type="http://schemas.openxmlformats.org/officeDocument/2006/relationships/font" Target="fonts/OpenSans-bold.fntdata"/><Relationship Id="rId52" Type="http://schemas.openxmlformats.org/officeDocument/2006/relationships/font" Target="fonts/OpenSans-regular.fntdata"/><Relationship Id="rId11" Type="http://schemas.openxmlformats.org/officeDocument/2006/relationships/slide" Target="slides/slide5.xml"/><Relationship Id="rId55" Type="http://schemas.openxmlformats.org/officeDocument/2006/relationships/font" Target="fonts/OpenSans-boldItalic.fntdata"/><Relationship Id="rId10" Type="http://schemas.openxmlformats.org/officeDocument/2006/relationships/slide" Target="slides/slide4.xml"/><Relationship Id="rId54" Type="http://schemas.openxmlformats.org/officeDocument/2006/relationships/font" Target="fonts/OpenSans-italic.fntdata"/><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3c0d7423e03_0_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3c0d7423e03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3d9acac523f_0_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3d9acac523f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3e6a7c50b37_0_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3e6a7c50b37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3e6a7c50b37_0_10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3e6a7c50b37_0_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3e799b0d730_0_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3e799b0d730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3e799b0d730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3e799b0d73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3e799b0d730_0_9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3e799b0d730_0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3e799b0d730_0_12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00" name="Google Shape;200;g3e799b0d730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3e799b0d730_0_15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3e799b0d730_0_1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3c0d7423e03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3c0d7423e0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3c479462a64_1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3c479462a64_1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3c0d7423e03_0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07" name="Google Shape;107;g3c0d7423e03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33f91412bf7_0_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33f91412bf7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33f91412bf7_0_2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33f91412bf7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33f91412bf7_0_3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33f91412bf7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3e799b0d730_0_14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3e799b0d730_0_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3c479462a64_1_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3c479462a64_1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_1_1">
    <p:spTree>
      <p:nvGrpSpPr>
        <p:cNvPr id="80" name="Shape 80"/>
        <p:cNvGrpSpPr/>
        <p:nvPr/>
      </p:nvGrpSpPr>
      <p:grpSpPr>
        <a:xfrm>
          <a:off x="0" y="0"/>
          <a:ext cx="0" cy="0"/>
          <a:chOff x="0" y="0"/>
          <a:chExt cx="0" cy="0"/>
        </a:xfrm>
      </p:grpSpPr>
      <p:sp>
        <p:nvSpPr>
          <p:cNvPr id="81" name="Google Shape;81;p13"/>
          <p:cNvSpPr txBox="1"/>
          <p:nvPr>
            <p:ph idx="12" type="sldNum"/>
          </p:nvPr>
        </p:nvSpPr>
        <p:spPr>
          <a:xfrm>
            <a:off x="16944916" y="9326434"/>
            <a:ext cx="1097400" cy="787200"/>
          </a:xfrm>
          <a:prstGeom prst="rect">
            <a:avLst/>
          </a:prstGeom>
        </p:spPr>
        <p:txBody>
          <a:bodyPr anchorCtr="0" anchor="ctr" bIns="45700" lIns="91425" spcFirstLastPara="1" rIns="91425" wrap="square" tIns="457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
        <p:nvSpPr>
          <p:cNvPr id="82" name="Google Shape;82;p13"/>
          <p:cNvSpPr txBox="1"/>
          <p:nvPr>
            <p:ph type="title"/>
          </p:nvPr>
        </p:nvSpPr>
        <p:spPr>
          <a:xfrm>
            <a:off x="2430650" y="3857784"/>
            <a:ext cx="5868000" cy="635400"/>
          </a:xfrm>
          <a:prstGeom prst="rect">
            <a:avLst/>
          </a:prstGeom>
        </p:spPr>
        <p:txBody>
          <a:bodyPr anchorCtr="0" anchor="b" bIns="45700" lIns="91425" spcFirstLastPara="1" rIns="91425" wrap="square" tIns="45700">
            <a:normAutofit/>
          </a:bodyPr>
          <a:lstStyle>
            <a:lvl1pPr lvl="0">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sp>
        <p:nvSpPr>
          <p:cNvPr id="83" name="Google Shape;83;p13"/>
          <p:cNvSpPr txBox="1"/>
          <p:nvPr>
            <p:ph idx="2" type="title"/>
          </p:nvPr>
        </p:nvSpPr>
        <p:spPr>
          <a:xfrm>
            <a:off x="2430650" y="5156234"/>
            <a:ext cx="5868000" cy="635400"/>
          </a:xfrm>
          <a:prstGeom prst="rect">
            <a:avLst/>
          </a:prstGeom>
        </p:spPr>
        <p:txBody>
          <a:bodyPr anchorCtr="0" anchor="b" bIns="45700" lIns="91425" spcFirstLastPara="1" rIns="91425" wrap="square" tIns="45700">
            <a:normAutofit/>
          </a:bodyPr>
          <a:lstStyle>
            <a:lvl1pPr lvl="0">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sp>
        <p:nvSpPr>
          <p:cNvPr id="84" name="Google Shape;84;p13"/>
          <p:cNvSpPr txBox="1"/>
          <p:nvPr>
            <p:ph idx="3" type="title"/>
          </p:nvPr>
        </p:nvSpPr>
        <p:spPr>
          <a:xfrm>
            <a:off x="2430650" y="7753059"/>
            <a:ext cx="5868000" cy="635400"/>
          </a:xfrm>
          <a:prstGeom prst="rect">
            <a:avLst/>
          </a:prstGeom>
        </p:spPr>
        <p:txBody>
          <a:bodyPr anchorCtr="0" anchor="b" bIns="45700" lIns="91425" spcFirstLastPara="1" rIns="91425" wrap="square" tIns="45700">
            <a:normAutofit/>
          </a:bodyPr>
          <a:lstStyle>
            <a:lvl1pPr lvl="0">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jp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jp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jpg"/><Relationship Id="rId4" Type="http://schemas.openxmlformats.org/officeDocument/2006/relationships/hyperlink" Target="https://docs.google.com/spreadsheets/d/1-qlE_k-uzjNTICK6rtxlMB8NLCSxsxHQnDpP47FOK1E/edit?gid=1552196549#gid=1552196549" TargetMode="External"/></Relationships>
</file>

<file path=ppt/slides/_rels/slide8.xml.rels><?xml version="1.0" encoding="UTF-8" standalone="yes"?><Relationships xmlns="http://schemas.openxmlformats.org/package/2006/relationships"><Relationship Id="rId11" Type="http://schemas.openxmlformats.org/officeDocument/2006/relationships/slide" Target="/ppt/slides/slide16.xml"/><Relationship Id="rId10" Type="http://schemas.openxmlformats.org/officeDocument/2006/relationships/slide" Target="/ppt/slides/slide15.xml"/><Relationship Id="rId12" Type="http://schemas.openxmlformats.org/officeDocument/2006/relationships/slide" Target="/ppt/slides/slide17.xml"/><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jpg"/><Relationship Id="rId4" Type="http://schemas.openxmlformats.org/officeDocument/2006/relationships/slide" Target="/ppt/slides/slide9.xml"/><Relationship Id="rId9" Type="http://schemas.openxmlformats.org/officeDocument/2006/relationships/slide" Target="/ppt/slides/slide14.xml"/><Relationship Id="rId5" Type="http://schemas.openxmlformats.org/officeDocument/2006/relationships/slide" Target="/ppt/slides/slide10.xml"/><Relationship Id="rId6" Type="http://schemas.openxmlformats.org/officeDocument/2006/relationships/slide" Target="/ppt/slides/slide11.xml"/><Relationship Id="rId7" Type="http://schemas.openxmlformats.org/officeDocument/2006/relationships/slide" Target="/ppt/slides/slide12.xml"/><Relationship Id="rId8" Type="http://schemas.openxmlformats.org/officeDocument/2006/relationships/slide" Target="/ppt/slides/slide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4"/>
          <p:cNvSpPr txBox="1"/>
          <p:nvPr/>
        </p:nvSpPr>
        <p:spPr>
          <a:xfrm>
            <a:off x="920375" y="556750"/>
            <a:ext cx="12052500" cy="1430100"/>
          </a:xfrm>
          <a:prstGeom prst="rect">
            <a:avLst/>
          </a:prstGeom>
          <a:noFill/>
          <a:ln>
            <a:noFill/>
          </a:ln>
        </p:spPr>
        <p:txBody>
          <a:bodyPr anchorCtr="0" anchor="t" bIns="91425" lIns="91425" spcFirstLastPara="1" rIns="91425" wrap="square" tIns="91425">
            <a:normAutofit/>
          </a:bodyPr>
          <a:lstStyle/>
          <a:p>
            <a:pPr indent="0" lvl="0" marL="0" rtl="0" algn="l">
              <a:spcBef>
                <a:spcPts val="0"/>
              </a:spcBef>
              <a:spcAft>
                <a:spcPts val="0"/>
              </a:spcAft>
              <a:buNone/>
            </a:pPr>
            <a:r>
              <a:rPr lang="en-US" sz="5700">
                <a:solidFill>
                  <a:schemeClr val="dk1"/>
                </a:solidFill>
                <a:latin typeface="Poppins ExtraBold"/>
                <a:ea typeface="Poppins ExtraBold"/>
                <a:cs typeface="Poppins ExtraBold"/>
                <a:sym typeface="Poppins ExtraBold"/>
              </a:rPr>
              <a:t>Directions</a:t>
            </a:r>
            <a:endParaRPr sz="5700">
              <a:solidFill>
                <a:schemeClr val="dk1"/>
              </a:solidFill>
              <a:latin typeface="Poppins ExtraBold"/>
              <a:ea typeface="Poppins ExtraBold"/>
              <a:cs typeface="Poppins ExtraBold"/>
              <a:sym typeface="Poppins ExtraBold"/>
            </a:endParaRPr>
          </a:p>
        </p:txBody>
      </p:sp>
      <p:sp>
        <p:nvSpPr>
          <p:cNvPr id="90" name="Google Shape;90;p14"/>
          <p:cNvSpPr txBox="1"/>
          <p:nvPr/>
        </p:nvSpPr>
        <p:spPr>
          <a:xfrm>
            <a:off x="1012725" y="1770125"/>
            <a:ext cx="16203300" cy="8440200"/>
          </a:xfrm>
          <a:prstGeom prst="rect">
            <a:avLst/>
          </a:prstGeom>
          <a:noFill/>
          <a:ln>
            <a:noFill/>
          </a:ln>
        </p:spPr>
        <p:txBody>
          <a:bodyPr anchorCtr="0" anchor="t" bIns="91425" lIns="91425" spcFirstLastPara="1" rIns="91425" wrap="square" tIns="91425">
            <a:normAutofit/>
          </a:bodyPr>
          <a:lstStyle/>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Add your Schools mission on slide 4</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On slide 5 include the persons involved in your planning process</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On slide 6 describe your planning process. </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On slide 7 link in your CSIP needs assessment.  Include your top two focus areas of improvement based on your needs assessment and how these relate to your school goals. </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On your professional learning slides, add your focus area, as well as short and long term goals.  These can be your CSIP goals.  </a:t>
            </a:r>
            <a:endParaRPr sz="2400">
              <a:solidFill>
                <a:schemeClr val="dk1"/>
              </a:solidFill>
              <a:latin typeface="Poppins Medium"/>
              <a:ea typeface="Poppins Medium"/>
              <a:cs typeface="Poppins Medium"/>
              <a:sym typeface="Poppins Medium"/>
            </a:endParaRPr>
          </a:p>
          <a:p>
            <a:pPr indent="-355600" lvl="1" marL="914400" rtl="0" algn="l">
              <a:lnSpc>
                <a:spcPct val="115000"/>
              </a:lnSpc>
              <a:spcBef>
                <a:spcPts val="0"/>
              </a:spcBef>
              <a:spcAft>
                <a:spcPts val="0"/>
              </a:spcAft>
              <a:buClr>
                <a:schemeClr val="dk1"/>
              </a:buClr>
              <a:buSzPts val="2000"/>
              <a:buFont typeface="Poppins Light"/>
              <a:buAutoNum type="alphaLcPeriod"/>
            </a:pPr>
            <a:r>
              <a:rPr lang="en-US" sz="2000">
                <a:solidFill>
                  <a:schemeClr val="dk1"/>
                </a:solidFill>
                <a:latin typeface="Poppins Light"/>
                <a:ea typeface="Poppins Light"/>
                <a:cs typeface="Poppins Light"/>
                <a:sym typeface="Poppins Light"/>
              </a:rPr>
              <a:t>Include: </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Professional learning activity and description of activity</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Targeted audience &amp; intended learning outcomes</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Monitoring &amp; ongoing supports- respond to the questions in the column</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Indicators of success</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State, end date and # of hours</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Resources, Estimated Cost, &amp; Funding Source</a:t>
            </a:r>
            <a:endParaRPr sz="2000">
              <a:solidFill>
                <a:schemeClr val="dk1"/>
              </a:solidFill>
              <a:latin typeface="Poppins Light"/>
              <a:ea typeface="Poppins Light"/>
              <a:cs typeface="Poppins Light"/>
              <a:sym typeface="Poppins Light"/>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See slide 8 for an example of a professional learning activity slide.</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highlight>
                  <a:srgbClr val="FFE599"/>
                </a:highlight>
                <a:latin typeface="Poppins Medium"/>
                <a:ea typeface="Poppins Medium"/>
                <a:cs typeface="Poppins Medium"/>
                <a:sym typeface="Poppins Medium"/>
              </a:rPr>
              <a:t>Submit to Brandy Howard and CC Kim Lee with SBDM approval by April 23rd. </a:t>
            </a:r>
            <a:endParaRPr sz="2400">
              <a:solidFill>
                <a:schemeClr val="dk1"/>
              </a:solidFill>
              <a:highlight>
                <a:srgbClr val="FFFFFF"/>
              </a:highlight>
              <a:latin typeface="Poppins Medium"/>
              <a:ea typeface="Poppins Medium"/>
              <a:cs typeface="Poppins Medium"/>
              <a:sym typeface="Poppins Medium"/>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pic>
        <p:nvPicPr>
          <p:cNvPr id="157" name="Google Shape;157;p23"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158" name="Google Shape;158;p23"/>
          <p:cNvGraphicFramePr/>
          <p:nvPr/>
        </p:nvGraphicFramePr>
        <p:xfrm>
          <a:off x="598163" y="1201025"/>
          <a:ext cx="3000000" cy="3000000"/>
        </p:xfrm>
        <a:graphic>
          <a:graphicData uri="http://schemas.openxmlformats.org/drawingml/2006/table">
            <a:tbl>
              <a:tblPr>
                <a:noFill/>
                <a:tableStyleId>{39012959-B684-4642-B459-AFBF5140C6A4}</a:tableStyleId>
              </a:tblPr>
              <a:tblGrid>
                <a:gridCol w="2483150"/>
                <a:gridCol w="3980350"/>
                <a:gridCol w="4363775"/>
                <a:gridCol w="2400975"/>
                <a:gridCol w="1688900"/>
                <a:gridCol w="2483150"/>
              </a:tblGrid>
              <a:tr h="1094325">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 </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7802725">
                <a:tc>
                  <a:txBody>
                    <a:bodyPr/>
                    <a:lstStyle/>
                    <a:p>
                      <a:pPr indent="0" lvl="0" marL="0" rtl="0" algn="l">
                        <a:spcBef>
                          <a:spcPts val="0"/>
                        </a:spcBef>
                        <a:spcAft>
                          <a:spcPts val="0"/>
                        </a:spcAft>
                        <a:buNone/>
                      </a:pPr>
                      <a:r>
                        <a:rPr b="1" lang="en-US" sz="1200">
                          <a:latin typeface="PT Sans Narrow"/>
                          <a:ea typeface="PT Sans Narrow"/>
                          <a:cs typeface="PT Sans Narrow"/>
                          <a:sym typeface="PT Sans Narrow"/>
                        </a:rPr>
                        <a:t>ELA Unit </a:t>
                      </a:r>
                      <a:r>
                        <a:rPr b="1" lang="en-US" sz="1200">
                          <a:latin typeface="PT Sans Narrow"/>
                          <a:ea typeface="PT Sans Narrow"/>
                          <a:cs typeface="PT Sans Narrow"/>
                          <a:sym typeface="PT Sans Narrow"/>
                        </a:rPr>
                        <a:t>Internalization</a:t>
                      </a:r>
                      <a:r>
                        <a:rPr b="1" lang="en-US" sz="1200">
                          <a:latin typeface="PT Sans Narrow"/>
                          <a:ea typeface="PT Sans Narrow"/>
                          <a:cs typeface="PT Sans Narrow"/>
                          <a:sym typeface="PT Sans Narrow"/>
                        </a:rPr>
                        <a:t> and Planning </a:t>
                      </a:r>
                      <a:endParaRPr b="1" sz="1200">
                        <a:latin typeface="PT Sans Narrow"/>
                        <a:ea typeface="PT Sans Narrow"/>
                        <a:cs typeface="PT Sans Narrow"/>
                        <a:sym typeface="PT Sans Narrow"/>
                      </a:endParaRPr>
                    </a:p>
                    <a:p>
                      <a:pPr indent="0" lvl="0" marL="0" rtl="0" algn="l">
                        <a:spcBef>
                          <a:spcPts val="0"/>
                        </a:spcBef>
                        <a:spcAft>
                          <a:spcPts val="0"/>
                        </a:spcAft>
                        <a:buNone/>
                      </a:pPr>
                      <a:r>
                        <a:t/>
                      </a:r>
                      <a:endParaRPr sz="1200">
                        <a:latin typeface="PT Sans Narrow"/>
                        <a:ea typeface="PT Sans Narrow"/>
                        <a:cs typeface="PT Sans Narrow"/>
                        <a:sym typeface="PT Sans Narrow"/>
                      </a:endParaRPr>
                    </a:p>
                    <a:p>
                      <a:pPr indent="0" lvl="0" marL="0" rtl="0" algn="l">
                        <a:spcBef>
                          <a:spcPts val="0"/>
                        </a:spcBef>
                        <a:spcAft>
                          <a:spcPts val="0"/>
                        </a:spcAft>
                        <a:buNone/>
                      </a:pPr>
                      <a:r>
                        <a:rPr lang="en-US" sz="1200">
                          <a:latin typeface="PT Sans Narrow"/>
                          <a:ea typeface="PT Sans Narrow"/>
                          <a:cs typeface="PT Sans Narrow"/>
                          <a:sym typeface="PT Sans Narrow"/>
                        </a:rPr>
                        <a:t>Description: </a:t>
                      </a:r>
                      <a:endParaRPr sz="1200">
                        <a:latin typeface="PT Sans Narrow"/>
                        <a:ea typeface="PT Sans Narrow"/>
                        <a:cs typeface="PT Sans Narrow"/>
                        <a:sym typeface="PT Sans Narrow"/>
                      </a:endParaRPr>
                    </a:p>
                    <a:p>
                      <a:pPr indent="0" lvl="0" marL="0" rtl="0" algn="l">
                        <a:spcBef>
                          <a:spcPts val="0"/>
                        </a:spcBef>
                        <a:spcAft>
                          <a:spcPts val="0"/>
                        </a:spcAft>
                        <a:buClr>
                          <a:schemeClr val="dk1"/>
                        </a:buClr>
                        <a:buSzPts val="1100"/>
                        <a:buFont typeface="Arial"/>
                        <a:buNone/>
                      </a:pPr>
                      <a:r>
                        <a:rPr lang="en-US" sz="1200">
                          <a:solidFill>
                            <a:schemeClr val="dk1"/>
                          </a:solidFill>
                          <a:latin typeface="PT Sans Narrow"/>
                          <a:ea typeface="PT Sans Narrow"/>
                          <a:cs typeface="PT Sans Narrow"/>
                          <a:sym typeface="PT Sans Narrow"/>
                        </a:rPr>
                        <a:t>Deepening</a:t>
                      </a:r>
                      <a:r>
                        <a:rPr lang="en-US" sz="1200">
                          <a:solidFill>
                            <a:schemeClr val="dk1"/>
                          </a:solidFill>
                          <a:latin typeface="PT Sans Narrow"/>
                          <a:ea typeface="PT Sans Narrow"/>
                          <a:cs typeface="PT Sans Narrow"/>
                          <a:sym typeface="PT Sans Narrow"/>
                        </a:rPr>
                        <a:t> teacher understanding of KSA. Engaging in structured unit </a:t>
                      </a:r>
                      <a:r>
                        <a:rPr lang="en-US" sz="1200">
                          <a:solidFill>
                            <a:schemeClr val="dk1"/>
                          </a:solidFill>
                          <a:latin typeface="PT Sans Narrow"/>
                          <a:ea typeface="PT Sans Narrow"/>
                          <a:cs typeface="PT Sans Narrow"/>
                          <a:sym typeface="PT Sans Narrow"/>
                        </a:rPr>
                        <a:t>internalization</a:t>
                      </a:r>
                      <a:r>
                        <a:rPr lang="en-US" sz="1200">
                          <a:solidFill>
                            <a:schemeClr val="dk1"/>
                          </a:solidFill>
                          <a:latin typeface="PT Sans Narrow"/>
                          <a:ea typeface="PT Sans Narrow"/>
                          <a:cs typeface="PT Sans Narrow"/>
                          <a:sym typeface="PT Sans Narrow"/>
                        </a:rPr>
                        <a:t>. (</a:t>
                      </a:r>
                      <a:r>
                        <a:rPr lang="en-US" sz="1200">
                          <a:solidFill>
                            <a:schemeClr val="dk1"/>
                          </a:solidFill>
                          <a:latin typeface="PT Sans Narrow"/>
                          <a:ea typeface="PT Sans Narrow"/>
                          <a:cs typeface="PT Sans Narrow"/>
                          <a:sym typeface="PT Sans Narrow"/>
                        </a:rPr>
                        <a:t>unpacking stands defining mastery, aligning assessment) Strengthening Tier 1 instruction using MyView instructional routines (foundational skills, reading, writing, and small group instruction) Using formative and data to inform instruction and intervention  (mtss\sb9) Participating and ongoing PLC cycles and coaching cycles. </a:t>
                      </a:r>
                      <a:endParaRPr sz="1200">
                        <a:latin typeface="PT Sans Narrow"/>
                        <a:ea typeface="PT Sans Narrow"/>
                        <a:cs typeface="PT Sans Narrow"/>
                        <a:sym typeface="PT Sans Narrow"/>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200">
                          <a:latin typeface="PT Sans Narrow"/>
                          <a:ea typeface="PT Sans Narrow"/>
                          <a:cs typeface="PT Sans Narrow"/>
                          <a:sym typeface="PT Sans Narrow"/>
                        </a:rPr>
                        <a:t>Target Audience: </a:t>
                      </a:r>
                      <a:r>
                        <a:rPr lang="en-US" sz="1200">
                          <a:latin typeface="PT Sans Narrow"/>
                          <a:ea typeface="PT Sans Narrow"/>
                          <a:cs typeface="PT Sans Narrow"/>
                          <a:sym typeface="PT Sans Narrow"/>
                        </a:rPr>
                        <a:t>CES Teachers</a:t>
                      </a:r>
                      <a:endParaRPr sz="1200">
                        <a:latin typeface="PT Sans Narrow"/>
                        <a:ea typeface="PT Sans Narrow"/>
                        <a:cs typeface="PT Sans Narrow"/>
                        <a:sym typeface="PT Sans Narrow"/>
                      </a:endParaRPr>
                    </a:p>
                    <a:p>
                      <a:pPr indent="0" lvl="0" marL="0" rtl="0" algn="l">
                        <a:spcBef>
                          <a:spcPts val="0"/>
                        </a:spcBef>
                        <a:spcAft>
                          <a:spcPts val="0"/>
                        </a:spcAft>
                        <a:buNone/>
                      </a:pPr>
                      <a:r>
                        <a:rPr b="1" lang="en-US" sz="1200">
                          <a:latin typeface="PT Sans Narrow"/>
                          <a:ea typeface="PT Sans Narrow"/>
                          <a:cs typeface="PT Sans Narrow"/>
                          <a:sym typeface="PT Sans Narrow"/>
                        </a:rPr>
                        <a:t>Intended Results:</a:t>
                      </a:r>
                      <a:r>
                        <a:rPr lang="en-US" sz="1200">
                          <a:latin typeface="PT Sans Narrow"/>
                          <a:ea typeface="PT Sans Narrow"/>
                          <a:cs typeface="PT Sans Narrow"/>
                          <a:sym typeface="PT Sans Narrow"/>
                        </a:rPr>
                        <a:t> </a:t>
                      </a:r>
                      <a:endParaRPr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Demonstrate a deep understanding of KAS Reading and writing standards and </a:t>
                      </a:r>
                      <a:r>
                        <a:rPr lang="en-US" sz="1200">
                          <a:latin typeface="PT Sans Narrow"/>
                          <a:ea typeface="PT Sans Narrow"/>
                          <a:cs typeface="PT Sans Narrow"/>
                          <a:sym typeface="PT Sans Narrow"/>
                        </a:rPr>
                        <a:t>vertical</a:t>
                      </a:r>
                      <a:r>
                        <a:rPr lang="en-US" sz="1200">
                          <a:latin typeface="PT Sans Narrow"/>
                          <a:ea typeface="PT Sans Narrow"/>
                          <a:cs typeface="PT Sans Narrow"/>
                          <a:sym typeface="PT Sans Narrow"/>
                        </a:rPr>
                        <a:t> alignment</a:t>
                      </a:r>
                      <a:endParaRPr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Apply KDE internalization process to design standards-aligned instruction</a:t>
                      </a:r>
                      <a:endParaRPr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Deliver High-Quality Tier 1 literacy instruction aligned to Science of Reading principles </a:t>
                      </a:r>
                      <a:endParaRPr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Effectivley implement myView Literacy with fidelity </a:t>
                      </a:r>
                      <a:endParaRPr sz="1200">
                        <a:latin typeface="PT Sans Narrow"/>
                        <a:ea typeface="PT Sans Narrow"/>
                        <a:cs typeface="PT Sans Narrow"/>
                        <a:sym typeface="PT Sans Narrow"/>
                      </a:endParaRPr>
                    </a:p>
                    <a:p>
                      <a:pPr indent="0" lvl="0" marL="0" rtl="0" algn="l">
                        <a:spcBef>
                          <a:spcPts val="0"/>
                        </a:spcBef>
                        <a:spcAft>
                          <a:spcPts val="0"/>
                        </a:spcAft>
                        <a:buNone/>
                      </a:pPr>
                      <a:r>
                        <a:rPr b="1" lang="en-US" sz="1200">
                          <a:latin typeface="PT Sans Narrow"/>
                          <a:ea typeface="PT Sans Narrow"/>
                          <a:cs typeface="PT Sans Narrow"/>
                          <a:sym typeface="PT Sans Narrow"/>
                        </a:rPr>
                        <a:t>Student Outcomes:</a:t>
                      </a:r>
                      <a:endParaRPr b="1"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Increased proficiency in grade-level reading and writing standards as measured by common formative assessments and district benchmarks</a:t>
                      </a:r>
                      <a:endParaRPr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Growth in foundational literacy skills (phonemic awareness, phonics, fluency, vocabulary, comprehension) aligned to Science of Reading</a:t>
                      </a:r>
                      <a:endParaRPr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Improved ability to cite evidence, respond to text, and produce standards-aligned writing</a:t>
                      </a:r>
                      <a:endParaRPr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Reduction in the number of students requiring Tier 2 and Tier 3 literacy interventions over time</a:t>
                      </a:r>
                      <a:endParaRPr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Increased student engagement and independence during literacy instruction</a:t>
                      </a:r>
                      <a:endParaRPr sz="1200">
                        <a:latin typeface="PT Sans Narrow"/>
                        <a:ea typeface="PT Sans Narrow"/>
                        <a:cs typeface="PT Sans Narrow"/>
                        <a:sym typeface="PT Sans Narrow"/>
                      </a:endParaRPr>
                    </a:p>
                    <a:p>
                      <a:pPr indent="0" lvl="0" marL="0" rtl="0" algn="l">
                        <a:spcBef>
                          <a:spcPts val="0"/>
                        </a:spcBef>
                        <a:spcAft>
                          <a:spcPts val="0"/>
                        </a:spcAft>
                        <a:buNone/>
                      </a:pPr>
                      <a:r>
                        <a:rPr b="1" lang="en-US" sz="1200">
                          <a:latin typeface="PT Sans Narrow"/>
                          <a:ea typeface="PT Sans Narrow"/>
                          <a:cs typeface="PT Sans Narrow"/>
                          <a:sym typeface="PT Sans Narrow"/>
                        </a:rPr>
                        <a:t>Educator Practices:</a:t>
                      </a:r>
                      <a:endParaRPr b="1"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Consistent use of the internalization process during PLCs (unwrapping standards, identifying rigor, aligning tasks and assessments)</a:t>
                      </a:r>
                      <a:endParaRPr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Development and implementation of standards-aligned unit and lesson plans with clear learning targets and success criteria</a:t>
                      </a:r>
                      <a:endParaRPr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Use of MyView instructional routines and materials as designed (with integrity, not supplementation replacing core)</a:t>
                      </a:r>
                      <a:endParaRPr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Implementation of explicit, systematic literacy instruction aligned to Science of Reading (modeling, guided practice, feedback cycles)</a:t>
                      </a:r>
                      <a:endParaRPr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Regular use of formative assessment to adjust instruction in real time</a:t>
                      </a:r>
                      <a:endParaRPr b="1" sz="1200">
                        <a:latin typeface="PT Sans Narrow"/>
                        <a:ea typeface="PT Sans Narrow"/>
                        <a:cs typeface="PT Sans Narrow"/>
                        <a:sym typeface="PT Sans Narrow"/>
                      </a:endParaRPr>
                    </a:p>
                    <a:p>
                      <a:pPr indent="0" lvl="0" marL="0" rtl="0" algn="l">
                        <a:spcBef>
                          <a:spcPts val="0"/>
                        </a:spcBef>
                        <a:spcAft>
                          <a:spcPts val="0"/>
                        </a:spcAft>
                        <a:buNone/>
                      </a:pPr>
                      <a:r>
                        <a:rPr b="1" lang="en-US" sz="1200">
                          <a:latin typeface="PT Sans Narrow"/>
                          <a:ea typeface="PT Sans Narrow"/>
                          <a:cs typeface="PT Sans Narrow"/>
                          <a:sym typeface="PT Sans Narrow"/>
                        </a:rPr>
                        <a:t>Educator Beliefs &amp; Efficacy:</a:t>
                      </a:r>
                      <a:r>
                        <a:rPr lang="en-US" sz="1200">
                          <a:latin typeface="PT Sans Narrow"/>
                          <a:ea typeface="PT Sans Narrow"/>
                          <a:cs typeface="PT Sans Narrow"/>
                          <a:sym typeface="PT Sans Narrow"/>
                        </a:rPr>
                        <a:t> </a:t>
                      </a:r>
                      <a:endParaRPr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Increased confidence in interpreting and teaching KAS standards</a:t>
                      </a:r>
                      <a:endParaRPr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Strong belief that all students can achieve grade-level literacy proficiency with high-quality Tier 1 instruction</a:t>
                      </a:r>
                      <a:endParaRPr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Ownership of curriculum implementation (MyView as a tool, not a script)</a:t>
                      </a:r>
                      <a:endParaRPr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Shift from activity-based planning to standards-driven planning</a:t>
                      </a:r>
                      <a:endParaRPr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Collective efficacy within PLCs to analyze data and adjust instruction</a:t>
                      </a:r>
                      <a:endParaRPr sz="1200">
                        <a:latin typeface="PT Sans Narrow"/>
                        <a:ea typeface="PT Sans Narrow"/>
                        <a:cs typeface="PT Sans Narrow"/>
                        <a:sym typeface="PT Sans Narrow"/>
                      </a:endParaRPr>
                    </a:p>
                    <a:p>
                      <a:pPr indent="0" lvl="0" marL="457200" rtl="0" algn="l">
                        <a:spcBef>
                          <a:spcPts val="0"/>
                        </a:spcBef>
                        <a:spcAft>
                          <a:spcPts val="0"/>
                        </a:spcAft>
                        <a:buNone/>
                      </a:pPr>
                      <a:r>
                        <a:t/>
                      </a:r>
                      <a:endParaRPr sz="1200">
                        <a:latin typeface="PT Sans Narrow"/>
                        <a:ea typeface="PT Sans Narrow"/>
                        <a:cs typeface="PT Sans Narrow"/>
                        <a:sym typeface="PT Sans Narrow"/>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200">
                          <a:latin typeface="PT Sans Narrow"/>
                          <a:ea typeface="PT Sans Narrow"/>
                          <a:cs typeface="PT Sans Narrow"/>
                          <a:sym typeface="PT Sans Narrow"/>
                        </a:rPr>
                        <a:t>Monitoring for Evidence of Implementation:</a:t>
                      </a:r>
                      <a:r>
                        <a:rPr lang="en-US" sz="1200">
                          <a:latin typeface="PT Sans Narrow"/>
                          <a:ea typeface="PT Sans Narrow"/>
                          <a:cs typeface="PT Sans Narrow"/>
                          <a:sym typeface="PT Sans Narrow"/>
                        </a:rPr>
                        <a:t> </a:t>
                      </a:r>
                      <a:r>
                        <a:rPr b="1" lang="en-US" sz="1200">
                          <a:latin typeface="PT Sans Narrow"/>
                          <a:ea typeface="PT Sans Narrow"/>
                          <a:cs typeface="PT Sans Narrow"/>
                          <a:sym typeface="PT Sans Narrow"/>
                        </a:rPr>
                        <a:t>Data Gathered:</a:t>
                      </a:r>
                      <a:endParaRPr b="1"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PLC artifacts (internalization documents, unit plans, lesson plans)</a:t>
                      </a:r>
                      <a:endParaRPr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Classroom walkthrough data aligned to look-fors (standards alignment, instructional practices, student engagement)</a:t>
                      </a:r>
                      <a:endParaRPr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MyView usage observations (pacing, routines, fidelity indicators)</a:t>
                      </a:r>
                      <a:endParaRPr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Student work samples demonstrating alignment to standards and success criteria</a:t>
                      </a:r>
                      <a:endParaRPr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Common formative assessment results</a:t>
                      </a:r>
                      <a:endParaRPr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PLC documentation and completed unit plans</a:t>
                      </a:r>
                      <a:endParaRPr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Walkthrough/observation data (admin + instructional coach)</a:t>
                      </a:r>
                      <a:endParaRPr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i-Ready and district benchmark data</a:t>
                      </a:r>
                      <a:endParaRPr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Common formative assessment results</a:t>
                      </a:r>
                      <a:endParaRPr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Student writing samples and reading responses</a:t>
                      </a:r>
                      <a:endParaRPr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Intervention/referral data (MTSS movement trends)</a:t>
                      </a:r>
                      <a:endParaRPr sz="1200">
                        <a:latin typeface="PT Sans Narrow"/>
                        <a:ea typeface="PT Sans Narrow"/>
                        <a:cs typeface="PT Sans Narrow"/>
                        <a:sym typeface="PT Sans Narrow"/>
                      </a:endParaRPr>
                    </a:p>
                    <a:p>
                      <a:pPr indent="0" lvl="0" marL="0" rtl="0" algn="l">
                        <a:spcBef>
                          <a:spcPts val="0"/>
                        </a:spcBef>
                        <a:spcAft>
                          <a:spcPts val="0"/>
                        </a:spcAft>
                        <a:buNone/>
                      </a:pPr>
                      <a:r>
                        <a:rPr b="1" lang="en-US" sz="1200">
                          <a:latin typeface="PT Sans Narrow"/>
                          <a:ea typeface="PT Sans Narrow"/>
                          <a:cs typeface="PT Sans Narrow"/>
                          <a:sym typeface="PT Sans Narrow"/>
                        </a:rPr>
                        <a:t>Responsible Parties:</a:t>
                      </a:r>
                      <a:r>
                        <a:rPr lang="en-US" sz="1200">
                          <a:latin typeface="PT Sans Narrow"/>
                          <a:ea typeface="PT Sans Narrow"/>
                          <a:cs typeface="PT Sans Narrow"/>
                          <a:sym typeface="PT Sans Narrow"/>
                        </a:rPr>
                        <a:t> </a:t>
                      </a:r>
                      <a:endParaRPr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District Instructional Coach </a:t>
                      </a:r>
                      <a:endParaRPr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Building Administration</a:t>
                      </a:r>
                      <a:endParaRPr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PLC Team/Classroom Teachers</a:t>
                      </a:r>
                      <a:endParaRPr sz="1200">
                        <a:latin typeface="PT Sans Narrow"/>
                        <a:ea typeface="PT Sans Narrow"/>
                        <a:cs typeface="PT Sans Narrow"/>
                        <a:sym typeface="PT Sans Narrow"/>
                      </a:endParaRPr>
                    </a:p>
                    <a:p>
                      <a:pPr indent="-304800" lvl="0" marL="457200" rtl="0" algn="l">
                        <a:spcBef>
                          <a:spcPts val="0"/>
                        </a:spcBef>
                        <a:spcAft>
                          <a:spcPts val="0"/>
                        </a:spcAft>
                        <a:buSzPts val="1200"/>
                        <a:buFont typeface="PT Sans Narrow"/>
                        <a:buChar char="●"/>
                      </a:pPr>
                      <a:r>
                        <a:rPr lang="en-US" sz="1200">
                          <a:latin typeface="PT Sans Narrow"/>
                          <a:ea typeface="PT Sans Narrow"/>
                          <a:cs typeface="PT Sans Narrow"/>
                          <a:sym typeface="PT Sans Narrow"/>
                        </a:rPr>
                        <a:t>Teaching &amp; Learning Committee </a:t>
                      </a:r>
                      <a:endParaRPr sz="1200">
                        <a:latin typeface="PT Sans Narrow"/>
                        <a:ea typeface="PT Sans Narrow"/>
                        <a:cs typeface="PT Sans Narrow"/>
                        <a:sym typeface="PT Sans Narrow"/>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US" sz="1200">
                          <a:solidFill>
                            <a:schemeClr val="dk1"/>
                          </a:solidFill>
                          <a:latin typeface="PT Sans Narrow"/>
                          <a:ea typeface="PT Sans Narrow"/>
                          <a:cs typeface="PT Sans Narrow"/>
                          <a:sym typeface="PT Sans Narrow"/>
                        </a:rPr>
                        <a:t>Frequency of Analysis:</a:t>
                      </a:r>
                      <a:r>
                        <a:rPr lang="en-US" sz="1200">
                          <a:solidFill>
                            <a:schemeClr val="dk1"/>
                          </a:solidFill>
                          <a:latin typeface="PT Sans Narrow"/>
                          <a:ea typeface="PT Sans Narrow"/>
                          <a:cs typeface="PT Sans Narrow"/>
                          <a:sym typeface="PT Sans Narrow"/>
                        </a:rPr>
                        <a:t> </a:t>
                      </a:r>
                      <a:endParaRPr sz="1200">
                        <a:solidFill>
                          <a:schemeClr val="dk1"/>
                        </a:solidFill>
                        <a:latin typeface="PT Sans Narrow"/>
                        <a:ea typeface="PT Sans Narrow"/>
                        <a:cs typeface="PT Sans Narrow"/>
                        <a:sym typeface="PT Sans Narrow"/>
                      </a:endParaRPr>
                    </a:p>
                    <a:p>
                      <a:pPr indent="-304800" lvl="0" marL="457200" rtl="0" algn="l">
                        <a:spcBef>
                          <a:spcPts val="0"/>
                        </a:spcBef>
                        <a:spcAft>
                          <a:spcPts val="0"/>
                        </a:spcAft>
                        <a:buClr>
                          <a:schemeClr val="dk1"/>
                        </a:buClr>
                        <a:buSzPts val="1200"/>
                        <a:buFont typeface="PT Sans Narrow"/>
                        <a:buChar char="●"/>
                      </a:pPr>
                      <a:r>
                        <a:rPr lang="en-US" sz="1200">
                          <a:solidFill>
                            <a:schemeClr val="dk1"/>
                          </a:solidFill>
                          <a:latin typeface="PT Sans Narrow"/>
                          <a:ea typeface="PT Sans Narrow"/>
                          <a:cs typeface="PT Sans Narrow"/>
                          <a:sym typeface="PT Sans Narrow"/>
                        </a:rPr>
                        <a:t>Weekly: PLC data discussions and internalization work</a:t>
                      </a:r>
                      <a:endParaRPr sz="1200">
                        <a:solidFill>
                          <a:schemeClr val="dk1"/>
                        </a:solidFill>
                        <a:latin typeface="PT Sans Narrow"/>
                        <a:ea typeface="PT Sans Narrow"/>
                        <a:cs typeface="PT Sans Narrow"/>
                        <a:sym typeface="PT Sans Narrow"/>
                      </a:endParaRPr>
                    </a:p>
                    <a:p>
                      <a:pPr indent="-304800" lvl="0" marL="457200" rtl="0" algn="l">
                        <a:spcBef>
                          <a:spcPts val="0"/>
                        </a:spcBef>
                        <a:spcAft>
                          <a:spcPts val="0"/>
                        </a:spcAft>
                        <a:buClr>
                          <a:schemeClr val="dk1"/>
                        </a:buClr>
                        <a:buSzPts val="1200"/>
                        <a:buFont typeface="PT Sans Narrow"/>
                        <a:buChar char="●"/>
                      </a:pPr>
                      <a:r>
                        <a:rPr lang="en-US" sz="1200">
                          <a:solidFill>
                            <a:schemeClr val="dk1"/>
                          </a:solidFill>
                          <a:latin typeface="PT Sans Narrow"/>
                          <a:ea typeface="PT Sans Narrow"/>
                          <a:cs typeface="PT Sans Narrow"/>
                          <a:sym typeface="PT Sans Narrow"/>
                        </a:rPr>
                        <a:t>Bi-weekly: Instructional walkthrough trends review</a:t>
                      </a:r>
                      <a:endParaRPr sz="1200">
                        <a:solidFill>
                          <a:schemeClr val="dk1"/>
                        </a:solidFill>
                        <a:latin typeface="PT Sans Narrow"/>
                        <a:ea typeface="PT Sans Narrow"/>
                        <a:cs typeface="PT Sans Narrow"/>
                        <a:sym typeface="PT Sans Narrow"/>
                      </a:endParaRPr>
                    </a:p>
                    <a:p>
                      <a:pPr indent="-304800" lvl="0" marL="457200" rtl="0" algn="l">
                        <a:spcBef>
                          <a:spcPts val="0"/>
                        </a:spcBef>
                        <a:spcAft>
                          <a:spcPts val="0"/>
                        </a:spcAft>
                        <a:buClr>
                          <a:schemeClr val="dk1"/>
                        </a:buClr>
                        <a:buSzPts val="1200"/>
                        <a:buFont typeface="PT Sans Narrow"/>
                        <a:buChar char="●"/>
                      </a:pPr>
                      <a:r>
                        <a:rPr lang="en-US" sz="1200">
                          <a:solidFill>
                            <a:schemeClr val="dk1"/>
                          </a:solidFill>
                          <a:latin typeface="PT Sans Narrow"/>
                          <a:ea typeface="PT Sans Narrow"/>
                          <a:cs typeface="PT Sans Narrow"/>
                          <a:sym typeface="PT Sans Narrow"/>
                        </a:rPr>
                        <a:t>Monthly: Student data analysis (benchmark progress, CFA results)</a:t>
                      </a:r>
                      <a:endParaRPr sz="1200">
                        <a:solidFill>
                          <a:schemeClr val="dk1"/>
                        </a:solidFill>
                        <a:latin typeface="PT Sans Narrow"/>
                        <a:ea typeface="PT Sans Narrow"/>
                        <a:cs typeface="PT Sans Narrow"/>
                        <a:sym typeface="PT Sans Narrow"/>
                      </a:endParaRPr>
                    </a:p>
                    <a:p>
                      <a:pPr indent="-304800" lvl="0" marL="457200" rtl="0" algn="l">
                        <a:spcBef>
                          <a:spcPts val="0"/>
                        </a:spcBef>
                        <a:spcAft>
                          <a:spcPts val="0"/>
                        </a:spcAft>
                        <a:buClr>
                          <a:schemeClr val="dk1"/>
                        </a:buClr>
                        <a:buSzPts val="1200"/>
                        <a:buFont typeface="PT Sans Narrow"/>
                        <a:buChar char="●"/>
                      </a:pPr>
                      <a:r>
                        <a:rPr lang="en-US" sz="1200">
                          <a:solidFill>
                            <a:schemeClr val="dk1"/>
                          </a:solidFill>
                          <a:latin typeface="PT Sans Narrow"/>
                          <a:ea typeface="PT Sans Narrow"/>
                          <a:cs typeface="PT Sans Narrow"/>
                          <a:sym typeface="PT Sans Narrow"/>
                        </a:rPr>
                        <a:t>Quarterly: Comprehensive review of implementation and impact</a:t>
                      </a:r>
                      <a:endParaRPr sz="1200">
                        <a:solidFill>
                          <a:schemeClr val="dk1"/>
                        </a:solidFill>
                        <a:latin typeface="PT Sans Narrow"/>
                        <a:ea typeface="PT Sans Narrow"/>
                        <a:cs typeface="PT Sans Narrow"/>
                        <a:sym typeface="PT Sans Narrow"/>
                      </a:endParaRPr>
                    </a:p>
                    <a:p>
                      <a:pPr indent="0" lvl="0" marL="0" rtl="0" algn="l">
                        <a:spcBef>
                          <a:spcPts val="0"/>
                        </a:spcBef>
                        <a:spcAft>
                          <a:spcPts val="0"/>
                        </a:spcAft>
                        <a:buClr>
                          <a:schemeClr val="dk1"/>
                        </a:buClr>
                        <a:buSzPts val="1100"/>
                        <a:buFont typeface="Arial"/>
                        <a:buNone/>
                      </a:pPr>
                      <a:r>
                        <a:rPr b="1" lang="en-US" sz="1200">
                          <a:solidFill>
                            <a:schemeClr val="dk1"/>
                          </a:solidFill>
                          <a:latin typeface="PT Sans Narrow"/>
                          <a:ea typeface="PT Sans Narrow"/>
                          <a:cs typeface="PT Sans Narrow"/>
                          <a:sym typeface="PT Sans Narrow"/>
                        </a:rPr>
                        <a:t>Ongoing Supports:</a:t>
                      </a:r>
                      <a:r>
                        <a:rPr lang="en-US" sz="1200">
                          <a:solidFill>
                            <a:schemeClr val="dk1"/>
                          </a:solidFill>
                          <a:latin typeface="PT Sans Narrow"/>
                          <a:ea typeface="PT Sans Narrow"/>
                          <a:cs typeface="PT Sans Narrow"/>
                          <a:sym typeface="PT Sans Narrow"/>
                        </a:rPr>
                        <a:t> </a:t>
                      </a:r>
                      <a:endParaRPr sz="1200">
                        <a:solidFill>
                          <a:schemeClr val="dk1"/>
                        </a:solidFill>
                        <a:latin typeface="PT Sans Narrow"/>
                        <a:ea typeface="PT Sans Narrow"/>
                        <a:cs typeface="PT Sans Narrow"/>
                        <a:sym typeface="PT Sans Narrow"/>
                      </a:endParaRPr>
                    </a:p>
                    <a:p>
                      <a:pPr indent="-304800" lvl="0" marL="457200" rtl="0" algn="l">
                        <a:spcBef>
                          <a:spcPts val="0"/>
                        </a:spcBef>
                        <a:spcAft>
                          <a:spcPts val="0"/>
                        </a:spcAft>
                        <a:buClr>
                          <a:schemeClr val="dk1"/>
                        </a:buClr>
                        <a:buSzPts val="1200"/>
                        <a:buFont typeface="PT Sans Narrow"/>
                        <a:buChar char="●"/>
                      </a:pPr>
                      <a:r>
                        <a:rPr lang="en-US" sz="1200">
                          <a:solidFill>
                            <a:schemeClr val="dk1"/>
                          </a:solidFill>
                          <a:latin typeface="PT Sans Narrow"/>
                          <a:ea typeface="PT Sans Narrow"/>
                          <a:cs typeface="PT Sans Narrow"/>
                          <a:sym typeface="PT Sans Narrow"/>
                        </a:rPr>
                        <a:t>Weekly PLC facilitation and coaching cycles</a:t>
                      </a:r>
                      <a:endParaRPr sz="1200">
                        <a:solidFill>
                          <a:schemeClr val="dk1"/>
                        </a:solidFill>
                        <a:latin typeface="PT Sans Narrow"/>
                        <a:ea typeface="PT Sans Narrow"/>
                        <a:cs typeface="PT Sans Narrow"/>
                        <a:sym typeface="PT Sans Narrow"/>
                      </a:endParaRPr>
                    </a:p>
                    <a:p>
                      <a:pPr indent="-304800" lvl="0" marL="457200" rtl="0" algn="l">
                        <a:spcBef>
                          <a:spcPts val="0"/>
                        </a:spcBef>
                        <a:spcAft>
                          <a:spcPts val="0"/>
                        </a:spcAft>
                        <a:buClr>
                          <a:schemeClr val="dk1"/>
                        </a:buClr>
                        <a:buSzPts val="1200"/>
                        <a:buFont typeface="PT Sans Narrow"/>
                        <a:buChar char="●"/>
                      </a:pPr>
                      <a:r>
                        <a:rPr lang="en-US" sz="1200">
                          <a:solidFill>
                            <a:schemeClr val="dk1"/>
                          </a:solidFill>
                          <a:latin typeface="PT Sans Narrow"/>
                          <a:ea typeface="PT Sans Narrow"/>
                          <a:cs typeface="PT Sans Narrow"/>
                          <a:sym typeface="PT Sans Narrow"/>
                        </a:rPr>
                        <a:t>Modeling and co-teaching of MyView lessons and internalization process</a:t>
                      </a:r>
                      <a:endParaRPr sz="1200">
                        <a:solidFill>
                          <a:schemeClr val="dk1"/>
                        </a:solidFill>
                        <a:latin typeface="PT Sans Narrow"/>
                        <a:ea typeface="PT Sans Narrow"/>
                        <a:cs typeface="PT Sans Narrow"/>
                        <a:sym typeface="PT Sans Narrow"/>
                      </a:endParaRPr>
                    </a:p>
                    <a:p>
                      <a:pPr indent="-304800" lvl="0" marL="457200" rtl="0" algn="l">
                        <a:spcBef>
                          <a:spcPts val="0"/>
                        </a:spcBef>
                        <a:spcAft>
                          <a:spcPts val="0"/>
                        </a:spcAft>
                        <a:buClr>
                          <a:schemeClr val="dk1"/>
                        </a:buClr>
                        <a:buSzPts val="1200"/>
                        <a:buFont typeface="PT Sans Narrow"/>
                        <a:buChar char="●"/>
                      </a:pPr>
                      <a:r>
                        <a:rPr lang="en-US" sz="1200">
                          <a:solidFill>
                            <a:schemeClr val="dk1"/>
                          </a:solidFill>
                          <a:latin typeface="PT Sans Narrow"/>
                          <a:ea typeface="PT Sans Narrow"/>
                          <a:cs typeface="PT Sans Narrow"/>
                          <a:sym typeface="PT Sans Narrow"/>
                        </a:rPr>
                        <a:t>Targeted professional learning sessions based on walkthrough/data trends</a:t>
                      </a:r>
                      <a:endParaRPr sz="1200">
                        <a:solidFill>
                          <a:schemeClr val="dk1"/>
                        </a:solidFill>
                        <a:latin typeface="PT Sans Narrow"/>
                        <a:ea typeface="PT Sans Narrow"/>
                        <a:cs typeface="PT Sans Narrow"/>
                        <a:sym typeface="PT Sans Narrow"/>
                      </a:endParaRPr>
                    </a:p>
                    <a:p>
                      <a:pPr indent="-304800" lvl="0" marL="457200" rtl="0" algn="l">
                        <a:spcBef>
                          <a:spcPts val="0"/>
                        </a:spcBef>
                        <a:spcAft>
                          <a:spcPts val="0"/>
                        </a:spcAft>
                        <a:buClr>
                          <a:schemeClr val="dk1"/>
                        </a:buClr>
                        <a:buSzPts val="1200"/>
                        <a:buFont typeface="PT Sans Narrow"/>
                        <a:buChar char="●"/>
                      </a:pPr>
                      <a:r>
                        <a:rPr lang="en-US" sz="1200">
                          <a:solidFill>
                            <a:schemeClr val="dk1"/>
                          </a:solidFill>
                          <a:latin typeface="PT Sans Narrow"/>
                          <a:ea typeface="PT Sans Narrow"/>
                          <a:cs typeface="PT Sans Narrow"/>
                          <a:sym typeface="PT Sans Narrow"/>
                        </a:rPr>
                        <a:t>Development of exemplars (unit plans, lesson plans, student work)</a:t>
                      </a:r>
                      <a:endParaRPr sz="1200">
                        <a:solidFill>
                          <a:schemeClr val="dk1"/>
                        </a:solidFill>
                        <a:latin typeface="PT Sans Narrow"/>
                        <a:ea typeface="PT Sans Narrow"/>
                        <a:cs typeface="PT Sans Narrow"/>
                        <a:sym typeface="PT Sans Narrow"/>
                      </a:endParaRPr>
                    </a:p>
                    <a:p>
                      <a:pPr indent="-304800" lvl="0" marL="457200" rtl="0" algn="l">
                        <a:spcBef>
                          <a:spcPts val="0"/>
                        </a:spcBef>
                        <a:spcAft>
                          <a:spcPts val="0"/>
                        </a:spcAft>
                        <a:buClr>
                          <a:schemeClr val="dk1"/>
                        </a:buClr>
                        <a:buSzPts val="1200"/>
                        <a:buFont typeface="PT Sans Narrow"/>
                        <a:buChar char="●"/>
                      </a:pPr>
                      <a:r>
                        <a:rPr lang="en-US" sz="1200">
                          <a:solidFill>
                            <a:schemeClr val="dk1"/>
                          </a:solidFill>
                          <a:latin typeface="PT Sans Narrow"/>
                          <a:ea typeface="PT Sans Narrow"/>
                          <a:cs typeface="PT Sans Narrow"/>
                          <a:sym typeface="PT Sans Narrow"/>
                        </a:rPr>
                        <a:t>Feedback cycles with teachers (observation + actionable next steps)</a:t>
                      </a:r>
                      <a:endParaRPr sz="1200">
                        <a:solidFill>
                          <a:schemeClr val="dk1"/>
                        </a:solidFill>
                        <a:latin typeface="PT Sans Narrow"/>
                        <a:ea typeface="PT Sans Narrow"/>
                        <a:cs typeface="PT Sans Narrow"/>
                        <a:sym typeface="PT Sans Narrow"/>
                      </a:endParaRPr>
                    </a:p>
                    <a:p>
                      <a:pPr indent="-304800" lvl="0" marL="457200" rtl="0" algn="l">
                        <a:spcBef>
                          <a:spcPts val="0"/>
                        </a:spcBef>
                        <a:spcAft>
                          <a:spcPts val="0"/>
                        </a:spcAft>
                        <a:buClr>
                          <a:schemeClr val="dk1"/>
                        </a:buClr>
                        <a:buSzPts val="1200"/>
                        <a:buFont typeface="PT Sans Narrow"/>
                        <a:buChar char="●"/>
                      </a:pPr>
                      <a:r>
                        <a:rPr lang="en-US" sz="1200">
                          <a:solidFill>
                            <a:schemeClr val="dk1"/>
                          </a:solidFill>
                          <a:latin typeface="PT Sans Narrow"/>
                          <a:ea typeface="PT Sans Narrow"/>
                          <a:cs typeface="PT Sans Narrow"/>
                          <a:sym typeface="PT Sans Narrow"/>
                        </a:rPr>
                        <a:t>Access to pacing guides, internalization tools, and alignment resources</a:t>
                      </a:r>
                      <a:endParaRPr sz="1200">
                        <a:solidFill>
                          <a:schemeClr val="dk1"/>
                        </a:solidFill>
                        <a:latin typeface="PT Sans Narrow"/>
                        <a:ea typeface="PT Sans Narrow"/>
                        <a:cs typeface="PT Sans Narrow"/>
                        <a:sym typeface="PT Sans Narrow"/>
                      </a:endParaRPr>
                    </a:p>
                    <a:p>
                      <a:pPr indent="-304800" lvl="0" marL="457200" rtl="0" algn="l">
                        <a:spcBef>
                          <a:spcPts val="0"/>
                        </a:spcBef>
                        <a:spcAft>
                          <a:spcPts val="0"/>
                        </a:spcAft>
                        <a:buClr>
                          <a:schemeClr val="dk1"/>
                        </a:buClr>
                        <a:buSzPts val="1200"/>
                        <a:buFont typeface="PT Sans Narrow"/>
                        <a:buChar char="●"/>
                      </a:pPr>
                      <a:r>
                        <a:rPr lang="en-US" sz="1200">
                          <a:solidFill>
                            <a:schemeClr val="dk1"/>
                          </a:solidFill>
                          <a:latin typeface="PT Sans Narrow"/>
                          <a:ea typeface="PT Sans Narrow"/>
                          <a:cs typeface="PT Sans Narrow"/>
                          <a:sym typeface="PT Sans Narrow"/>
                        </a:rPr>
                        <a:t>Optional lab classrooms or peer observation opportunities</a:t>
                      </a:r>
                      <a:endParaRPr sz="1200">
                        <a:solidFill>
                          <a:schemeClr val="dk1"/>
                        </a:solidFill>
                        <a:latin typeface="PT Sans Narrow"/>
                        <a:ea typeface="PT Sans Narrow"/>
                        <a:cs typeface="PT Sans Narrow"/>
                        <a:sym typeface="PT Sans Narrow"/>
                      </a:endParaRPr>
                    </a:p>
                    <a:p>
                      <a:pPr indent="0" lvl="0" marL="0" rtl="0" algn="l">
                        <a:spcBef>
                          <a:spcPts val="0"/>
                        </a:spcBef>
                        <a:spcAft>
                          <a:spcPts val="0"/>
                        </a:spcAft>
                        <a:buNone/>
                      </a:pPr>
                      <a:r>
                        <a:t/>
                      </a:r>
                      <a:endParaRPr sz="1200">
                        <a:latin typeface="PT Sans Narrow"/>
                        <a:ea typeface="PT Sans Narrow"/>
                        <a:cs typeface="PT Sans Narrow"/>
                        <a:sym typeface="PT Sans Narrow"/>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200">
                          <a:latin typeface="PT Sans Narrow"/>
                          <a:ea typeface="PT Sans Narrow"/>
                          <a:cs typeface="PT Sans Narrow"/>
                          <a:sym typeface="PT Sans Narrow"/>
                        </a:rPr>
                        <a:t>Start:</a:t>
                      </a:r>
                      <a:r>
                        <a:rPr lang="en-US" sz="1200">
                          <a:latin typeface="PT Sans Narrow"/>
                          <a:ea typeface="PT Sans Narrow"/>
                          <a:cs typeface="PT Sans Narrow"/>
                          <a:sym typeface="PT Sans Narrow"/>
                        </a:rPr>
                        <a:t> 1st week of August 8 8:30-3:30 (6 hours) </a:t>
                      </a:r>
                      <a:endParaRPr sz="1200">
                        <a:latin typeface="PT Sans Narrow"/>
                        <a:ea typeface="PT Sans Narrow"/>
                        <a:cs typeface="PT Sans Narrow"/>
                        <a:sym typeface="PT Sans Narrow"/>
                      </a:endParaRPr>
                    </a:p>
                    <a:p>
                      <a:pPr indent="0" lvl="0" marL="0" rtl="0" algn="l">
                        <a:spcBef>
                          <a:spcPts val="0"/>
                        </a:spcBef>
                        <a:spcAft>
                          <a:spcPts val="0"/>
                        </a:spcAft>
                        <a:buNone/>
                      </a:pPr>
                      <a:r>
                        <a:t/>
                      </a:r>
                      <a:endParaRPr sz="1200">
                        <a:latin typeface="PT Sans Narrow"/>
                        <a:ea typeface="PT Sans Narrow"/>
                        <a:cs typeface="PT Sans Narrow"/>
                        <a:sym typeface="PT Sans Narrow"/>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200">
                          <a:latin typeface="PT Sans Narrow"/>
                          <a:ea typeface="PT Sans Narrow"/>
                          <a:cs typeface="PT Sans Narrow"/>
                          <a:sym typeface="PT Sans Narrow"/>
                        </a:rPr>
                        <a:t>Staffing: </a:t>
                      </a:r>
                      <a:r>
                        <a:rPr lang="en-US" sz="1200">
                          <a:latin typeface="PT Sans Narrow"/>
                          <a:ea typeface="PT Sans Narrow"/>
                          <a:cs typeface="PT Sans Narrow"/>
                          <a:sym typeface="PT Sans Narrow"/>
                        </a:rPr>
                        <a:t>Instructional</a:t>
                      </a:r>
                      <a:r>
                        <a:rPr lang="en-US" sz="1200">
                          <a:latin typeface="PT Sans Narrow"/>
                          <a:ea typeface="PT Sans Narrow"/>
                          <a:cs typeface="PT Sans Narrow"/>
                          <a:sym typeface="PT Sans Narrow"/>
                        </a:rPr>
                        <a:t> Coach &amp; P</a:t>
                      </a:r>
                      <a:r>
                        <a:rPr lang="en-US" sz="1200">
                          <a:latin typeface="PT Sans Narrow"/>
                          <a:ea typeface="PT Sans Narrow"/>
                          <a:cs typeface="PT Sans Narrow"/>
                          <a:sym typeface="PT Sans Narrow"/>
                        </a:rPr>
                        <a:t>rincipal</a:t>
                      </a:r>
                      <a:r>
                        <a:rPr lang="en-US" sz="1200">
                          <a:latin typeface="PT Sans Narrow"/>
                          <a:ea typeface="PT Sans Narrow"/>
                          <a:cs typeface="PT Sans Narrow"/>
                          <a:sym typeface="PT Sans Narrow"/>
                        </a:rPr>
                        <a:t> </a:t>
                      </a:r>
                      <a:endParaRPr sz="1200">
                        <a:latin typeface="PT Sans Narrow"/>
                        <a:ea typeface="PT Sans Narrow"/>
                        <a:cs typeface="PT Sans Narrow"/>
                        <a:sym typeface="PT Sans Narrow"/>
                      </a:endParaRPr>
                    </a:p>
                    <a:p>
                      <a:pPr indent="0" lvl="0" marL="0" rtl="0" algn="l">
                        <a:spcBef>
                          <a:spcPts val="0"/>
                        </a:spcBef>
                        <a:spcAft>
                          <a:spcPts val="0"/>
                        </a:spcAft>
                        <a:buNone/>
                      </a:pPr>
                      <a:r>
                        <a:t/>
                      </a:r>
                      <a:endParaRPr sz="1200">
                        <a:latin typeface="PT Sans Narrow"/>
                        <a:ea typeface="PT Sans Narrow"/>
                        <a:cs typeface="PT Sans Narrow"/>
                        <a:sym typeface="PT Sans Narrow"/>
                      </a:endParaRPr>
                    </a:p>
                    <a:p>
                      <a:pPr indent="0" lvl="0" marL="0" rtl="0" algn="l">
                        <a:spcBef>
                          <a:spcPts val="0"/>
                        </a:spcBef>
                        <a:spcAft>
                          <a:spcPts val="0"/>
                        </a:spcAft>
                        <a:buNone/>
                      </a:pPr>
                      <a:r>
                        <a:rPr b="1" lang="en-US" sz="1200">
                          <a:latin typeface="PT Sans Narrow"/>
                          <a:ea typeface="PT Sans Narrow"/>
                          <a:cs typeface="PT Sans Narrow"/>
                          <a:sym typeface="PT Sans Narrow"/>
                        </a:rPr>
                        <a:t>Technology &amp; Tools:</a:t>
                      </a:r>
                      <a:r>
                        <a:rPr lang="en-US" sz="1200">
                          <a:latin typeface="PT Sans Narrow"/>
                          <a:ea typeface="PT Sans Narrow"/>
                          <a:cs typeface="PT Sans Narrow"/>
                          <a:sym typeface="PT Sans Narrow"/>
                        </a:rPr>
                        <a:t> </a:t>
                      </a:r>
                      <a:endParaRPr sz="1200">
                        <a:latin typeface="PT Sans Narrow"/>
                        <a:ea typeface="PT Sans Narrow"/>
                        <a:cs typeface="PT Sans Narrow"/>
                        <a:sym typeface="PT Sans Narrow"/>
                      </a:endParaRPr>
                    </a:p>
                    <a:p>
                      <a:pPr indent="0" lvl="0" marL="0" rtl="0" algn="l">
                        <a:spcBef>
                          <a:spcPts val="0"/>
                        </a:spcBef>
                        <a:spcAft>
                          <a:spcPts val="0"/>
                        </a:spcAft>
                        <a:buNone/>
                      </a:pPr>
                      <a:r>
                        <a:rPr lang="en-US" sz="1200">
                          <a:latin typeface="PT Sans Narrow"/>
                          <a:ea typeface="PT Sans Narrow"/>
                          <a:cs typeface="PT Sans Narrow"/>
                          <a:sym typeface="PT Sans Narrow"/>
                        </a:rPr>
                        <a:t>Inkwire, </a:t>
                      </a:r>
                      <a:r>
                        <a:rPr lang="en-US" sz="1200">
                          <a:latin typeface="PT Sans Narrow"/>
                          <a:ea typeface="PT Sans Narrow"/>
                          <a:cs typeface="PT Sans Narrow"/>
                          <a:sym typeface="PT Sans Narrow"/>
                        </a:rPr>
                        <a:t>Templates</a:t>
                      </a:r>
                      <a:r>
                        <a:rPr lang="en-US" sz="1200">
                          <a:latin typeface="PT Sans Narrow"/>
                          <a:ea typeface="PT Sans Narrow"/>
                          <a:cs typeface="PT Sans Narrow"/>
                          <a:sym typeface="PT Sans Narrow"/>
                        </a:rPr>
                        <a:t>, HQIR materials</a:t>
                      </a:r>
                      <a:endParaRPr sz="1200">
                        <a:latin typeface="PT Sans Narrow"/>
                        <a:ea typeface="PT Sans Narrow"/>
                        <a:cs typeface="PT Sans Narrow"/>
                        <a:sym typeface="PT Sans Narrow"/>
                      </a:endParaRPr>
                    </a:p>
                    <a:p>
                      <a:pPr indent="0" lvl="0" marL="0" rtl="0" algn="l">
                        <a:spcBef>
                          <a:spcPts val="0"/>
                        </a:spcBef>
                        <a:spcAft>
                          <a:spcPts val="0"/>
                        </a:spcAft>
                        <a:buNone/>
                      </a:pPr>
                      <a:r>
                        <a:rPr b="1" lang="en-US" sz="1200">
                          <a:latin typeface="PT Sans Narrow"/>
                          <a:ea typeface="PT Sans Narrow"/>
                          <a:cs typeface="PT Sans Narrow"/>
                          <a:sym typeface="PT Sans Narrow"/>
                        </a:rPr>
                        <a:t>Time &amp; Release:</a:t>
                      </a:r>
                      <a:r>
                        <a:rPr lang="en-US" sz="1200">
                          <a:latin typeface="PT Sans Narrow"/>
                          <a:ea typeface="PT Sans Narrow"/>
                          <a:cs typeface="PT Sans Narrow"/>
                          <a:sym typeface="PT Sans Narrow"/>
                        </a:rPr>
                        <a:t> </a:t>
                      </a:r>
                      <a:endParaRPr sz="1200">
                        <a:latin typeface="PT Sans Narrow"/>
                        <a:ea typeface="PT Sans Narrow"/>
                        <a:cs typeface="PT Sans Narrow"/>
                        <a:sym typeface="PT Sans Narrow"/>
                      </a:endParaRPr>
                    </a:p>
                    <a:p>
                      <a:pPr indent="0" lvl="0" marL="0" rtl="0" algn="l">
                        <a:spcBef>
                          <a:spcPts val="0"/>
                        </a:spcBef>
                        <a:spcAft>
                          <a:spcPts val="0"/>
                        </a:spcAft>
                        <a:buNone/>
                      </a:pPr>
                      <a:r>
                        <a:rPr lang="en-US" sz="1200">
                          <a:latin typeface="PT Sans Narrow"/>
                          <a:ea typeface="PT Sans Narrow"/>
                          <a:cs typeface="PT Sans Narrow"/>
                          <a:sym typeface="PT Sans Narrow"/>
                        </a:rPr>
                        <a:t>Walkthroughs</a:t>
                      </a:r>
                      <a:r>
                        <a:rPr lang="en-US" sz="1200">
                          <a:latin typeface="PT Sans Narrow"/>
                          <a:ea typeface="PT Sans Narrow"/>
                          <a:cs typeface="PT Sans Narrow"/>
                          <a:sym typeface="PT Sans Narrow"/>
                        </a:rPr>
                        <a:t>, Bulitt Days, PLC Discussion </a:t>
                      </a:r>
                      <a:endParaRPr sz="1200">
                        <a:latin typeface="PT Sans Narrow"/>
                        <a:ea typeface="PT Sans Narrow"/>
                        <a:cs typeface="PT Sans Narrow"/>
                        <a:sym typeface="PT Sans Narrow"/>
                      </a:endParaRPr>
                    </a:p>
                    <a:p>
                      <a:pPr indent="0" lvl="0" marL="0" rtl="0" algn="l">
                        <a:spcBef>
                          <a:spcPts val="0"/>
                        </a:spcBef>
                        <a:spcAft>
                          <a:spcPts val="0"/>
                        </a:spcAft>
                        <a:buNone/>
                      </a:pPr>
                      <a:r>
                        <a:rPr b="1" lang="en-US" sz="1200">
                          <a:latin typeface="PT Sans Narrow"/>
                          <a:ea typeface="PT Sans Narrow"/>
                          <a:cs typeface="PT Sans Narrow"/>
                          <a:sym typeface="PT Sans Narrow"/>
                        </a:rPr>
                        <a:t>Estimated Cost:</a:t>
                      </a:r>
                      <a:r>
                        <a:rPr lang="en-US" sz="1200">
                          <a:latin typeface="PT Sans Narrow"/>
                          <a:ea typeface="PT Sans Narrow"/>
                          <a:cs typeface="PT Sans Narrow"/>
                          <a:sym typeface="PT Sans Narrow"/>
                        </a:rPr>
                        <a:t> </a:t>
                      </a:r>
                      <a:endParaRPr sz="1200">
                        <a:latin typeface="PT Sans Narrow"/>
                        <a:ea typeface="PT Sans Narrow"/>
                        <a:cs typeface="PT Sans Narrow"/>
                        <a:sym typeface="PT Sans Narrow"/>
                      </a:endParaRPr>
                    </a:p>
                    <a:p>
                      <a:pPr indent="0" lvl="0" marL="0" rtl="0" algn="l">
                        <a:spcBef>
                          <a:spcPts val="0"/>
                        </a:spcBef>
                        <a:spcAft>
                          <a:spcPts val="0"/>
                        </a:spcAft>
                        <a:buNone/>
                      </a:pPr>
                      <a:r>
                        <a:rPr lang="en-US" sz="1200">
                          <a:latin typeface="PT Sans Narrow"/>
                          <a:ea typeface="PT Sans Narrow"/>
                          <a:cs typeface="PT Sans Narrow"/>
                          <a:sym typeface="PT Sans Narrow"/>
                        </a:rPr>
                        <a:t>$0</a:t>
                      </a:r>
                      <a:endParaRPr sz="1200">
                        <a:latin typeface="PT Sans Narrow"/>
                        <a:ea typeface="PT Sans Narrow"/>
                        <a:cs typeface="PT Sans Narrow"/>
                        <a:sym typeface="PT Sans Narrow"/>
                      </a:endParaRPr>
                    </a:p>
                    <a:p>
                      <a:pPr indent="0" lvl="0" marL="0" rtl="0" algn="l">
                        <a:spcBef>
                          <a:spcPts val="0"/>
                        </a:spcBef>
                        <a:spcAft>
                          <a:spcPts val="0"/>
                        </a:spcAft>
                        <a:buNone/>
                      </a:pPr>
                      <a:r>
                        <a:rPr b="1" lang="en-US" sz="1200">
                          <a:latin typeface="PT Sans Narrow"/>
                          <a:ea typeface="PT Sans Narrow"/>
                          <a:cs typeface="PT Sans Narrow"/>
                          <a:sym typeface="PT Sans Narrow"/>
                        </a:rPr>
                        <a:t>Funding Sources:</a:t>
                      </a:r>
                      <a:r>
                        <a:rPr lang="en-US" sz="1200">
                          <a:latin typeface="PT Sans Narrow"/>
                          <a:ea typeface="PT Sans Narrow"/>
                          <a:cs typeface="PT Sans Narrow"/>
                          <a:sym typeface="PT Sans Narrow"/>
                        </a:rPr>
                        <a:t> NA</a:t>
                      </a:r>
                      <a:endParaRPr sz="1200">
                        <a:latin typeface="PT Sans Narrow"/>
                        <a:ea typeface="PT Sans Narrow"/>
                        <a:cs typeface="PT Sans Narrow"/>
                        <a:sym typeface="PT Sans Narrow"/>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59" name="Google Shape;159;p23"/>
          <p:cNvSpPr txBox="1"/>
          <p:nvPr/>
        </p:nvSpPr>
        <p:spPr>
          <a:xfrm>
            <a:off x="529575" y="52925"/>
            <a:ext cx="17609700" cy="1148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600"/>
              </a:spcAft>
              <a:buNone/>
            </a:pPr>
            <a:r>
              <a:rPr b="1" lang="en-US" sz="2000">
                <a:solidFill>
                  <a:schemeClr val="dk1"/>
                </a:solidFill>
                <a:latin typeface="Poppins"/>
                <a:ea typeface="Poppins"/>
                <a:cs typeface="Poppins"/>
                <a:sym typeface="Poppins"/>
              </a:rPr>
              <a:t>Focus Area: ELA (Unit Interalization Reading &amp; Writing) </a:t>
            </a:r>
            <a:r>
              <a:rPr b="1" lang="en-US" sz="1200">
                <a:solidFill>
                  <a:schemeClr val="dk1"/>
                </a:solidFill>
                <a:latin typeface="Poppins"/>
                <a:ea typeface="Poppins"/>
                <a:cs typeface="Poppins"/>
                <a:sym typeface="Poppins"/>
              </a:rPr>
              <a:t>Short-Term Goal:</a:t>
            </a:r>
            <a:r>
              <a:rPr lang="en-US" sz="1200">
                <a:solidFill>
                  <a:schemeClr val="dk1"/>
                </a:solidFill>
                <a:latin typeface="Poppins"/>
                <a:ea typeface="Poppins"/>
                <a:cs typeface="Poppins"/>
                <a:sym typeface="Poppins"/>
              </a:rPr>
              <a:t> 100% of K-5 participants will demonstrate understanding of the updated Kentukcy Academic Standards, KDE </a:t>
            </a:r>
            <a:r>
              <a:rPr lang="en-US" sz="1200">
                <a:solidFill>
                  <a:schemeClr val="dk1"/>
                </a:solidFill>
                <a:latin typeface="Poppins"/>
                <a:ea typeface="Poppins"/>
                <a:cs typeface="Poppins"/>
                <a:sym typeface="Poppins"/>
              </a:rPr>
              <a:t>internalization</a:t>
            </a:r>
            <a:r>
              <a:rPr lang="en-US" sz="1200">
                <a:solidFill>
                  <a:schemeClr val="dk1"/>
                </a:solidFill>
                <a:latin typeface="Poppins"/>
                <a:ea typeface="Poppins"/>
                <a:cs typeface="Poppins"/>
                <a:sym typeface="Poppins"/>
              </a:rPr>
              <a:t> process, BCPS internatlization, and MyView alignment, as evidenced by: </a:t>
            </a:r>
            <a:r>
              <a:rPr lang="en-US" sz="1200">
                <a:solidFill>
                  <a:schemeClr val="dk1"/>
                </a:solidFill>
                <a:latin typeface="Poppins"/>
                <a:ea typeface="Poppins"/>
                <a:cs typeface="Poppins"/>
                <a:sym typeface="Poppins"/>
              </a:rPr>
              <a:t>Completion</a:t>
            </a:r>
            <a:r>
              <a:rPr lang="en-US" sz="1200">
                <a:solidFill>
                  <a:schemeClr val="dk1"/>
                </a:solidFill>
                <a:latin typeface="Poppins"/>
                <a:ea typeface="Poppins"/>
                <a:cs typeface="Poppins"/>
                <a:sym typeface="Poppins"/>
              </a:rPr>
              <a:t> of at least </a:t>
            </a:r>
            <a:r>
              <a:rPr b="1" lang="en-US" sz="1200">
                <a:solidFill>
                  <a:schemeClr val="dk1"/>
                </a:solidFill>
                <a:latin typeface="Poppins"/>
                <a:ea typeface="Poppins"/>
                <a:cs typeface="Poppins"/>
                <a:sym typeface="Poppins"/>
              </a:rPr>
              <a:t>one unit plan</a:t>
            </a:r>
            <a:r>
              <a:rPr lang="en-US" sz="1200">
                <a:solidFill>
                  <a:schemeClr val="dk1"/>
                </a:solidFill>
                <a:latin typeface="Poppins"/>
                <a:ea typeface="Poppins"/>
                <a:cs typeface="Poppins"/>
                <a:sym typeface="Poppins"/>
              </a:rPr>
              <a:t> (standards, learning targets, success criteria, and aligned assessment) </a:t>
            </a:r>
            <a:r>
              <a:rPr lang="en-US" sz="1200">
                <a:solidFill>
                  <a:schemeClr val="dk1"/>
                </a:solidFill>
                <a:latin typeface="Poppins"/>
                <a:ea typeface="Poppins"/>
                <a:cs typeface="Poppins"/>
                <a:sym typeface="Poppins"/>
              </a:rPr>
              <a:t> </a:t>
            </a:r>
            <a:r>
              <a:rPr b="1" lang="en-US" sz="1200">
                <a:solidFill>
                  <a:schemeClr val="dk1"/>
                </a:solidFill>
                <a:latin typeface="Poppins"/>
                <a:ea typeface="Poppins"/>
                <a:cs typeface="Poppins"/>
                <a:sym typeface="Poppins"/>
              </a:rPr>
              <a:t>Long-Term Goal:</a:t>
            </a:r>
            <a:r>
              <a:rPr lang="en-US" sz="1200">
                <a:solidFill>
                  <a:schemeClr val="dk1"/>
                </a:solidFill>
                <a:latin typeface="Poppins"/>
                <a:ea typeface="Poppins"/>
                <a:cs typeface="Poppins"/>
                <a:sym typeface="Poppins"/>
              </a:rPr>
              <a:t> </a:t>
            </a:r>
            <a:r>
              <a:rPr lang="en-US" sz="1200">
                <a:solidFill>
                  <a:schemeClr val="dk1"/>
                </a:solidFill>
                <a:latin typeface="Poppins"/>
                <a:ea typeface="Poppins"/>
                <a:cs typeface="Poppins"/>
                <a:sym typeface="Poppins"/>
              </a:rPr>
              <a:t>With</a:t>
            </a:r>
            <a:r>
              <a:rPr lang="en-US" sz="1200">
                <a:solidFill>
                  <a:schemeClr val="dk1"/>
                </a:solidFill>
                <a:latin typeface="Poppins"/>
                <a:ea typeface="Poppins"/>
                <a:cs typeface="Poppins"/>
                <a:sym typeface="Poppins"/>
              </a:rPr>
              <a:t> one instructional </a:t>
            </a:r>
            <a:r>
              <a:rPr lang="en-US" sz="1200">
                <a:solidFill>
                  <a:schemeClr val="dk1"/>
                </a:solidFill>
                <a:latin typeface="Poppins"/>
                <a:ea typeface="Poppins"/>
                <a:cs typeface="Poppins"/>
                <a:sym typeface="Poppins"/>
              </a:rPr>
              <a:t>semester</a:t>
            </a:r>
            <a:r>
              <a:rPr lang="en-US" sz="1200">
                <a:solidFill>
                  <a:schemeClr val="dk1"/>
                </a:solidFill>
                <a:latin typeface="Poppins"/>
                <a:ea typeface="Poppins"/>
                <a:cs typeface="Poppins"/>
                <a:sym typeface="Poppins"/>
              </a:rPr>
              <a:t> following the training, K-5 teachers will implement standards-aligned literacy instruction with </a:t>
            </a:r>
            <a:r>
              <a:rPr lang="en-US" sz="1200">
                <a:solidFill>
                  <a:schemeClr val="dk1"/>
                </a:solidFill>
                <a:latin typeface="Poppins"/>
                <a:ea typeface="Poppins"/>
                <a:cs typeface="Poppins"/>
                <a:sym typeface="Poppins"/>
              </a:rPr>
              <a:t>fidelity</a:t>
            </a:r>
            <a:r>
              <a:rPr lang="en-US" sz="1200">
                <a:solidFill>
                  <a:schemeClr val="dk1"/>
                </a:solidFill>
                <a:latin typeface="Poppins"/>
                <a:ea typeface="Poppins"/>
                <a:cs typeface="Poppins"/>
                <a:sym typeface="Poppins"/>
              </a:rPr>
              <a:t>, as evidence by: regular use of internalization practices within PLCs &amp; Lesson plans and instruction </a:t>
            </a:r>
            <a:r>
              <a:rPr lang="en-US" sz="1200">
                <a:solidFill>
                  <a:schemeClr val="dk1"/>
                </a:solidFill>
                <a:latin typeface="Poppins"/>
                <a:ea typeface="Poppins"/>
                <a:cs typeface="Poppins"/>
                <a:sym typeface="Poppins"/>
              </a:rPr>
              <a:t>aligned</a:t>
            </a:r>
            <a:r>
              <a:rPr lang="en-US" sz="1200">
                <a:solidFill>
                  <a:schemeClr val="dk1"/>
                </a:solidFill>
                <a:latin typeface="Poppins"/>
                <a:ea typeface="Poppins"/>
                <a:cs typeface="Poppins"/>
                <a:sym typeface="Poppins"/>
              </a:rPr>
              <a:t> to KAS and MyView.  </a:t>
            </a:r>
            <a:endParaRPr sz="1200">
              <a:solidFill>
                <a:schemeClr val="dk1"/>
              </a:solidFill>
              <a:latin typeface="Poppins"/>
              <a:ea typeface="Poppins"/>
              <a:cs typeface="Poppins"/>
              <a:sym typeface="Poppi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pic>
        <p:nvPicPr>
          <p:cNvPr id="164" name="Google Shape;164;p24"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165" name="Google Shape;165;p24"/>
          <p:cNvGraphicFramePr/>
          <p:nvPr/>
        </p:nvGraphicFramePr>
        <p:xfrm>
          <a:off x="598163" y="1201025"/>
          <a:ext cx="3000000" cy="3000000"/>
        </p:xfrm>
        <a:graphic>
          <a:graphicData uri="http://schemas.openxmlformats.org/drawingml/2006/table">
            <a:tbl>
              <a:tblPr>
                <a:noFill/>
                <a:tableStyleId>{39012959-B684-4642-B459-AFBF5140C6A4}</a:tableStyleId>
              </a:tblPr>
              <a:tblGrid>
                <a:gridCol w="2483150"/>
                <a:gridCol w="3980350"/>
                <a:gridCol w="4363775"/>
                <a:gridCol w="2400975"/>
                <a:gridCol w="1688900"/>
                <a:gridCol w="2483150"/>
              </a:tblGrid>
              <a:tr h="8251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8260875">
                <a:tc>
                  <a:txBody>
                    <a:bodyPr/>
                    <a:lstStyle/>
                    <a:p>
                      <a:pPr indent="0" lvl="0" marL="0" rtl="0" algn="l">
                        <a:spcBef>
                          <a:spcPts val="0"/>
                        </a:spcBef>
                        <a:spcAft>
                          <a:spcPts val="0"/>
                        </a:spcAft>
                        <a:buNone/>
                      </a:pPr>
                      <a:r>
                        <a:rPr b="1" lang="en-US" sz="1200">
                          <a:latin typeface="Poppins"/>
                          <a:ea typeface="Poppins"/>
                          <a:cs typeface="Poppins"/>
                          <a:sym typeface="Poppins"/>
                        </a:rPr>
                        <a:t>Math </a:t>
                      </a:r>
                      <a:r>
                        <a:rPr b="1" lang="en-US" sz="1200">
                          <a:latin typeface="Poppins"/>
                          <a:ea typeface="Poppins"/>
                          <a:cs typeface="Poppins"/>
                          <a:sym typeface="Poppins"/>
                        </a:rPr>
                        <a:t>Unit Internalization and Planning </a:t>
                      </a:r>
                      <a:endParaRPr b="1" sz="1200">
                        <a:latin typeface="Poppins"/>
                        <a:ea typeface="Poppins"/>
                        <a:cs typeface="Poppins"/>
                        <a:sym typeface="Poppins"/>
                      </a:endParaRPr>
                    </a:p>
                    <a:p>
                      <a:pPr indent="0" lvl="0" marL="0" rtl="0" algn="l">
                        <a:spcBef>
                          <a:spcPts val="0"/>
                        </a:spcBef>
                        <a:spcAft>
                          <a:spcPts val="0"/>
                        </a:spcAft>
                        <a:buNone/>
                      </a:pPr>
                      <a:r>
                        <a:t/>
                      </a:r>
                      <a:endParaRPr sz="1200">
                        <a:latin typeface="Poppins"/>
                        <a:ea typeface="Poppins"/>
                        <a:cs typeface="Poppins"/>
                        <a:sym typeface="Poppins"/>
                      </a:endParaRPr>
                    </a:p>
                    <a:p>
                      <a:pPr indent="0" lvl="0" marL="0" rtl="0" algn="l">
                        <a:spcBef>
                          <a:spcPts val="0"/>
                        </a:spcBef>
                        <a:spcAft>
                          <a:spcPts val="0"/>
                        </a:spcAft>
                        <a:buNone/>
                      </a:pPr>
                      <a:r>
                        <a:rPr lang="en-US" sz="1200">
                          <a:latin typeface="Poppins"/>
                          <a:ea typeface="Poppins"/>
                          <a:cs typeface="Poppins"/>
                          <a:sym typeface="Poppins"/>
                        </a:rPr>
                        <a:t>Description: </a:t>
                      </a:r>
                      <a:endParaRPr sz="1200">
                        <a:latin typeface="Poppins"/>
                        <a:ea typeface="Poppins"/>
                        <a:cs typeface="Poppins"/>
                        <a:sym typeface="Poppins"/>
                      </a:endParaRPr>
                    </a:p>
                    <a:p>
                      <a:pPr indent="0" lvl="0" marL="0" rtl="0" algn="l">
                        <a:spcBef>
                          <a:spcPts val="0"/>
                        </a:spcBef>
                        <a:spcAft>
                          <a:spcPts val="0"/>
                        </a:spcAft>
                        <a:buNone/>
                      </a:pPr>
                      <a:r>
                        <a:rPr lang="en-US" sz="1200">
                          <a:solidFill>
                            <a:schemeClr val="dk1"/>
                          </a:solidFill>
                          <a:latin typeface="Poppins"/>
                          <a:ea typeface="Poppins"/>
                          <a:cs typeface="Poppins"/>
                          <a:sym typeface="Poppins"/>
                        </a:rPr>
                        <a:t>Deepening teacher understanding of KSA. Engaging in structured unit internalization. (unpacking stands defining mastery, aligning assessment) Strengthening Tier 1 instruction using iReady  instructional routines (Try-Discuss-Connect/Explore, Develop, Refine)) Using formative and data to inform instruction and intervention  (mtss\sb9) Participating and ongoing PLC cycles and coaching cycles. </a:t>
                      </a:r>
                      <a:endParaRPr sz="12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200">
                          <a:latin typeface="Poppins"/>
                          <a:ea typeface="Poppins"/>
                          <a:cs typeface="Poppins"/>
                          <a:sym typeface="Poppins"/>
                        </a:rPr>
                        <a:t>Target Audience: </a:t>
                      </a:r>
                      <a:r>
                        <a:rPr lang="en-US" sz="1200">
                          <a:latin typeface="Poppins"/>
                          <a:ea typeface="Poppins"/>
                          <a:cs typeface="Poppins"/>
                          <a:sym typeface="Poppins"/>
                        </a:rPr>
                        <a:t>CES Teachers</a:t>
                      </a:r>
                      <a:endParaRPr sz="1200">
                        <a:latin typeface="Poppins"/>
                        <a:ea typeface="Poppins"/>
                        <a:cs typeface="Poppins"/>
                        <a:sym typeface="Poppins"/>
                      </a:endParaRPr>
                    </a:p>
                    <a:p>
                      <a:pPr indent="0" lvl="0" marL="0" rtl="0" algn="l">
                        <a:spcBef>
                          <a:spcPts val="0"/>
                        </a:spcBef>
                        <a:spcAft>
                          <a:spcPts val="0"/>
                        </a:spcAft>
                        <a:buNone/>
                      </a:pPr>
                      <a:r>
                        <a:rPr b="1" lang="en-US" sz="1200">
                          <a:latin typeface="Poppins"/>
                          <a:ea typeface="Poppins"/>
                          <a:cs typeface="Poppins"/>
                          <a:sym typeface="Poppins"/>
                        </a:rPr>
                        <a:t>Intended Results:</a:t>
                      </a:r>
                      <a:r>
                        <a:rPr lang="en-US" sz="1200">
                          <a:latin typeface="Poppins"/>
                          <a:ea typeface="Poppins"/>
                          <a:cs typeface="Poppins"/>
                          <a:sym typeface="Poppins"/>
                        </a:rPr>
                        <a:t> </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Demonstrate a deep understanding of KAS Math  and writing standards and vertical alignment</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Apply KDE internalization process to design standards-aligned instruction</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Deliver High-Quality Tier 1 math instruction </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Effectivley implement iReady Mathmatics  with fidelity </a:t>
                      </a:r>
                      <a:endParaRPr sz="1200">
                        <a:latin typeface="Poppins"/>
                        <a:ea typeface="Poppins"/>
                        <a:cs typeface="Poppins"/>
                        <a:sym typeface="Poppins"/>
                      </a:endParaRPr>
                    </a:p>
                    <a:p>
                      <a:pPr indent="0" lvl="0" marL="0" rtl="0" algn="l">
                        <a:spcBef>
                          <a:spcPts val="0"/>
                        </a:spcBef>
                        <a:spcAft>
                          <a:spcPts val="0"/>
                        </a:spcAft>
                        <a:buNone/>
                      </a:pPr>
                      <a:r>
                        <a:rPr b="1" lang="en-US" sz="1200">
                          <a:latin typeface="Poppins"/>
                          <a:ea typeface="Poppins"/>
                          <a:cs typeface="Poppins"/>
                          <a:sym typeface="Poppins"/>
                        </a:rPr>
                        <a:t>Student Outcomes:</a:t>
                      </a:r>
                      <a:endParaRPr b="1" sz="1200">
                        <a:latin typeface="Poppins"/>
                        <a:ea typeface="Poppins"/>
                        <a:cs typeface="Poppins"/>
                        <a:sym typeface="Poppins"/>
                      </a:endParaRPr>
                    </a:p>
                    <a:p>
                      <a:pPr indent="0" lvl="0" marL="0" rtl="0" algn="l">
                        <a:spcBef>
                          <a:spcPts val="0"/>
                        </a:spcBef>
                        <a:spcAft>
                          <a:spcPts val="0"/>
                        </a:spcAft>
                        <a:buNone/>
                      </a:pPr>
                      <a:r>
                        <a:rPr b="1" lang="en-US" sz="1200">
                          <a:latin typeface="Poppins"/>
                          <a:ea typeface="Poppins"/>
                          <a:cs typeface="Poppins"/>
                          <a:sym typeface="Poppins"/>
                        </a:rPr>
                        <a:t>Educator Practices:</a:t>
                      </a:r>
                      <a:endParaRPr b="1"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Consistent use of the internalization process during PLCs (unwrapping standards, identifying rigor, aligning tasks and assessments)</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Development and implementation of standards-aligned unit and lesson plans with clear learning targets and success criteria</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Use of iReady nstructional routines and materials as designed (with integrity, not supplementation replacing core)</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Implementation of explicit, systematic math  instruction (modeling, guided practice, feedback cycles)</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Regular use of formative assessment to adjust instruction in real time</a:t>
                      </a:r>
                      <a:endParaRPr b="1" sz="1200">
                        <a:latin typeface="Poppins"/>
                        <a:ea typeface="Poppins"/>
                        <a:cs typeface="Poppins"/>
                        <a:sym typeface="Poppins"/>
                      </a:endParaRPr>
                    </a:p>
                    <a:p>
                      <a:pPr indent="0" lvl="0" marL="0" rtl="0" algn="l">
                        <a:spcBef>
                          <a:spcPts val="0"/>
                        </a:spcBef>
                        <a:spcAft>
                          <a:spcPts val="0"/>
                        </a:spcAft>
                        <a:buNone/>
                      </a:pPr>
                      <a:r>
                        <a:rPr b="1" lang="en-US" sz="1200">
                          <a:latin typeface="Poppins"/>
                          <a:ea typeface="Poppins"/>
                          <a:cs typeface="Poppins"/>
                          <a:sym typeface="Poppins"/>
                        </a:rPr>
                        <a:t>Educator Beliefs &amp; Efficacy:</a:t>
                      </a:r>
                      <a:r>
                        <a:rPr lang="en-US" sz="1200">
                          <a:latin typeface="Poppins"/>
                          <a:ea typeface="Poppins"/>
                          <a:cs typeface="Poppins"/>
                          <a:sym typeface="Poppins"/>
                        </a:rPr>
                        <a:t> </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Increased confidence in interpreting and teaching KAS standards</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Strong belief that all students can achieve grade-level literacy proficiency with high-quality Tier 1 instruction</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Ownership of curriculum implementation (iReady  as a tool, not a script)</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Shift from activity-based planning to standards-driven planning</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Collective efficacy within PLCs to analyze data and adjust instruction</a:t>
                      </a:r>
                      <a:endParaRPr sz="1200">
                        <a:latin typeface="Poppins"/>
                        <a:ea typeface="Poppins"/>
                        <a:cs typeface="Poppins"/>
                        <a:sym typeface="Poppins"/>
                      </a:endParaRPr>
                    </a:p>
                    <a:p>
                      <a:pPr indent="0" lvl="0" marL="457200" rtl="0" algn="l">
                        <a:spcBef>
                          <a:spcPts val="0"/>
                        </a:spcBef>
                        <a:spcAft>
                          <a:spcPts val="0"/>
                        </a:spcAft>
                        <a:buNone/>
                      </a:pPr>
                      <a:r>
                        <a:t/>
                      </a:r>
                      <a:endParaRPr sz="12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200">
                          <a:latin typeface="Poppins"/>
                          <a:ea typeface="Poppins"/>
                          <a:cs typeface="Poppins"/>
                          <a:sym typeface="Poppins"/>
                        </a:rPr>
                        <a:t>Monitoring for Evidence of Implementation:</a:t>
                      </a:r>
                      <a:r>
                        <a:rPr lang="en-US" sz="1200">
                          <a:latin typeface="Poppins"/>
                          <a:ea typeface="Poppins"/>
                          <a:cs typeface="Poppins"/>
                          <a:sym typeface="Poppins"/>
                        </a:rPr>
                        <a:t> </a:t>
                      </a:r>
                      <a:r>
                        <a:rPr b="1" lang="en-US" sz="1200">
                          <a:latin typeface="Poppins"/>
                          <a:ea typeface="Poppins"/>
                          <a:cs typeface="Poppins"/>
                          <a:sym typeface="Poppins"/>
                        </a:rPr>
                        <a:t>Data Gathered:</a:t>
                      </a:r>
                      <a:endParaRPr b="1"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PLC artifacts (internalization documents, unit plans, lesson plans)</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Classroom walkthrough data aligned to look-fors (standards alignment, instructional practices, student engagement)</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iReady  usage observations (pacing, routines, fidelity indicators)</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Student work samples demonstrating alignment to standards and success criteria</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Common formative assessment results</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PLC documentation and completed unit plans</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Walkthrough/observation data (admin + instructional coach)</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i-Ready and district benchmark data</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Common formative assessment results</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Student writing samples and reading responses</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Intervention/referral data (MTSS movement trends)</a:t>
                      </a:r>
                      <a:endParaRPr sz="1200">
                        <a:latin typeface="Poppins"/>
                        <a:ea typeface="Poppins"/>
                        <a:cs typeface="Poppins"/>
                        <a:sym typeface="Poppins"/>
                      </a:endParaRPr>
                    </a:p>
                    <a:p>
                      <a:pPr indent="0" lvl="0" marL="0" rtl="0" algn="l">
                        <a:spcBef>
                          <a:spcPts val="0"/>
                        </a:spcBef>
                        <a:spcAft>
                          <a:spcPts val="0"/>
                        </a:spcAft>
                        <a:buNone/>
                      </a:pPr>
                      <a:r>
                        <a:rPr b="1" lang="en-US" sz="1200">
                          <a:latin typeface="Poppins"/>
                          <a:ea typeface="Poppins"/>
                          <a:cs typeface="Poppins"/>
                          <a:sym typeface="Poppins"/>
                        </a:rPr>
                        <a:t>Responsible Parties:</a:t>
                      </a:r>
                      <a:r>
                        <a:rPr lang="en-US" sz="1200">
                          <a:latin typeface="Poppins"/>
                          <a:ea typeface="Poppins"/>
                          <a:cs typeface="Poppins"/>
                          <a:sym typeface="Poppins"/>
                        </a:rPr>
                        <a:t> </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District Instructional Coach </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Building Administration</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PLC Team/Classroom Teachers</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Teaching &amp; Learning Committee </a:t>
                      </a:r>
                      <a:endParaRPr sz="12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200">
                          <a:solidFill>
                            <a:schemeClr val="dk1"/>
                          </a:solidFill>
                          <a:latin typeface="Poppins"/>
                          <a:ea typeface="Poppins"/>
                          <a:cs typeface="Poppins"/>
                          <a:sym typeface="Poppins"/>
                        </a:rPr>
                        <a:t>Frequency of Analysis:</a:t>
                      </a:r>
                      <a:r>
                        <a:rPr lang="en-US" sz="1200">
                          <a:solidFill>
                            <a:schemeClr val="dk1"/>
                          </a:solidFill>
                          <a:latin typeface="Poppins"/>
                          <a:ea typeface="Poppins"/>
                          <a:cs typeface="Poppins"/>
                          <a:sym typeface="Poppins"/>
                        </a:rPr>
                        <a:t> </a:t>
                      </a:r>
                      <a:endParaRPr sz="1200">
                        <a:solidFill>
                          <a:schemeClr val="dk1"/>
                        </a:solidFill>
                        <a:latin typeface="Poppins"/>
                        <a:ea typeface="Poppins"/>
                        <a:cs typeface="Poppins"/>
                        <a:sym typeface="Poppins"/>
                      </a:endParaRPr>
                    </a:p>
                    <a:p>
                      <a:pPr indent="-304800" lvl="0" marL="457200" rtl="0" algn="l">
                        <a:spcBef>
                          <a:spcPts val="0"/>
                        </a:spcBef>
                        <a:spcAft>
                          <a:spcPts val="0"/>
                        </a:spcAft>
                        <a:buClr>
                          <a:schemeClr val="dk1"/>
                        </a:buClr>
                        <a:buSzPts val="1200"/>
                        <a:buFont typeface="Poppins"/>
                        <a:buChar char="●"/>
                      </a:pPr>
                      <a:r>
                        <a:rPr lang="en-US" sz="1200">
                          <a:solidFill>
                            <a:schemeClr val="dk1"/>
                          </a:solidFill>
                          <a:latin typeface="Poppins"/>
                          <a:ea typeface="Poppins"/>
                          <a:cs typeface="Poppins"/>
                          <a:sym typeface="Poppins"/>
                        </a:rPr>
                        <a:t>Weekly: PLC data discussions and internalization work</a:t>
                      </a:r>
                      <a:endParaRPr sz="1200">
                        <a:solidFill>
                          <a:schemeClr val="dk1"/>
                        </a:solidFill>
                        <a:latin typeface="Poppins"/>
                        <a:ea typeface="Poppins"/>
                        <a:cs typeface="Poppins"/>
                        <a:sym typeface="Poppins"/>
                      </a:endParaRPr>
                    </a:p>
                    <a:p>
                      <a:pPr indent="-304800" lvl="0" marL="457200" rtl="0" algn="l">
                        <a:spcBef>
                          <a:spcPts val="0"/>
                        </a:spcBef>
                        <a:spcAft>
                          <a:spcPts val="0"/>
                        </a:spcAft>
                        <a:buClr>
                          <a:schemeClr val="dk1"/>
                        </a:buClr>
                        <a:buSzPts val="1200"/>
                        <a:buFont typeface="Poppins"/>
                        <a:buChar char="●"/>
                      </a:pPr>
                      <a:r>
                        <a:rPr lang="en-US" sz="1200">
                          <a:solidFill>
                            <a:schemeClr val="dk1"/>
                          </a:solidFill>
                          <a:latin typeface="Poppins"/>
                          <a:ea typeface="Poppins"/>
                          <a:cs typeface="Poppins"/>
                          <a:sym typeface="Poppins"/>
                        </a:rPr>
                        <a:t>Bi-weekly: Instructional walkthrough trends review</a:t>
                      </a:r>
                      <a:endParaRPr sz="1200">
                        <a:solidFill>
                          <a:schemeClr val="dk1"/>
                        </a:solidFill>
                        <a:latin typeface="Poppins"/>
                        <a:ea typeface="Poppins"/>
                        <a:cs typeface="Poppins"/>
                        <a:sym typeface="Poppins"/>
                      </a:endParaRPr>
                    </a:p>
                    <a:p>
                      <a:pPr indent="-304800" lvl="0" marL="457200" rtl="0" algn="l">
                        <a:spcBef>
                          <a:spcPts val="0"/>
                        </a:spcBef>
                        <a:spcAft>
                          <a:spcPts val="0"/>
                        </a:spcAft>
                        <a:buClr>
                          <a:schemeClr val="dk1"/>
                        </a:buClr>
                        <a:buSzPts val="1200"/>
                        <a:buFont typeface="Poppins"/>
                        <a:buChar char="●"/>
                      </a:pPr>
                      <a:r>
                        <a:rPr lang="en-US" sz="1200">
                          <a:solidFill>
                            <a:schemeClr val="dk1"/>
                          </a:solidFill>
                          <a:latin typeface="Poppins"/>
                          <a:ea typeface="Poppins"/>
                          <a:cs typeface="Poppins"/>
                          <a:sym typeface="Poppins"/>
                        </a:rPr>
                        <a:t>Monthly: Student data analysis (benchmark progress, CFA results)</a:t>
                      </a:r>
                      <a:endParaRPr sz="1200">
                        <a:solidFill>
                          <a:schemeClr val="dk1"/>
                        </a:solidFill>
                        <a:latin typeface="Poppins"/>
                        <a:ea typeface="Poppins"/>
                        <a:cs typeface="Poppins"/>
                        <a:sym typeface="Poppins"/>
                      </a:endParaRPr>
                    </a:p>
                    <a:p>
                      <a:pPr indent="-304800" lvl="0" marL="457200" rtl="0" algn="l">
                        <a:spcBef>
                          <a:spcPts val="0"/>
                        </a:spcBef>
                        <a:spcAft>
                          <a:spcPts val="0"/>
                        </a:spcAft>
                        <a:buClr>
                          <a:schemeClr val="dk1"/>
                        </a:buClr>
                        <a:buSzPts val="1200"/>
                        <a:buFont typeface="Poppins"/>
                        <a:buChar char="●"/>
                      </a:pPr>
                      <a:r>
                        <a:rPr lang="en-US" sz="1200">
                          <a:solidFill>
                            <a:schemeClr val="dk1"/>
                          </a:solidFill>
                          <a:latin typeface="Poppins"/>
                          <a:ea typeface="Poppins"/>
                          <a:cs typeface="Poppins"/>
                          <a:sym typeface="Poppins"/>
                        </a:rPr>
                        <a:t>Quarterly: Comprehensive review of implementation and impact</a:t>
                      </a:r>
                      <a:endParaRPr sz="1200">
                        <a:solidFill>
                          <a:schemeClr val="dk1"/>
                        </a:solidFill>
                        <a:latin typeface="Poppins"/>
                        <a:ea typeface="Poppins"/>
                        <a:cs typeface="Poppins"/>
                        <a:sym typeface="Poppins"/>
                      </a:endParaRPr>
                    </a:p>
                    <a:p>
                      <a:pPr indent="0" lvl="0" marL="0" rtl="0" algn="l">
                        <a:spcBef>
                          <a:spcPts val="0"/>
                        </a:spcBef>
                        <a:spcAft>
                          <a:spcPts val="0"/>
                        </a:spcAft>
                        <a:buNone/>
                      </a:pPr>
                      <a:r>
                        <a:rPr b="1" lang="en-US" sz="1200">
                          <a:solidFill>
                            <a:schemeClr val="dk1"/>
                          </a:solidFill>
                          <a:latin typeface="Poppins"/>
                          <a:ea typeface="Poppins"/>
                          <a:cs typeface="Poppins"/>
                          <a:sym typeface="Poppins"/>
                        </a:rPr>
                        <a:t>Ongoing Supports:</a:t>
                      </a:r>
                      <a:r>
                        <a:rPr lang="en-US" sz="1200">
                          <a:solidFill>
                            <a:schemeClr val="dk1"/>
                          </a:solidFill>
                          <a:latin typeface="Poppins"/>
                          <a:ea typeface="Poppins"/>
                          <a:cs typeface="Poppins"/>
                          <a:sym typeface="Poppins"/>
                        </a:rPr>
                        <a:t> </a:t>
                      </a:r>
                      <a:endParaRPr sz="1200">
                        <a:solidFill>
                          <a:schemeClr val="dk1"/>
                        </a:solidFill>
                        <a:latin typeface="Poppins"/>
                        <a:ea typeface="Poppins"/>
                        <a:cs typeface="Poppins"/>
                        <a:sym typeface="Poppins"/>
                      </a:endParaRPr>
                    </a:p>
                    <a:p>
                      <a:pPr indent="-304800" lvl="0" marL="457200" rtl="0" algn="l">
                        <a:spcBef>
                          <a:spcPts val="0"/>
                        </a:spcBef>
                        <a:spcAft>
                          <a:spcPts val="0"/>
                        </a:spcAft>
                        <a:buClr>
                          <a:schemeClr val="dk1"/>
                        </a:buClr>
                        <a:buSzPts val="1200"/>
                        <a:buFont typeface="Poppins"/>
                        <a:buChar char="●"/>
                      </a:pPr>
                      <a:r>
                        <a:rPr lang="en-US" sz="1200">
                          <a:solidFill>
                            <a:schemeClr val="dk1"/>
                          </a:solidFill>
                          <a:latin typeface="Poppins"/>
                          <a:ea typeface="Poppins"/>
                          <a:cs typeface="Poppins"/>
                          <a:sym typeface="Poppins"/>
                        </a:rPr>
                        <a:t>Weekly PLC facilitation and coaching cycles</a:t>
                      </a:r>
                      <a:endParaRPr sz="1200">
                        <a:solidFill>
                          <a:schemeClr val="dk1"/>
                        </a:solidFill>
                        <a:latin typeface="Poppins"/>
                        <a:ea typeface="Poppins"/>
                        <a:cs typeface="Poppins"/>
                        <a:sym typeface="Poppins"/>
                      </a:endParaRPr>
                    </a:p>
                    <a:p>
                      <a:pPr indent="-304800" lvl="0" marL="457200" rtl="0" algn="l">
                        <a:spcBef>
                          <a:spcPts val="0"/>
                        </a:spcBef>
                        <a:spcAft>
                          <a:spcPts val="0"/>
                        </a:spcAft>
                        <a:buClr>
                          <a:schemeClr val="dk1"/>
                        </a:buClr>
                        <a:buSzPts val="1200"/>
                        <a:buFont typeface="Poppins"/>
                        <a:buChar char="●"/>
                      </a:pPr>
                      <a:r>
                        <a:rPr lang="en-US" sz="1200">
                          <a:solidFill>
                            <a:schemeClr val="dk1"/>
                          </a:solidFill>
                          <a:latin typeface="Poppins"/>
                          <a:ea typeface="Poppins"/>
                          <a:cs typeface="Poppins"/>
                          <a:sym typeface="Poppins"/>
                        </a:rPr>
                        <a:t>Modeling and co-teaching of MyView lessons and internalization process</a:t>
                      </a:r>
                      <a:endParaRPr sz="1200">
                        <a:solidFill>
                          <a:schemeClr val="dk1"/>
                        </a:solidFill>
                        <a:latin typeface="Poppins"/>
                        <a:ea typeface="Poppins"/>
                        <a:cs typeface="Poppins"/>
                        <a:sym typeface="Poppins"/>
                      </a:endParaRPr>
                    </a:p>
                    <a:p>
                      <a:pPr indent="-304800" lvl="0" marL="457200" rtl="0" algn="l">
                        <a:spcBef>
                          <a:spcPts val="0"/>
                        </a:spcBef>
                        <a:spcAft>
                          <a:spcPts val="0"/>
                        </a:spcAft>
                        <a:buClr>
                          <a:schemeClr val="dk1"/>
                        </a:buClr>
                        <a:buSzPts val="1200"/>
                        <a:buFont typeface="Poppins"/>
                        <a:buChar char="●"/>
                      </a:pPr>
                      <a:r>
                        <a:rPr lang="en-US" sz="1200">
                          <a:solidFill>
                            <a:schemeClr val="dk1"/>
                          </a:solidFill>
                          <a:latin typeface="Poppins"/>
                          <a:ea typeface="Poppins"/>
                          <a:cs typeface="Poppins"/>
                          <a:sym typeface="Poppins"/>
                        </a:rPr>
                        <a:t>Targeted professional learning sessions based on walkthrough/data trends</a:t>
                      </a:r>
                      <a:endParaRPr sz="1200">
                        <a:solidFill>
                          <a:schemeClr val="dk1"/>
                        </a:solidFill>
                        <a:latin typeface="Poppins"/>
                        <a:ea typeface="Poppins"/>
                        <a:cs typeface="Poppins"/>
                        <a:sym typeface="Poppins"/>
                      </a:endParaRPr>
                    </a:p>
                    <a:p>
                      <a:pPr indent="-304800" lvl="0" marL="457200" rtl="0" algn="l">
                        <a:spcBef>
                          <a:spcPts val="0"/>
                        </a:spcBef>
                        <a:spcAft>
                          <a:spcPts val="0"/>
                        </a:spcAft>
                        <a:buClr>
                          <a:schemeClr val="dk1"/>
                        </a:buClr>
                        <a:buSzPts val="1200"/>
                        <a:buFont typeface="Poppins"/>
                        <a:buChar char="●"/>
                      </a:pPr>
                      <a:r>
                        <a:rPr lang="en-US" sz="1200">
                          <a:solidFill>
                            <a:schemeClr val="dk1"/>
                          </a:solidFill>
                          <a:latin typeface="Poppins"/>
                          <a:ea typeface="Poppins"/>
                          <a:cs typeface="Poppins"/>
                          <a:sym typeface="Poppins"/>
                        </a:rPr>
                        <a:t>Development of exemplars (unit plans, lesson plans, student work)</a:t>
                      </a:r>
                      <a:endParaRPr sz="1200">
                        <a:solidFill>
                          <a:schemeClr val="dk1"/>
                        </a:solidFill>
                        <a:latin typeface="Poppins"/>
                        <a:ea typeface="Poppins"/>
                        <a:cs typeface="Poppins"/>
                        <a:sym typeface="Poppins"/>
                      </a:endParaRPr>
                    </a:p>
                    <a:p>
                      <a:pPr indent="-304800" lvl="0" marL="457200" rtl="0" algn="l">
                        <a:spcBef>
                          <a:spcPts val="0"/>
                        </a:spcBef>
                        <a:spcAft>
                          <a:spcPts val="0"/>
                        </a:spcAft>
                        <a:buClr>
                          <a:schemeClr val="dk1"/>
                        </a:buClr>
                        <a:buSzPts val="1200"/>
                        <a:buFont typeface="Poppins"/>
                        <a:buChar char="●"/>
                      </a:pPr>
                      <a:r>
                        <a:rPr lang="en-US" sz="1200">
                          <a:solidFill>
                            <a:schemeClr val="dk1"/>
                          </a:solidFill>
                          <a:latin typeface="Poppins"/>
                          <a:ea typeface="Poppins"/>
                          <a:cs typeface="Poppins"/>
                          <a:sym typeface="Poppins"/>
                        </a:rPr>
                        <a:t>Feedback cycles with teachers (observation + actionable next steps)</a:t>
                      </a:r>
                      <a:endParaRPr sz="1200">
                        <a:solidFill>
                          <a:schemeClr val="dk1"/>
                        </a:solidFill>
                        <a:latin typeface="Poppins"/>
                        <a:ea typeface="Poppins"/>
                        <a:cs typeface="Poppins"/>
                        <a:sym typeface="Poppins"/>
                      </a:endParaRPr>
                    </a:p>
                    <a:p>
                      <a:pPr indent="-304800" lvl="0" marL="457200" rtl="0" algn="l">
                        <a:spcBef>
                          <a:spcPts val="0"/>
                        </a:spcBef>
                        <a:spcAft>
                          <a:spcPts val="0"/>
                        </a:spcAft>
                        <a:buClr>
                          <a:schemeClr val="dk1"/>
                        </a:buClr>
                        <a:buSzPts val="1200"/>
                        <a:buFont typeface="Poppins"/>
                        <a:buChar char="●"/>
                      </a:pPr>
                      <a:r>
                        <a:rPr lang="en-US" sz="1200">
                          <a:solidFill>
                            <a:schemeClr val="dk1"/>
                          </a:solidFill>
                          <a:latin typeface="Poppins"/>
                          <a:ea typeface="Poppins"/>
                          <a:cs typeface="Poppins"/>
                          <a:sym typeface="Poppins"/>
                        </a:rPr>
                        <a:t>Access to pacing guides, internalization tools, and alignment resources</a:t>
                      </a:r>
                      <a:endParaRPr sz="1200">
                        <a:solidFill>
                          <a:schemeClr val="dk1"/>
                        </a:solidFill>
                        <a:latin typeface="Poppins"/>
                        <a:ea typeface="Poppins"/>
                        <a:cs typeface="Poppins"/>
                        <a:sym typeface="Poppins"/>
                      </a:endParaRPr>
                    </a:p>
                    <a:p>
                      <a:pPr indent="-304800" lvl="0" marL="457200" rtl="0" algn="l">
                        <a:spcBef>
                          <a:spcPts val="0"/>
                        </a:spcBef>
                        <a:spcAft>
                          <a:spcPts val="0"/>
                        </a:spcAft>
                        <a:buClr>
                          <a:schemeClr val="dk1"/>
                        </a:buClr>
                        <a:buSzPts val="1200"/>
                        <a:buFont typeface="Poppins"/>
                        <a:buChar char="●"/>
                      </a:pPr>
                      <a:r>
                        <a:rPr lang="en-US" sz="1200">
                          <a:solidFill>
                            <a:schemeClr val="dk1"/>
                          </a:solidFill>
                          <a:latin typeface="Poppins"/>
                          <a:ea typeface="Poppins"/>
                          <a:cs typeface="Poppins"/>
                          <a:sym typeface="Poppins"/>
                        </a:rPr>
                        <a:t>Optional lab classrooms or peer observation opportunities</a:t>
                      </a:r>
                      <a:endParaRPr sz="1200">
                        <a:solidFill>
                          <a:schemeClr val="dk1"/>
                        </a:solidFill>
                        <a:latin typeface="Poppins"/>
                        <a:ea typeface="Poppins"/>
                        <a:cs typeface="Poppins"/>
                        <a:sym typeface="Poppins"/>
                      </a:endParaRPr>
                    </a:p>
                    <a:p>
                      <a:pPr indent="0" lvl="0" marL="0" rtl="0" algn="l">
                        <a:spcBef>
                          <a:spcPts val="0"/>
                        </a:spcBef>
                        <a:spcAft>
                          <a:spcPts val="0"/>
                        </a:spcAft>
                        <a:buNone/>
                      </a:pPr>
                      <a:r>
                        <a:t/>
                      </a:r>
                      <a:endParaRPr sz="12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200">
                          <a:latin typeface="Poppins"/>
                          <a:ea typeface="Poppins"/>
                          <a:cs typeface="Poppins"/>
                          <a:sym typeface="Poppins"/>
                        </a:rPr>
                        <a:t>Start:</a:t>
                      </a:r>
                      <a:r>
                        <a:rPr lang="en-US" sz="1200">
                          <a:latin typeface="Poppins"/>
                          <a:ea typeface="Poppins"/>
                          <a:cs typeface="Poppins"/>
                          <a:sym typeface="Poppins"/>
                        </a:rPr>
                        <a:t> 1st week of August 8 8:30-3:30 (6 hours) </a:t>
                      </a:r>
                      <a:endParaRPr sz="1200">
                        <a:latin typeface="Poppins"/>
                        <a:ea typeface="Poppins"/>
                        <a:cs typeface="Poppins"/>
                        <a:sym typeface="Poppins"/>
                      </a:endParaRPr>
                    </a:p>
                    <a:p>
                      <a:pPr indent="0" lvl="0" marL="0" rtl="0" algn="l">
                        <a:spcBef>
                          <a:spcPts val="0"/>
                        </a:spcBef>
                        <a:spcAft>
                          <a:spcPts val="0"/>
                        </a:spcAft>
                        <a:buNone/>
                      </a:pPr>
                      <a:r>
                        <a:t/>
                      </a:r>
                      <a:endParaRPr sz="12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200">
                          <a:latin typeface="Poppins"/>
                          <a:ea typeface="Poppins"/>
                          <a:cs typeface="Poppins"/>
                          <a:sym typeface="Poppins"/>
                        </a:rPr>
                        <a:t>Staffing: </a:t>
                      </a:r>
                      <a:r>
                        <a:rPr lang="en-US" sz="1200">
                          <a:latin typeface="Poppins"/>
                          <a:ea typeface="Poppins"/>
                          <a:cs typeface="Poppins"/>
                          <a:sym typeface="Poppins"/>
                        </a:rPr>
                        <a:t>Instructional</a:t>
                      </a:r>
                      <a:r>
                        <a:rPr lang="en-US" sz="1200">
                          <a:latin typeface="Poppins"/>
                          <a:ea typeface="Poppins"/>
                          <a:cs typeface="Poppins"/>
                          <a:sym typeface="Poppins"/>
                        </a:rPr>
                        <a:t> Coach &amp; Principal </a:t>
                      </a:r>
                      <a:endParaRPr sz="1200">
                        <a:latin typeface="Poppins"/>
                        <a:ea typeface="Poppins"/>
                        <a:cs typeface="Poppins"/>
                        <a:sym typeface="Poppins"/>
                      </a:endParaRPr>
                    </a:p>
                    <a:p>
                      <a:pPr indent="0" lvl="0" marL="0" rtl="0" algn="l">
                        <a:spcBef>
                          <a:spcPts val="0"/>
                        </a:spcBef>
                        <a:spcAft>
                          <a:spcPts val="0"/>
                        </a:spcAft>
                        <a:buNone/>
                      </a:pPr>
                      <a:r>
                        <a:t/>
                      </a:r>
                      <a:endParaRPr sz="1200">
                        <a:latin typeface="Poppins"/>
                        <a:ea typeface="Poppins"/>
                        <a:cs typeface="Poppins"/>
                        <a:sym typeface="Poppins"/>
                      </a:endParaRPr>
                    </a:p>
                    <a:p>
                      <a:pPr indent="0" lvl="0" marL="0" rtl="0" algn="l">
                        <a:spcBef>
                          <a:spcPts val="0"/>
                        </a:spcBef>
                        <a:spcAft>
                          <a:spcPts val="0"/>
                        </a:spcAft>
                        <a:buNone/>
                      </a:pPr>
                      <a:r>
                        <a:rPr b="1" lang="en-US" sz="1200">
                          <a:latin typeface="Poppins"/>
                          <a:ea typeface="Poppins"/>
                          <a:cs typeface="Poppins"/>
                          <a:sym typeface="Poppins"/>
                        </a:rPr>
                        <a:t>Technology &amp; Tools:</a:t>
                      </a:r>
                      <a:r>
                        <a:rPr lang="en-US" sz="1200">
                          <a:latin typeface="Poppins"/>
                          <a:ea typeface="Poppins"/>
                          <a:cs typeface="Poppins"/>
                          <a:sym typeface="Poppins"/>
                        </a:rPr>
                        <a:t> </a:t>
                      </a:r>
                      <a:endParaRPr sz="1200">
                        <a:latin typeface="Poppins"/>
                        <a:ea typeface="Poppins"/>
                        <a:cs typeface="Poppins"/>
                        <a:sym typeface="Poppins"/>
                      </a:endParaRPr>
                    </a:p>
                    <a:p>
                      <a:pPr indent="0" lvl="0" marL="0" rtl="0" algn="l">
                        <a:spcBef>
                          <a:spcPts val="0"/>
                        </a:spcBef>
                        <a:spcAft>
                          <a:spcPts val="0"/>
                        </a:spcAft>
                        <a:buNone/>
                      </a:pPr>
                      <a:r>
                        <a:rPr lang="en-US" sz="1200">
                          <a:latin typeface="Poppins"/>
                          <a:ea typeface="Poppins"/>
                          <a:cs typeface="Poppins"/>
                          <a:sym typeface="Poppins"/>
                        </a:rPr>
                        <a:t>Inkwire, Templates, HQIR materials</a:t>
                      </a:r>
                      <a:endParaRPr sz="1200">
                        <a:latin typeface="Poppins"/>
                        <a:ea typeface="Poppins"/>
                        <a:cs typeface="Poppins"/>
                        <a:sym typeface="Poppins"/>
                      </a:endParaRPr>
                    </a:p>
                    <a:p>
                      <a:pPr indent="0" lvl="0" marL="0" rtl="0" algn="l">
                        <a:spcBef>
                          <a:spcPts val="0"/>
                        </a:spcBef>
                        <a:spcAft>
                          <a:spcPts val="0"/>
                        </a:spcAft>
                        <a:buNone/>
                      </a:pPr>
                      <a:r>
                        <a:rPr b="1" lang="en-US" sz="1200">
                          <a:latin typeface="Poppins"/>
                          <a:ea typeface="Poppins"/>
                          <a:cs typeface="Poppins"/>
                          <a:sym typeface="Poppins"/>
                        </a:rPr>
                        <a:t>Time &amp; Release:</a:t>
                      </a:r>
                      <a:r>
                        <a:rPr lang="en-US" sz="1200">
                          <a:latin typeface="Poppins"/>
                          <a:ea typeface="Poppins"/>
                          <a:cs typeface="Poppins"/>
                          <a:sym typeface="Poppins"/>
                        </a:rPr>
                        <a:t> </a:t>
                      </a:r>
                      <a:endParaRPr sz="1200">
                        <a:latin typeface="Poppins"/>
                        <a:ea typeface="Poppins"/>
                        <a:cs typeface="Poppins"/>
                        <a:sym typeface="Poppins"/>
                      </a:endParaRPr>
                    </a:p>
                    <a:p>
                      <a:pPr indent="0" lvl="0" marL="0" rtl="0" algn="l">
                        <a:spcBef>
                          <a:spcPts val="0"/>
                        </a:spcBef>
                        <a:spcAft>
                          <a:spcPts val="0"/>
                        </a:spcAft>
                        <a:buNone/>
                      </a:pPr>
                      <a:r>
                        <a:rPr lang="en-US" sz="1200">
                          <a:latin typeface="Poppins"/>
                          <a:ea typeface="Poppins"/>
                          <a:cs typeface="Poppins"/>
                          <a:sym typeface="Poppins"/>
                        </a:rPr>
                        <a:t>Walkthroughs, Bulitt Days, PLC Discussion </a:t>
                      </a:r>
                      <a:endParaRPr sz="1200">
                        <a:latin typeface="Poppins"/>
                        <a:ea typeface="Poppins"/>
                        <a:cs typeface="Poppins"/>
                        <a:sym typeface="Poppins"/>
                      </a:endParaRPr>
                    </a:p>
                    <a:p>
                      <a:pPr indent="0" lvl="0" marL="0" rtl="0" algn="l">
                        <a:spcBef>
                          <a:spcPts val="0"/>
                        </a:spcBef>
                        <a:spcAft>
                          <a:spcPts val="0"/>
                        </a:spcAft>
                        <a:buNone/>
                      </a:pPr>
                      <a:r>
                        <a:rPr b="1" lang="en-US" sz="1200">
                          <a:latin typeface="Poppins"/>
                          <a:ea typeface="Poppins"/>
                          <a:cs typeface="Poppins"/>
                          <a:sym typeface="Poppins"/>
                        </a:rPr>
                        <a:t>Estimated Cost:</a:t>
                      </a:r>
                      <a:r>
                        <a:rPr lang="en-US" sz="1200">
                          <a:latin typeface="Poppins"/>
                          <a:ea typeface="Poppins"/>
                          <a:cs typeface="Poppins"/>
                          <a:sym typeface="Poppins"/>
                        </a:rPr>
                        <a:t> </a:t>
                      </a:r>
                      <a:endParaRPr sz="1200">
                        <a:latin typeface="Poppins"/>
                        <a:ea typeface="Poppins"/>
                        <a:cs typeface="Poppins"/>
                        <a:sym typeface="Poppins"/>
                      </a:endParaRPr>
                    </a:p>
                    <a:p>
                      <a:pPr indent="0" lvl="0" marL="0" rtl="0" algn="l">
                        <a:spcBef>
                          <a:spcPts val="0"/>
                        </a:spcBef>
                        <a:spcAft>
                          <a:spcPts val="0"/>
                        </a:spcAft>
                        <a:buNone/>
                      </a:pPr>
                      <a:r>
                        <a:rPr lang="en-US" sz="1200">
                          <a:latin typeface="Poppins"/>
                          <a:ea typeface="Poppins"/>
                          <a:cs typeface="Poppins"/>
                          <a:sym typeface="Poppins"/>
                        </a:rPr>
                        <a:t>$0</a:t>
                      </a:r>
                      <a:endParaRPr sz="1200">
                        <a:latin typeface="Poppins"/>
                        <a:ea typeface="Poppins"/>
                        <a:cs typeface="Poppins"/>
                        <a:sym typeface="Poppins"/>
                      </a:endParaRPr>
                    </a:p>
                    <a:p>
                      <a:pPr indent="0" lvl="0" marL="0" rtl="0" algn="l">
                        <a:spcBef>
                          <a:spcPts val="0"/>
                        </a:spcBef>
                        <a:spcAft>
                          <a:spcPts val="0"/>
                        </a:spcAft>
                        <a:buNone/>
                      </a:pPr>
                      <a:r>
                        <a:rPr b="1" lang="en-US" sz="1200">
                          <a:latin typeface="Poppins"/>
                          <a:ea typeface="Poppins"/>
                          <a:cs typeface="Poppins"/>
                          <a:sym typeface="Poppins"/>
                        </a:rPr>
                        <a:t>Funding Sources:</a:t>
                      </a:r>
                      <a:r>
                        <a:rPr lang="en-US" sz="1200">
                          <a:latin typeface="Poppins"/>
                          <a:ea typeface="Poppins"/>
                          <a:cs typeface="Poppins"/>
                          <a:sym typeface="Poppins"/>
                        </a:rPr>
                        <a:t> NA</a:t>
                      </a:r>
                      <a:endParaRPr sz="12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66" name="Google Shape;166;p24"/>
          <p:cNvSpPr txBox="1"/>
          <p:nvPr/>
        </p:nvSpPr>
        <p:spPr>
          <a:xfrm>
            <a:off x="529575" y="52925"/>
            <a:ext cx="17609700" cy="834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600"/>
              </a:spcAft>
              <a:buClr>
                <a:schemeClr val="dk1"/>
              </a:buClr>
              <a:buSzPts val="1100"/>
              <a:buFont typeface="Arial"/>
              <a:buNone/>
            </a:pPr>
            <a:r>
              <a:rPr b="1" lang="en-US" sz="1800">
                <a:solidFill>
                  <a:schemeClr val="dk1"/>
                </a:solidFill>
                <a:latin typeface="Poppins"/>
                <a:ea typeface="Poppins"/>
                <a:cs typeface="Poppins"/>
                <a:sym typeface="Poppins"/>
              </a:rPr>
              <a:t>Focus Area: Math (Unit Interalization)</a:t>
            </a:r>
            <a:r>
              <a:rPr b="1" lang="en-US" sz="1000">
                <a:solidFill>
                  <a:schemeClr val="dk1"/>
                </a:solidFill>
                <a:latin typeface="Poppins"/>
                <a:ea typeface="Poppins"/>
                <a:cs typeface="Poppins"/>
                <a:sym typeface="Poppins"/>
              </a:rPr>
              <a:t>Short-Term Goal:</a:t>
            </a:r>
            <a:r>
              <a:rPr lang="en-US" sz="1000">
                <a:solidFill>
                  <a:schemeClr val="dk1"/>
                </a:solidFill>
                <a:latin typeface="Poppins"/>
                <a:ea typeface="Poppins"/>
                <a:cs typeface="Poppins"/>
                <a:sym typeface="Poppins"/>
              </a:rPr>
              <a:t>  100% of K-5 participants will demonstrate understanding of the Kentukcy Academic Standards, KDE internalization process, BCPS internalization, and MyView alignment, as evidenced by: Completion of at least </a:t>
            </a:r>
            <a:r>
              <a:rPr b="1" lang="en-US" sz="1000">
                <a:solidFill>
                  <a:schemeClr val="dk1"/>
                </a:solidFill>
                <a:latin typeface="Poppins"/>
                <a:ea typeface="Poppins"/>
                <a:cs typeface="Poppins"/>
                <a:sym typeface="Poppins"/>
              </a:rPr>
              <a:t>one unit plan</a:t>
            </a:r>
            <a:r>
              <a:rPr lang="en-US" sz="1000">
                <a:solidFill>
                  <a:schemeClr val="dk1"/>
                </a:solidFill>
                <a:latin typeface="Poppins"/>
                <a:ea typeface="Poppins"/>
                <a:cs typeface="Poppins"/>
                <a:sym typeface="Poppins"/>
              </a:rPr>
              <a:t> (standards, learning targets, success criteria, and aligned assessment)  L</a:t>
            </a:r>
            <a:r>
              <a:rPr b="1" lang="en-US" sz="1000">
                <a:solidFill>
                  <a:schemeClr val="dk1"/>
                </a:solidFill>
                <a:latin typeface="Poppins"/>
                <a:ea typeface="Poppins"/>
                <a:cs typeface="Poppins"/>
                <a:sym typeface="Poppins"/>
              </a:rPr>
              <a:t>ong-Term Goal:</a:t>
            </a:r>
            <a:r>
              <a:rPr lang="en-US" sz="1000">
                <a:solidFill>
                  <a:schemeClr val="dk1"/>
                </a:solidFill>
                <a:latin typeface="Poppins"/>
                <a:ea typeface="Poppins"/>
                <a:cs typeface="Poppins"/>
                <a:sym typeface="Poppins"/>
              </a:rPr>
              <a:t> With one instructional semester following the training, K-5 teachers will implement standards-aligned literacy instruction with fidelity, as evidence by: regular use of internalization practices within PLCs &amp; Lesson plans and instruction aligned to KAS and iReady Mathmatics.</a:t>
            </a:r>
            <a:endParaRPr b="1" sz="400">
              <a:solidFill>
                <a:schemeClr val="dk1"/>
              </a:solidFill>
              <a:latin typeface="Poppins"/>
              <a:ea typeface="Poppins"/>
              <a:cs typeface="Poppins"/>
              <a:sym typeface="Poppi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pic>
        <p:nvPicPr>
          <p:cNvPr id="171" name="Google Shape;171;p25"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172" name="Google Shape;172;p25"/>
          <p:cNvSpPr txBox="1"/>
          <p:nvPr/>
        </p:nvSpPr>
        <p:spPr>
          <a:xfrm>
            <a:off x="529575" y="52925"/>
            <a:ext cx="17609700" cy="246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600"/>
              </a:spcAft>
              <a:buNone/>
            </a:pPr>
            <a:r>
              <a:t/>
            </a:r>
            <a:endParaRPr b="1" sz="400">
              <a:solidFill>
                <a:schemeClr val="dk1"/>
              </a:solidFill>
              <a:latin typeface="Poppins"/>
              <a:ea typeface="Poppins"/>
              <a:cs typeface="Poppins"/>
              <a:sym typeface="Poppins"/>
            </a:endParaRPr>
          </a:p>
        </p:txBody>
      </p:sp>
      <p:graphicFrame>
        <p:nvGraphicFramePr>
          <p:cNvPr id="173" name="Google Shape;173;p25"/>
          <p:cNvGraphicFramePr/>
          <p:nvPr/>
        </p:nvGraphicFramePr>
        <p:xfrm>
          <a:off x="598163" y="2141200"/>
          <a:ext cx="3000000" cy="3000000"/>
        </p:xfrm>
        <a:graphic>
          <a:graphicData uri="http://schemas.openxmlformats.org/drawingml/2006/table">
            <a:tbl>
              <a:tblPr>
                <a:noFill/>
                <a:tableStyleId>{39012959-B684-4642-B459-AFBF5140C6A4}</a:tableStyleId>
              </a:tblPr>
              <a:tblGrid>
                <a:gridCol w="2483150"/>
                <a:gridCol w="3980350"/>
                <a:gridCol w="4363775"/>
                <a:gridCol w="24009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6800825">
                <a:tc>
                  <a:txBody>
                    <a:bodyPr/>
                    <a:lstStyle/>
                    <a:p>
                      <a:pPr indent="0" lvl="0" marL="0" rtl="0" algn="l">
                        <a:spcBef>
                          <a:spcPts val="0"/>
                        </a:spcBef>
                        <a:spcAft>
                          <a:spcPts val="0"/>
                        </a:spcAft>
                        <a:buNone/>
                      </a:pPr>
                      <a:r>
                        <a:rPr b="1" lang="en-US" sz="1600">
                          <a:latin typeface="Poppins"/>
                          <a:ea typeface="Poppins"/>
                          <a:cs typeface="Poppins"/>
                          <a:sym typeface="Poppins"/>
                        </a:rPr>
                        <a:t>Various types of PL opportunities </a:t>
                      </a:r>
                      <a:endParaRPr sz="1600">
                        <a:latin typeface="Poppins"/>
                        <a:ea typeface="Poppins"/>
                        <a:cs typeface="Poppins"/>
                        <a:sym typeface="Poppins"/>
                      </a:endParaRPr>
                    </a:p>
                    <a:p>
                      <a:pPr indent="0" lvl="0" marL="0" rtl="0" algn="l">
                        <a:spcBef>
                          <a:spcPts val="0"/>
                        </a:spcBef>
                        <a:spcAft>
                          <a:spcPts val="0"/>
                        </a:spcAft>
                        <a:buNone/>
                      </a:pPr>
                      <a:r>
                        <a:rPr lang="en-US">
                          <a:latin typeface="Poppins"/>
                          <a:ea typeface="Poppins"/>
                          <a:cs typeface="Poppins"/>
                          <a:sym typeface="Poppins"/>
                        </a:rPr>
                        <a:t>Teachers will engage in professional learning experiences designed to address specific growth areas based on Professional Growth Plan and individual needs.</a:t>
                      </a:r>
                      <a:endParaRPr>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a:latin typeface="Poppins"/>
                          <a:ea typeface="Poppins"/>
                          <a:cs typeface="Poppins"/>
                          <a:sym typeface="Poppins"/>
                        </a:rPr>
                        <a:t>Target Audience:</a:t>
                      </a:r>
                      <a:r>
                        <a:rPr lang="en-US">
                          <a:latin typeface="Poppins"/>
                          <a:ea typeface="Poppins"/>
                          <a:cs typeface="Poppins"/>
                          <a:sym typeface="Poppins"/>
                        </a:rPr>
                        <a:t> All certified staff</a:t>
                      </a:r>
                      <a:endParaRPr>
                        <a:latin typeface="Poppins"/>
                        <a:ea typeface="Poppins"/>
                        <a:cs typeface="Poppins"/>
                        <a:sym typeface="Poppins"/>
                      </a:endParaRPr>
                    </a:p>
                    <a:p>
                      <a:pPr indent="0" lvl="0" marL="0" rtl="0" algn="l">
                        <a:spcBef>
                          <a:spcPts val="0"/>
                        </a:spcBef>
                        <a:spcAft>
                          <a:spcPts val="0"/>
                        </a:spcAft>
                        <a:buNone/>
                      </a:pPr>
                      <a:r>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Intended Results:</a:t>
                      </a:r>
                      <a:r>
                        <a:rPr lang="en-US">
                          <a:latin typeface="Poppins"/>
                          <a:ea typeface="Poppins"/>
                          <a:cs typeface="Poppins"/>
                          <a:sym typeface="Poppins"/>
                        </a:rPr>
                        <a:t>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Student Outcomes:</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Improved academic performance (i-Ready, CFA’s, classroom assessments</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Increased student engagement in learning</a:t>
                      </a:r>
                      <a:endParaRPr>
                        <a:latin typeface="Poppins"/>
                        <a:ea typeface="Poppins"/>
                        <a:cs typeface="Poppins"/>
                        <a:sym typeface="Poppins"/>
                      </a:endParaRPr>
                    </a:p>
                    <a:p>
                      <a:pPr indent="0" lvl="0" marL="457200" rtl="0" algn="l">
                        <a:spcBef>
                          <a:spcPts val="0"/>
                        </a:spcBef>
                        <a:spcAft>
                          <a:spcPts val="0"/>
                        </a:spcAft>
                        <a:buNone/>
                      </a:pPr>
                      <a:r>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Educator Practices:</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Increased use of instructional strategies aligned with PGP goals</a:t>
                      </a:r>
                      <a:endParaRPr>
                        <a:latin typeface="Poppins"/>
                        <a:ea typeface="Poppins"/>
                        <a:cs typeface="Poppins"/>
                        <a:sym typeface="Poppins"/>
                      </a:endParaRPr>
                    </a:p>
                    <a:p>
                      <a:pPr indent="0" lvl="0" marL="457200" rtl="0" algn="l">
                        <a:spcBef>
                          <a:spcPts val="0"/>
                        </a:spcBef>
                        <a:spcAft>
                          <a:spcPts val="0"/>
                        </a:spcAft>
                        <a:buNone/>
                      </a:pPr>
                      <a:r>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Educator Beliefs &amp; Efficacy:</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Clr>
                          <a:schemeClr val="dk1"/>
                        </a:buClr>
                        <a:buSzPts val="1400"/>
                        <a:buFont typeface="Poppins"/>
                        <a:buChar char="●"/>
                      </a:pPr>
                      <a:r>
                        <a:rPr lang="en-US">
                          <a:solidFill>
                            <a:schemeClr val="dk1"/>
                          </a:solidFill>
                          <a:latin typeface="Poppins"/>
                          <a:ea typeface="Poppins"/>
                          <a:cs typeface="Poppins"/>
                          <a:sym typeface="Poppins"/>
                        </a:rPr>
                        <a:t>Increased confidence in applying new learning from professional development</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Shift toward a growth mindset and continuous improvement</a:t>
                      </a:r>
                      <a:endParaRPr>
                        <a:latin typeface="Poppins"/>
                        <a:ea typeface="Poppins"/>
                        <a:cs typeface="Poppins"/>
                        <a:sym typeface="Poppins"/>
                      </a:endParaRPr>
                    </a:p>
                    <a:p>
                      <a:pPr indent="0" lvl="0" marL="0" rtl="0" algn="l">
                        <a:spcBef>
                          <a:spcPts val="0"/>
                        </a:spcBef>
                        <a:spcAft>
                          <a:spcPts val="0"/>
                        </a:spcAft>
                        <a:buNone/>
                      </a:pPr>
                      <a:r>
                        <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a:latin typeface="Poppins"/>
                          <a:ea typeface="Poppins"/>
                          <a:cs typeface="Poppins"/>
                          <a:sym typeface="Poppins"/>
                        </a:rPr>
                        <a:t>Monitoring for Evidence of Implementation:</a:t>
                      </a:r>
                      <a:r>
                        <a:rPr lang="en-US">
                          <a:latin typeface="Poppins"/>
                          <a:ea typeface="Poppins"/>
                          <a:cs typeface="Poppins"/>
                          <a:sym typeface="Poppins"/>
                        </a:rPr>
                        <a:t> </a:t>
                      </a:r>
                      <a:r>
                        <a:rPr b="1" lang="en-US">
                          <a:latin typeface="Poppins"/>
                          <a:ea typeface="Poppins"/>
                          <a:cs typeface="Poppins"/>
                          <a:sym typeface="Poppins"/>
                        </a:rPr>
                        <a:t>Data Gathered:</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Walkthroughs</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Self Reflections</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PGP evidence and/or staff presentation</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Responsible Parties:</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Principal</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Assistant Principal</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Certified Teacher</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Frequency of Analysis:</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Mid-Year PGP reflection meetings</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End of the Year PGP reflection Meetings</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Ongoing Supports:</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Instructional coaching and check ins</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PLC collaboration time to share learning, plan, and reflect on impact</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Administratvie support and feedback through walkthroughs and conversations</a:t>
                      </a:r>
                      <a:endParaRPr>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317500" lvl="0" marL="457200" rtl="0" algn="l">
                        <a:spcBef>
                          <a:spcPts val="0"/>
                        </a:spcBef>
                        <a:spcAft>
                          <a:spcPts val="0"/>
                        </a:spcAft>
                        <a:buSzPts val="1400"/>
                        <a:buFont typeface="Poppins"/>
                        <a:buChar char="●"/>
                      </a:pPr>
                      <a:r>
                        <a:rPr lang="en-US">
                          <a:latin typeface="Poppins"/>
                          <a:ea typeface="Poppins"/>
                          <a:cs typeface="Poppins"/>
                          <a:sym typeface="Poppins"/>
                        </a:rPr>
                        <a:t>Improved teacher performance in identified growth areas, as demonstrated through self-reflection, strengthened instructional practices, positive student outcomes, and meaningful feedback from administrators and peers.(Domain 4: Professional Responsibility)</a:t>
                      </a:r>
                      <a:endParaRPr>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a:latin typeface="Poppins"/>
                          <a:ea typeface="Poppins"/>
                          <a:cs typeface="Poppins"/>
                          <a:sym typeface="Poppins"/>
                        </a:rPr>
                        <a:t>Start:</a:t>
                      </a:r>
                      <a:r>
                        <a:rPr lang="en-US">
                          <a:latin typeface="Poppins"/>
                          <a:ea typeface="Poppins"/>
                          <a:cs typeface="Poppins"/>
                          <a:sym typeface="Poppins"/>
                        </a:rPr>
                        <a:t> July 2026</a:t>
                      </a:r>
                      <a:endParaRPr>
                        <a:latin typeface="Poppins"/>
                        <a:ea typeface="Poppins"/>
                        <a:cs typeface="Poppins"/>
                        <a:sym typeface="Poppins"/>
                      </a:endParaRPr>
                    </a:p>
                    <a:p>
                      <a:pPr indent="0" lvl="0" marL="0" rtl="0" algn="l">
                        <a:spcBef>
                          <a:spcPts val="0"/>
                        </a:spcBef>
                        <a:spcAft>
                          <a:spcPts val="0"/>
                        </a:spcAft>
                        <a:buNone/>
                      </a:pPr>
                      <a:r>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Ongoing:</a:t>
                      </a:r>
                      <a:r>
                        <a:rPr lang="en-US">
                          <a:latin typeface="Poppins"/>
                          <a:ea typeface="Poppins"/>
                          <a:cs typeface="Poppins"/>
                          <a:sym typeface="Poppins"/>
                        </a:rPr>
                        <a:t> </a:t>
                      </a:r>
                      <a:endParaRPr>
                        <a:latin typeface="Poppins"/>
                        <a:ea typeface="Poppins"/>
                        <a:cs typeface="Poppins"/>
                        <a:sym typeface="Poppins"/>
                      </a:endParaRPr>
                    </a:p>
                    <a:p>
                      <a:pPr indent="0" lvl="0" marL="0" rtl="0" algn="l">
                        <a:spcBef>
                          <a:spcPts val="0"/>
                        </a:spcBef>
                        <a:spcAft>
                          <a:spcPts val="0"/>
                        </a:spcAft>
                        <a:buNone/>
                      </a:pPr>
                      <a:r>
                        <a:rPr lang="en-US">
                          <a:latin typeface="Poppins"/>
                          <a:ea typeface="Poppins"/>
                          <a:cs typeface="Poppins"/>
                          <a:sym typeface="Poppins"/>
                        </a:rPr>
                        <a:t>Throughout the school year as PL opportunities arise</a:t>
                      </a:r>
                      <a:endParaRPr>
                        <a:latin typeface="Poppins"/>
                        <a:ea typeface="Poppins"/>
                        <a:cs typeface="Poppins"/>
                        <a:sym typeface="Poppins"/>
                      </a:endParaRPr>
                    </a:p>
                    <a:p>
                      <a:pPr indent="0" lvl="0" marL="0" rtl="0" algn="l">
                        <a:spcBef>
                          <a:spcPts val="0"/>
                        </a:spcBef>
                        <a:spcAft>
                          <a:spcPts val="0"/>
                        </a:spcAft>
                        <a:buNone/>
                      </a:pPr>
                      <a:r>
                        <a:t/>
                      </a:r>
                      <a:endParaRPr b="1">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Mid-Year Review:</a:t>
                      </a:r>
                      <a:r>
                        <a:rPr lang="en-US">
                          <a:latin typeface="Poppins"/>
                          <a:ea typeface="Poppins"/>
                          <a:cs typeface="Poppins"/>
                          <a:sym typeface="Poppins"/>
                        </a:rPr>
                        <a:t> December 2026</a:t>
                      </a:r>
                      <a:endParaRPr>
                        <a:latin typeface="Poppins"/>
                        <a:ea typeface="Poppins"/>
                        <a:cs typeface="Poppins"/>
                        <a:sym typeface="Poppins"/>
                      </a:endParaRPr>
                    </a:p>
                    <a:p>
                      <a:pPr indent="0" lvl="0" marL="0" rtl="0" algn="l">
                        <a:spcBef>
                          <a:spcPts val="0"/>
                        </a:spcBef>
                        <a:spcAft>
                          <a:spcPts val="0"/>
                        </a:spcAft>
                        <a:buNone/>
                      </a:pPr>
                      <a:r>
                        <a:t/>
                      </a:r>
                      <a:endParaRPr b="1">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Completion:</a:t>
                      </a:r>
                      <a:r>
                        <a:rPr lang="en-US">
                          <a:latin typeface="Poppins"/>
                          <a:ea typeface="Poppins"/>
                          <a:cs typeface="Poppins"/>
                          <a:sym typeface="Poppins"/>
                        </a:rPr>
                        <a:t> </a:t>
                      </a:r>
                      <a:endParaRPr>
                        <a:latin typeface="Poppins"/>
                        <a:ea typeface="Poppins"/>
                        <a:cs typeface="Poppins"/>
                        <a:sym typeface="Poppins"/>
                      </a:endParaRPr>
                    </a:p>
                    <a:p>
                      <a:pPr indent="0" lvl="0" marL="0" rtl="0" algn="l">
                        <a:spcBef>
                          <a:spcPts val="0"/>
                        </a:spcBef>
                        <a:spcAft>
                          <a:spcPts val="0"/>
                        </a:spcAft>
                        <a:buNone/>
                      </a:pPr>
                      <a:r>
                        <a:rPr lang="en-US">
                          <a:latin typeface="Poppins"/>
                          <a:ea typeface="Poppins"/>
                          <a:cs typeface="Poppins"/>
                          <a:sym typeface="Poppins"/>
                        </a:rPr>
                        <a:t>May 2027</a:t>
                      </a:r>
                      <a:endParaRPr>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a:latin typeface="Poppins"/>
                          <a:ea typeface="Poppins"/>
                          <a:cs typeface="Poppins"/>
                          <a:sym typeface="Poppins"/>
                        </a:rPr>
                        <a:t>Staffing:</a:t>
                      </a:r>
                      <a:r>
                        <a:rPr lang="en-US">
                          <a:latin typeface="Poppins"/>
                          <a:ea typeface="Poppins"/>
                          <a:cs typeface="Poppins"/>
                          <a:sym typeface="Poppins"/>
                        </a:rPr>
                        <a:t> various presenters depending on PL</a:t>
                      </a:r>
                      <a:endParaRPr>
                        <a:latin typeface="Poppins"/>
                        <a:ea typeface="Poppins"/>
                        <a:cs typeface="Poppins"/>
                        <a:sym typeface="Poppins"/>
                      </a:endParaRPr>
                    </a:p>
                    <a:p>
                      <a:pPr indent="0" lvl="0" marL="0" rtl="0" algn="l">
                        <a:spcBef>
                          <a:spcPts val="0"/>
                        </a:spcBef>
                        <a:spcAft>
                          <a:spcPts val="0"/>
                        </a:spcAft>
                        <a:buNone/>
                      </a:pPr>
                      <a:r>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Technology &amp; Tools:</a:t>
                      </a:r>
                      <a:r>
                        <a:rPr lang="en-US">
                          <a:latin typeface="Poppins"/>
                          <a:ea typeface="Poppins"/>
                          <a:cs typeface="Poppins"/>
                          <a:sym typeface="Poppins"/>
                        </a:rPr>
                        <a:t> PL platforms, classroom technology, HQIR resources, iReady, AI tools</a:t>
                      </a:r>
                      <a:endParaRPr>
                        <a:latin typeface="Poppins"/>
                        <a:ea typeface="Poppins"/>
                        <a:cs typeface="Poppins"/>
                        <a:sym typeface="Poppins"/>
                      </a:endParaRPr>
                    </a:p>
                    <a:p>
                      <a:pPr indent="0" lvl="0" marL="0" rtl="0" algn="l">
                        <a:spcBef>
                          <a:spcPts val="0"/>
                        </a:spcBef>
                        <a:spcAft>
                          <a:spcPts val="0"/>
                        </a:spcAft>
                        <a:buNone/>
                      </a:pPr>
                      <a:r>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Time &amp; Release:</a:t>
                      </a:r>
                      <a:r>
                        <a:rPr lang="en-US">
                          <a:latin typeface="Poppins"/>
                          <a:ea typeface="Poppins"/>
                          <a:cs typeface="Poppins"/>
                          <a:sym typeface="Poppins"/>
                        </a:rPr>
                        <a:t>  6 hrs</a:t>
                      </a:r>
                      <a:endParaRPr>
                        <a:latin typeface="Poppins"/>
                        <a:ea typeface="Poppins"/>
                        <a:cs typeface="Poppins"/>
                        <a:sym typeface="Poppins"/>
                      </a:endParaRPr>
                    </a:p>
                    <a:p>
                      <a:pPr indent="0" lvl="0" marL="0" rtl="0" algn="l">
                        <a:spcBef>
                          <a:spcPts val="0"/>
                        </a:spcBef>
                        <a:spcAft>
                          <a:spcPts val="0"/>
                        </a:spcAft>
                        <a:buNone/>
                      </a:pPr>
                      <a:r>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Estimated Cost:</a:t>
                      </a:r>
                      <a:r>
                        <a:rPr lang="en-US">
                          <a:latin typeface="Poppins"/>
                          <a:ea typeface="Poppins"/>
                          <a:cs typeface="Poppins"/>
                          <a:sym typeface="Poppins"/>
                        </a:rPr>
                        <a:t> Varies</a:t>
                      </a:r>
                      <a:endParaRPr>
                        <a:latin typeface="Poppins"/>
                        <a:ea typeface="Poppins"/>
                        <a:cs typeface="Poppins"/>
                        <a:sym typeface="Poppins"/>
                      </a:endParaRPr>
                    </a:p>
                    <a:p>
                      <a:pPr indent="0" lvl="0" marL="0" rtl="0" algn="l">
                        <a:spcBef>
                          <a:spcPts val="0"/>
                        </a:spcBef>
                        <a:spcAft>
                          <a:spcPts val="0"/>
                        </a:spcAft>
                        <a:buNone/>
                      </a:pPr>
                      <a:r>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Funding Sources:</a:t>
                      </a:r>
                      <a:r>
                        <a:rPr lang="en-US">
                          <a:latin typeface="Poppins"/>
                          <a:ea typeface="Poppins"/>
                          <a:cs typeface="Poppins"/>
                          <a:sym typeface="Poppins"/>
                        </a:rPr>
                        <a:t> Sec 6 (SBDM Budget)</a:t>
                      </a:r>
                      <a:endParaRPr>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74" name="Google Shape;174;p25"/>
          <p:cNvSpPr txBox="1"/>
          <p:nvPr/>
        </p:nvSpPr>
        <p:spPr>
          <a:xfrm>
            <a:off x="678300" y="0"/>
            <a:ext cx="17609700" cy="181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sz="2400">
                <a:solidFill>
                  <a:schemeClr val="dk1"/>
                </a:solidFill>
                <a:latin typeface="Poppins"/>
                <a:ea typeface="Poppins"/>
                <a:cs typeface="Poppins"/>
                <a:sym typeface="Poppins"/>
              </a:rPr>
              <a:t>Focus Area: Teacher’s Professional Growth Plan </a:t>
            </a:r>
            <a:endParaRPr b="1" sz="28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a:solidFill>
                  <a:schemeClr val="dk1"/>
                </a:solidFill>
                <a:latin typeface="Poppins"/>
                <a:ea typeface="Poppins"/>
                <a:cs typeface="Poppins"/>
                <a:sym typeface="Poppins"/>
              </a:rPr>
              <a:t>Short-Term Goal:</a:t>
            </a:r>
            <a:r>
              <a:rPr lang="en-US">
                <a:solidFill>
                  <a:schemeClr val="dk1"/>
                </a:solidFill>
                <a:latin typeface="Poppins"/>
                <a:ea typeface="Poppins"/>
                <a:cs typeface="Poppins"/>
                <a:sym typeface="Poppins"/>
              </a:rPr>
              <a:t> Increase teacher pedagogy which will result in increased proficiency in various subject areas.</a:t>
            </a:r>
            <a:endParaRPr>
              <a:solidFill>
                <a:schemeClr val="dk1"/>
              </a:solidFill>
              <a:latin typeface="Poppins"/>
              <a:ea typeface="Poppins"/>
              <a:cs typeface="Poppins"/>
              <a:sym typeface="Poppins"/>
            </a:endParaRPr>
          </a:p>
          <a:p>
            <a:pPr indent="0" lvl="0" marL="0" rtl="0" algn="l">
              <a:spcBef>
                <a:spcPts val="1200"/>
              </a:spcBef>
              <a:spcAft>
                <a:spcPts val="0"/>
              </a:spcAft>
              <a:buNone/>
            </a:pPr>
            <a:r>
              <a:rPr b="1" lang="en-US">
                <a:solidFill>
                  <a:schemeClr val="dk1"/>
                </a:solidFill>
                <a:latin typeface="Poppins"/>
                <a:ea typeface="Poppins"/>
                <a:cs typeface="Poppins"/>
                <a:sym typeface="Poppins"/>
              </a:rPr>
              <a:t>Long-Term Goal:</a:t>
            </a:r>
            <a:r>
              <a:rPr lang="en-US">
                <a:solidFill>
                  <a:schemeClr val="dk1"/>
                </a:solidFill>
                <a:latin typeface="Poppins"/>
                <a:ea typeface="Poppins"/>
                <a:cs typeface="Poppins"/>
                <a:sym typeface="Poppins"/>
              </a:rPr>
              <a:t> </a:t>
            </a:r>
            <a:r>
              <a:rPr lang="en-US">
                <a:solidFill>
                  <a:schemeClr val="dk1"/>
                </a:solidFill>
                <a:latin typeface="Poppins"/>
                <a:ea typeface="Poppins"/>
                <a:cs typeface="Poppins"/>
                <a:sym typeface="Poppins"/>
              </a:rPr>
              <a:t> Reading:  Increase the number of students scoring proficient/distinguished on KSA from 32% to 43%.</a:t>
            </a:r>
            <a:endParaRPr>
              <a:solidFill>
                <a:schemeClr val="dk1"/>
              </a:solidFill>
              <a:latin typeface="Poppins"/>
              <a:ea typeface="Poppins"/>
              <a:cs typeface="Poppins"/>
              <a:sym typeface="Poppins"/>
            </a:endParaRPr>
          </a:p>
          <a:p>
            <a:pPr indent="0" lvl="0" marL="0" rtl="0" algn="l">
              <a:spcBef>
                <a:spcPts val="0"/>
              </a:spcBef>
              <a:spcAft>
                <a:spcPts val="0"/>
              </a:spcAft>
              <a:buNone/>
            </a:pPr>
            <a:r>
              <a:rPr lang="en-US">
                <a:solidFill>
                  <a:schemeClr val="dk1"/>
                </a:solidFill>
                <a:latin typeface="Poppins"/>
                <a:ea typeface="Poppins"/>
                <a:cs typeface="Poppins"/>
                <a:sym typeface="Poppins"/>
              </a:rPr>
              <a:t>                                  Math:  Increase the number of students scoring proficient/distinguished on KSA from 29% to 40%.</a:t>
            </a:r>
            <a:endParaRPr>
              <a:solidFill>
                <a:schemeClr val="dk1"/>
              </a:solidFill>
              <a:latin typeface="Poppins"/>
              <a:ea typeface="Poppins"/>
              <a:cs typeface="Poppins"/>
              <a:sym typeface="Poppins"/>
            </a:endParaRPr>
          </a:p>
          <a:p>
            <a:pPr indent="0" lvl="0" marL="0" rtl="0" algn="l">
              <a:spcBef>
                <a:spcPts val="0"/>
              </a:spcBef>
              <a:spcAft>
                <a:spcPts val="0"/>
              </a:spcAft>
              <a:buNone/>
            </a:pPr>
            <a:r>
              <a:rPr lang="en-US">
                <a:solidFill>
                  <a:schemeClr val="dk1"/>
                </a:solidFill>
                <a:latin typeface="Poppins"/>
                <a:ea typeface="Poppins"/>
                <a:cs typeface="Poppins"/>
                <a:sym typeface="Poppins"/>
              </a:rPr>
              <a:t>			     Writing:  Increase the number of students scoring proficient/distinguished on KSA from % to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pic>
        <p:nvPicPr>
          <p:cNvPr id="179" name="Google Shape;179;p26"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180" name="Google Shape;180;p26"/>
          <p:cNvGraphicFramePr/>
          <p:nvPr/>
        </p:nvGraphicFramePr>
        <p:xfrm>
          <a:off x="598163" y="2141200"/>
          <a:ext cx="3000000" cy="3000000"/>
        </p:xfrm>
        <a:graphic>
          <a:graphicData uri="http://schemas.openxmlformats.org/drawingml/2006/table">
            <a:tbl>
              <a:tblPr>
                <a:noFill/>
                <a:tableStyleId>{39012959-B684-4642-B459-AFBF5140C6A4}</a:tableStyleId>
              </a:tblPr>
              <a:tblGrid>
                <a:gridCol w="2483150"/>
                <a:gridCol w="3980350"/>
                <a:gridCol w="4363775"/>
                <a:gridCol w="24009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4690275">
                <a:tc>
                  <a:txBody>
                    <a:bodyPr/>
                    <a:lstStyle/>
                    <a:p>
                      <a:pPr indent="0" lvl="0" marL="0" rtl="0" algn="l">
                        <a:spcBef>
                          <a:spcPts val="0"/>
                        </a:spcBef>
                        <a:spcAft>
                          <a:spcPts val="0"/>
                        </a:spcAft>
                        <a:buNone/>
                      </a:pPr>
                      <a:r>
                        <a:rPr b="1" lang="en-US" sz="1300">
                          <a:solidFill>
                            <a:schemeClr val="dk1"/>
                          </a:solidFill>
                          <a:latin typeface="Poppins"/>
                          <a:ea typeface="Poppins"/>
                          <a:cs typeface="Poppins"/>
                          <a:sym typeface="Poppins"/>
                        </a:rPr>
                        <a:t>Professional Learning Activity: </a:t>
                      </a:r>
                      <a:endParaRPr b="1" sz="1300">
                        <a:solidFill>
                          <a:schemeClr val="dk1"/>
                        </a:solidFill>
                        <a:latin typeface="Poppins"/>
                        <a:ea typeface="Poppins"/>
                        <a:cs typeface="Poppins"/>
                        <a:sym typeface="Poppins"/>
                      </a:endParaRPr>
                    </a:p>
                    <a:p>
                      <a:pPr indent="0" lvl="0" marL="0" rtl="0" algn="l">
                        <a:spcBef>
                          <a:spcPts val="0"/>
                        </a:spcBef>
                        <a:spcAft>
                          <a:spcPts val="0"/>
                        </a:spcAft>
                        <a:buNone/>
                      </a:pPr>
                      <a:r>
                        <a:rPr lang="en-US" sz="1300">
                          <a:solidFill>
                            <a:schemeClr val="dk1"/>
                          </a:solidFill>
                          <a:latin typeface="Poppins"/>
                          <a:ea typeface="Poppins"/>
                          <a:cs typeface="Poppins"/>
                          <a:sym typeface="Poppins"/>
                        </a:rPr>
                        <a:t>OTUS </a:t>
                      </a:r>
                      <a:endParaRPr sz="1300">
                        <a:solidFill>
                          <a:schemeClr val="dk1"/>
                        </a:solidFill>
                        <a:latin typeface="Poppins"/>
                        <a:ea typeface="Poppins"/>
                        <a:cs typeface="Poppins"/>
                        <a:sym typeface="Poppins"/>
                      </a:endParaRPr>
                    </a:p>
                    <a:p>
                      <a:pPr indent="0" lvl="0" marL="0" rtl="0" algn="l">
                        <a:spcBef>
                          <a:spcPts val="0"/>
                        </a:spcBef>
                        <a:spcAft>
                          <a:spcPts val="0"/>
                        </a:spcAft>
                        <a:buNone/>
                      </a:pPr>
                      <a:r>
                        <a:t/>
                      </a:r>
                      <a:endParaRPr b="1" sz="1300">
                        <a:solidFill>
                          <a:schemeClr val="dk1"/>
                        </a:solidFill>
                        <a:latin typeface="Poppins"/>
                        <a:ea typeface="Poppins"/>
                        <a:cs typeface="Poppins"/>
                        <a:sym typeface="Poppins"/>
                      </a:endParaRPr>
                    </a:p>
                    <a:p>
                      <a:pPr indent="0" lvl="0" marL="0" rtl="0" algn="l">
                        <a:spcBef>
                          <a:spcPts val="0"/>
                        </a:spcBef>
                        <a:spcAft>
                          <a:spcPts val="0"/>
                        </a:spcAft>
                        <a:buNone/>
                      </a:pPr>
                      <a:r>
                        <a:rPr b="1" lang="en-US" sz="1300">
                          <a:solidFill>
                            <a:schemeClr val="dk1"/>
                          </a:solidFill>
                          <a:latin typeface="Poppins"/>
                          <a:ea typeface="Poppins"/>
                          <a:cs typeface="Poppins"/>
                          <a:sym typeface="Poppins"/>
                        </a:rPr>
                        <a:t>Description of Activity: </a:t>
                      </a:r>
                      <a:endParaRPr b="1" sz="1300">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lang="en-US" sz="1300">
                          <a:solidFill>
                            <a:schemeClr val="dk1"/>
                          </a:solidFill>
                          <a:latin typeface="Poppins"/>
                          <a:ea typeface="Poppins"/>
                          <a:cs typeface="Poppins"/>
                          <a:sym typeface="Poppins"/>
                        </a:rPr>
                        <a:t>DLC &amp; IC will lead teachers through OTUS platform, focusing on master bank, creating assessments, data analysis, and other integrated measures for the school year.  </a:t>
                      </a:r>
                      <a:endParaRPr sz="1300">
                        <a:solidFill>
                          <a:schemeClr val="dk1"/>
                        </a:solidFill>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15000"/>
                        </a:lnSpc>
                        <a:spcBef>
                          <a:spcPts val="1200"/>
                        </a:spcBef>
                        <a:spcAft>
                          <a:spcPts val="0"/>
                        </a:spcAft>
                        <a:buClr>
                          <a:schemeClr val="dk1"/>
                        </a:buClr>
                        <a:buSzPts val="1100"/>
                        <a:buFont typeface="Arial"/>
                        <a:buNone/>
                      </a:pPr>
                      <a:r>
                        <a:rPr b="1" lang="en-US" sz="1300">
                          <a:solidFill>
                            <a:schemeClr val="dk1"/>
                          </a:solidFill>
                          <a:latin typeface="Poppins"/>
                          <a:ea typeface="Poppins"/>
                          <a:cs typeface="Poppins"/>
                          <a:sym typeface="Poppins"/>
                        </a:rPr>
                        <a:t>Target Audience:</a:t>
                      </a:r>
                      <a:br>
                        <a:rPr b="1" lang="en-US" sz="1300">
                          <a:solidFill>
                            <a:schemeClr val="dk1"/>
                          </a:solidFill>
                          <a:latin typeface="Poppins"/>
                          <a:ea typeface="Poppins"/>
                          <a:cs typeface="Poppins"/>
                          <a:sym typeface="Poppins"/>
                        </a:rPr>
                      </a:br>
                      <a:r>
                        <a:rPr lang="en-US" sz="1300">
                          <a:solidFill>
                            <a:schemeClr val="dk1"/>
                          </a:solidFill>
                          <a:latin typeface="Poppins"/>
                          <a:ea typeface="Poppins"/>
                          <a:cs typeface="Poppins"/>
                          <a:sym typeface="Poppins"/>
                        </a:rPr>
                        <a:t> Certified Teachers</a:t>
                      </a:r>
                      <a:endParaRPr sz="13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sz="1300">
                          <a:solidFill>
                            <a:schemeClr val="dk1"/>
                          </a:solidFill>
                          <a:latin typeface="Poppins"/>
                          <a:ea typeface="Poppins"/>
                          <a:cs typeface="Poppins"/>
                          <a:sym typeface="Poppins"/>
                        </a:rPr>
                        <a:t>Intended Results:</a:t>
                      </a:r>
                      <a:br>
                        <a:rPr b="1" lang="en-US" sz="1300">
                          <a:solidFill>
                            <a:schemeClr val="dk1"/>
                          </a:solidFill>
                          <a:latin typeface="Poppins"/>
                          <a:ea typeface="Poppins"/>
                          <a:cs typeface="Poppins"/>
                          <a:sym typeface="Poppins"/>
                        </a:rPr>
                      </a:br>
                      <a:r>
                        <a:rPr lang="en-US" sz="1300">
                          <a:solidFill>
                            <a:schemeClr val="dk1"/>
                          </a:solidFill>
                          <a:latin typeface="Poppins"/>
                          <a:ea typeface="Poppins"/>
                          <a:cs typeface="Poppins"/>
                          <a:sym typeface="Poppins"/>
                        </a:rPr>
                        <a:t>Teachers will be able to effectively navigate the OTUS platform, utilize the Mastery Bank to design standards-aligned assessments, create and assign assessments, and analyze student data to inform instructional decisions.</a:t>
                      </a:r>
                      <a:endParaRPr sz="1300">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1100"/>
                        <a:buFont typeface="Arial"/>
                        <a:buNone/>
                      </a:pPr>
                      <a:r>
                        <a:rPr b="1" lang="en-US" sz="1300">
                          <a:solidFill>
                            <a:schemeClr val="dk1"/>
                          </a:solidFill>
                          <a:latin typeface="Poppins"/>
                          <a:ea typeface="Poppins"/>
                          <a:cs typeface="Poppins"/>
                          <a:sym typeface="Poppins"/>
                        </a:rPr>
                        <a:t>Student Outcomes:</a:t>
                      </a:r>
                      <a:br>
                        <a:rPr b="1" lang="en-US" sz="1300">
                          <a:solidFill>
                            <a:schemeClr val="dk1"/>
                          </a:solidFill>
                          <a:latin typeface="Poppins"/>
                          <a:ea typeface="Poppins"/>
                          <a:cs typeface="Poppins"/>
                          <a:sym typeface="Poppins"/>
                        </a:rPr>
                      </a:br>
                      <a:r>
                        <a:rPr lang="en-US" sz="1300">
                          <a:solidFill>
                            <a:schemeClr val="dk1"/>
                          </a:solidFill>
                          <a:latin typeface="Poppins"/>
                          <a:ea typeface="Poppins"/>
                          <a:cs typeface="Poppins"/>
                          <a:sym typeface="Poppins"/>
                        </a:rPr>
                        <a:t>Students will benefit from more targeted, data-driven instruction, resulting in improved mastery of standards, timely interventions, and increased academic growth.</a:t>
                      </a:r>
                      <a:endParaRPr sz="1300">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1100"/>
                        <a:buFont typeface="Arial"/>
                        <a:buNone/>
                      </a:pPr>
                      <a:r>
                        <a:rPr b="1" lang="en-US" sz="1300">
                          <a:solidFill>
                            <a:schemeClr val="dk1"/>
                          </a:solidFill>
                          <a:latin typeface="Poppins"/>
                          <a:ea typeface="Poppins"/>
                          <a:cs typeface="Poppins"/>
                          <a:sym typeface="Poppins"/>
                        </a:rPr>
                        <a:t>Educator Practices:</a:t>
                      </a:r>
                      <a:br>
                        <a:rPr b="1" lang="en-US" sz="1300">
                          <a:solidFill>
                            <a:schemeClr val="dk1"/>
                          </a:solidFill>
                          <a:latin typeface="Poppins"/>
                          <a:ea typeface="Poppins"/>
                          <a:cs typeface="Poppins"/>
                          <a:sym typeface="Poppins"/>
                        </a:rPr>
                      </a:br>
                      <a:r>
                        <a:rPr lang="en-US" sz="1300">
                          <a:solidFill>
                            <a:schemeClr val="dk1"/>
                          </a:solidFill>
                          <a:latin typeface="Poppins"/>
                          <a:ea typeface="Poppins"/>
                          <a:cs typeface="Poppins"/>
                          <a:sym typeface="Poppins"/>
                        </a:rPr>
                        <a:t> Teachers will consistently use OTUS to design assessments, monitor student progress, and adjust instruction based on real-time data. Instruction will become more responsive and aligned to identified student needs.</a:t>
                      </a:r>
                      <a:endParaRPr sz="1300">
                        <a:solidFill>
                          <a:schemeClr val="dk1"/>
                        </a:solidFill>
                        <a:latin typeface="Poppins"/>
                        <a:ea typeface="Poppins"/>
                        <a:cs typeface="Poppins"/>
                        <a:sym typeface="Poppins"/>
                      </a:endParaRPr>
                    </a:p>
                    <a:p>
                      <a:pPr indent="0" lvl="0" marL="0" rtl="0" algn="l">
                        <a:lnSpc>
                          <a:spcPct val="115000"/>
                        </a:lnSpc>
                        <a:spcBef>
                          <a:spcPts val="1200"/>
                        </a:spcBef>
                        <a:spcAft>
                          <a:spcPts val="1200"/>
                        </a:spcAft>
                        <a:buNone/>
                      </a:pPr>
                      <a:r>
                        <a:rPr b="1" lang="en-US" sz="1300">
                          <a:solidFill>
                            <a:schemeClr val="dk1"/>
                          </a:solidFill>
                          <a:latin typeface="Poppins"/>
                          <a:ea typeface="Poppins"/>
                          <a:cs typeface="Poppins"/>
                          <a:sym typeface="Poppins"/>
                        </a:rPr>
                        <a:t>Educator Beliefs &amp; Efficacy:</a:t>
                      </a:r>
                      <a:br>
                        <a:rPr b="1" lang="en-US" sz="1300">
                          <a:solidFill>
                            <a:schemeClr val="dk1"/>
                          </a:solidFill>
                          <a:latin typeface="Poppins"/>
                          <a:ea typeface="Poppins"/>
                          <a:cs typeface="Poppins"/>
                          <a:sym typeface="Poppins"/>
                        </a:rPr>
                      </a:br>
                      <a:r>
                        <a:rPr lang="en-US" sz="1300">
                          <a:solidFill>
                            <a:schemeClr val="dk1"/>
                          </a:solidFill>
                          <a:latin typeface="Poppins"/>
                          <a:ea typeface="Poppins"/>
                          <a:cs typeface="Poppins"/>
                          <a:sym typeface="Poppins"/>
                        </a:rPr>
                        <a:t> Teachers will build confidence in using data to drive instruction and believe in their ability to impact student outcomes through intentional, evidence-based practices.</a:t>
                      </a:r>
                      <a:endParaRPr sz="13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15000"/>
                        </a:lnSpc>
                        <a:spcBef>
                          <a:spcPts val="1200"/>
                        </a:spcBef>
                        <a:spcAft>
                          <a:spcPts val="0"/>
                        </a:spcAft>
                        <a:buClr>
                          <a:schemeClr val="dk1"/>
                        </a:buClr>
                        <a:buSzPts val="1100"/>
                        <a:buFont typeface="Arial"/>
                        <a:buNone/>
                      </a:pPr>
                      <a:r>
                        <a:rPr b="1" lang="en-US" sz="1300">
                          <a:solidFill>
                            <a:schemeClr val="dk1"/>
                          </a:solidFill>
                          <a:latin typeface="Poppins"/>
                          <a:ea typeface="Poppins"/>
                          <a:cs typeface="Poppins"/>
                          <a:sym typeface="Poppins"/>
                        </a:rPr>
                        <a:t>Monitoring for Evidence of Implementation: Data Gathered:</a:t>
                      </a:r>
                      <a:br>
                        <a:rPr b="1" lang="en-US" sz="1300">
                          <a:solidFill>
                            <a:schemeClr val="dk1"/>
                          </a:solidFill>
                          <a:latin typeface="Poppins"/>
                          <a:ea typeface="Poppins"/>
                          <a:cs typeface="Poppins"/>
                          <a:sym typeface="Poppins"/>
                        </a:rPr>
                      </a:br>
                      <a:r>
                        <a:rPr lang="en-US" sz="1300">
                          <a:solidFill>
                            <a:schemeClr val="dk1"/>
                          </a:solidFill>
                          <a:latin typeface="Poppins"/>
                          <a:ea typeface="Poppins"/>
                          <a:cs typeface="Poppins"/>
                          <a:sym typeface="Poppins"/>
                        </a:rPr>
                        <a:t>OTUS usage data (assessment creation, Mastery Bank use, and data reports), student assessment results, evidence of data-driven instructional adjustments, and MTSS documentation reflecting targeted supports and co-teaching practices.</a:t>
                      </a:r>
                      <a:endParaRPr sz="1300">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1100"/>
                        <a:buFont typeface="Arial"/>
                        <a:buNone/>
                      </a:pPr>
                      <a:r>
                        <a:rPr b="1" lang="en-US" sz="1300">
                          <a:solidFill>
                            <a:schemeClr val="dk1"/>
                          </a:solidFill>
                          <a:latin typeface="Poppins"/>
                          <a:ea typeface="Poppins"/>
                          <a:cs typeface="Poppins"/>
                          <a:sym typeface="Poppins"/>
                        </a:rPr>
                        <a:t>Responsible Parties:</a:t>
                      </a:r>
                      <a:br>
                        <a:rPr b="1" lang="en-US" sz="1300">
                          <a:solidFill>
                            <a:schemeClr val="dk1"/>
                          </a:solidFill>
                          <a:latin typeface="Poppins"/>
                          <a:ea typeface="Poppins"/>
                          <a:cs typeface="Poppins"/>
                          <a:sym typeface="Poppins"/>
                        </a:rPr>
                      </a:br>
                      <a:r>
                        <a:rPr lang="en-US" sz="1300">
                          <a:solidFill>
                            <a:schemeClr val="dk1"/>
                          </a:solidFill>
                          <a:latin typeface="Poppins"/>
                          <a:ea typeface="Poppins"/>
                          <a:cs typeface="Poppins"/>
                          <a:sym typeface="Poppins"/>
                        </a:rPr>
                        <a:t> Mckinzee Krish (DLC), in collaboration with IC &amp; Principal</a:t>
                      </a:r>
                      <a:endParaRPr sz="1300">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1100"/>
                        <a:buFont typeface="Arial"/>
                        <a:buNone/>
                      </a:pPr>
                      <a:r>
                        <a:rPr b="1" lang="en-US" sz="1300">
                          <a:solidFill>
                            <a:schemeClr val="dk1"/>
                          </a:solidFill>
                          <a:latin typeface="Poppins"/>
                          <a:ea typeface="Poppins"/>
                          <a:cs typeface="Poppins"/>
                          <a:sym typeface="Poppins"/>
                        </a:rPr>
                        <a:t>Frequency of Analysis:</a:t>
                      </a:r>
                      <a:br>
                        <a:rPr b="1" lang="en-US" sz="1300">
                          <a:solidFill>
                            <a:schemeClr val="dk1"/>
                          </a:solidFill>
                          <a:latin typeface="Poppins"/>
                          <a:ea typeface="Poppins"/>
                          <a:cs typeface="Poppins"/>
                          <a:sym typeface="Poppins"/>
                        </a:rPr>
                      </a:br>
                      <a:r>
                        <a:rPr lang="en-US" sz="1300">
                          <a:solidFill>
                            <a:schemeClr val="dk1"/>
                          </a:solidFill>
                          <a:latin typeface="Poppins"/>
                          <a:ea typeface="Poppins"/>
                          <a:cs typeface="Poppins"/>
                          <a:sym typeface="Poppins"/>
                        </a:rPr>
                        <a:t> Ongoing through PLCs (weekly/biweekly), with deeper analysis during coaching cycles and quarterly data reviews.</a:t>
                      </a:r>
                      <a:endParaRPr sz="1300">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1100"/>
                        <a:buFont typeface="Arial"/>
                        <a:buNone/>
                      </a:pPr>
                      <a:r>
                        <a:rPr b="1" lang="en-US" sz="1300">
                          <a:solidFill>
                            <a:schemeClr val="dk1"/>
                          </a:solidFill>
                          <a:latin typeface="Poppins"/>
                          <a:ea typeface="Poppins"/>
                          <a:cs typeface="Poppins"/>
                          <a:sym typeface="Poppins"/>
                        </a:rPr>
                        <a:t>Ongoing Supports:</a:t>
                      </a:r>
                      <a:br>
                        <a:rPr b="1" lang="en-US" sz="1300">
                          <a:solidFill>
                            <a:schemeClr val="dk1"/>
                          </a:solidFill>
                          <a:latin typeface="Poppins"/>
                          <a:ea typeface="Poppins"/>
                          <a:cs typeface="Poppins"/>
                          <a:sym typeface="Poppins"/>
                        </a:rPr>
                      </a:br>
                      <a:r>
                        <a:rPr lang="en-US" sz="1300">
                          <a:solidFill>
                            <a:schemeClr val="dk1"/>
                          </a:solidFill>
                          <a:latin typeface="Poppins"/>
                          <a:ea typeface="Poppins"/>
                          <a:cs typeface="Poppins"/>
                          <a:sym typeface="Poppins"/>
                        </a:rPr>
                        <a:t> Coaching cycles, PLC collaboratio and continued professional learning focused on  data analysis to drive instruction</a:t>
                      </a:r>
                      <a:endParaRPr sz="1300">
                        <a:solidFill>
                          <a:schemeClr val="dk1"/>
                        </a:solidFill>
                        <a:latin typeface="Poppins"/>
                        <a:ea typeface="Poppins"/>
                        <a:cs typeface="Poppins"/>
                        <a:sym typeface="Poppins"/>
                      </a:endParaRPr>
                    </a:p>
                    <a:p>
                      <a:pPr indent="0" lvl="0" marL="0" rtl="0" algn="l">
                        <a:spcBef>
                          <a:spcPts val="1200"/>
                        </a:spcBef>
                        <a:spcAft>
                          <a:spcPts val="0"/>
                        </a:spcAft>
                        <a:buNone/>
                      </a:pPr>
                      <a:r>
                        <a:t/>
                      </a:r>
                      <a:endParaRPr b="1" sz="13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15000"/>
                        </a:lnSpc>
                        <a:spcBef>
                          <a:spcPts val="1200"/>
                        </a:spcBef>
                        <a:spcAft>
                          <a:spcPts val="0"/>
                        </a:spcAft>
                        <a:buClr>
                          <a:schemeClr val="dk1"/>
                        </a:buClr>
                        <a:buSzPts val="1100"/>
                        <a:buFont typeface="Arial"/>
                        <a:buNone/>
                      </a:pPr>
                      <a:r>
                        <a:rPr lang="en-US" sz="1300">
                          <a:latin typeface="Poppins"/>
                          <a:ea typeface="Poppins"/>
                          <a:cs typeface="Poppins"/>
                          <a:sym typeface="Poppins"/>
                        </a:rPr>
                        <a:t>Consistent use of OTUS by teachers to create and analyze assessments, along with clear evidence of instructional adjustments based on data. Increased alignment of Tier 1 instruction across classrooms and stronger implementation of MTSS practices and co-teaching models.</a:t>
                      </a:r>
                      <a:endParaRPr sz="1300">
                        <a:latin typeface="Poppins"/>
                        <a:ea typeface="Poppins"/>
                        <a:cs typeface="Poppins"/>
                        <a:sym typeface="Poppins"/>
                      </a:endParaRPr>
                    </a:p>
                    <a:p>
                      <a:pPr indent="0" lvl="0" marL="0" rtl="0" algn="l">
                        <a:lnSpc>
                          <a:spcPct val="115000"/>
                        </a:lnSpc>
                        <a:spcBef>
                          <a:spcPts val="1200"/>
                        </a:spcBef>
                        <a:spcAft>
                          <a:spcPts val="0"/>
                        </a:spcAft>
                        <a:buClr>
                          <a:schemeClr val="dk1"/>
                        </a:buClr>
                        <a:buSzPts val="1100"/>
                        <a:buFont typeface="Arial"/>
                        <a:buNone/>
                      </a:pPr>
                      <a:r>
                        <a:rPr lang="en-US" sz="1300">
                          <a:latin typeface="Poppins"/>
                          <a:ea typeface="Poppins"/>
                          <a:cs typeface="Poppins"/>
                          <a:sym typeface="Poppins"/>
                        </a:rPr>
                        <a:t>Student data shows improved mastery of standards, reduced gaps among subgroups, and more timely, targeted interventions. Additionally, teachers demonstrate increased confidence and independence in using data to drive instruction and support all learners.</a:t>
                      </a:r>
                      <a:endParaRPr sz="1300">
                        <a:latin typeface="Poppins"/>
                        <a:ea typeface="Poppins"/>
                        <a:cs typeface="Poppins"/>
                        <a:sym typeface="Poppins"/>
                      </a:endParaRPr>
                    </a:p>
                    <a:p>
                      <a:pPr indent="0" lvl="0" marL="0" rtl="0" algn="l">
                        <a:spcBef>
                          <a:spcPts val="1200"/>
                        </a:spcBef>
                        <a:spcAft>
                          <a:spcPts val="0"/>
                        </a:spcAft>
                        <a:buNone/>
                      </a:pPr>
                      <a:r>
                        <a:t/>
                      </a:r>
                      <a:endParaRPr sz="13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300">
                          <a:latin typeface="Poppins"/>
                          <a:ea typeface="Poppins"/>
                          <a:cs typeface="Poppins"/>
                          <a:sym typeface="Poppins"/>
                        </a:rPr>
                        <a:t>Start:</a:t>
                      </a:r>
                      <a:r>
                        <a:rPr lang="en-US" sz="1300">
                          <a:latin typeface="Poppins"/>
                          <a:ea typeface="Poppins"/>
                          <a:cs typeface="Poppins"/>
                          <a:sym typeface="Poppins"/>
                        </a:rPr>
                        <a:t> </a:t>
                      </a:r>
                      <a:endParaRPr sz="1300">
                        <a:latin typeface="Poppins"/>
                        <a:ea typeface="Poppins"/>
                        <a:cs typeface="Poppins"/>
                        <a:sym typeface="Poppins"/>
                      </a:endParaRPr>
                    </a:p>
                    <a:p>
                      <a:pPr indent="0" lvl="0" marL="0" rtl="0" algn="l">
                        <a:spcBef>
                          <a:spcPts val="0"/>
                        </a:spcBef>
                        <a:spcAft>
                          <a:spcPts val="0"/>
                        </a:spcAft>
                        <a:buNone/>
                      </a:pPr>
                      <a:r>
                        <a:rPr lang="en-US" sz="1300">
                          <a:latin typeface="Poppins"/>
                          <a:ea typeface="Poppins"/>
                          <a:cs typeface="Poppins"/>
                          <a:sym typeface="Poppins"/>
                        </a:rPr>
                        <a:t>Monday, August 3, 2026</a:t>
                      </a:r>
                      <a:endParaRPr sz="1300">
                        <a:latin typeface="Poppins"/>
                        <a:ea typeface="Poppins"/>
                        <a:cs typeface="Poppins"/>
                        <a:sym typeface="Poppins"/>
                      </a:endParaRPr>
                    </a:p>
                    <a:p>
                      <a:pPr indent="0" lvl="0" marL="0" rtl="0" algn="l">
                        <a:spcBef>
                          <a:spcPts val="0"/>
                        </a:spcBef>
                        <a:spcAft>
                          <a:spcPts val="0"/>
                        </a:spcAft>
                        <a:buNone/>
                      </a:pPr>
                      <a:r>
                        <a:t/>
                      </a:r>
                      <a:endParaRPr sz="1300">
                        <a:latin typeface="Poppins"/>
                        <a:ea typeface="Poppins"/>
                        <a:cs typeface="Poppins"/>
                        <a:sym typeface="Poppins"/>
                      </a:endParaRPr>
                    </a:p>
                    <a:p>
                      <a:pPr indent="0" lvl="0" marL="0" rtl="0" algn="l">
                        <a:spcBef>
                          <a:spcPts val="0"/>
                        </a:spcBef>
                        <a:spcAft>
                          <a:spcPts val="0"/>
                        </a:spcAft>
                        <a:buNone/>
                      </a:pPr>
                      <a:r>
                        <a:rPr b="1" lang="en-US" sz="1300">
                          <a:latin typeface="Poppins"/>
                          <a:ea typeface="Poppins"/>
                          <a:cs typeface="Poppins"/>
                          <a:sym typeface="Poppins"/>
                        </a:rPr>
                        <a:t>Ongoing:</a:t>
                      </a:r>
                      <a:r>
                        <a:rPr lang="en-US" sz="1300">
                          <a:latin typeface="Poppins"/>
                          <a:ea typeface="Poppins"/>
                          <a:cs typeface="Poppins"/>
                          <a:sym typeface="Poppins"/>
                        </a:rPr>
                        <a:t> </a:t>
                      </a:r>
                      <a:endParaRPr sz="1300">
                        <a:latin typeface="Poppins"/>
                        <a:ea typeface="Poppins"/>
                        <a:cs typeface="Poppins"/>
                        <a:sym typeface="Poppins"/>
                      </a:endParaRPr>
                    </a:p>
                    <a:p>
                      <a:pPr indent="0" lvl="0" marL="0" rtl="0" algn="l">
                        <a:spcBef>
                          <a:spcPts val="0"/>
                        </a:spcBef>
                        <a:spcAft>
                          <a:spcPts val="0"/>
                        </a:spcAft>
                        <a:buNone/>
                      </a:pPr>
                      <a:r>
                        <a:rPr lang="en-US" sz="1300">
                          <a:latin typeface="Poppins"/>
                          <a:ea typeface="Poppins"/>
                          <a:cs typeface="Poppins"/>
                          <a:sym typeface="Poppins"/>
                        </a:rPr>
                        <a:t>PLCs meet regularly to create assessments and analyze data</a:t>
                      </a:r>
                      <a:endParaRPr sz="1300">
                        <a:latin typeface="Poppins"/>
                        <a:ea typeface="Poppins"/>
                        <a:cs typeface="Poppins"/>
                        <a:sym typeface="Poppins"/>
                      </a:endParaRPr>
                    </a:p>
                    <a:p>
                      <a:pPr indent="0" lvl="0" marL="0" rtl="0" algn="l">
                        <a:spcBef>
                          <a:spcPts val="0"/>
                        </a:spcBef>
                        <a:spcAft>
                          <a:spcPts val="0"/>
                        </a:spcAft>
                        <a:buNone/>
                      </a:pPr>
                      <a:r>
                        <a:t/>
                      </a:r>
                      <a:endParaRPr sz="1300">
                        <a:latin typeface="Poppins"/>
                        <a:ea typeface="Poppins"/>
                        <a:cs typeface="Poppins"/>
                        <a:sym typeface="Poppins"/>
                      </a:endParaRPr>
                    </a:p>
                    <a:p>
                      <a:pPr indent="0" lvl="0" marL="0" rtl="0" algn="l">
                        <a:spcBef>
                          <a:spcPts val="0"/>
                        </a:spcBef>
                        <a:spcAft>
                          <a:spcPts val="0"/>
                        </a:spcAft>
                        <a:buNone/>
                      </a:pPr>
                      <a:r>
                        <a:rPr b="1" lang="en-US" sz="1300">
                          <a:latin typeface="Poppins"/>
                          <a:ea typeface="Poppins"/>
                          <a:cs typeface="Poppins"/>
                          <a:sym typeface="Poppins"/>
                        </a:rPr>
                        <a:t>Mid-Year Review:</a:t>
                      </a:r>
                      <a:r>
                        <a:rPr lang="en-US" sz="1300">
                          <a:latin typeface="Poppins"/>
                          <a:ea typeface="Poppins"/>
                          <a:cs typeface="Poppins"/>
                          <a:sym typeface="Poppins"/>
                        </a:rPr>
                        <a:t> </a:t>
                      </a:r>
                      <a:endParaRPr sz="1300">
                        <a:latin typeface="Poppins"/>
                        <a:ea typeface="Poppins"/>
                        <a:cs typeface="Poppins"/>
                        <a:sym typeface="Poppins"/>
                      </a:endParaRPr>
                    </a:p>
                    <a:p>
                      <a:pPr indent="0" lvl="0" marL="0" rtl="0" algn="l">
                        <a:spcBef>
                          <a:spcPts val="0"/>
                        </a:spcBef>
                        <a:spcAft>
                          <a:spcPts val="0"/>
                        </a:spcAft>
                        <a:buNone/>
                      </a:pPr>
                      <a:r>
                        <a:rPr lang="en-US" sz="1300">
                          <a:latin typeface="Poppins"/>
                          <a:ea typeface="Poppins"/>
                          <a:cs typeface="Poppins"/>
                          <a:sym typeface="Poppins"/>
                        </a:rPr>
                        <a:t>December 2026</a:t>
                      </a:r>
                      <a:endParaRPr sz="1300">
                        <a:latin typeface="Poppins"/>
                        <a:ea typeface="Poppins"/>
                        <a:cs typeface="Poppins"/>
                        <a:sym typeface="Poppins"/>
                      </a:endParaRPr>
                    </a:p>
                    <a:p>
                      <a:pPr indent="0" lvl="0" marL="0" rtl="0" algn="l">
                        <a:spcBef>
                          <a:spcPts val="0"/>
                        </a:spcBef>
                        <a:spcAft>
                          <a:spcPts val="0"/>
                        </a:spcAft>
                        <a:buNone/>
                      </a:pPr>
                      <a:r>
                        <a:t/>
                      </a:r>
                      <a:endParaRPr sz="1300">
                        <a:latin typeface="Poppins"/>
                        <a:ea typeface="Poppins"/>
                        <a:cs typeface="Poppins"/>
                        <a:sym typeface="Poppins"/>
                      </a:endParaRPr>
                    </a:p>
                    <a:p>
                      <a:pPr indent="0" lvl="0" marL="0" rtl="0" algn="l">
                        <a:spcBef>
                          <a:spcPts val="0"/>
                        </a:spcBef>
                        <a:spcAft>
                          <a:spcPts val="0"/>
                        </a:spcAft>
                        <a:buNone/>
                      </a:pPr>
                      <a:r>
                        <a:rPr b="1" lang="en-US" sz="1300">
                          <a:latin typeface="Poppins"/>
                          <a:ea typeface="Poppins"/>
                          <a:cs typeface="Poppins"/>
                          <a:sym typeface="Poppins"/>
                        </a:rPr>
                        <a:t>Completion:</a:t>
                      </a:r>
                      <a:r>
                        <a:rPr lang="en-US" sz="1300">
                          <a:latin typeface="Poppins"/>
                          <a:ea typeface="Poppins"/>
                          <a:cs typeface="Poppins"/>
                          <a:sym typeface="Poppins"/>
                        </a:rPr>
                        <a:t> </a:t>
                      </a:r>
                      <a:endParaRPr sz="1300">
                        <a:latin typeface="Poppins"/>
                        <a:ea typeface="Poppins"/>
                        <a:cs typeface="Poppins"/>
                        <a:sym typeface="Poppins"/>
                      </a:endParaRPr>
                    </a:p>
                    <a:p>
                      <a:pPr indent="0" lvl="0" marL="0" rtl="0" algn="l">
                        <a:spcBef>
                          <a:spcPts val="0"/>
                        </a:spcBef>
                        <a:spcAft>
                          <a:spcPts val="0"/>
                        </a:spcAft>
                        <a:buNone/>
                      </a:pPr>
                      <a:r>
                        <a:rPr lang="en-US" sz="1300">
                          <a:latin typeface="Poppins"/>
                          <a:ea typeface="Poppins"/>
                          <a:cs typeface="Poppins"/>
                          <a:sym typeface="Poppins"/>
                        </a:rPr>
                        <a:t>May 2027</a:t>
                      </a:r>
                      <a:endParaRPr sz="13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300">
                          <a:latin typeface="Poppins"/>
                          <a:ea typeface="Poppins"/>
                          <a:cs typeface="Poppins"/>
                          <a:sym typeface="Poppins"/>
                        </a:rPr>
                        <a:t>Staffing:</a:t>
                      </a:r>
                      <a:endParaRPr sz="1300">
                        <a:latin typeface="Poppins"/>
                        <a:ea typeface="Poppins"/>
                        <a:cs typeface="Poppins"/>
                        <a:sym typeface="Poppins"/>
                      </a:endParaRPr>
                    </a:p>
                    <a:p>
                      <a:pPr indent="0" lvl="0" marL="0" rtl="0" algn="l">
                        <a:spcBef>
                          <a:spcPts val="0"/>
                        </a:spcBef>
                        <a:spcAft>
                          <a:spcPts val="0"/>
                        </a:spcAft>
                        <a:buNone/>
                      </a:pPr>
                      <a:r>
                        <a:rPr lang="en-US" sz="1300">
                          <a:latin typeface="Poppins"/>
                          <a:ea typeface="Poppins"/>
                          <a:cs typeface="Poppins"/>
                          <a:sym typeface="Poppins"/>
                        </a:rPr>
                        <a:t>Monnett</a:t>
                      </a:r>
                      <a:endParaRPr sz="1300">
                        <a:latin typeface="Poppins"/>
                        <a:ea typeface="Poppins"/>
                        <a:cs typeface="Poppins"/>
                        <a:sym typeface="Poppins"/>
                      </a:endParaRPr>
                    </a:p>
                    <a:p>
                      <a:pPr indent="0" lvl="0" marL="0" rtl="0" algn="l">
                        <a:spcBef>
                          <a:spcPts val="0"/>
                        </a:spcBef>
                        <a:spcAft>
                          <a:spcPts val="0"/>
                        </a:spcAft>
                        <a:buNone/>
                      </a:pPr>
                      <a:r>
                        <a:rPr lang="en-US" sz="1300">
                          <a:latin typeface="Poppins"/>
                          <a:ea typeface="Poppins"/>
                          <a:cs typeface="Poppins"/>
                          <a:sym typeface="Poppins"/>
                        </a:rPr>
                        <a:t>McDonough</a:t>
                      </a:r>
                      <a:endParaRPr sz="1300">
                        <a:latin typeface="Poppins"/>
                        <a:ea typeface="Poppins"/>
                        <a:cs typeface="Poppins"/>
                        <a:sym typeface="Poppins"/>
                      </a:endParaRPr>
                    </a:p>
                    <a:p>
                      <a:pPr indent="0" lvl="0" marL="0" rtl="0" algn="l">
                        <a:spcBef>
                          <a:spcPts val="0"/>
                        </a:spcBef>
                        <a:spcAft>
                          <a:spcPts val="0"/>
                        </a:spcAft>
                        <a:buNone/>
                      </a:pPr>
                      <a:r>
                        <a:t/>
                      </a:r>
                      <a:endParaRPr sz="1300">
                        <a:latin typeface="Poppins"/>
                        <a:ea typeface="Poppins"/>
                        <a:cs typeface="Poppins"/>
                        <a:sym typeface="Poppins"/>
                      </a:endParaRPr>
                    </a:p>
                    <a:p>
                      <a:pPr indent="0" lvl="0" marL="0" rtl="0" algn="l">
                        <a:spcBef>
                          <a:spcPts val="0"/>
                        </a:spcBef>
                        <a:spcAft>
                          <a:spcPts val="0"/>
                        </a:spcAft>
                        <a:buNone/>
                      </a:pPr>
                      <a:r>
                        <a:rPr b="1" lang="en-US" sz="1300">
                          <a:latin typeface="Poppins"/>
                          <a:ea typeface="Poppins"/>
                          <a:cs typeface="Poppins"/>
                          <a:sym typeface="Poppins"/>
                        </a:rPr>
                        <a:t>Technology &amp; Tools:</a:t>
                      </a:r>
                      <a:r>
                        <a:rPr lang="en-US" sz="1300">
                          <a:latin typeface="Poppins"/>
                          <a:ea typeface="Poppins"/>
                          <a:cs typeface="Poppins"/>
                          <a:sym typeface="Poppins"/>
                        </a:rPr>
                        <a:t> </a:t>
                      </a:r>
                      <a:endParaRPr sz="1300">
                        <a:latin typeface="Poppins"/>
                        <a:ea typeface="Poppins"/>
                        <a:cs typeface="Poppins"/>
                        <a:sym typeface="Poppins"/>
                      </a:endParaRPr>
                    </a:p>
                    <a:p>
                      <a:pPr indent="0" lvl="0" marL="0" rtl="0" algn="l">
                        <a:spcBef>
                          <a:spcPts val="0"/>
                        </a:spcBef>
                        <a:spcAft>
                          <a:spcPts val="0"/>
                        </a:spcAft>
                        <a:buNone/>
                      </a:pPr>
                      <a:r>
                        <a:rPr lang="en-US" sz="1300">
                          <a:latin typeface="Poppins"/>
                          <a:ea typeface="Poppins"/>
                          <a:cs typeface="Poppins"/>
                          <a:sym typeface="Poppins"/>
                        </a:rPr>
                        <a:t>OTUS</a:t>
                      </a:r>
                      <a:endParaRPr sz="1300">
                        <a:latin typeface="Poppins"/>
                        <a:ea typeface="Poppins"/>
                        <a:cs typeface="Poppins"/>
                        <a:sym typeface="Poppins"/>
                      </a:endParaRPr>
                    </a:p>
                    <a:p>
                      <a:pPr indent="0" lvl="0" marL="0" rtl="0" algn="l">
                        <a:spcBef>
                          <a:spcPts val="0"/>
                        </a:spcBef>
                        <a:spcAft>
                          <a:spcPts val="0"/>
                        </a:spcAft>
                        <a:buNone/>
                      </a:pPr>
                      <a:r>
                        <a:rPr lang="en-US" sz="1300">
                          <a:latin typeface="Poppins"/>
                          <a:ea typeface="Poppins"/>
                          <a:cs typeface="Poppins"/>
                          <a:sym typeface="Poppins"/>
                        </a:rPr>
                        <a:t>HQIRs</a:t>
                      </a:r>
                      <a:endParaRPr sz="1300">
                        <a:latin typeface="Poppins"/>
                        <a:ea typeface="Poppins"/>
                        <a:cs typeface="Poppins"/>
                        <a:sym typeface="Poppins"/>
                      </a:endParaRPr>
                    </a:p>
                    <a:p>
                      <a:pPr indent="0" lvl="0" marL="0" rtl="0" algn="l">
                        <a:spcBef>
                          <a:spcPts val="0"/>
                        </a:spcBef>
                        <a:spcAft>
                          <a:spcPts val="0"/>
                        </a:spcAft>
                        <a:buNone/>
                      </a:pPr>
                      <a:r>
                        <a:t/>
                      </a:r>
                      <a:endParaRPr sz="1300">
                        <a:latin typeface="Poppins"/>
                        <a:ea typeface="Poppins"/>
                        <a:cs typeface="Poppins"/>
                        <a:sym typeface="Poppins"/>
                      </a:endParaRPr>
                    </a:p>
                    <a:p>
                      <a:pPr indent="0" lvl="0" marL="0" rtl="0" algn="l">
                        <a:spcBef>
                          <a:spcPts val="0"/>
                        </a:spcBef>
                        <a:spcAft>
                          <a:spcPts val="0"/>
                        </a:spcAft>
                        <a:buNone/>
                      </a:pPr>
                      <a:r>
                        <a:t/>
                      </a:r>
                      <a:endParaRPr sz="1300">
                        <a:latin typeface="Poppins"/>
                        <a:ea typeface="Poppins"/>
                        <a:cs typeface="Poppins"/>
                        <a:sym typeface="Poppins"/>
                      </a:endParaRPr>
                    </a:p>
                    <a:p>
                      <a:pPr indent="0" lvl="0" marL="0" rtl="0" algn="l">
                        <a:spcBef>
                          <a:spcPts val="0"/>
                        </a:spcBef>
                        <a:spcAft>
                          <a:spcPts val="0"/>
                        </a:spcAft>
                        <a:buNone/>
                      </a:pPr>
                      <a:r>
                        <a:rPr b="1" lang="en-US" sz="1300">
                          <a:latin typeface="Poppins"/>
                          <a:ea typeface="Poppins"/>
                          <a:cs typeface="Poppins"/>
                          <a:sym typeface="Poppins"/>
                        </a:rPr>
                        <a:t>Time &amp; Release:</a:t>
                      </a:r>
                      <a:r>
                        <a:rPr lang="en-US" sz="1300">
                          <a:latin typeface="Poppins"/>
                          <a:ea typeface="Poppins"/>
                          <a:cs typeface="Poppins"/>
                          <a:sym typeface="Poppins"/>
                        </a:rPr>
                        <a:t> </a:t>
                      </a:r>
                      <a:endParaRPr sz="1300">
                        <a:latin typeface="Poppins"/>
                        <a:ea typeface="Poppins"/>
                        <a:cs typeface="Poppins"/>
                        <a:sym typeface="Poppins"/>
                      </a:endParaRPr>
                    </a:p>
                    <a:p>
                      <a:pPr indent="0" lvl="0" marL="0" rtl="0" algn="l">
                        <a:spcBef>
                          <a:spcPts val="0"/>
                        </a:spcBef>
                        <a:spcAft>
                          <a:spcPts val="0"/>
                        </a:spcAft>
                        <a:buNone/>
                      </a:pPr>
                      <a:r>
                        <a:rPr lang="en-US" sz="1300">
                          <a:latin typeface="Poppins"/>
                          <a:ea typeface="Poppins"/>
                          <a:cs typeface="Poppins"/>
                          <a:sym typeface="Poppins"/>
                        </a:rPr>
                        <a:t>PLCs</a:t>
                      </a:r>
                      <a:endParaRPr sz="1300">
                        <a:latin typeface="Poppins"/>
                        <a:ea typeface="Poppins"/>
                        <a:cs typeface="Poppins"/>
                        <a:sym typeface="Poppins"/>
                      </a:endParaRPr>
                    </a:p>
                    <a:p>
                      <a:pPr indent="0" lvl="0" marL="0" rtl="0" algn="l">
                        <a:spcBef>
                          <a:spcPts val="0"/>
                        </a:spcBef>
                        <a:spcAft>
                          <a:spcPts val="0"/>
                        </a:spcAft>
                        <a:buNone/>
                      </a:pPr>
                      <a:r>
                        <a:rPr lang="en-US" sz="1300">
                          <a:latin typeface="Poppins"/>
                          <a:ea typeface="Poppins"/>
                          <a:cs typeface="Poppins"/>
                          <a:sym typeface="Poppins"/>
                        </a:rPr>
                        <a:t>Release time Quarterly</a:t>
                      </a:r>
                      <a:endParaRPr sz="1300">
                        <a:latin typeface="Poppins"/>
                        <a:ea typeface="Poppins"/>
                        <a:cs typeface="Poppins"/>
                        <a:sym typeface="Poppins"/>
                      </a:endParaRPr>
                    </a:p>
                    <a:p>
                      <a:pPr indent="0" lvl="0" marL="0" rtl="0" algn="l">
                        <a:spcBef>
                          <a:spcPts val="0"/>
                        </a:spcBef>
                        <a:spcAft>
                          <a:spcPts val="0"/>
                        </a:spcAft>
                        <a:buNone/>
                      </a:pPr>
                      <a:r>
                        <a:t/>
                      </a:r>
                      <a:endParaRPr sz="1300">
                        <a:latin typeface="Poppins"/>
                        <a:ea typeface="Poppins"/>
                        <a:cs typeface="Poppins"/>
                        <a:sym typeface="Poppins"/>
                      </a:endParaRPr>
                    </a:p>
                    <a:p>
                      <a:pPr indent="0" lvl="0" marL="0" rtl="0" algn="l">
                        <a:spcBef>
                          <a:spcPts val="0"/>
                        </a:spcBef>
                        <a:spcAft>
                          <a:spcPts val="0"/>
                        </a:spcAft>
                        <a:buNone/>
                      </a:pPr>
                      <a:r>
                        <a:rPr b="1" lang="en-US" sz="1300">
                          <a:latin typeface="Poppins"/>
                          <a:ea typeface="Poppins"/>
                          <a:cs typeface="Poppins"/>
                          <a:sym typeface="Poppins"/>
                        </a:rPr>
                        <a:t>Estimated Cost:</a:t>
                      </a:r>
                      <a:r>
                        <a:rPr lang="en-US" sz="1300">
                          <a:latin typeface="Poppins"/>
                          <a:ea typeface="Poppins"/>
                          <a:cs typeface="Poppins"/>
                          <a:sym typeface="Poppins"/>
                        </a:rPr>
                        <a:t> </a:t>
                      </a:r>
                      <a:endParaRPr sz="1300">
                        <a:latin typeface="Poppins"/>
                        <a:ea typeface="Poppins"/>
                        <a:cs typeface="Poppins"/>
                        <a:sym typeface="Poppins"/>
                      </a:endParaRPr>
                    </a:p>
                    <a:p>
                      <a:pPr indent="0" lvl="0" marL="0" rtl="0" algn="l">
                        <a:spcBef>
                          <a:spcPts val="0"/>
                        </a:spcBef>
                        <a:spcAft>
                          <a:spcPts val="0"/>
                        </a:spcAft>
                        <a:buNone/>
                      </a:pPr>
                      <a:r>
                        <a:rPr lang="en-US" sz="1300">
                          <a:latin typeface="Poppins"/>
                          <a:ea typeface="Poppins"/>
                          <a:cs typeface="Poppins"/>
                          <a:sym typeface="Poppins"/>
                        </a:rPr>
                        <a:t>$0</a:t>
                      </a:r>
                      <a:endParaRPr sz="1300">
                        <a:latin typeface="Poppins"/>
                        <a:ea typeface="Poppins"/>
                        <a:cs typeface="Poppins"/>
                        <a:sym typeface="Poppins"/>
                      </a:endParaRPr>
                    </a:p>
                    <a:p>
                      <a:pPr indent="0" lvl="0" marL="0" rtl="0" algn="l">
                        <a:spcBef>
                          <a:spcPts val="0"/>
                        </a:spcBef>
                        <a:spcAft>
                          <a:spcPts val="0"/>
                        </a:spcAft>
                        <a:buNone/>
                      </a:pPr>
                      <a:r>
                        <a:t/>
                      </a:r>
                      <a:endParaRPr sz="1300">
                        <a:latin typeface="Poppins"/>
                        <a:ea typeface="Poppins"/>
                        <a:cs typeface="Poppins"/>
                        <a:sym typeface="Poppins"/>
                      </a:endParaRPr>
                    </a:p>
                    <a:p>
                      <a:pPr indent="0" lvl="0" marL="0" rtl="0" algn="l">
                        <a:spcBef>
                          <a:spcPts val="0"/>
                        </a:spcBef>
                        <a:spcAft>
                          <a:spcPts val="0"/>
                        </a:spcAft>
                        <a:buNone/>
                      </a:pPr>
                      <a:r>
                        <a:rPr b="1" lang="en-US" sz="1300">
                          <a:latin typeface="Poppins"/>
                          <a:ea typeface="Poppins"/>
                          <a:cs typeface="Poppins"/>
                          <a:sym typeface="Poppins"/>
                        </a:rPr>
                        <a:t>Funding Sources:</a:t>
                      </a:r>
                      <a:r>
                        <a:rPr lang="en-US" sz="1300">
                          <a:latin typeface="Poppins"/>
                          <a:ea typeface="Poppins"/>
                          <a:cs typeface="Poppins"/>
                          <a:sym typeface="Poppins"/>
                        </a:rPr>
                        <a:t> </a:t>
                      </a:r>
                      <a:endParaRPr sz="13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81" name="Google Shape;181;p26"/>
          <p:cNvSpPr txBox="1"/>
          <p:nvPr/>
        </p:nvSpPr>
        <p:spPr>
          <a:xfrm>
            <a:off x="529575" y="120000"/>
            <a:ext cx="17609700" cy="1446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sz="2400">
                <a:solidFill>
                  <a:schemeClr val="dk1"/>
                </a:solidFill>
                <a:latin typeface="Poppins"/>
                <a:ea typeface="Poppins"/>
                <a:cs typeface="Poppins"/>
                <a:sym typeface="Poppins"/>
              </a:rPr>
              <a:t>Focus Area: OTUS</a:t>
            </a:r>
            <a:endParaRPr b="1" sz="28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sz="1600">
                <a:solidFill>
                  <a:schemeClr val="dk1"/>
                </a:solidFill>
                <a:latin typeface="Poppins"/>
                <a:ea typeface="Poppins"/>
                <a:cs typeface="Poppins"/>
                <a:sym typeface="Poppins"/>
              </a:rPr>
              <a:t>Short-Term Goal:</a:t>
            </a:r>
            <a:r>
              <a:rPr lang="en-US" sz="1600">
                <a:solidFill>
                  <a:schemeClr val="dk1"/>
                </a:solidFill>
                <a:latin typeface="Poppins"/>
                <a:ea typeface="Poppins"/>
                <a:cs typeface="Poppins"/>
                <a:sym typeface="Poppins"/>
              </a:rPr>
              <a:t>  Teachers will become more confident in using OTUS to build assessments and use reports for student data.</a:t>
            </a:r>
            <a:endParaRPr sz="1600">
              <a:solidFill>
                <a:schemeClr val="dk1"/>
              </a:solidFill>
              <a:latin typeface="Poppins"/>
              <a:ea typeface="Poppins"/>
              <a:cs typeface="Poppins"/>
              <a:sym typeface="Poppins"/>
            </a:endParaRPr>
          </a:p>
          <a:p>
            <a:pPr indent="0" lvl="0" marL="0" rtl="0" algn="l">
              <a:lnSpc>
                <a:spcPct val="115000"/>
              </a:lnSpc>
              <a:spcBef>
                <a:spcPts val="1200"/>
              </a:spcBef>
              <a:spcAft>
                <a:spcPts val="1200"/>
              </a:spcAft>
              <a:buNone/>
            </a:pPr>
            <a:r>
              <a:rPr b="1" lang="en-US" sz="1600">
                <a:solidFill>
                  <a:schemeClr val="dk1"/>
                </a:solidFill>
                <a:latin typeface="Poppins"/>
                <a:ea typeface="Poppins"/>
                <a:cs typeface="Poppins"/>
                <a:sym typeface="Poppins"/>
              </a:rPr>
              <a:t>Long-Term Goal: </a:t>
            </a:r>
            <a:r>
              <a:rPr lang="en-US" sz="1600">
                <a:solidFill>
                  <a:schemeClr val="dk1"/>
                </a:solidFill>
                <a:latin typeface="Poppins"/>
                <a:ea typeface="Poppins"/>
                <a:cs typeface="Poppins"/>
                <a:sym typeface="Poppins"/>
              </a:rPr>
              <a:t>100% of classrooms will consistently use OTUS for assessments and analyze  the data to guide instructional next steps. </a:t>
            </a:r>
            <a:endParaRPr sz="1600">
              <a:solidFill>
                <a:schemeClr val="dk1"/>
              </a:solidFill>
              <a:latin typeface="Poppins"/>
              <a:ea typeface="Poppins"/>
              <a:cs typeface="Poppins"/>
              <a:sym typeface="Poppi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pic>
        <p:nvPicPr>
          <p:cNvPr id="186" name="Google Shape;186;p27"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187" name="Google Shape;187;p27"/>
          <p:cNvSpPr txBox="1"/>
          <p:nvPr/>
        </p:nvSpPr>
        <p:spPr>
          <a:xfrm>
            <a:off x="529575" y="52925"/>
            <a:ext cx="17609700" cy="246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600"/>
              </a:spcAft>
              <a:buNone/>
            </a:pPr>
            <a:r>
              <a:t/>
            </a:r>
            <a:endParaRPr b="1" sz="400">
              <a:solidFill>
                <a:schemeClr val="dk1"/>
              </a:solidFill>
              <a:latin typeface="Poppins"/>
              <a:ea typeface="Poppins"/>
              <a:cs typeface="Poppins"/>
              <a:sym typeface="Poppins"/>
            </a:endParaRPr>
          </a:p>
        </p:txBody>
      </p:sp>
      <p:graphicFrame>
        <p:nvGraphicFramePr>
          <p:cNvPr id="188" name="Google Shape;188;p27"/>
          <p:cNvGraphicFramePr/>
          <p:nvPr/>
        </p:nvGraphicFramePr>
        <p:xfrm>
          <a:off x="598163" y="2141200"/>
          <a:ext cx="3000000" cy="3000000"/>
        </p:xfrm>
        <a:graphic>
          <a:graphicData uri="http://schemas.openxmlformats.org/drawingml/2006/table">
            <a:tbl>
              <a:tblPr>
                <a:noFill/>
                <a:tableStyleId>{39012959-B684-4642-B459-AFBF5140C6A4}</a:tableStyleId>
              </a:tblPr>
              <a:tblGrid>
                <a:gridCol w="2483150"/>
                <a:gridCol w="3980350"/>
                <a:gridCol w="4363775"/>
                <a:gridCol w="24009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6800825">
                <a:tc>
                  <a:txBody>
                    <a:bodyPr/>
                    <a:lstStyle/>
                    <a:p>
                      <a:pPr indent="0" lvl="0" marL="0" rtl="0" algn="l">
                        <a:spcBef>
                          <a:spcPts val="0"/>
                        </a:spcBef>
                        <a:spcAft>
                          <a:spcPts val="0"/>
                        </a:spcAft>
                        <a:buNone/>
                      </a:pPr>
                      <a:r>
                        <a:rPr b="1" lang="en-US">
                          <a:solidFill>
                            <a:schemeClr val="dk1"/>
                          </a:solidFill>
                          <a:latin typeface="Poppins"/>
                          <a:ea typeface="Poppins"/>
                          <a:cs typeface="Poppins"/>
                          <a:sym typeface="Poppins"/>
                        </a:rPr>
                        <a:t>Community Building</a:t>
                      </a:r>
                      <a:endParaRPr b="1">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lang="en-US">
                          <a:solidFill>
                            <a:schemeClr val="dk1"/>
                          </a:solidFill>
                          <a:latin typeface="Poppins"/>
                          <a:ea typeface="Poppins"/>
                          <a:cs typeface="Poppins"/>
                          <a:sym typeface="Poppins"/>
                        </a:rPr>
                        <a:t>Dedicated time for faculty and staff to engage in a shared experience that strengthens relationships, trust, and collaboration. This experience will include structured team-building activities, opportunities for reflection, and collaborative discussions designed to build camaraderie and establish a positive, unified culture at the start of the school year.</a:t>
                      </a:r>
                      <a:endParaRPr b="1">
                        <a:solidFill>
                          <a:schemeClr val="dk1"/>
                        </a:solidFill>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a:latin typeface="Poppins"/>
                          <a:ea typeface="Poppins"/>
                          <a:cs typeface="Poppins"/>
                          <a:sym typeface="Poppins"/>
                        </a:rPr>
                        <a:t>Target Audience:</a:t>
                      </a:r>
                      <a:r>
                        <a:rPr lang="en-US">
                          <a:latin typeface="Poppins"/>
                          <a:ea typeface="Poppins"/>
                          <a:cs typeface="Poppins"/>
                          <a:sym typeface="Poppins"/>
                        </a:rPr>
                        <a:t> All Staff (Certified &amp; Classified)</a:t>
                      </a:r>
                      <a:endParaRPr>
                        <a:latin typeface="Poppins"/>
                        <a:ea typeface="Poppins"/>
                        <a:cs typeface="Poppins"/>
                        <a:sym typeface="Poppins"/>
                      </a:endParaRPr>
                    </a:p>
                    <a:p>
                      <a:pPr indent="0" lvl="0" marL="0" rtl="0" algn="l">
                        <a:spcBef>
                          <a:spcPts val="0"/>
                        </a:spcBef>
                        <a:spcAft>
                          <a:spcPts val="0"/>
                        </a:spcAft>
                        <a:buNone/>
                      </a:pPr>
                      <a:r>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Intended Results</a:t>
                      </a:r>
                      <a:r>
                        <a:rPr lang="en-US">
                          <a:latin typeface="Poppins"/>
                          <a:ea typeface="Poppins"/>
                          <a:cs typeface="Poppins"/>
                          <a:sym typeface="Poppins"/>
                        </a:rPr>
                        <a:t>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Student Outcomes:</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Improved school climate resulting in increased student engagement and sense of belonging</a:t>
                      </a:r>
                      <a:endParaRPr>
                        <a:latin typeface="Poppins"/>
                        <a:ea typeface="Poppins"/>
                        <a:cs typeface="Poppins"/>
                        <a:sym typeface="Poppins"/>
                      </a:endParaRPr>
                    </a:p>
                    <a:p>
                      <a:pPr indent="0" lvl="0" marL="457200" rtl="0" algn="l">
                        <a:spcBef>
                          <a:spcPts val="0"/>
                        </a:spcBef>
                        <a:spcAft>
                          <a:spcPts val="0"/>
                        </a:spcAft>
                        <a:buNone/>
                      </a:pPr>
                      <a:r>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Educator Practices:</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Increased collaboration and communication among staff</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Greater willingness to engage in teamwork and shared problem-solving</a:t>
                      </a:r>
                      <a:endParaRPr>
                        <a:latin typeface="Poppins"/>
                        <a:ea typeface="Poppins"/>
                        <a:cs typeface="Poppins"/>
                        <a:sym typeface="Poppins"/>
                      </a:endParaRPr>
                    </a:p>
                    <a:p>
                      <a:pPr indent="0" lvl="0" marL="457200" rtl="0" algn="l">
                        <a:spcBef>
                          <a:spcPts val="0"/>
                        </a:spcBef>
                        <a:spcAft>
                          <a:spcPts val="0"/>
                        </a:spcAft>
                        <a:buNone/>
                      </a:pPr>
                      <a:r>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Educator Beliefs &amp; Efficacy:</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solidFill>
                            <a:schemeClr val="dk1"/>
                          </a:solidFill>
                          <a:latin typeface="Poppins"/>
                          <a:ea typeface="Poppins"/>
                          <a:cs typeface="Poppins"/>
                          <a:sym typeface="Poppins"/>
                        </a:rPr>
                        <a:t>Strengthened sense of collegiality and trust among staff</a:t>
                      </a:r>
                      <a:endParaRPr>
                        <a:solidFill>
                          <a:schemeClr val="dk1"/>
                        </a:solidFill>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solidFill>
                            <a:schemeClr val="dk1"/>
                          </a:solidFill>
                          <a:latin typeface="Poppins"/>
                          <a:ea typeface="Poppins"/>
                          <a:cs typeface="Poppins"/>
                          <a:sym typeface="Poppins"/>
                        </a:rPr>
                        <a:t>Increased belief in collective efficacy and shared responsibility for student success</a:t>
                      </a:r>
                      <a:endParaRPr>
                        <a:solidFill>
                          <a:schemeClr val="dk1"/>
                        </a:solidFill>
                        <a:latin typeface="Poppins"/>
                        <a:ea typeface="Poppins"/>
                        <a:cs typeface="Poppins"/>
                        <a:sym typeface="Poppins"/>
                      </a:endParaRPr>
                    </a:p>
                    <a:p>
                      <a:pPr indent="0" lvl="0" marL="0" rtl="0" algn="l">
                        <a:spcBef>
                          <a:spcPts val="0"/>
                        </a:spcBef>
                        <a:spcAft>
                          <a:spcPts val="0"/>
                        </a:spcAft>
                        <a:buNone/>
                      </a:pPr>
                      <a:r>
                        <a:t/>
                      </a:r>
                      <a:endParaRPr>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US">
                          <a:solidFill>
                            <a:schemeClr val="dk1"/>
                          </a:solidFill>
                          <a:latin typeface="Poppins"/>
                          <a:ea typeface="Poppins"/>
                          <a:cs typeface="Poppins"/>
                          <a:sym typeface="Poppins"/>
                        </a:rPr>
                        <a:t>Review of staff participation and engagement in community-building activities</a:t>
                      </a:r>
                      <a:endParaRPr>
                        <a:solidFill>
                          <a:schemeClr val="dk1"/>
                        </a:solidFill>
                        <a:latin typeface="Poppins"/>
                        <a:ea typeface="Poppins"/>
                        <a:cs typeface="Poppins"/>
                        <a:sym typeface="Poppins"/>
                      </a:endParaRPr>
                    </a:p>
                    <a:p>
                      <a:pPr indent="0" lvl="0" marL="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lang="en-US">
                          <a:solidFill>
                            <a:schemeClr val="dk1"/>
                          </a:solidFill>
                          <a:latin typeface="Poppins"/>
                          <a:ea typeface="Poppins"/>
                          <a:cs typeface="Poppins"/>
                          <a:sym typeface="Poppins"/>
                        </a:rPr>
                        <a:t>Ongoing opportunities for collaboration through PLCs, committees, and staff initiatives</a:t>
                      </a:r>
                      <a:endParaRPr>
                        <a:solidFill>
                          <a:schemeClr val="dk1"/>
                        </a:solidFill>
                        <a:latin typeface="Poppins"/>
                        <a:ea typeface="Poppins"/>
                        <a:cs typeface="Poppins"/>
                        <a:sym typeface="Poppins"/>
                      </a:endParaRPr>
                    </a:p>
                    <a:p>
                      <a:pPr indent="0" lvl="0" marL="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lang="en-US">
                          <a:solidFill>
                            <a:schemeClr val="dk1"/>
                          </a:solidFill>
                          <a:latin typeface="Poppins"/>
                          <a:ea typeface="Poppins"/>
                          <a:cs typeface="Poppins"/>
                          <a:sym typeface="Poppins"/>
                        </a:rPr>
                        <a:t>Follow-up activities embedded throughout the year to sustain connections</a:t>
                      </a:r>
                      <a:endParaRPr>
                        <a:solidFill>
                          <a:schemeClr val="dk1"/>
                        </a:solidFill>
                        <a:latin typeface="Poppins"/>
                        <a:ea typeface="Poppins"/>
                        <a:cs typeface="Poppins"/>
                        <a:sym typeface="Poppins"/>
                      </a:endParaRPr>
                    </a:p>
                    <a:p>
                      <a:pPr indent="0" lvl="0" marL="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lang="en-US">
                          <a:solidFill>
                            <a:schemeClr val="dk1"/>
                          </a:solidFill>
                          <a:latin typeface="Poppins"/>
                          <a:ea typeface="Poppins"/>
                          <a:cs typeface="Poppins"/>
                          <a:sym typeface="Poppins"/>
                        </a:rPr>
                        <a:t>Feedback collected from staff to inform future culture-building efforts</a:t>
                      </a:r>
                      <a:endParaRPr>
                        <a:solidFill>
                          <a:schemeClr val="dk1"/>
                        </a:solidFill>
                        <a:latin typeface="Poppins"/>
                        <a:ea typeface="Poppins"/>
                        <a:cs typeface="Poppins"/>
                        <a:sym typeface="Poppins"/>
                      </a:endParaRPr>
                    </a:p>
                    <a:p>
                      <a:pPr indent="0" lvl="0" marL="0" rtl="0" algn="l">
                        <a:spcBef>
                          <a:spcPts val="0"/>
                        </a:spcBef>
                        <a:spcAft>
                          <a:spcPts val="0"/>
                        </a:spcAft>
                        <a:buNone/>
                      </a:pPr>
                      <a:r>
                        <a:t/>
                      </a:r>
                      <a:endParaRPr>
                        <a:solidFill>
                          <a:schemeClr val="dk1"/>
                        </a:solidFill>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US">
                          <a:solidFill>
                            <a:schemeClr val="dk1"/>
                          </a:solidFill>
                          <a:latin typeface="Poppins"/>
                          <a:ea typeface="Poppins"/>
                          <a:cs typeface="Poppins"/>
                          <a:sym typeface="Poppins"/>
                        </a:rPr>
                        <a:t>High levels of staff participation and engagement</a:t>
                      </a:r>
                      <a:endParaRPr>
                        <a:solidFill>
                          <a:schemeClr val="dk1"/>
                        </a:solidFill>
                        <a:latin typeface="Poppins"/>
                        <a:ea typeface="Poppins"/>
                        <a:cs typeface="Poppins"/>
                        <a:sym typeface="Poppins"/>
                      </a:endParaRPr>
                    </a:p>
                    <a:p>
                      <a:pPr indent="0" lvl="0" marL="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0"/>
                        </a:spcAft>
                        <a:buNone/>
                      </a:pPr>
                      <a:r>
                        <a:rPr lang="en-US">
                          <a:solidFill>
                            <a:schemeClr val="dk1"/>
                          </a:solidFill>
                          <a:latin typeface="Poppins"/>
                          <a:ea typeface="Poppins"/>
                          <a:cs typeface="Poppins"/>
                          <a:sym typeface="Poppins"/>
                        </a:rPr>
                        <a:t>Positive staff feedback regarding school culture and climate</a:t>
                      </a:r>
                      <a:endParaRPr>
                        <a:solidFill>
                          <a:schemeClr val="dk1"/>
                        </a:solidFill>
                        <a:latin typeface="Poppins"/>
                        <a:ea typeface="Poppins"/>
                        <a:cs typeface="Poppins"/>
                        <a:sym typeface="Poppins"/>
                      </a:endParaRPr>
                    </a:p>
                    <a:p>
                      <a:pPr indent="0" lvl="0" marL="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0"/>
                        </a:spcAft>
                        <a:buNone/>
                      </a:pPr>
                      <a:r>
                        <a:rPr lang="en-US">
                          <a:solidFill>
                            <a:schemeClr val="dk1"/>
                          </a:solidFill>
                          <a:latin typeface="Poppins"/>
                          <a:ea typeface="Poppins"/>
                          <a:cs typeface="Poppins"/>
                          <a:sym typeface="Poppins"/>
                        </a:rPr>
                        <a:t>Increased collaboration observed across teams</a:t>
                      </a:r>
                      <a:endParaRPr>
                        <a:solidFill>
                          <a:schemeClr val="dk1"/>
                        </a:solidFill>
                        <a:latin typeface="Poppins"/>
                        <a:ea typeface="Poppins"/>
                        <a:cs typeface="Poppins"/>
                        <a:sym typeface="Poppins"/>
                      </a:endParaRPr>
                    </a:p>
                    <a:p>
                      <a:pPr indent="0" lvl="0" marL="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0"/>
                        </a:spcAft>
                        <a:buNone/>
                      </a:pPr>
                      <a:r>
                        <a:rPr lang="en-US">
                          <a:solidFill>
                            <a:schemeClr val="dk1"/>
                          </a:solidFill>
                          <a:latin typeface="Poppins"/>
                          <a:ea typeface="Poppins"/>
                          <a:cs typeface="Poppins"/>
                          <a:sym typeface="Poppins"/>
                        </a:rPr>
                        <a:t>Improved staff morale and sense of belonging</a:t>
                      </a:r>
                      <a:endParaRPr>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t/>
                      </a:r>
                      <a:endParaRPr>
                        <a:solidFill>
                          <a:schemeClr val="dk1"/>
                        </a:solidFill>
                        <a:latin typeface="Poppins"/>
                        <a:ea typeface="Poppins"/>
                        <a:cs typeface="Poppins"/>
                        <a:sym typeface="Poppins"/>
                      </a:endParaRPr>
                    </a:p>
                    <a:p>
                      <a:pPr indent="0" lvl="0" marL="0" rtl="0" algn="l">
                        <a:spcBef>
                          <a:spcPts val="0"/>
                        </a:spcBef>
                        <a:spcAft>
                          <a:spcPts val="0"/>
                        </a:spcAft>
                        <a:buNone/>
                      </a:pPr>
                      <a:r>
                        <a:t/>
                      </a:r>
                      <a:endParaRPr>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a:latin typeface="Poppins"/>
                          <a:ea typeface="Poppins"/>
                          <a:cs typeface="Poppins"/>
                          <a:sym typeface="Poppins"/>
                        </a:rPr>
                        <a:t>Start:</a:t>
                      </a:r>
                      <a:r>
                        <a:rPr lang="en-US">
                          <a:latin typeface="Poppins"/>
                          <a:ea typeface="Poppins"/>
                          <a:cs typeface="Poppins"/>
                          <a:sym typeface="Poppins"/>
                        </a:rPr>
                        <a:t> </a:t>
                      </a:r>
                      <a:endParaRPr>
                        <a:latin typeface="Poppins"/>
                        <a:ea typeface="Poppins"/>
                        <a:cs typeface="Poppins"/>
                        <a:sym typeface="Poppins"/>
                      </a:endParaRPr>
                    </a:p>
                    <a:p>
                      <a:pPr indent="0" lvl="0" marL="0" rtl="0" algn="l">
                        <a:spcBef>
                          <a:spcPts val="0"/>
                        </a:spcBef>
                        <a:spcAft>
                          <a:spcPts val="0"/>
                        </a:spcAft>
                        <a:buNone/>
                      </a:pPr>
                      <a:r>
                        <a:rPr lang="en-US">
                          <a:latin typeface="Poppins"/>
                          <a:ea typeface="Poppins"/>
                          <a:cs typeface="Poppins"/>
                          <a:sym typeface="Poppins"/>
                        </a:rPr>
                        <a:t>August 2026</a:t>
                      </a:r>
                      <a:endParaRPr>
                        <a:latin typeface="Poppins"/>
                        <a:ea typeface="Poppins"/>
                        <a:cs typeface="Poppins"/>
                        <a:sym typeface="Poppins"/>
                      </a:endParaRPr>
                    </a:p>
                    <a:p>
                      <a:pPr indent="0" lvl="0" marL="0" rtl="0" algn="l">
                        <a:spcBef>
                          <a:spcPts val="0"/>
                        </a:spcBef>
                        <a:spcAft>
                          <a:spcPts val="0"/>
                        </a:spcAft>
                        <a:buNone/>
                      </a:pPr>
                      <a:r>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Ongoing:</a:t>
                      </a:r>
                      <a:r>
                        <a:rPr lang="en-US">
                          <a:latin typeface="Poppins"/>
                          <a:ea typeface="Poppins"/>
                          <a:cs typeface="Poppins"/>
                          <a:sym typeface="Poppins"/>
                        </a:rPr>
                        <a:t> </a:t>
                      </a:r>
                      <a:endParaRPr>
                        <a:latin typeface="Poppins"/>
                        <a:ea typeface="Poppins"/>
                        <a:cs typeface="Poppins"/>
                        <a:sym typeface="Poppins"/>
                      </a:endParaRPr>
                    </a:p>
                    <a:p>
                      <a:pPr indent="0" lvl="0" marL="0" rtl="0" algn="l">
                        <a:spcBef>
                          <a:spcPts val="0"/>
                        </a:spcBef>
                        <a:spcAft>
                          <a:spcPts val="0"/>
                        </a:spcAft>
                        <a:buNone/>
                      </a:pPr>
                      <a:r>
                        <a:rPr lang="en-US">
                          <a:latin typeface="Poppins"/>
                          <a:ea typeface="Poppins"/>
                          <a:cs typeface="Poppins"/>
                          <a:sym typeface="Poppins"/>
                        </a:rPr>
                        <a:t>N/A</a:t>
                      </a:r>
                      <a:endParaRPr>
                        <a:latin typeface="Poppins"/>
                        <a:ea typeface="Poppins"/>
                        <a:cs typeface="Poppins"/>
                        <a:sym typeface="Poppins"/>
                      </a:endParaRPr>
                    </a:p>
                    <a:p>
                      <a:pPr indent="0" lvl="0" marL="0" rtl="0" algn="l">
                        <a:spcBef>
                          <a:spcPts val="0"/>
                        </a:spcBef>
                        <a:spcAft>
                          <a:spcPts val="0"/>
                        </a:spcAft>
                        <a:buNone/>
                      </a:pPr>
                      <a:r>
                        <a:t/>
                      </a:r>
                      <a:endParaRPr b="1">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Mid-Year Review:</a:t>
                      </a:r>
                      <a:r>
                        <a:rPr lang="en-US">
                          <a:latin typeface="Poppins"/>
                          <a:ea typeface="Poppins"/>
                          <a:cs typeface="Poppins"/>
                          <a:sym typeface="Poppins"/>
                        </a:rPr>
                        <a:t> N/A</a:t>
                      </a:r>
                      <a:endParaRPr>
                        <a:latin typeface="Poppins"/>
                        <a:ea typeface="Poppins"/>
                        <a:cs typeface="Poppins"/>
                        <a:sym typeface="Poppins"/>
                      </a:endParaRPr>
                    </a:p>
                    <a:p>
                      <a:pPr indent="0" lvl="0" marL="0" rtl="0" algn="l">
                        <a:spcBef>
                          <a:spcPts val="0"/>
                        </a:spcBef>
                        <a:spcAft>
                          <a:spcPts val="0"/>
                        </a:spcAft>
                        <a:buNone/>
                      </a:pPr>
                      <a:r>
                        <a:t/>
                      </a:r>
                      <a:endParaRPr b="1">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Completion:</a:t>
                      </a:r>
                      <a:r>
                        <a:rPr lang="en-US">
                          <a:latin typeface="Poppins"/>
                          <a:ea typeface="Poppins"/>
                          <a:cs typeface="Poppins"/>
                          <a:sym typeface="Poppins"/>
                        </a:rPr>
                        <a:t> </a:t>
                      </a:r>
                      <a:endParaRPr>
                        <a:latin typeface="Poppins"/>
                        <a:ea typeface="Poppins"/>
                        <a:cs typeface="Poppins"/>
                        <a:sym typeface="Poppins"/>
                      </a:endParaRPr>
                    </a:p>
                    <a:p>
                      <a:pPr indent="0" lvl="0" marL="0" rtl="0" algn="l">
                        <a:spcBef>
                          <a:spcPts val="0"/>
                        </a:spcBef>
                        <a:spcAft>
                          <a:spcPts val="0"/>
                        </a:spcAft>
                        <a:buNone/>
                      </a:pPr>
                      <a:r>
                        <a:rPr lang="en-US">
                          <a:latin typeface="Poppins"/>
                          <a:ea typeface="Poppins"/>
                          <a:cs typeface="Poppins"/>
                          <a:sym typeface="Poppins"/>
                        </a:rPr>
                        <a:t>May 2027</a:t>
                      </a:r>
                      <a:endParaRPr>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a:latin typeface="Poppins"/>
                          <a:ea typeface="Poppins"/>
                          <a:cs typeface="Poppins"/>
                          <a:sym typeface="Poppins"/>
                        </a:rPr>
                        <a:t>Staffing:</a:t>
                      </a:r>
                      <a:r>
                        <a:rPr lang="en-US">
                          <a:latin typeface="Poppins"/>
                          <a:ea typeface="Poppins"/>
                          <a:cs typeface="Poppins"/>
                          <a:sym typeface="Poppins"/>
                        </a:rPr>
                        <a:t> </a:t>
                      </a:r>
                      <a:endParaRPr>
                        <a:latin typeface="Poppins"/>
                        <a:ea typeface="Poppins"/>
                        <a:cs typeface="Poppins"/>
                        <a:sym typeface="Poppins"/>
                      </a:endParaRPr>
                    </a:p>
                    <a:p>
                      <a:pPr indent="0" lvl="0" marL="0" rtl="0" algn="l">
                        <a:spcBef>
                          <a:spcPts val="0"/>
                        </a:spcBef>
                        <a:spcAft>
                          <a:spcPts val="0"/>
                        </a:spcAft>
                        <a:buNone/>
                      </a:pPr>
                      <a:r>
                        <a:rPr lang="en-US">
                          <a:latin typeface="Poppins"/>
                          <a:ea typeface="Poppins"/>
                          <a:cs typeface="Poppins"/>
                          <a:sym typeface="Poppins"/>
                        </a:rPr>
                        <a:t>School Leadership &amp; Staff</a:t>
                      </a:r>
                      <a:endParaRPr>
                        <a:latin typeface="Poppins"/>
                        <a:ea typeface="Poppins"/>
                        <a:cs typeface="Poppins"/>
                        <a:sym typeface="Poppins"/>
                      </a:endParaRPr>
                    </a:p>
                    <a:p>
                      <a:pPr indent="0" lvl="0" marL="0" rtl="0" algn="l">
                        <a:spcBef>
                          <a:spcPts val="0"/>
                        </a:spcBef>
                        <a:spcAft>
                          <a:spcPts val="0"/>
                        </a:spcAft>
                        <a:buNone/>
                      </a:pPr>
                      <a:r>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Technology &amp; Tools:</a:t>
                      </a:r>
                      <a:r>
                        <a:rPr lang="en-US">
                          <a:latin typeface="Poppins"/>
                          <a:ea typeface="Poppins"/>
                          <a:cs typeface="Poppins"/>
                          <a:sym typeface="Poppins"/>
                        </a:rPr>
                        <a:t> </a:t>
                      </a:r>
                      <a:endParaRPr>
                        <a:latin typeface="Poppins"/>
                        <a:ea typeface="Poppins"/>
                        <a:cs typeface="Poppins"/>
                        <a:sym typeface="Poppins"/>
                      </a:endParaRPr>
                    </a:p>
                    <a:p>
                      <a:pPr indent="0" lvl="0" marL="0" rtl="0" algn="l">
                        <a:spcBef>
                          <a:spcPts val="0"/>
                        </a:spcBef>
                        <a:spcAft>
                          <a:spcPts val="0"/>
                        </a:spcAft>
                        <a:buNone/>
                      </a:pPr>
                      <a:r>
                        <a:rPr lang="en-US">
                          <a:latin typeface="Poppins"/>
                          <a:ea typeface="Poppins"/>
                          <a:cs typeface="Poppins"/>
                          <a:sym typeface="Poppins"/>
                        </a:rPr>
                        <a:t>N/A</a:t>
                      </a:r>
                      <a:endParaRPr>
                        <a:latin typeface="Poppins"/>
                        <a:ea typeface="Poppins"/>
                        <a:cs typeface="Poppins"/>
                        <a:sym typeface="Poppins"/>
                      </a:endParaRPr>
                    </a:p>
                    <a:p>
                      <a:pPr indent="0" lvl="0" marL="0" rtl="0" algn="l">
                        <a:spcBef>
                          <a:spcPts val="0"/>
                        </a:spcBef>
                        <a:spcAft>
                          <a:spcPts val="0"/>
                        </a:spcAft>
                        <a:buNone/>
                      </a:pPr>
                      <a:r>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Time &amp; Release:</a:t>
                      </a:r>
                      <a:r>
                        <a:rPr lang="en-US">
                          <a:latin typeface="Poppins"/>
                          <a:ea typeface="Poppins"/>
                          <a:cs typeface="Poppins"/>
                          <a:sym typeface="Poppins"/>
                        </a:rPr>
                        <a:t>  3 Hours</a:t>
                      </a:r>
                      <a:endParaRPr>
                        <a:latin typeface="Poppins"/>
                        <a:ea typeface="Poppins"/>
                        <a:cs typeface="Poppins"/>
                        <a:sym typeface="Poppins"/>
                      </a:endParaRPr>
                    </a:p>
                    <a:p>
                      <a:pPr indent="0" lvl="0" marL="0" rtl="0" algn="l">
                        <a:spcBef>
                          <a:spcPts val="0"/>
                        </a:spcBef>
                        <a:spcAft>
                          <a:spcPts val="0"/>
                        </a:spcAft>
                        <a:buNone/>
                      </a:pPr>
                      <a:r>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Estimated Cost:</a:t>
                      </a:r>
                      <a:r>
                        <a:rPr lang="en-US">
                          <a:latin typeface="Poppins"/>
                          <a:ea typeface="Poppins"/>
                          <a:cs typeface="Poppins"/>
                          <a:sym typeface="Poppins"/>
                        </a:rPr>
                        <a:t> $1,000</a:t>
                      </a:r>
                      <a:endParaRPr>
                        <a:latin typeface="Poppins"/>
                        <a:ea typeface="Poppins"/>
                        <a:cs typeface="Poppins"/>
                        <a:sym typeface="Poppins"/>
                      </a:endParaRPr>
                    </a:p>
                    <a:p>
                      <a:pPr indent="0" lvl="0" marL="0" rtl="0" algn="l">
                        <a:spcBef>
                          <a:spcPts val="0"/>
                        </a:spcBef>
                        <a:spcAft>
                          <a:spcPts val="0"/>
                        </a:spcAft>
                        <a:buNone/>
                      </a:pPr>
                      <a:r>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Funding Sources:</a:t>
                      </a:r>
                      <a:r>
                        <a:rPr lang="en-US">
                          <a:latin typeface="Poppins"/>
                          <a:ea typeface="Poppins"/>
                          <a:cs typeface="Poppins"/>
                          <a:sym typeface="Poppins"/>
                        </a:rPr>
                        <a:t> </a:t>
                      </a:r>
                      <a:endParaRPr>
                        <a:latin typeface="Poppins"/>
                        <a:ea typeface="Poppins"/>
                        <a:cs typeface="Poppins"/>
                        <a:sym typeface="Poppins"/>
                      </a:endParaRPr>
                    </a:p>
                    <a:p>
                      <a:pPr indent="0" lvl="0" marL="0" rtl="0" algn="l">
                        <a:spcBef>
                          <a:spcPts val="0"/>
                        </a:spcBef>
                        <a:spcAft>
                          <a:spcPts val="0"/>
                        </a:spcAft>
                        <a:buNone/>
                      </a:pPr>
                      <a:r>
                        <a:rPr lang="en-US">
                          <a:latin typeface="Poppins"/>
                          <a:ea typeface="Poppins"/>
                          <a:cs typeface="Poppins"/>
                          <a:sym typeface="Poppins"/>
                        </a:rPr>
                        <a:t>Fund 22</a:t>
                      </a:r>
                      <a:endParaRPr>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89" name="Google Shape;189;p27"/>
          <p:cNvSpPr txBox="1"/>
          <p:nvPr/>
        </p:nvSpPr>
        <p:spPr>
          <a:xfrm>
            <a:off x="678300" y="0"/>
            <a:ext cx="17609700" cy="181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sz="2400">
                <a:solidFill>
                  <a:schemeClr val="dk1"/>
                </a:solidFill>
                <a:latin typeface="Poppins"/>
                <a:ea typeface="Poppins"/>
                <a:cs typeface="Poppins"/>
                <a:sym typeface="Poppins"/>
              </a:rPr>
              <a:t>Focus Area: Community Building</a:t>
            </a:r>
            <a:endParaRPr b="1" sz="28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a:solidFill>
                  <a:schemeClr val="dk1"/>
                </a:solidFill>
                <a:latin typeface="Poppins"/>
                <a:ea typeface="Poppins"/>
                <a:cs typeface="Poppins"/>
                <a:sym typeface="Poppins"/>
              </a:rPr>
              <a:t>Short-Term Goal:</a:t>
            </a:r>
            <a:r>
              <a:rPr lang="en-US">
                <a:solidFill>
                  <a:schemeClr val="dk1"/>
                </a:solidFill>
                <a:latin typeface="Poppins"/>
                <a:ea typeface="Poppins"/>
                <a:cs typeface="Poppins"/>
                <a:sym typeface="Poppins"/>
              </a:rPr>
              <a:t> </a:t>
            </a:r>
            <a:r>
              <a:rPr lang="en-US">
                <a:solidFill>
                  <a:schemeClr val="dk1"/>
                </a:solidFill>
                <a:latin typeface="Poppins"/>
                <a:ea typeface="Poppins"/>
                <a:cs typeface="Poppins"/>
                <a:sym typeface="Poppins"/>
              </a:rPr>
              <a:t>Establish strong relationships, trust, and a sense of belonging among staff through intentional community-building experiences at the start of the school year.</a:t>
            </a:r>
            <a:endParaRPr>
              <a:solidFill>
                <a:schemeClr val="dk1"/>
              </a:solidFill>
              <a:latin typeface="Poppins"/>
              <a:ea typeface="Poppins"/>
              <a:cs typeface="Poppins"/>
              <a:sym typeface="Poppins"/>
            </a:endParaRPr>
          </a:p>
          <a:p>
            <a:pPr indent="0" lvl="0" marL="0" rtl="0" algn="l">
              <a:spcBef>
                <a:spcPts val="1200"/>
              </a:spcBef>
              <a:spcAft>
                <a:spcPts val="0"/>
              </a:spcAft>
              <a:buNone/>
            </a:pPr>
            <a:r>
              <a:rPr b="1" lang="en-US">
                <a:solidFill>
                  <a:schemeClr val="dk1"/>
                </a:solidFill>
                <a:latin typeface="Poppins"/>
                <a:ea typeface="Poppins"/>
                <a:cs typeface="Poppins"/>
                <a:sym typeface="Poppins"/>
              </a:rPr>
              <a:t>Long-Term Goal:</a:t>
            </a:r>
            <a:r>
              <a:rPr lang="en-US">
                <a:solidFill>
                  <a:schemeClr val="dk1"/>
                </a:solidFill>
                <a:latin typeface="Poppins"/>
                <a:ea typeface="Poppins"/>
                <a:cs typeface="Poppins"/>
                <a:sym typeface="Poppins"/>
              </a:rPr>
              <a:t> </a:t>
            </a:r>
            <a:r>
              <a:rPr lang="en-US">
                <a:solidFill>
                  <a:schemeClr val="dk1"/>
                </a:solidFill>
                <a:latin typeface="Poppins"/>
                <a:ea typeface="Poppins"/>
                <a:cs typeface="Poppins"/>
                <a:sym typeface="Poppins"/>
              </a:rPr>
              <a:t> </a:t>
            </a:r>
            <a:r>
              <a:rPr lang="en-US">
                <a:solidFill>
                  <a:schemeClr val="dk1"/>
                </a:solidFill>
                <a:latin typeface="Poppins"/>
                <a:ea typeface="Poppins"/>
                <a:cs typeface="Poppins"/>
                <a:sym typeface="Poppins"/>
              </a:rPr>
              <a:t>Sustain a positive, collaborative school culture where staff consistently demonstrate collegiality, shared responsibility, and collective efficacy to support improved student outcomes.</a:t>
            </a:r>
            <a:endParaRPr>
              <a:solidFill>
                <a:schemeClr val="dk1"/>
              </a:solidFill>
              <a:latin typeface="Poppins"/>
              <a:ea typeface="Poppins"/>
              <a:cs typeface="Poppins"/>
              <a:sym typeface="Poppins"/>
            </a:endParaRPr>
          </a:p>
          <a:p>
            <a:pPr indent="0" lvl="0" marL="0" rtl="0" algn="l">
              <a:spcBef>
                <a:spcPts val="0"/>
              </a:spcBef>
              <a:spcAft>
                <a:spcPts val="0"/>
              </a:spcAft>
              <a:buNone/>
            </a:pPr>
            <a:r>
              <a:t/>
            </a:r>
            <a:endParaRPr>
              <a:solidFill>
                <a:schemeClr val="dk1"/>
              </a:solidFill>
              <a:latin typeface="Poppins"/>
              <a:ea typeface="Poppins"/>
              <a:cs typeface="Poppins"/>
              <a:sym typeface="Poppin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pic>
        <p:nvPicPr>
          <p:cNvPr id="194" name="Google Shape;194;p28"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195" name="Google Shape;195;p28"/>
          <p:cNvSpPr txBox="1"/>
          <p:nvPr/>
        </p:nvSpPr>
        <p:spPr>
          <a:xfrm>
            <a:off x="529575" y="52925"/>
            <a:ext cx="17609700" cy="246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600"/>
              </a:spcAft>
              <a:buNone/>
            </a:pPr>
            <a:r>
              <a:t/>
            </a:r>
            <a:endParaRPr b="1" sz="400">
              <a:solidFill>
                <a:schemeClr val="dk1"/>
              </a:solidFill>
              <a:latin typeface="Poppins"/>
              <a:ea typeface="Poppins"/>
              <a:cs typeface="Poppins"/>
              <a:sym typeface="Poppins"/>
            </a:endParaRPr>
          </a:p>
        </p:txBody>
      </p:sp>
      <p:graphicFrame>
        <p:nvGraphicFramePr>
          <p:cNvPr id="196" name="Google Shape;196;p28"/>
          <p:cNvGraphicFramePr/>
          <p:nvPr/>
        </p:nvGraphicFramePr>
        <p:xfrm>
          <a:off x="598163" y="2141200"/>
          <a:ext cx="3000000" cy="3000000"/>
        </p:xfrm>
        <a:graphic>
          <a:graphicData uri="http://schemas.openxmlformats.org/drawingml/2006/table">
            <a:tbl>
              <a:tblPr>
                <a:noFill/>
                <a:tableStyleId>{39012959-B684-4642-B459-AFBF5140C6A4}</a:tableStyleId>
              </a:tblPr>
              <a:tblGrid>
                <a:gridCol w="2483150"/>
                <a:gridCol w="3980350"/>
                <a:gridCol w="4363775"/>
                <a:gridCol w="24009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6800825">
                <a:tc>
                  <a:txBody>
                    <a:bodyPr/>
                    <a:lstStyle/>
                    <a:p>
                      <a:pPr indent="0" lvl="0" marL="0" rtl="0" algn="l">
                        <a:lnSpc>
                          <a:spcPct val="100000"/>
                        </a:lnSpc>
                        <a:spcBef>
                          <a:spcPts val="0"/>
                        </a:spcBef>
                        <a:spcAft>
                          <a:spcPts val="0"/>
                        </a:spcAft>
                        <a:buNone/>
                      </a:pPr>
                      <a:r>
                        <a:rPr b="1" lang="en-US" sz="1300">
                          <a:solidFill>
                            <a:schemeClr val="dk1"/>
                          </a:solidFill>
                          <a:latin typeface="Poppins"/>
                          <a:ea typeface="Poppins"/>
                          <a:cs typeface="Poppins"/>
                          <a:sym typeface="Poppins"/>
                        </a:rPr>
                        <a:t>All Things ARC</a:t>
                      </a:r>
                      <a:br>
                        <a:rPr b="1" lang="en-US" sz="1300">
                          <a:solidFill>
                            <a:schemeClr val="dk1"/>
                          </a:solidFill>
                          <a:latin typeface="Poppins"/>
                          <a:ea typeface="Poppins"/>
                          <a:cs typeface="Poppins"/>
                          <a:sym typeface="Poppins"/>
                        </a:rPr>
                      </a:br>
                      <a:r>
                        <a:rPr lang="en-US" sz="1300">
                          <a:solidFill>
                            <a:schemeClr val="dk1"/>
                          </a:solidFill>
                          <a:latin typeface="Poppins"/>
                          <a:ea typeface="Poppins"/>
                          <a:cs typeface="Poppins"/>
                          <a:sym typeface="Poppins"/>
                        </a:rPr>
                        <a:t>This professional learning will build teacher understanding of their roles within the ARC process across three phases:</a:t>
                      </a:r>
                      <a:endParaRPr sz="1300">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b="1" sz="1300">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rPr b="1" lang="en-US" sz="1300">
                          <a:solidFill>
                            <a:schemeClr val="dk1"/>
                          </a:solidFill>
                          <a:latin typeface="Poppins"/>
                          <a:ea typeface="Poppins"/>
                          <a:cs typeface="Poppins"/>
                          <a:sym typeface="Poppins"/>
                        </a:rPr>
                        <a:t>Before the ARC:</a:t>
                      </a:r>
                      <a:r>
                        <a:rPr lang="en-US" sz="1300">
                          <a:solidFill>
                            <a:schemeClr val="dk1"/>
                          </a:solidFill>
                          <a:latin typeface="Poppins"/>
                          <a:ea typeface="Poppins"/>
                          <a:cs typeface="Poppins"/>
                          <a:sym typeface="Poppins"/>
                        </a:rPr>
                        <a:t> </a:t>
                      </a:r>
                      <a:endParaRPr sz="1300">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rPr i="1" lang="en-US" sz="1300">
                          <a:solidFill>
                            <a:schemeClr val="dk1"/>
                          </a:solidFill>
                          <a:latin typeface="Poppins"/>
                          <a:ea typeface="Poppins"/>
                          <a:cs typeface="Poppins"/>
                          <a:sym typeface="Poppins"/>
                        </a:rPr>
                        <a:t>Prepare student data, draft present levels, collaborate with special education staff, and communicate with families.</a:t>
                      </a:r>
                      <a:endParaRPr i="1" sz="1300">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sz="1300">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rPr b="1" lang="en-US" sz="1300">
                          <a:solidFill>
                            <a:schemeClr val="dk1"/>
                          </a:solidFill>
                          <a:latin typeface="Poppins"/>
                          <a:ea typeface="Poppins"/>
                          <a:cs typeface="Poppins"/>
                          <a:sym typeface="Poppins"/>
                        </a:rPr>
                        <a:t>During the ARC:</a:t>
                      </a:r>
                      <a:r>
                        <a:rPr lang="en-US" sz="1300">
                          <a:solidFill>
                            <a:schemeClr val="dk1"/>
                          </a:solidFill>
                          <a:latin typeface="Poppins"/>
                          <a:ea typeface="Poppins"/>
                          <a:cs typeface="Poppins"/>
                          <a:sym typeface="Poppins"/>
                        </a:rPr>
                        <a:t> </a:t>
                      </a:r>
                      <a:endParaRPr sz="1300">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rPr i="1" lang="en-US" sz="1300">
                          <a:solidFill>
                            <a:schemeClr val="dk1"/>
                          </a:solidFill>
                          <a:latin typeface="Poppins"/>
                          <a:ea typeface="Poppins"/>
                          <a:cs typeface="Poppins"/>
                          <a:sym typeface="Poppins"/>
                        </a:rPr>
                        <a:t>Participate effectively, clearly communicate student performance, ensure compliance, and engage families in a student-centered discussion.</a:t>
                      </a:r>
                      <a:endParaRPr i="1" sz="1300">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b="1" sz="1300">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rPr b="1" lang="en-US" sz="1300">
                          <a:solidFill>
                            <a:schemeClr val="dk1"/>
                          </a:solidFill>
                          <a:latin typeface="Poppins"/>
                          <a:ea typeface="Poppins"/>
                          <a:cs typeface="Poppins"/>
                          <a:sym typeface="Poppins"/>
                        </a:rPr>
                        <a:t>After the ARC:</a:t>
                      </a:r>
                      <a:r>
                        <a:rPr lang="en-US" sz="1300">
                          <a:solidFill>
                            <a:schemeClr val="dk1"/>
                          </a:solidFill>
                          <a:latin typeface="Poppins"/>
                          <a:ea typeface="Poppins"/>
                          <a:cs typeface="Poppins"/>
                          <a:sym typeface="Poppins"/>
                        </a:rPr>
                        <a:t> </a:t>
                      </a:r>
                      <a:endParaRPr sz="1300">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rPr i="1" lang="en-US" sz="1300">
                          <a:solidFill>
                            <a:schemeClr val="dk1"/>
                          </a:solidFill>
                          <a:latin typeface="Poppins"/>
                          <a:ea typeface="Poppins"/>
                          <a:cs typeface="Poppins"/>
                          <a:sym typeface="Poppins"/>
                        </a:rPr>
                        <a:t>Implement IEPs with fidelity, document services, monitor progress, and maintain ongoing communication.</a:t>
                      </a:r>
                      <a:endParaRPr i="1" sz="1300">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rPr i="1" lang="en-US" sz="1300">
                          <a:solidFill>
                            <a:schemeClr val="dk1"/>
                          </a:solidFill>
                          <a:latin typeface="Poppins"/>
                          <a:ea typeface="Poppins"/>
                          <a:cs typeface="Poppins"/>
                          <a:sym typeface="Poppins"/>
                        </a:rPr>
                        <a:t>The session will include case studies, role-play, and practical tools teachers can immediately apply.</a:t>
                      </a:r>
                      <a:endParaRPr i="1" sz="1300">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b="1" sz="1300">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sz="1300">
                        <a:solidFill>
                          <a:schemeClr val="dk1"/>
                        </a:solidFill>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US" sz="1300">
                          <a:latin typeface="Poppins"/>
                          <a:ea typeface="Poppins"/>
                          <a:cs typeface="Poppins"/>
                          <a:sym typeface="Poppins"/>
                        </a:rPr>
                        <a:t>Target Audience:</a:t>
                      </a:r>
                      <a:r>
                        <a:rPr lang="en-US" sz="1300">
                          <a:latin typeface="Poppins"/>
                          <a:ea typeface="Poppins"/>
                          <a:cs typeface="Poppins"/>
                          <a:sym typeface="Poppins"/>
                        </a:rPr>
                        <a:t> </a:t>
                      </a:r>
                      <a:endParaRPr sz="1300">
                        <a:latin typeface="Poppins"/>
                        <a:ea typeface="Poppins"/>
                        <a:cs typeface="Poppins"/>
                        <a:sym typeface="Poppins"/>
                      </a:endParaRPr>
                    </a:p>
                    <a:p>
                      <a:pPr indent="0" lvl="0" marL="0" rtl="0" algn="l">
                        <a:lnSpc>
                          <a:spcPct val="100000"/>
                        </a:lnSpc>
                        <a:spcBef>
                          <a:spcPts val="0"/>
                        </a:spcBef>
                        <a:spcAft>
                          <a:spcPts val="0"/>
                        </a:spcAft>
                        <a:buNone/>
                      </a:pPr>
                      <a:r>
                        <a:rPr lang="en-US" sz="1300">
                          <a:latin typeface="Poppins"/>
                          <a:ea typeface="Poppins"/>
                          <a:cs typeface="Poppins"/>
                          <a:sym typeface="Poppins"/>
                        </a:rPr>
                        <a:t>All Certified Staff (General Education Teachers, Special Education Teachers, Related Service Providers)</a:t>
                      </a:r>
                      <a:endParaRPr sz="1300">
                        <a:latin typeface="Poppins"/>
                        <a:ea typeface="Poppins"/>
                        <a:cs typeface="Poppins"/>
                        <a:sym typeface="Poppins"/>
                      </a:endParaRPr>
                    </a:p>
                    <a:p>
                      <a:pPr indent="0" lvl="0" marL="0" rtl="0" algn="l">
                        <a:lnSpc>
                          <a:spcPct val="100000"/>
                        </a:lnSpc>
                        <a:spcBef>
                          <a:spcPts val="0"/>
                        </a:spcBef>
                        <a:spcAft>
                          <a:spcPts val="0"/>
                        </a:spcAft>
                        <a:buNone/>
                      </a:pPr>
                      <a:r>
                        <a:t/>
                      </a:r>
                      <a:endParaRPr sz="1300">
                        <a:latin typeface="Poppins"/>
                        <a:ea typeface="Poppins"/>
                        <a:cs typeface="Poppins"/>
                        <a:sym typeface="Poppins"/>
                      </a:endParaRPr>
                    </a:p>
                    <a:p>
                      <a:pPr indent="0" lvl="0" marL="0" rtl="0" algn="l">
                        <a:lnSpc>
                          <a:spcPct val="100000"/>
                        </a:lnSpc>
                        <a:spcBef>
                          <a:spcPts val="0"/>
                        </a:spcBef>
                        <a:spcAft>
                          <a:spcPts val="0"/>
                        </a:spcAft>
                        <a:buNone/>
                      </a:pPr>
                      <a:r>
                        <a:rPr b="1" lang="en-US" sz="1300">
                          <a:latin typeface="Poppins"/>
                          <a:ea typeface="Poppins"/>
                          <a:cs typeface="Poppins"/>
                          <a:sym typeface="Poppins"/>
                        </a:rPr>
                        <a:t>Intended Results</a:t>
                      </a:r>
                      <a:r>
                        <a:rPr lang="en-US" sz="1300">
                          <a:latin typeface="Poppins"/>
                          <a:ea typeface="Poppins"/>
                          <a:cs typeface="Poppins"/>
                          <a:sym typeface="Poppins"/>
                        </a:rPr>
                        <a:t> </a:t>
                      </a:r>
                      <a:endParaRPr sz="1300">
                        <a:latin typeface="Poppins"/>
                        <a:ea typeface="Poppins"/>
                        <a:cs typeface="Poppins"/>
                        <a:sym typeface="Poppins"/>
                      </a:endParaRPr>
                    </a:p>
                    <a:p>
                      <a:pPr indent="0" lvl="0" marL="0" rtl="0" algn="l">
                        <a:lnSpc>
                          <a:spcPct val="100000"/>
                        </a:lnSpc>
                        <a:spcBef>
                          <a:spcPts val="0"/>
                        </a:spcBef>
                        <a:spcAft>
                          <a:spcPts val="0"/>
                        </a:spcAft>
                        <a:buNone/>
                      </a:pPr>
                      <a:r>
                        <a:rPr b="1" lang="en-US" sz="1300">
                          <a:latin typeface="Poppins"/>
                          <a:ea typeface="Poppins"/>
                          <a:cs typeface="Poppins"/>
                          <a:sym typeface="Poppins"/>
                        </a:rPr>
                        <a:t>Student Outcomes:</a:t>
                      </a:r>
                      <a:r>
                        <a:rPr lang="en-US" sz="1300">
                          <a:latin typeface="Poppins"/>
                          <a:ea typeface="Poppins"/>
                          <a:cs typeface="Poppins"/>
                          <a:sym typeface="Poppins"/>
                        </a:rPr>
                        <a:t> </a:t>
                      </a:r>
                      <a:endParaRPr sz="1300">
                        <a:latin typeface="Poppins"/>
                        <a:ea typeface="Poppins"/>
                        <a:cs typeface="Poppins"/>
                        <a:sym typeface="Poppins"/>
                      </a:endParaRPr>
                    </a:p>
                    <a:p>
                      <a:pPr indent="-311150" lvl="0" marL="457200" rtl="0" algn="l">
                        <a:lnSpc>
                          <a:spcPct val="100000"/>
                        </a:lnSpc>
                        <a:spcBef>
                          <a:spcPts val="0"/>
                        </a:spcBef>
                        <a:spcAft>
                          <a:spcPts val="0"/>
                        </a:spcAft>
                        <a:buSzPts val="1300"/>
                        <a:buFont typeface="Poppins"/>
                        <a:buChar char="●"/>
                      </a:pPr>
                      <a:r>
                        <a:rPr lang="en-US" sz="1300">
                          <a:latin typeface="Poppins"/>
                          <a:ea typeface="Poppins"/>
                          <a:cs typeface="Poppins"/>
                          <a:sym typeface="Poppins"/>
                        </a:rPr>
                        <a:t>Improved alignment between IEP goals and classroom instruction</a:t>
                      </a:r>
                      <a:endParaRPr sz="1300">
                        <a:latin typeface="Poppins"/>
                        <a:ea typeface="Poppins"/>
                        <a:cs typeface="Poppins"/>
                        <a:sym typeface="Poppins"/>
                      </a:endParaRPr>
                    </a:p>
                    <a:p>
                      <a:pPr indent="-311150" lvl="0" marL="457200" rtl="0" algn="l">
                        <a:lnSpc>
                          <a:spcPct val="100000"/>
                        </a:lnSpc>
                        <a:spcBef>
                          <a:spcPts val="0"/>
                        </a:spcBef>
                        <a:spcAft>
                          <a:spcPts val="0"/>
                        </a:spcAft>
                        <a:buSzPts val="1300"/>
                        <a:buFont typeface="Poppins"/>
                        <a:buChar char="●"/>
                      </a:pPr>
                      <a:r>
                        <a:rPr lang="en-US" sz="1300">
                          <a:latin typeface="Poppins"/>
                          <a:ea typeface="Poppins"/>
                          <a:cs typeface="Poppins"/>
                          <a:sym typeface="Poppins"/>
                        </a:rPr>
                        <a:t>Increased student access to appropriate accommodations and services</a:t>
                      </a:r>
                      <a:endParaRPr sz="1300">
                        <a:latin typeface="Poppins"/>
                        <a:ea typeface="Poppins"/>
                        <a:cs typeface="Poppins"/>
                        <a:sym typeface="Poppins"/>
                      </a:endParaRPr>
                    </a:p>
                    <a:p>
                      <a:pPr indent="-311150" lvl="0" marL="457200" rtl="0" algn="l">
                        <a:lnSpc>
                          <a:spcPct val="100000"/>
                        </a:lnSpc>
                        <a:spcBef>
                          <a:spcPts val="0"/>
                        </a:spcBef>
                        <a:spcAft>
                          <a:spcPts val="0"/>
                        </a:spcAft>
                        <a:buSzPts val="1300"/>
                        <a:buFont typeface="Poppins"/>
                        <a:buChar char="●"/>
                      </a:pPr>
                      <a:r>
                        <a:rPr lang="en-US" sz="1300">
                          <a:latin typeface="Poppins"/>
                          <a:ea typeface="Poppins"/>
                          <a:cs typeface="Poppins"/>
                          <a:sym typeface="Poppins"/>
                        </a:rPr>
                        <a:t>Stronger academic and behavioral progress for students with disabilities</a:t>
                      </a:r>
                      <a:endParaRPr sz="1300">
                        <a:latin typeface="Poppins"/>
                        <a:ea typeface="Poppins"/>
                        <a:cs typeface="Poppins"/>
                        <a:sym typeface="Poppins"/>
                      </a:endParaRPr>
                    </a:p>
                    <a:p>
                      <a:pPr indent="0" lvl="0" marL="457200" rtl="0" algn="l">
                        <a:lnSpc>
                          <a:spcPct val="100000"/>
                        </a:lnSpc>
                        <a:spcBef>
                          <a:spcPts val="0"/>
                        </a:spcBef>
                        <a:spcAft>
                          <a:spcPts val="0"/>
                        </a:spcAft>
                        <a:buNone/>
                      </a:pPr>
                      <a:r>
                        <a:t/>
                      </a:r>
                      <a:endParaRPr sz="1300">
                        <a:latin typeface="Poppins"/>
                        <a:ea typeface="Poppins"/>
                        <a:cs typeface="Poppins"/>
                        <a:sym typeface="Poppins"/>
                      </a:endParaRPr>
                    </a:p>
                    <a:p>
                      <a:pPr indent="0" lvl="0" marL="0" rtl="0" algn="l">
                        <a:lnSpc>
                          <a:spcPct val="100000"/>
                        </a:lnSpc>
                        <a:spcBef>
                          <a:spcPts val="0"/>
                        </a:spcBef>
                        <a:spcAft>
                          <a:spcPts val="0"/>
                        </a:spcAft>
                        <a:buNone/>
                      </a:pPr>
                      <a:r>
                        <a:rPr b="1" lang="en-US" sz="1300">
                          <a:latin typeface="Poppins"/>
                          <a:ea typeface="Poppins"/>
                          <a:cs typeface="Poppins"/>
                          <a:sym typeface="Poppins"/>
                        </a:rPr>
                        <a:t>Educator Practices:</a:t>
                      </a:r>
                      <a:endParaRPr sz="1300">
                        <a:latin typeface="Poppins"/>
                        <a:ea typeface="Poppins"/>
                        <a:cs typeface="Poppins"/>
                        <a:sym typeface="Poppins"/>
                      </a:endParaRPr>
                    </a:p>
                    <a:p>
                      <a:pPr indent="-311150" lvl="0" marL="457200" rtl="0" algn="l">
                        <a:lnSpc>
                          <a:spcPct val="100000"/>
                        </a:lnSpc>
                        <a:spcBef>
                          <a:spcPts val="0"/>
                        </a:spcBef>
                        <a:spcAft>
                          <a:spcPts val="0"/>
                        </a:spcAft>
                        <a:buSzPts val="1300"/>
                        <a:buFont typeface="Poppins"/>
                        <a:buChar char="●"/>
                      </a:pPr>
                      <a:r>
                        <a:rPr lang="en-US" sz="1300">
                          <a:latin typeface="Poppins"/>
                          <a:ea typeface="Poppins"/>
                          <a:cs typeface="Poppins"/>
                          <a:sym typeface="Poppins"/>
                        </a:rPr>
                        <a:t>Teachers consistently come prepared to ARC meetings with relevant data and insights</a:t>
                      </a:r>
                      <a:endParaRPr sz="1300">
                        <a:latin typeface="Poppins"/>
                        <a:ea typeface="Poppins"/>
                        <a:cs typeface="Poppins"/>
                        <a:sym typeface="Poppins"/>
                      </a:endParaRPr>
                    </a:p>
                    <a:p>
                      <a:pPr indent="-311150" lvl="0" marL="457200" rtl="0" algn="l">
                        <a:lnSpc>
                          <a:spcPct val="100000"/>
                        </a:lnSpc>
                        <a:spcBef>
                          <a:spcPts val="0"/>
                        </a:spcBef>
                        <a:spcAft>
                          <a:spcPts val="0"/>
                        </a:spcAft>
                        <a:buSzPts val="1300"/>
                        <a:buFont typeface="Poppins"/>
                        <a:buChar char="●"/>
                      </a:pPr>
                      <a:r>
                        <a:rPr lang="en-US" sz="1300">
                          <a:latin typeface="Poppins"/>
                          <a:ea typeface="Poppins"/>
                          <a:cs typeface="Poppins"/>
                          <a:sym typeface="Poppins"/>
                        </a:rPr>
                        <a:t>Increased clarity in teacher contributions during ARC discussions</a:t>
                      </a:r>
                      <a:endParaRPr sz="1300">
                        <a:latin typeface="Poppins"/>
                        <a:ea typeface="Poppins"/>
                        <a:cs typeface="Poppins"/>
                        <a:sym typeface="Poppins"/>
                      </a:endParaRPr>
                    </a:p>
                    <a:p>
                      <a:pPr indent="-311150" lvl="0" marL="457200" rtl="0" algn="l">
                        <a:lnSpc>
                          <a:spcPct val="100000"/>
                        </a:lnSpc>
                        <a:spcBef>
                          <a:spcPts val="0"/>
                        </a:spcBef>
                        <a:spcAft>
                          <a:spcPts val="0"/>
                        </a:spcAft>
                        <a:buSzPts val="1300"/>
                        <a:buFont typeface="Poppins"/>
                        <a:buChar char="●"/>
                      </a:pPr>
                      <a:r>
                        <a:rPr lang="en-US" sz="1300">
                          <a:latin typeface="Poppins"/>
                          <a:ea typeface="Poppins"/>
                          <a:cs typeface="Poppins"/>
                          <a:sym typeface="Poppins"/>
                        </a:rPr>
                        <a:t>Stronger implementation of IEPs with fidelity following meetings</a:t>
                      </a:r>
                      <a:endParaRPr sz="1300">
                        <a:latin typeface="Poppins"/>
                        <a:ea typeface="Poppins"/>
                        <a:cs typeface="Poppins"/>
                        <a:sym typeface="Poppins"/>
                      </a:endParaRPr>
                    </a:p>
                    <a:p>
                      <a:pPr indent="0" lvl="0" marL="457200" rtl="0" algn="l">
                        <a:lnSpc>
                          <a:spcPct val="100000"/>
                        </a:lnSpc>
                        <a:spcBef>
                          <a:spcPts val="0"/>
                        </a:spcBef>
                        <a:spcAft>
                          <a:spcPts val="0"/>
                        </a:spcAft>
                        <a:buNone/>
                      </a:pPr>
                      <a:r>
                        <a:t/>
                      </a:r>
                      <a:endParaRPr sz="1300">
                        <a:latin typeface="Poppins"/>
                        <a:ea typeface="Poppins"/>
                        <a:cs typeface="Poppins"/>
                        <a:sym typeface="Poppins"/>
                      </a:endParaRPr>
                    </a:p>
                    <a:p>
                      <a:pPr indent="0" lvl="0" marL="0" rtl="0" algn="l">
                        <a:lnSpc>
                          <a:spcPct val="100000"/>
                        </a:lnSpc>
                        <a:spcBef>
                          <a:spcPts val="0"/>
                        </a:spcBef>
                        <a:spcAft>
                          <a:spcPts val="0"/>
                        </a:spcAft>
                        <a:buNone/>
                      </a:pPr>
                      <a:r>
                        <a:rPr b="1" lang="en-US" sz="1300">
                          <a:latin typeface="Poppins"/>
                          <a:ea typeface="Poppins"/>
                          <a:cs typeface="Poppins"/>
                          <a:sym typeface="Poppins"/>
                        </a:rPr>
                        <a:t>Educator Beliefs &amp; Efficacy:</a:t>
                      </a:r>
                      <a:r>
                        <a:rPr lang="en-US" sz="1300">
                          <a:latin typeface="Poppins"/>
                          <a:ea typeface="Poppins"/>
                          <a:cs typeface="Poppins"/>
                          <a:sym typeface="Poppins"/>
                        </a:rPr>
                        <a:t> </a:t>
                      </a:r>
                      <a:endParaRPr sz="1300">
                        <a:latin typeface="Poppins"/>
                        <a:ea typeface="Poppins"/>
                        <a:cs typeface="Poppins"/>
                        <a:sym typeface="Poppins"/>
                      </a:endParaRPr>
                    </a:p>
                    <a:p>
                      <a:pPr indent="-311150" lvl="0" marL="457200" rtl="0" algn="l">
                        <a:lnSpc>
                          <a:spcPct val="100000"/>
                        </a:lnSpc>
                        <a:spcBef>
                          <a:spcPts val="0"/>
                        </a:spcBef>
                        <a:spcAft>
                          <a:spcPts val="0"/>
                        </a:spcAft>
                        <a:buSzPts val="1300"/>
                        <a:buFont typeface="Poppins"/>
                        <a:buChar char="●"/>
                      </a:pPr>
                      <a:r>
                        <a:rPr lang="en-US" sz="1300">
                          <a:solidFill>
                            <a:schemeClr val="dk1"/>
                          </a:solidFill>
                          <a:latin typeface="Poppins"/>
                          <a:ea typeface="Poppins"/>
                          <a:cs typeface="Poppins"/>
                          <a:sym typeface="Poppins"/>
                        </a:rPr>
                        <a:t>Increased confidence in navigating the ARC process</a:t>
                      </a:r>
                      <a:endParaRPr sz="1300">
                        <a:solidFill>
                          <a:schemeClr val="dk1"/>
                        </a:solidFill>
                        <a:latin typeface="Poppins"/>
                        <a:ea typeface="Poppins"/>
                        <a:cs typeface="Poppins"/>
                        <a:sym typeface="Poppins"/>
                      </a:endParaRPr>
                    </a:p>
                    <a:p>
                      <a:pPr indent="-311150" lvl="0" marL="457200" rtl="0" algn="l">
                        <a:lnSpc>
                          <a:spcPct val="100000"/>
                        </a:lnSpc>
                        <a:spcBef>
                          <a:spcPts val="0"/>
                        </a:spcBef>
                        <a:spcAft>
                          <a:spcPts val="0"/>
                        </a:spcAft>
                        <a:buSzPts val="1300"/>
                        <a:buFont typeface="Poppins"/>
                        <a:buChar char="●"/>
                      </a:pPr>
                      <a:r>
                        <a:rPr lang="en-US" sz="1300">
                          <a:solidFill>
                            <a:schemeClr val="dk1"/>
                          </a:solidFill>
                          <a:latin typeface="Poppins"/>
                          <a:ea typeface="Poppins"/>
                          <a:cs typeface="Poppins"/>
                          <a:sym typeface="Poppins"/>
                        </a:rPr>
                        <a:t>Stronger sense of shared ownership for special education students</a:t>
                      </a:r>
                      <a:endParaRPr sz="1300">
                        <a:solidFill>
                          <a:schemeClr val="dk1"/>
                        </a:solidFill>
                        <a:latin typeface="Poppins"/>
                        <a:ea typeface="Poppins"/>
                        <a:cs typeface="Poppins"/>
                        <a:sym typeface="Poppins"/>
                      </a:endParaRPr>
                    </a:p>
                    <a:p>
                      <a:pPr indent="-311150" lvl="0" marL="457200" rtl="0" algn="l">
                        <a:lnSpc>
                          <a:spcPct val="100000"/>
                        </a:lnSpc>
                        <a:spcBef>
                          <a:spcPts val="0"/>
                        </a:spcBef>
                        <a:spcAft>
                          <a:spcPts val="0"/>
                        </a:spcAft>
                        <a:buSzPts val="1300"/>
                        <a:buFont typeface="Poppins"/>
                        <a:buChar char="●"/>
                      </a:pPr>
                      <a:r>
                        <a:rPr lang="en-US" sz="1300">
                          <a:solidFill>
                            <a:schemeClr val="dk1"/>
                          </a:solidFill>
                          <a:latin typeface="Poppins"/>
                          <a:ea typeface="Poppins"/>
                          <a:cs typeface="Poppins"/>
                          <a:sym typeface="Poppins"/>
                        </a:rPr>
                        <a:t>Improved belief in the value of family collaboration and student advocacy</a:t>
                      </a:r>
                      <a:endParaRPr sz="1300">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sz="13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lang="en-US" sz="1300">
                          <a:solidFill>
                            <a:schemeClr val="dk1"/>
                          </a:solidFill>
                          <a:latin typeface="Poppins"/>
                          <a:ea typeface="Poppins"/>
                          <a:cs typeface="Poppins"/>
                          <a:sym typeface="Poppins"/>
                        </a:rPr>
                        <a:t>Administrative and special education team review of ARC documentation and teacher preparedness</a:t>
                      </a:r>
                      <a:endParaRPr sz="1300">
                        <a:solidFill>
                          <a:schemeClr val="dk1"/>
                        </a:solidFill>
                        <a:latin typeface="Poppins"/>
                        <a:ea typeface="Poppins"/>
                        <a:cs typeface="Poppins"/>
                        <a:sym typeface="Poppins"/>
                      </a:endParaRPr>
                    </a:p>
                    <a:p>
                      <a:pPr indent="0" lvl="0" marL="0" rtl="0" algn="l">
                        <a:lnSpc>
                          <a:spcPct val="100000"/>
                        </a:lnSpc>
                        <a:spcBef>
                          <a:spcPts val="0"/>
                        </a:spcBef>
                        <a:spcAft>
                          <a:spcPts val="0"/>
                        </a:spcAft>
                        <a:buClr>
                          <a:schemeClr val="dk1"/>
                        </a:buClr>
                        <a:buSzPts val="1100"/>
                        <a:buFont typeface="Arial"/>
                        <a:buNone/>
                      </a:pPr>
                      <a:r>
                        <a:t/>
                      </a:r>
                      <a:endParaRPr sz="1300">
                        <a:solidFill>
                          <a:schemeClr val="dk1"/>
                        </a:solidFill>
                        <a:latin typeface="Poppins"/>
                        <a:ea typeface="Poppins"/>
                        <a:cs typeface="Poppins"/>
                        <a:sym typeface="Poppins"/>
                      </a:endParaRPr>
                    </a:p>
                    <a:p>
                      <a:pPr indent="0" lvl="0" marL="0" rtl="0" algn="l">
                        <a:lnSpc>
                          <a:spcPct val="100000"/>
                        </a:lnSpc>
                        <a:spcBef>
                          <a:spcPts val="0"/>
                        </a:spcBef>
                        <a:spcAft>
                          <a:spcPts val="0"/>
                        </a:spcAft>
                        <a:buClr>
                          <a:schemeClr val="dk1"/>
                        </a:buClr>
                        <a:buSzPts val="1100"/>
                        <a:buFont typeface="Arial"/>
                        <a:buNone/>
                      </a:pPr>
                      <a:r>
                        <a:rPr lang="en-US" sz="1300">
                          <a:solidFill>
                            <a:schemeClr val="dk1"/>
                          </a:solidFill>
                          <a:latin typeface="Poppins"/>
                          <a:ea typeface="Poppins"/>
                          <a:cs typeface="Poppins"/>
                          <a:sym typeface="Poppins"/>
                        </a:rPr>
                        <a:t>Instructional coaching and support from special education staff before upcoming ARCs</a:t>
                      </a:r>
                      <a:endParaRPr sz="1300">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sz="1300">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rPr lang="en-US" sz="1300">
                          <a:solidFill>
                            <a:schemeClr val="dk1"/>
                          </a:solidFill>
                          <a:latin typeface="Poppins"/>
                          <a:ea typeface="Poppins"/>
                          <a:cs typeface="Poppins"/>
                          <a:sym typeface="Poppins"/>
                        </a:rPr>
                        <a:t>Use of ARC preparation checklists and templates</a:t>
                      </a:r>
                      <a:endParaRPr sz="1300">
                        <a:solidFill>
                          <a:schemeClr val="dk1"/>
                        </a:solidFill>
                        <a:latin typeface="Poppins"/>
                        <a:ea typeface="Poppins"/>
                        <a:cs typeface="Poppins"/>
                        <a:sym typeface="Poppins"/>
                      </a:endParaRPr>
                    </a:p>
                    <a:p>
                      <a:pPr indent="0" lvl="0" marL="0" rtl="0" algn="l">
                        <a:lnSpc>
                          <a:spcPct val="100000"/>
                        </a:lnSpc>
                        <a:spcBef>
                          <a:spcPts val="0"/>
                        </a:spcBef>
                        <a:spcAft>
                          <a:spcPts val="0"/>
                        </a:spcAft>
                        <a:buClr>
                          <a:schemeClr val="dk1"/>
                        </a:buClr>
                        <a:buSzPts val="1100"/>
                        <a:buFont typeface="Arial"/>
                        <a:buNone/>
                      </a:pPr>
                      <a:r>
                        <a:t/>
                      </a:r>
                      <a:endParaRPr sz="1300">
                        <a:solidFill>
                          <a:schemeClr val="dk1"/>
                        </a:solidFill>
                        <a:latin typeface="Poppins"/>
                        <a:ea typeface="Poppins"/>
                        <a:cs typeface="Poppins"/>
                        <a:sym typeface="Poppins"/>
                      </a:endParaRPr>
                    </a:p>
                    <a:p>
                      <a:pPr indent="0" lvl="0" marL="0" rtl="0" algn="l">
                        <a:lnSpc>
                          <a:spcPct val="100000"/>
                        </a:lnSpc>
                        <a:spcBef>
                          <a:spcPts val="0"/>
                        </a:spcBef>
                        <a:spcAft>
                          <a:spcPts val="0"/>
                        </a:spcAft>
                        <a:buClr>
                          <a:schemeClr val="dk1"/>
                        </a:buClr>
                        <a:buSzPts val="1100"/>
                        <a:buFont typeface="Arial"/>
                        <a:buNone/>
                      </a:pPr>
                      <a:r>
                        <a:rPr lang="en-US" sz="1300">
                          <a:solidFill>
                            <a:schemeClr val="dk1"/>
                          </a:solidFill>
                          <a:latin typeface="Poppins"/>
                          <a:ea typeface="Poppins"/>
                          <a:cs typeface="Poppins"/>
                          <a:sym typeface="Poppins"/>
                        </a:rPr>
                        <a:t>Follow-up PLC discussions focused on IEP implementation and progress monitoring</a:t>
                      </a:r>
                      <a:endParaRPr sz="1300">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sz="1300">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rPr lang="en-US" sz="1300">
                          <a:solidFill>
                            <a:schemeClr val="dk1"/>
                          </a:solidFill>
                          <a:latin typeface="Poppins"/>
                          <a:ea typeface="Poppins"/>
                          <a:cs typeface="Poppins"/>
                          <a:sym typeface="Poppins"/>
                        </a:rPr>
                        <a:t>Ongoing access to resources (guides, exemplars, compliance reminders)</a:t>
                      </a:r>
                      <a:endParaRPr sz="1300">
                        <a:solidFill>
                          <a:schemeClr val="dk1"/>
                        </a:solidFill>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lang="en-US" sz="1300">
                          <a:solidFill>
                            <a:schemeClr val="dk1"/>
                          </a:solidFill>
                          <a:latin typeface="Poppins"/>
                          <a:ea typeface="Poppins"/>
                          <a:cs typeface="Poppins"/>
                          <a:sym typeface="Poppins"/>
                        </a:rPr>
                        <a:t>Increased teacher preparedness as evidenced by completed ARC prep documents</a:t>
                      </a:r>
                      <a:endParaRPr sz="1300">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sz="1300">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rPr lang="en-US" sz="1300">
                          <a:solidFill>
                            <a:schemeClr val="dk1"/>
                          </a:solidFill>
                          <a:latin typeface="Poppins"/>
                          <a:ea typeface="Poppins"/>
                          <a:cs typeface="Poppins"/>
                          <a:sym typeface="Poppins"/>
                        </a:rPr>
                        <a:t>Improved quality of teacher input during ARC meetings</a:t>
                      </a:r>
                      <a:endParaRPr sz="1300">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sz="1300">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rPr lang="en-US" sz="1300">
                          <a:solidFill>
                            <a:schemeClr val="dk1"/>
                          </a:solidFill>
                          <a:latin typeface="Poppins"/>
                          <a:ea typeface="Poppins"/>
                          <a:cs typeface="Poppins"/>
                          <a:sym typeface="Poppins"/>
                        </a:rPr>
                        <a:t>Reduction in compliance errors or missing documentation</a:t>
                      </a:r>
                      <a:endParaRPr sz="1300">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sz="1300">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rPr lang="en-US" sz="1300">
                          <a:solidFill>
                            <a:schemeClr val="dk1"/>
                          </a:solidFill>
                          <a:latin typeface="Poppins"/>
                          <a:ea typeface="Poppins"/>
                          <a:cs typeface="Poppins"/>
                          <a:sym typeface="Poppins"/>
                        </a:rPr>
                        <a:t>Positive parent feedback regarding communication and collaboration</a:t>
                      </a:r>
                      <a:endParaRPr sz="1300">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sz="1300">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rPr lang="en-US" sz="1300">
                          <a:solidFill>
                            <a:schemeClr val="dk1"/>
                          </a:solidFill>
                          <a:latin typeface="Poppins"/>
                          <a:ea typeface="Poppins"/>
                          <a:cs typeface="Poppins"/>
                          <a:sym typeface="Poppins"/>
                        </a:rPr>
                        <a:t>Evidence of IEP implementation observed in classrooms</a:t>
                      </a:r>
                      <a:endParaRPr sz="1300">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sz="1300">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rPr lang="en-US" sz="1300">
                          <a:solidFill>
                            <a:schemeClr val="dk1"/>
                          </a:solidFill>
                          <a:latin typeface="Poppins"/>
                          <a:ea typeface="Poppins"/>
                          <a:cs typeface="Poppins"/>
                          <a:sym typeface="Poppins"/>
                        </a:rPr>
                        <a:t>Improved student progress toward IEP goals</a:t>
                      </a:r>
                      <a:endParaRPr sz="1300">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sz="1300">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sz="13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US" sz="1300">
                          <a:latin typeface="Poppins"/>
                          <a:ea typeface="Poppins"/>
                          <a:cs typeface="Poppins"/>
                          <a:sym typeface="Poppins"/>
                        </a:rPr>
                        <a:t>Start:</a:t>
                      </a:r>
                      <a:r>
                        <a:rPr lang="en-US" sz="1300">
                          <a:latin typeface="Poppins"/>
                          <a:ea typeface="Poppins"/>
                          <a:cs typeface="Poppins"/>
                          <a:sym typeface="Poppins"/>
                        </a:rPr>
                        <a:t> </a:t>
                      </a:r>
                      <a:endParaRPr sz="1300">
                        <a:latin typeface="Poppins"/>
                        <a:ea typeface="Poppins"/>
                        <a:cs typeface="Poppins"/>
                        <a:sym typeface="Poppins"/>
                      </a:endParaRPr>
                    </a:p>
                    <a:p>
                      <a:pPr indent="0" lvl="0" marL="0" rtl="0" algn="l">
                        <a:lnSpc>
                          <a:spcPct val="100000"/>
                        </a:lnSpc>
                        <a:spcBef>
                          <a:spcPts val="0"/>
                        </a:spcBef>
                        <a:spcAft>
                          <a:spcPts val="0"/>
                        </a:spcAft>
                        <a:buNone/>
                      </a:pPr>
                      <a:r>
                        <a:rPr lang="en-US" sz="1300">
                          <a:latin typeface="Poppins"/>
                          <a:ea typeface="Poppins"/>
                          <a:cs typeface="Poppins"/>
                          <a:sym typeface="Poppins"/>
                        </a:rPr>
                        <a:t>August 2026</a:t>
                      </a:r>
                      <a:endParaRPr sz="1300">
                        <a:latin typeface="Poppins"/>
                        <a:ea typeface="Poppins"/>
                        <a:cs typeface="Poppins"/>
                        <a:sym typeface="Poppins"/>
                      </a:endParaRPr>
                    </a:p>
                    <a:p>
                      <a:pPr indent="0" lvl="0" marL="0" rtl="0" algn="l">
                        <a:lnSpc>
                          <a:spcPct val="100000"/>
                        </a:lnSpc>
                        <a:spcBef>
                          <a:spcPts val="0"/>
                        </a:spcBef>
                        <a:spcAft>
                          <a:spcPts val="0"/>
                        </a:spcAft>
                        <a:buNone/>
                      </a:pPr>
                      <a:r>
                        <a:t/>
                      </a:r>
                      <a:endParaRPr sz="1300">
                        <a:latin typeface="Poppins"/>
                        <a:ea typeface="Poppins"/>
                        <a:cs typeface="Poppins"/>
                        <a:sym typeface="Poppins"/>
                      </a:endParaRPr>
                    </a:p>
                    <a:p>
                      <a:pPr indent="0" lvl="0" marL="0" rtl="0" algn="l">
                        <a:lnSpc>
                          <a:spcPct val="100000"/>
                        </a:lnSpc>
                        <a:spcBef>
                          <a:spcPts val="0"/>
                        </a:spcBef>
                        <a:spcAft>
                          <a:spcPts val="0"/>
                        </a:spcAft>
                        <a:buNone/>
                      </a:pPr>
                      <a:r>
                        <a:rPr b="1" lang="en-US" sz="1300">
                          <a:latin typeface="Poppins"/>
                          <a:ea typeface="Poppins"/>
                          <a:cs typeface="Poppins"/>
                          <a:sym typeface="Poppins"/>
                        </a:rPr>
                        <a:t>Ongoing:</a:t>
                      </a:r>
                      <a:r>
                        <a:rPr lang="en-US" sz="1300">
                          <a:latin typeface="Poppins"/>
                          <a:ea typeface="Poppins"/>
                          <a:cs typeface="Poppins"/>
                          <a:sym typeface="Poppins"/>
                        </a:rPr>
                        <a:t> </a:t>
                      </a:r>
                      <a:endParaRPr sz="1300">
                        <a:latin typeface="Poppins"/>
                        <a:ea typeface="Poppins"/>
                        <a:cs typeface="Poppins"/>
                        <a:sym typeface="Poppins"/>
                      </a:endParaRPr>
                    </a:p>
                    <a:p>
                      <a:pPr indent="0" lvl="0" marL="0" rtl="0" algn="l">
                        <a:lnSpc>
                          <a:spcPct val="100000"/>
                        </a:lnSpc>
                        <a:spcBef>
                          <a:spcPts val="0"/>
                        </a:spcBef>
                        <a:spcAft>
                          <a:spcPts val="0"/>
                        </a:spcAft>
                        <a:buNone/>
                      </a:pPr>
                      <a:r>
                        <a:rPr lang="en-US" sz="1300">
                          <a:latin typeface="Poppins"/>
                          <a:ea typeface="Poppins"/>
                          <a:cs typeface="Poppins"/>
                          <a:sym typeface="Poppins"/>
                        </a:rPr>
                        <a:t>Quarterly refreshers and support sessions</a:t>
                      </a:r>
                      <a:endParaRPr sz="1300">
                        <a:latin typeface="Poppins"/>
                        <a:ea typeface="Poppins"/>
                        <a:cs typeface="Poppins"/>
                        <a:sym typeface="Poppins"/>
                      </a:endParaRPr>
                    </a:p>
                    <a:p>
                      <a:pPr indent="0" lvl="0" marL="0" rtl="0" algn="l">
                        <a:lnSpc>
                          <a:spcPct val="100000"/>
                        </a:lnSpc>
                        <a:spcBef>
                          <a:spcPts val="0"/>
                        </a:spcBef>
                        <a:spcAft>
                          <a:spcPts val="0"/>
                        </a:spcAft>
                        <a:buNone/>
                      </a:pPr>
                      <a:r>
                        <a:t/>
                      </a:r>
                      <a:endParaRPr b="1" sz="1300">
                        <a:latin typeface="Poppins"/>
                        <a:ea typeface="Poppins"/>
                        <a:cs typeface="Poppins"/>
                        <a:sym typeface="Poppins"/>
                      </a:endParaRPr>
                    </a:p>
                    <a:p>
                      <a:pPr indent="0" lvl="0" marL="0" rtl="0" algn="l">
                        <a:lnSpc>
                          <a:spcPct val="100000"/>
                        </a:lnSpc>
                        <a:spcBef>
                          <a:spcPts val="0"/>
                        </a:spcBef>
                        <a:spcAft>
                          <a:spcPts val="0"/>
                        </a:spcAft>
                        <a:buNone/>
                      </a:pPr>
                      <a:r>
                        <a:rPr b="1" lang="en-US" sz="1300">
                          <a:latin typeface="Poppins"/>
                          <a:ea typeface="Poppins"/>
                          <a:cs typeface="Poppins"/>
                          <a:sym typeface="Poppins"/>
                        </a:rPr>
                        <a:t>Mid-Year Review:</a:t>
                      </a:r>
                      <a:endParaRPr sz="1300">
                        <a:latin typeface="Poppins"/>
                        <a:ea typeface="Poppins"/>
                        <a:cs typeface="Poppins"/>
                        <a:sym typeface="Poppins"/>
                      </a:endParaRPr>
                    </a:p>
                    <a:p>
                      <a:pPr indent="0" lvl="0" marL="0" rtl="0" algn="l">
                        <a:lnSpc>
                          <a:spcPct val="100000"/>
                        </a:lnSpc>
                        <a:spcBef>
                          <a:spcPts val="0"/>
                        </a:spcBef>
                        <a:spcAft>
                          <a:spcPts val="0"/>
                        </a:spcAft>
                        <a:buNone/>
                      </a:pPr>
                      <a:r>
                        <a:rPr lang="en-US" sz="1300">
                          <a:latin typeface="Poppins"/>
                          <a:ea typeface="Poppins"/>
                          <a:cs typeface="Poppins"/>
                          <a:sym typeface="Poppins"/>
                        </a:rPr>
                        <a:t>January 2027 (data review and adjustments)</a:t>
                      </a:r>
                      <a:endParaRPr sz="1300">
                        <a:latin typeface="Poppins"/>
                        <a:ea typeface="Poppins"/>
                        <a:cs typeface="Poppins"/>
                        <a:sym typeface="Poppins"/>
                      </a:endParaRPr>
                    </a:p>
                    <a:p>
                      <a:pPr indent="0" lvl="0" marL="0" rtl="0" algn="l">
                        <a:lnSpc>
                          <a:spcPct val="100000"/>
                        </a:lnSpc>
                        <a:spcBef>
                          <a:spcPts val="0"/>
                        </a:spcBef>
                        <a:spcAft>
                          <a:spcPts val="0"/>
                        </a:spcAft>
                        <a:buNone/>
                      </a:pPr>
                      <a:r>
                        <a:t/>
                      </a:r>
                      <a:endParaRPr sz="1300">
                        <a:latin typeface="Poppins"/>
                        <a:ea typeface="Poppins"/>
                        <a:cs typeface="Poppins"/>
                        <a:sym typeface="Poppins"/>
                      </a:endParaRPr>
                    </a:p>
                    <a:p>
                      <a:pPr indent="0" lvl="0" marL="0" rtl="0" algn="l">
                        <a:lnSpc>
                          <a:spcPct val="100000"/>
                        </a:lnSpc>
                        <a:spcBef>
                          <a:spcPts val="0"/>
                        </a:spcBef>
                        <a:spcAft>
                          <a:spcPts val="0"/>
                        </a:spcAft>
                        <a:buNone/>
                      </a:pPr>
                      <a:r>
                        <a:rPr b="1" lang="en-US" sz="1300">
                          <a:latin typeface="Poppins"/>
                          <a:ea typeface="Poppins"/>
                          <a:cs typeface="Poppins"/>
                          <a:sym typeface="Poppins"/>
                        </a:rPr>
                        <a:t>Completion:</a:t>
                      </a:r>
                      <a:r>
                        <a:rPr lang="en-US" sz="1300">
                          <a:latin typeface="Poppins"/>
                          <a:ea typeface="Poppins"/>
                          <a:cs typeface="Poppins"/>
                          <a:sym typeface="Poppins"/>
                        </a:rPr>
                        <a:t> </a:t>
                      </a:r>
                      <a:endParaRPr sz="1300">
                        <a:latin typeface="Poppins"/>
                        <a:ea typeface="Poppins"/>
                        <a:cs typeface="Poppins"/>
                        <a:sym typeface="Poppins"/>
                      </a:endParaRPr>
                    </a:p>
                    <a:p>
                      <a:pPr indent="0" lvl="0" marL="0" rtl="0" algn="l">
                        <a:lnSpc>
                          <a:spcPct val="100000"/>
                        </a:lnSpc>
                        <a:spcBef>
                          <a:spcPts val="0"/>
                        </a:spcBef>
                        <a:spcAft>
                          <a:spcPts val="0"/>
                        </a:spcAft>
                        <a:buNone/>
                      </a:pPr>
                      <a:r>
                        <a:rPr lang="en-US" sz="1300">
                          <a:latin typeface="Poppins"/>
                          <a:ea typeface="Poppins"/>
                          <a:cs typeface="Poppins"/>
                          <a:sym typeface="Poppins"/>
                        </a:rPr>
                        <a:t>May 2027</a:t>
                      </a:r>
                      <a:endParaRPr sz="13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US" sz="1300">
                          <a:latin typeface="Poppins"/>
                          <a:ea typeface="Poppins"/>
                          <a:cs typeface="Poppins"/>
                          <a:sym typeface="Poppins"/>
                        </a:rPr>
                        <a:t>Staffing:</a:t>
                      </a:r>
                      <a:r>
                        <a:rPr lang="en-US" sz="1300">
                          <a:latin typeface="Poppins"/>
                          <a:ea typeface="Poppins"/>
                          <a:cs typeface="Poppins"/>
                          <a:sym typeface="Poppins"/>
                        </a:rPr>
                        <a:t> </a:t>
                      </a:r>
                      <a:endParaRPr sz="1300">
                        <a:latin typeface="Poppins"/>
                        <a:ea typeface="Poppins"/>
                        <a:cs typeface="Poppins"/>
                        <a:sym typeface="Poppins"/>
                      </a:endParaRPr>
                    </a:p>
                    <a:p>
                      <a:pPr indent="0" lvl="0" marL="0" rtl="0" algn="l">
                        <a:lnSpc>
                          <a:spcPct val="100000"/>
                        </a:lnSpc>
                        <a:spcBef>
                          <a:spcPts val="0"/>
                        </a:spcBef>
                        <a:spcAft>
                          <a:spcPts val="0"/>
                        </a:spcAft>
                        <a:buNone/>
                      </a:pPr>
                      <a:r>
                        <a:rPr lang="en-US" sz="1300">
                          <a:latin typeface="Poppins"/>
                          <a:ea typeface="Poppins"/>
                          <a:cs typeface="Poppins"/>
                          <a:sym typeface="Poppins"/>
                        </a:rPr>
                        <a:t>School Leadership, Special Education Teachers, School Psychologist, District Special Education Support Staff</a:t>
                      </a:r>
                      <a:endParaRPr sz="1300">
                        <a:latin typeface="Poppins"/>
                        <a:ea typeface="Poppins"/>
                        <a:cs typeface="Poppins"/>
                        <a:sym typeface="Poppins"/>
                      </a:endParaRPr>
                    </a:p>
                    <a:p>
                      <a:pPr indent="0" lvl="0" marL="0" rtl="0" algn="l">
                        <a:lnSpc>
                          <a:spcPct val="100000"/>
                        </a:lnSpc>
                        <a:spcBef>
                          <a:spcPts val="0"/>
                        </a:spcBef>
                        <a:spcAft>
                          <a:spcPts val="0"/>
                        </a:spcAft>
                        <a:buNone/>
                      </a:pPr>
                      <a:r>
                        <a:t/>
                      </a:r>
                      <a:endParaRPr sz="1300">
                        <a:latin typeface="Poppins"/>
                        <a:ea typeface="Poppins"/>
                        <a:cs typeface="Poppins"/>
                        <a:sym typeface="Poppins"/>
                      </a:endParaRPr>
                    </a:p>
                    <a:p>
                      <a:pPr indent="0" lvl="0" marL="0" rtl="0" algn="l">
                        <a:lnSpc>
                          <a:spcPct val="100000"/>
                        </a:lnSpc>
                        <a:spcBef>
                          <a:spcPts val="0"/>
                        </a:spcBef>
                        <a:spcAft>
                          <a:spcPts val="0"/>
                        </a:spcAft>
                        <a:buNone/>
                      </a:pPr>
                      <a:r>
                        <a:rPr b="1" lang="en-US" sz="1300">
                          <a:latin typeface="Poppins"/>
                          <a:ea typeface="Poppins"/>
                          <a:cs typeface="Poppins"/>
                          <a:sym typeface="Poppins"/>
                        </a:rPr>
                        <a:t>Technology &amp; Tools:</a:t>
                      </a:r>
                      <a:r>
                        <a:rPr lang="en-US" sz="1300">
                          <a:latin typeface="Poppins"/>
                          <a:ea typeface="Poppins"/>
                          <a:cs typeface="Poppins"/>
                          <a:sym typeface="Poppins"/>
                        </a:rPr>
                        <a:t> </a:t>
                      </a:r>
                      <a:endParaRPr sz="1300">
                        <a:latin typeface="Poppins"/>
                        <a:ea typeface="Poppins"/>
                        <a:cs typeface="Poppins"/>
                        <a:sym typeface="Poppins"/>
                      </a:endParaRPr>
                    </a:p>
                    <a:p>
                      <a:pPr indent="0" lvl="0" marL="0" rtl="0" algn="l">
                        <a:lnSpc>
                          <a:spcPct val="100000"/>
                        </a:lnSpc>
                        <a:spcBef>
                          <a:spcPts val="0"/>
                        </a:spcBef>
                        <a:spcAft>
                          <a:spcPts val="0"/>
                        </a:spcAft>
                        <a:buClr>
                          <a:schemeClr val="dk1"/>
                        </a:buClr>
                        <a:buSzPts val="1100"/>
                        <a:buFont typeface="Arial"/>
                        <a:buNone/>
                      </a:pPr>
                      <a:r>
                        <a:rPr lang="en-US" sz="1300">
                          <a:latin typeface="Poppins"/>
                          <a:ea typeface="Poppins"/>
                          <a:cs typeface="Poppins"/>
                          <a:sym typeface="Poppins"/>
                        </a:rPr>
                        <a:t>ARC/IEP platform (e.g., Infinite Campus or district system)</a:t>
                      </a:r>
                      <a:endParaRPr sz="1300">
                        <a:latin typeface="Poppins"/>
                        <a:ea typeface="Poppins"/>
                        <a:cs typeface="Poppins"/>
                        <a:sym typeface="Poppins"/>
                      </a:endParaRPr>
                    </a:p>
                    <a:p>
                      <a:pPr indent="0" lvl="0" marL="0" rtl="0" algn="l">
                        <a:lnSpc>
                          <a:spcPct val="100000"/>
                        </a:lnSpc>
                        <a:spcBef>
                          <a:spcPts val="0"/>
                        </a:spcBef>
                        <a:spcAft>
                          <a:spcPts val="0"/>
                        </a:spcAft>
                        <a:buNone/>
                      </a:pPr>
                      <a:r>
                        <a:t/>
                      </a:r>
                      <a:endParaRPr sz="1300">
                        <a:latin typeface="Poppins"/>
                        <a:ea typeface="Poppins"/>
                        <a:cs typeface="Poppins"/>
                        <a:sym typeface="Poppins"/>
                      </a:endParaRPr>
                    </a:p>
                    <a:p>
                      <a:pPr indent="0" lvl="0" marL="0" rtl="0" algn="l">
                        <a:lnSpc>
                          <a:spcPct val="100000"/>
                        </a:lnSpc>
                        <a:spcBef>
                          <a:spcPts val="0"/>
                        </a:spcBef>
                        <a:spcAft>
                          <a:spcPts val="0"/>
                        </a:spcAft>
                        <a:buClr>
                          <a:schemeClr val="dk1"/>
                        </a:buClr>
                        <a:buSzPts val="1100"/>
                        <a:buFont typeface="Arial"/>
                        <a:buNone/>
                      </a:pPr>
                      <a:r>
                        <a:rPr lang="en-US" sz="1300">
                          <a:latin typeface="Poppins"/>
                          <a:ea typeface="Poppins"/>
                          <a:cs typeface="Poppins"/>
                          <a:sym typeface="Poppins"/>
                        </a:rPr>
                        <a:t>ARC preparation checklists and templates</a:t>
                      </a:r>
                      <a:endParaRPr sz="1300">
                        <a:latin typeface="Poppins"/>
                        <a:ea typeface="Poppins"/>
                        <a:cs typeface="Poppins"/>
                        <a:sym typeface="Poppins"/>
                      </a:endParaRPr>
                    </a:p>
                    <a:p>
                      <a:pPr indent="0" lvl="0" marL="0" rtl="0" algn="l">
                        <a:lnSpc>
                          <a:spcPct val="100000"/>
                        </a:lnSpc>
                        <a:spcBef>
                          <a:spcPts val="0"/>
                        </a:spcBef>
                        <a:spcAft>
                          <a:spcPts val="0"/>
                        </a:spcAft>
                        <a:buNone/>
                      </a:pPr>
                      <a:r>
                        <a:t/>
                      </a:r>
                      <a:endParaRPr sz="1300">
                        <a:latin typeface="Poppins"/>
                        <a:ea typeface="Poppins"/>
                        <a:cs typeface="Poppins"/>
                        <a:sym typeface="Poppins"/>
                      </a:endParaRPr>
                    </a:p>
                    <a:p>
                      <a:pPr indent="0" lvl="0" marL="0" rtl="0" algn="l">
                        <a:lnSpc>
                          <a:spcPct val="100000"/>
                        </a:lnSpc>
                        <a:spcBef>
                          <a:spcPts val="0"/>
                        </a:spcBef>
                        <a:spcAft>
                          <a:spcPts val="0"/>
                        </a:spcAft>
                        <a:buNone/>
                      </a:pPr>
                      <a:r>
                        <a:rPr lang="en-US" sz="1300">
                          <a:latin typeface="Poppins"/>
                          <a:ea typeface="Poppins"/>
                          <a:cs typeface="Poppins"/>
                          <a:sym typeface="Poppins"/>
                        </a:rPr>
                        <a:t>Sample IEP documents and exemplars</a:t>
                      </a:r>
                      <a:endParaRPr sz="1300">
                        <a:latin typeface="Poppins"/>
                        <a:ea typeface="Poppins"/>
                        <a:cs typeface="Poppins"/>
                        <a:sym typeface="Poppins"/>
                      </a:endParaRPr>
                    </a:p>
                    <a:p>
                      <a:pPr indent="0" lvl="0" marL="0" rtl="0" algn="l">
                        <a:lnSpc>
                          <a:spcPct val="100000"/>
                        </a:lnSpc>
                        <a:spcBef>
                          <a:spcPts val="0"/>
                        </a:spcBef>
                        <a:spcAft>
                          <a:spcPts val="0"/>
                        </a:spcAft>
                        <a:buNone/>
                      </a:pPr>
                      <a:r>
                        <a:t/>
                      </a:r>
                      <a:endParaRPr sz="1300">
                        <a:latin typeface="Poppins"/>
                        <a:ea typeface="Poppins"/>
                        <a:cs typeface="Poppins"/>
                        <a:sym typeface="Poppins"/>
                      </a:endParaRPr>
                    </a:p>
                    <a:p>
                      <a:pPr indent="0" lvl="0" marL="0" rtl="0" algn="l">
                        <a:lnSpc>
                          <a:spcPct val="100000"/>
                        </a:lnSpc>
                        <a:spcBef>
                          <a:spcPts val="0"/>
                        </a:spcBef>
                        <a:spcAft>
                          <a:spcPts val="0"/>
                        </a:spcAft>
                        <a:buNone/>
                      </a:pPr>
                      <a:r>
                        <a:rPr b="1" lang="en-US" sz="1300">
                          <a:latin typeface="Poppins"/>
                          <a:ea typeface="Poppins"/>
                          <a:cs typeface="Poppins"/>
                          <a:sym typeface="Poppins"/>
                        </a:rPr>
                        <a:t>Time &amp; Release:</a:t>
                      </a:r>
                      <a:r>
                        <a:rPr lang="en-US" sz="1300">
                          <a:latin typeface="Poppins"/>
                          <a:ea typeface="Poppins"/>
                          <a:cs typeface="Poppins"/>
                          <a:sym typeface="Poppins"/>
                        </a:rPr>
                        <a:t>  3 Hours</a:t>
                      </a:r>
                      <a:endParaRPr sz="1300">
                        <a:latin typeface="Poppins"/>
                        <a:ea typeface="Poppins"/>
                        <a:cs typeface="Poppins"/>
                        <a:sym typeface="Poppins"/>
                      </a:endParaRPr>
                    </a:p>
                    <a:p>
                      <a:pPr indent="0" lvl="0" marL="0" rtl="0" algn="l">
                        <a:lnSpc>
                          <a:spcPct val="100000"/>
                        </a:lnSpc>
                        <a:spcBef>
                          <a:spcPts val="0"/>
                        </a:spcBef>
                        <a:spcAft>
                          <a:spcPts val="0"/>
                        </a:spcAft>
                        <a:buNone/>
                      </a:pPr>
                      <a:r>
                        <a:t/>
                      </a:r>
                      <a:endParaRPr sz="1300">
                        <a:latin typeface="Poppins"/>
                        <a:ea typeface="Poppins"/>
                        <a:cs typeface="Poppins"/>
                        <a:sym typeface="Poppins"/>
                      </a:endParaRPr>
                    </a:p>
                    <a:p>
                      <a:pPr indent="0" lvl="0" marL="0" rtl="0" algn="l">
                        <a:lnSpc>
                          <a:spcPct val="100000"/>
                        </a:lnSpc>
                        <a:spcBef>
                          <a:spcPts val="0"/>
                        </a:spcBef>
                        <a:spcAft>
                          <a:spcPts val="0"/>
                        </a:spcAft>
                        <a:buNone/>
                      </a:pPr>
                      <a:r>
                        <a:rPr b="1" lang="en-US" sz="1300">
                          <a:latin typeface="Poppins"/>
                          <a:ea typeface="Poppins"/>
                          <a:cs typeface="Poppins"/>
                          <a:sym typeface="Poppins"/>
                        </a:rPr>
                        <a:t>Estimated Cost:</a:t>
                      </a:r>
                      <a:r>
                        <a:rPr lang="en-US" sz="1300">
                          <a:latin typeface="Poppins"/>
                          <a:ea typeface="Poppins"/>
                          <a:cs typeface="Poppins"/>
                          <a:sym typeface="Poppins"/>
                        </a:rPr>
                        <a:t> N/A</a:t>
                      </a:r>
                      <a:endParaRPr sz="1300">
                        <a:latin typeface="Poppins"/>
                        <a:ea typeface="Poppins"/>
                        <a:cs typeface="Poppins"/>
                        <a:sym typeface="Poppins"/>
                      </a:endParaRPr>
                    </a:p>
                    <a:p>
                      <a:pPr indent="0" lvl="0" marL="0" rtl="0" algn="l">
                        <a:lnSpc>
                          <a:spcPct val="100000"/>
                        </a:lnSpc>
                        <a:spcBef>
                          <a:spcPts val="0"/>
                        </a:spcBef>
                        <a:spcAft>
                          <a:spcPts val="0"/>
                        </a:spcAft>
                        <a:buNone/>
                      </a:pPr>
                      <a:r>
                        <a:t/>
                      </a:r>
                      <a:endParaRPr sz="1300">
                        <a:latin typeface="Poppins"/>
                        <a:ea typeface="Poppins"/>
                        <a:cs typeface="Poppins"/>
                        <a:sym typeface="Poppins"/>
                      </a:endParaRPr>
                    </a:p>
                    <a:p>
                      <a:pPr indent="0" lvl="0" marL="0" rtl="0" algn="l">
                        <a:lnSpc>
                          <a:spcPct val="100000"/>
                        </a:lnSpc>
                        <a:spcBef>
                          <a:spcPts val="0"/>
                        </a:spcBef>
                        <a:spcAft>
                          <a:spcPts val="0"/>
                        </a:spcAft>
                        <a:buNone/>
                      </a:pPr>
                      <a:r>
                        <a:rPr b="1" lang="en-US" sz="1300">
                          <a:latin typeface="Poppins"/>
                          <a:ea typeface="Poppins"/>
                          <a:cs typeface="Poppins"/>
                          <a:sym typeface="Poppins"/>
                        </a:rPr>
                        <a:t>Funding Sources:</a:t>
                      </a:r>
                      <a:r>
                        <a:rPr lang="en-US" sz="1300">
                          <a:latin typeface="Poppins"/>
                          <a:ea typeface="Poppins"/>
                          <a:cs typeface="Poppins"/>
                          <a:sym typeface="Poppins"/>
                        </a:rPr>
                        <a:t> </a:t>
                      </a:r>
                      <a:endParaRPr sz="1300">
                        <a:latin typeface="Poppins"/>
                        <a:ea typeface="Poppins"/>
                        <a:cs typeface="Poppins"/>
                        <a:sym typeface="Poppins"/>
                      </a:endParaRPr>
                    </a:p>
                    <a:p>
                      <a:pPr indent="0" lvl="0" marL="0" rtl="0" algn="l">
                        <a:lnSpc>
                          <a:spcPct val="100000"/>
                        </a:lnSpc>
                        <a:spcBef>
                          <a:spcPts val="0"/>
                        </a:spcBef>
                        <a:spcAft>
                          <a:spcPts val="0"/>
                        </a:spcAft>
                        <a:buNone/>
                      </a:pPr>
                      <a:r>
                        <a:rPr lang="en-US" sz="1300">
                          <a:latin typeface="Poppins"/>
                          <a:ea typeface="Poppins"/>
                          <a:cs typeface="Poppins"/>
                          <a:sym typeface="Poppins"/>
                        </a:rPr>
                        <a:t>N/A</a:t>
                      </a:r>
                      <a:endParaRPr sz="13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97" name="Google Shape;197;p28"/>
          <p:cNvSpPr txBox="1"/>
          <p:nvPr/>
        </p:nvSpPr>
        <p:spPr>
          <a:xfrm>
            <a:off x="678300" y="0"/>
            <a:ext cx="17609700" cy="1596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sz="2400">
                <a:solidFill>
                  <a:schemeClr val="dk1"/>
                </a:solidFill>
                <a:latin typeface="Poppins"/>
                <a:ea typeface="Poppins"/>
                <a:cs typeface="Poppins"/>
                <a:sym typeface="Poppins"/>
              </a:rPr>
              <a:t>Focus Area: All Things ARC:  Teacher Guide for Before, During, and After</a:t>
            </a:r>
            <a:endParaRPr b="1" sz="28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a:solidFill>
                  <a:schemeClr val="dk1"/>
                </a:solidFill>
                <a:latin typeface="Poppins"/>
                <a:ea typeface="Poppins"/>
                <a:cs typeface="Poppins"/>
                <a:sym typeface="Poppins"/>
              </a:rPr>
              <a:t>Short-Term Goal:</a:t>
            </a:r>
            <a:r>
              <a:rPr lang="en-US">
                <a:solidFill>
                  <a:schemeClr val="dk1"/>
                </a:solidFill>
                <a:latin typeface="Poppins"/>
                <a:ea typeface="Poppins"/>
                <a:cs typeface="Poppins"/>
                <a:sym typeface="Poppins"/>
              </a:rPr>
              <a:t> </a:t>
            </a:r>
            <a:r>
              <a:rPr lang="en-US">
                <a:solidFill>
                  <a:schemeClr val="dk1"/>
                </a:solidFill>
                <a:latin typeface="Poppins"/>
                <a:ea typeface="Poppins"/>
                <a:cs typeface="Poppins"/>
                <a:sym typeface="Poppins"/>
              </a:rPr>
              <a:t>Build teacher capacity to effectively prepare for, participate in, and follow up on ARC meetings to ensure compliance, clarity, and student-centered decision-making.</a:t>
            </a:r>
            <a:endParaRPr>
              <a:solidFill>
                <a:schemeClr val="dk1"/>
              </a:solidFill>
              <a:latin typeface="Poppins"/>
              <a:ea typeface="Poppins"/>
              <a:cs typeface="Poppins"/>
              <a:sym typeface="Poppins"/>
            </a:endParaRPr>
          </a:p>
          <a:p>
            <a:pPr indent="0" lvl="0" marL="0" rtl="0" algn="l">
              <a:spcBef>
                <a:spcPts val="1200"/>
              </a:spcBef>
              <a:spcAft>
                <a:spcPts val="0"/>
              </a:spcAft>
              <a:buNone/>
            </a:pPr>
            <a:r>
              <a:rPr b="1" lang="en-US">
                <a:solidFill>
                  <a:schemeClr val="dk1"/>
                </a:solidFill>
                <a:latin typeface="Poppins"/>
                <a:ea typeface="Poppins"/>
                <a:cs typeface="Poppins"/>
                <a:sym typeface="Poppins"/>
              </a:rPr>
              <a:t>Long-Term Goal:</a:t>
            </a:r>
            <a:r>
              <a:rPr lang="en-US">
                <a:solidFill>
                  <a:schemeClr val="dk1"/>
                </a:solidFill>
                <a:latin typeface="Poppins"/>
                <a:ea typeface="Poppins"/>
                <a:cs typeface="Poppins"/>
                <a:sym typeface="Poppins"/>
              </a:rPr>
              <a:t> </a:t>
            </a:r>
            <a:r>
              <a:rPr lang="en-US">
                <a:solidFill>
                  <a:schemeClr val="dk1"/>
                </a:solidFill>
                <a:latin typeface="Poppins"/>
                <a:ea typeface="Poppins"/>
                <a:cs typeface="Poppins"/>
                <a:sym typeface="Poppins"/>
              </a:rPr>
              <a:t> </a:t>
            </a:r>
            <a:r>
              <a:rPr lang="en-US">
                <a:solidFill>
                  <a:schemeClr val="dk1"/>
                </a:solidFill>
                <a:latin typeface="Poppins"/>
                <a:ea typeface="Poppins"/>
                <a:cs typeface="Poppins"/>
                <a:sym typeface="Poppins"/>
              </a:rPr>
              <a:t>Establish consistent, high-quality ARC practices across the school that strengthen collaboration with families, improve IEP implementation, and lead to improved outcomes for students with disabilities.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pic>
        <p:nvPicPr>
          <p:cNvPr id="202" name="Google Shape;202;p29"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203" name="Google Shape;203;p29"/>
          <p:cNvSpPr txBox="1"/>
          <p:nvPr/>
        </p:nvSpPr>
        <p:spPr>
          <a:xfrm>
            <a:off x="529575" y="52925"/>
            <a:ext cx="17609700" cy="246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600"/>
              </a:spcAft>
              <a:buNone/>
            </a:pPr>
            <a:r>
              <a:t/>
            </a:r>
            <a:endParaRPr b="1" sz="400">
              <a:solidFill>
                <a:schemeClr val="dk1"/>
              </a:solidFill>
              <a:latin typeface="Poppins"/>
              <a:ea typeface="Poppins"/>
              <a:cs typeface="Poppins"/>
              <a:sym typeface="Poppins"/>
            </a:endParaRPr>
          </a:p>
        </p:txBody>
      </p:sp>
      <p:graphicFrame>
        <p:nvGraphicFramePr>
          <p:cNvPr id="204" name="Google Shape;204;p29"/>
          <p:cNvGraphicFramePr/>
          <p:nvPr/>
        </p:nvGraphicFramePr>
        <p:xfrm>
          <a:off x="529563" y="1596300"/>
          <a:ext cx="3000000" cy="3000000"/>
        </p:xfrm>
        <a:graphic>
          <a:graphicData uri="http://schemas.openxmlformats.org/drawingml/2006/table">
            <a:tbl>
              <a:tblPr>
                <a:noFill/>
                <a:tableStyleId>{39012959-B684-4642-B459-AFBF5140C6A4}</a:tableStyleId>
              </a:tblPr>
              <a:tblGrid>
                <a:gridCol w="2483150"/>
                <a:gridCol w="3980350"/>
                <a:gridCol w="4363775"/>
                <a:gridCol w="24009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6800825">
                <a:tc>
                  <a:txBody>
                    <a:bodyPr/>
                    <a:lstStyle/>
                    <a:p>
                      <a:pPr indent="0" lvl="0" marL="0" rtl="0" algn="l">
                        <a:lnSpc>
                          <a:spcPct val="100000"/>
                        </a:lnSpc>
                        <a:spcBef>
                          <a:spcPts val="0"/>
                        </a:spcBef>
                        <a:spcAft>
                          <a:spcPts val="0"/>
                        </a:spcAft>
                        <a:buNone/>
                      </a:pPr>
                      <a:r>
                        <a:rPr b="1" lang="en-US">
                          <a:solidFill>
                            <a:schemeClr val="dk1"/>
                          </a:solidFill>
                          <a:latin typeface="Poppins"/>
                          <a:ea typeface="Poppins"/>
                          <a:cs typeface="Poppins"/>
                          <a:sym typeface="Poppins"/>
                        </a:rPr>
                        <a:t>Conflict Resolution Training</a:t>
                      </a:r>
                      <a:endParaRPr b="1">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rPr lang="en-US">
                          <a:solidFill>
                            <a:schemeClr val="dk1"/>
                          </a:solidFill>
                          <a:latin typeface="Poppins"/>
                          <a:ea typeface="Poppins"/>
                          <a:cs typeface="Poppins"/>
                          <a:sym typeface="Poppins"/>
                        </a:rPr>
                        <a:t>Dedicated professional learning focused on equipping staff with practical strategies, approaches, and tools for engaging in difficult conversations with students, parents, colleagues, and leaders. This experience will include modeling, role-playing, and guided practice using real-world scenarios to build confidence and skill in managing conflict effectively.</a:t>
                      </a:r>
                      <a:endParaRPr>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b="1">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a:solidFill>
                          <a:schemeClr val="dk1"/>
                        </a:solidFill>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US">
                          <a:latin typeface="Poppins"/>
                          <a:ea typeface="Poppins"/>
                          <a:cs typeface="Poppins"/>
                          <a:sym typeface="Poppins"/>
                        </a:rPr>
                        <a:t>Target Audience:</a:t>
                      </a:r>
                      <a:r>
                        <a:rPr lang="en-US">
                          <a:latin typeface="Poppins"/>
                          <a:ea typeface="Poppins"/>
                          <a:cs typeface="Poppins"/>
                          <a:sym typeface="Poppins"/>
                        </a:rPr>
                        <a:t> </a:t>
                      </a:r>
                      <a:br>
                        <a:rPr lang="en-US">
                          <a:latin typeface="Poppins"/>
                          <a:ea typeface="Poppins"/>
                          <a:cs typeface="Poppins"/>
                          <a:sym typeface="Poppins"/>
                        </a:rPr>
                      </a:br>
                      <a:r>
                        <a:rPr lang="en-US">
                          <a:latin typeface="Poppins"/>
                          <a:ea typeface="Poppins"/>
                          <a:cs typeface="Poppins"/>
                          <a:sym typeface="Poppins"/>
                        </a:rPr>
                        <a:t>All Staff (Certified &amp; Classified)</a:t>
                      </a:r>
                      <a:endParaRPr>
                        <a:latin typeface="Poppins"/>
                        <a:ea typeface="Poppins"/>
                        <a:cs typeface="Poppins"/>
                        <a:sym typeface="Poppins"/>
                      </a:endParaRPr>
                    </a:p>
                    <a:p>
                      <a:pPr indent="0" lvl="0" marL="0" rtl="0" algn="l">
                        <a:lnSpc>
                          <a:spcPct val="100000"/>
                        </a:lnSpc>
                        <a:spcBef>
                          <a:spcPts val="0"/>
                        </a:spcBef>
                        <a:spcAft>
                          <a:spcPts val="0"/>
                        </a:spcAft>
                        <a:buNone/>
                      </a:pPr>
                      <a:r>
                        <a:t/>
                      </a:r>
                      <a:endParaRPr>
                        <a:latin typeface="Poppins"/>
                        <a:ea typeface="Poppins"/>
                        <a:cs typeface="Poppins"/>
                        <a:sym typeface="Poppins"/>
                      </a:endParaRPr>
                    </a:p>
                    <a:p>
                      <a:pPr indent="0" lvl="0" marL="0" rtl="0" algn="l">
                        <a:lnSpc>
                          <a:spcPct val="100000"/>
                        </a:lnSpc>
                        <a:spcBef>
                          <a:spcPts val="0"/>
                        </a:spcBef>
                        <a:spcAft>
                          <a:spcPts val="0"/>
                        </a:spcAft>
                        <a:buNone/>
                      </a:pPr>
                      <a:r>
                        <a:rPr b="1" lang="en-US">
                          <a:latin typeface="Poppins"/>
                          <a:ea typeface="Poppins"/>
                          <a:cs typeface="Poppins"/>
                          <a:sym typeface="Poppins"/>
                        </a:rPr>
                        <a:t>Intended Results</a:t>
                      </a:r>
                      <a:r>
                        <a:rPr lang="en-US">
                          <a:latin typeface="Poppins"/>
                          <a:ea typeface="Poppins"/>
                          <a:cs typeface="Poppins"/>
                          <a:sym typeface="Poppins"/>
                        </a:rPr>
                        <a:t> </a:t>
                      </a:r>
                      <a:endParaRPr>
                        <a:latin typeface="Poppins"/>
                        <a:ea typeface="Poppins"/>
                        <a:cs typeface="Poppins"/>
                        <a:sym typeface="Poppins"/>
                      </a:endParaRPr>
                    </a:p>
                    <a:p>
                      <a:pPr indent="0" lvl="0" marL="0" rtl="0" algn="l">
                        <a:lnSpc>
                          <a:spcPct val="100000"/>
                        </a:lnSpc>
                        <a:spcBef>
                          <a:spcPts val="0"/>
                        </a:spcBef>
                        <a:spcAft>
                          <a:spcPts val="0"/>
                        </a:spcAft>
                        <a:buNone/>
                      </a:pPr>
                      <a:r>
                        <a:rPr b="1" lang="en-US">
                          <a:latin typeface="Poppins"/>
                          <a:ea typeface="Poppins"/>
                          <a:cs typeface="Poppins"/>
                          <a:sym typeface="Poppins"/>
                        </a:rPr>
                        <a:t>Student Outcomes:</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Improved student behavior and engagement due to more consistent and effective adult responses to conflict</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Stronger student relationships with staff resulting in a more positive school climate</a:t>
                      </a:r>
                      <a:endParaRPr>
                        <a:latin typeface="Poppins"/>
                        <a:ea typeface="Poppins"/>
                        <a:cs typeface="Poppins"/>
                        <a:sym typeface="Poppins"/>
                      </a:endParaRPr>
                    </a:p>
                    <a:p>
                      <a:pPr indent="0" lvl="0" marL="457200" rtl="0" algn="l">
                        <a:lnSpc>
                          <a:spcPct val="100000"/>
                        </a:lnSpc>
                        <a:spcBef>
                          <a:spcPts val="0"/>
                        </a:spcBef>
                        <a:spcAft>
                          <a:spcPts val="0"/>
                        </a:spcAft>
                        <a:buNone/>
                      </a:pPr>
                      <a:r>
                        <a:t/>
                      </a:r>
                      <a:endParaRPr>
                        <a:latin typeface="Poppins"/>
                        <a:ea typeface="Poppins"/>
                        <a:cs typeface="Poppins"/>
                        <a:sym typeface="Poppins"/>
                      </a:endParaRPr>
                    </a:p>
                    <a:p>
                      <a:pPr indent="0" lvl="0" marL="0" rtl="0" algn="l">
                        <a:lnSpc>
                          <a:spcPct val="100000"/>
                        </a:lnSpc>
                        <a:spcBef>
                          <a:spcPts val="0"/>
                        </a:spcBef>
                        <a:spcAft>
                          <a:spcPts val="0"/>
                        </a:spcAft>
                        <a:buNone/>
                      </a:pPr>
                      <a:r>
                        <a:rPr b="1" lang="en-US">
                          <a:latin typeface="Poppins"/>
                          <a:ea typeface="Poppins"/>
                          <a:cs typeface="Poppins"/>
                          <a:sym typeface="Poppins"/>
                        </a:rPr>
                        <a:t>Educator Practices:</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Increased use of structured conflict resolution strategies (active listening, de-escalation, solution-focused dialogue)</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Greater consistency in handling challenging conversations with students, families, and colleagues</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Improved communication that leads to clearer expectations and resolutions</a:t>
                      </a:r>
                      <a:endParaRPr>
                        <a:latin typeface="Poppins"/>
                        <a:ea typeface="Poppins"/>
                        <a:cs typeface="Poppins"/>
                        <a:sym typeface="Poppins"/>
                      </a:endParaRPr>
                    </a:p>
                    <a:p>
                      <a:pPr indent="0" lvl="0" marL="457200" rtl="0" algn="l">
                        <a:lnSpc>
                          <a:spcPct val="100000"/>
                        </a:lnSpc>
                        <a:spcBef>
                          <a:spcPts val="0"/>
                        </a:spcBef>
                        <a:spcAft>
                          <a:spcPts val="0"/>
                        </a:spcAft>
                        <a:buNone/>
                      </a:pPr>
                      <a:r>
                        <a:t/>
                      </a:r>
                      <a:endParaRPr>
                        <a:latin typeface="Poppins"/>
                        <a:ea typeface="Poppins"/>
                        <a:cs typeface="Poppins"/>
                        <a:sym typeface="Poppins"/>
                      </a:endParaRPr>
                    </a:p>
                    <a:p>
                      <a:pPr indent="0" lvl="0" marL="0" rtl="0" algn="l">
                        <a:lnSpc>
                          <a:spcPct val="100000"/>
                        </a:lnSpc>
                        <a:spcBef>
                          <a:spcPts val="0"/>
                        </a:spcBef>
                        <a:spcAft>
                          <a:spcPts val="0"/>
                        </a:spcAft>
                        <a:buNone/>
                      </a:pPr>
                      <a:r>
                        <a:rPr b="1" lang="en-US">
                          <a:latin typeface="Poppins"/>
                          <a:ea typeface="Poppins"/>
                          <a:cs typeface="Poppins"/>
                          <a:sym typeface="Poppins"/>
                        </a:rPr>
                        <a:t>Educator Beliefs &amp; Efficacy:</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solidFill>
                            <a:schemeClr val="dk1"/>
                          </a:solidFill>
                          <a:latin typeface="Poppins"/>
                          <a:ea typeface="Poppins"/>
                          <a:cs typeface="Poppins"/>
                          <a:sym typeface="Poppins"/>
                        </a:rPr>
                        <a:t>Increased confidence in managing difficult conversations</a:t>
                      </a:r>
                      <a:endParaRPr>
                        <a:solidFill>
                          <a:schemeClr val="dk1"/>
                        </a:solidFill>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solidFill>
                            <a:schemeClr val="dk1"/>
                          </a:solidFill>
                          <a:latin typeface="Poppins"/>
                          <a:ea typeface="Poppins"/>
                          <a:cs typeface="Poppins"/>
                          <a:sym typeface="Poppins"/>
                        </a:rPr>
                        <a:t>Strengthened belief in the importance of maintaining professionalism and relationships during conflict</a:t>
                      </a:r>
                      <a:endParaRPr>
                        <a:solidFill>
                          <a:schemeClr val="dk1"/>
                        </a:solidFill>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solidFill>
                            <a:schemeClr val="dk1"/>
                          </a:solidFill>
                          <a:latin typeface="Poppins"/>
                          <a:ea typeface="Poppins"/>
                          <a:cs typeface="Poppins"/>
                          <a:sym typeface="Poppins"/>
                        </a:rPr>
                        <a:t>Increased sense of collective responsibility for maintaining a positive school culture</a:t>
                      </a:r>
                      <a:endParaRPr>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US">
                          <a:solidFill>
                            <a:schemeClr val="dk1"/>
                          </a:solidFill>
                          <a:latin typeface="Poppins"/>
                          <a:ea typeface="Poppins"/>
                          <a:cs typeface="Poppins"/>
                          <a:sym typeface="Poppins"/>
                        </a:rPr>
                        <a:t>Observation and feedback from administration during interactions and meetings</a:t>
                      </a:r>
                      <a:endParaRPr>
                        <a:solidFill>
                          <a:schemeClr val="dk1"/>
                        </a:solidFill>
                        <a:latin typeface="Poppins"/>
                        <a:ea typeface="Poppins"/>
                        <a:cs typeface="Poppins"/>
                        <a:sym typeface="Poppins"/>
                      </a:endParaRPr>
                    </a:p>
                    <a:p>
                      <a:pPr indent="0" lvl="0" marL="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0"/>
                        </a:spcAft>
                        <a:buNone/>
                      </a:pPr>
                      <a:r>
                        <a:rPr lang="en-US">
                          <a:solidFill>
                            <a:schemeClr val="dk1"/>
                          </a:solidFill>
                          <a:latin typeface="Poppins"/>
                          <a:ea typeface="Poppins"/>
                          <a:cs typeface="Poppins"/>
                          <a:sym typeface="Poppins"/>
                        </a:rPr>
                        <a:t>Opportunities for continued practice through PLC discussions and role-play scenarios</a:t>
                      </a:r>
                      <a:endParaRPr>
                        <a:solidFill>
                          <a:schemeClr val="dk1"/>
                        </a:solidFill>
                        <a:latin typeface="Poppins"/>
                        <a:ea typeface="Poppins"/>
                        <a:cs typeface="Poppins"/>
                        <a:sym typeface="Poppins"/>
                      </a:endParaRPr>
                    </a:p>
                    <a:p>
                      <a:pPr indent="0" lvl="0" marL="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0"/>
                        </a:spcAft>
                        <a:buNone/>
                      </a:pPr>
                      <a:r>
                        <a:rPr lang="en-US">
                          <a:solidFill>
                            <a:schemeClr val="dk1"/>
                          </a:solidFill>
                          <a:latin typeface="Poppins"/>
                          <a:ea typeface="Poppins"/>
                          <a:cs typeface="Poppins"/>
                          <a:sym typeface="Poppins"/>
                        </a:rPr>
                        <a:t>Access to conflict resolution protocols, sentence stems, and conversation frameworks</a:t>
                      </a:r>
                      <a:endParaRPr>
                        <a:solidFill>
                          <a:schemeClr val="dk1"/>
                        </a:solidFill>
                        <a:latin typeface="Poppins"/>
                        <a:ea typeface="Poppins"/>
                        <a:cs typeface="Poppins"/>
                        <a:sym typeface="Poppins"/>
                      </a:endParaRPr>
                    </a:p>
                    <a:p>
                      <a:pPr indent="0" lvl="0" marL="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0"/>
                        </a:spcAft>
                        <a:buNone/>
                      </a:pPr>
                      <a:r>
                        <a:rPr lang="en-US">
                          <a:solidFill>
                            <a:schemeClr val="dk1"/>
                          </a:solidFill>
                          <a:latin typeface="Poppins"/>
                          <a:ea typeface="Poppins"/>
                          <a:cs typeface="Poppins"/>
                          <a:sym typeface="Poppins"/>
                        </a:rPr>
                        <a:t>Coaching support for staff navigating particularly challenging situations</a:t>
                      </a:r>
                      <a:endParaRPr>
                        <a:solidFill>
                          <a:schemeClr val="dk1"/>
                        </a:solidFill>
                        <a:latin typeface="Poppins"/>
                        <a:ea typeface="Poppins"/>
                        <a:cs typeface="Poppins"/>
                        <a:sym typeface="Poppins"/>
                      </a:endParaRPr>
                    </a:p>
                    <a:p>
                      <a:pPr indent="0" lvl="0" marL="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0"/>
                        </a:spcAft>
                        <a:buNone/>
                      </a:pPr>
                      <a:r>
                        <a:rPr lang="en-US">
                          <a:solidFill>
                            <a:schemeClr val="dk1"/>
                          </a:solidFill>
                          <a:latin typeface="Poppins"/>
                          <a:ea typeface="Poppins"/>
                          <a:cs typeface="Poppins"/>
                          <a:sym typeface="Poppins"/>
                        </a:rPr>
                        <a:t>Reflection opportunities following difficult conversations to refine practice</a:t>
                      </a:r>
                      <a:endParaRPr>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a:solidFill>
                          <a:schemeClr val="dk1"/>
                        </a:solidFill>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US">
                          <a:solidFill>
                            <a:schemeClr val="dk1"/>
                          </a:solidFill>
                          <a:latin typeface="Poppins"/>
                          <a:ea typeface="Poppins"/>
                          <a:cs typeface="Poppins"/>
                          <a:sym typeface="Poppins"/>
                        </a:rPr>
                        <a:t>Increased staff confidence as reflected in feedback and surveys</a:t>
                      </a:r>
                      <a:endParaRPr>
                        <a:solidFill>
                          <a:schemeClr val="dk1"/>
                        </a:solidFill>
                        <a:latin typeface="Poppins"/>
                        <a:ea typeface="Poppins"/>
                        <a:cs typeface="Poppins"/>
                        <a:sym typeface="Poppins"/>
                      </a:endParaRPr>
                    </a:p>
                    <a:p>
                      <a:pPr indent="0" lvl="0" marL="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0"/>
                        </a:spcAft>
                        <a:buNone/>
                      </a:pPr>
                      <a:r>
                        <a:rPr lang="en-US">
                          <a:solidFill>
                            <a:schemeClr val="dk1"/>
                          </a:solidFill>
                          <a:latin typeface="Poppins"/>
                          <a:ea typeface="Poppins"/>
                          <a:cs typeface="Poppins"/>
                          <a:sym typeface="Poppins"/>
                        </a:rPr>
                        <a:t>Reduction in escalated conflicts or referrals requiring administrative intervention</a:t>
                      </a:r>
                      <a:endParaRPr>
                        <a:solidFill>
                          <a:schemeClr val="dk1"/>
                        </a:solidFill>
                        <a:latin typeface="Poppins"/>
                        <a:ea typeface="Poppins"/>
                        <a:cs typeface="Poppins"/>
                        <a:sym typeface="Poppins"/>
                      </a:endParaRPr>
                    </a:p>
                    <a:p>
                      <a:pPr indent="0" lvl="0" marL="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0"/>
                        </a:spcAft>
                        <a:buNone/>
                      </a:pPr>
                      <a:r>
                        <a:rPr lang="en-US">
                          <a:solidFill>
                            <a:schemeClr val="dk1"/>
                          </a:solidFill>
                          <a:latin typeface="Poppins"/>
                          <a:ea typeface="Poppins"/>
                          <a:cs typeface="Poppins"/>
                          <a:sym typeface="Poppins"/>
                        </a:rPr>
                        <a:t>Improved communication with families as evidenced by feedback and fewer complaints</a:t>
                      </a:r>
                      <a:endParaRPr>
                        <a:solidFill>
                          <a:schemeClr val="dk1"/>
                        </a:solidFill>
                        <a:latin typeface="Poppins"/>
                        <a:ea typeface="Poppins"/>
                        <a:cs typeface="Poppins"/>
                        <a:sym typeface="Poppins"/>
                      </a:endParaRPr>
                    </a:p>
                    <a:p>
                      <a:pPr indent="0" lvl="0" marL="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0"/>
                        </a:spcAft>
                        <a:buNone/>
                      </a:pPr>
                      <a:r>
                        <a:rPr lang="en-US">
                          <a:solidFill>
                            <a:schemeClr val="dk1"/>
                          </a:solidFill>
                          <a:latin typeface="Poppins"/>
                          <a:ea typeface="Poppins"/>
                          <a:cs typeface="Poppins"/>
                          <a:sym typeface="Poppins"/>
                        </a:rPr>
                        <a:t>Observed use of conflict resolution strategies in staff interactions</a:t>
                      </a:r>
                      <a:endParaRPr>
                        <a:solidFill>
                          <a:schemeClr val="dk1"/>
                        </a:solidFill>
                        <a:latin typeface="Poppins"/>
                        <a:ea typeface="Poppins"/>
                        <a:cs typeface="Poppins"/>
                        <a:sym typeface="Poppins"/>
                      </a:endParaRPr>
                    </a:p>
                    <a:p>
                      <a:pPr indent="0" lvl="0" marL="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0"/>
                        </a:spcAft>
                        <a:buNone/>
                      </a:pPr>
                      <a:r>
                        <a:rPr lang="en-US">
                          <a:solidFill>
                            <a:schemeClr val="dk1"/>
                          </a:solidFill>
                          <a:latin typeface="Poppins"/>
                          <a:ea typeface="Poppins"/>
                          <a:cs typeface="Poppins"/>
                          <a:sym typeface="Poppins"/>
                        </a:rPr>
                        <a:t>Positive shifts in school climate and staff collaboration</a:t>
                      </a:r>
                      <a:endParaRPr>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US">
                          <a:latin typeface="Poppins"/>
                          <a:ea typeface="Poppins"/>
                          <a:cs typeface="Poppins"/>
                          <a:sym typeface="Poppins"/>
                        </a:rPr>
                        <a:t>Start:</a:t>
                      </a:r>
                      <a:r>
                        <a:rPr lang="en-US">
                          <a:latin typeface="Poppins"/>
                          <a:ea typeface="Poppins"/>
                          <a:cs typeface="Poppins"/>
                          <a:sym typeface="Poppins"/>
                        </a:rPr>
                        <a:t> </a:t>
                      </a:r>
                      <a:endParaRPr>
                        <a:latin typeface="Poppins"/>
                        <a:ea typeface="Poppins"/>
                        <a:cs typeface="Poppins"/>
                        <a:sym typeface="Poppins"/>
                      </a:endParaRPr>
                    </a:p>
                    <a:p>
                      <a:pPr indent="0" lvl="0" marL="0" rtl="0" algn="l">
                        <a:lnSpc>
                          <a:spcPct val="100000"/>
                        </a:lnSpc>
                        <a:spcBef>
                          <a:spcPts val="0"/>
                        </a:spcBef>
                        <a:spcAft>
                          <a:spcPts val="0"/>
                        </a:spcAft>
                        <a:buNone/>
                      </a:pPr>
                      <a:r>
                        <a:rPr lang="en-US">
                          <a:latin typeface="Poppins"/>
                          <a:ea typeface="Poppins"/>
                          <a:cs typeface="Poppins"/>
                          <a:sym typeface="Poppins"/>
                        </a:rPr>
                        <a:t>August 2026</a:t>
                      </a:r>
                      <a:endParaRPr>
                        <a:latin typeface="Poppins"/>
                        <a:ea typeface="Poppins"/>
                        <a:cs typeface="Poppins"/>
                        <a:sym typeface="Poppins"/>
                      </a:endParaRPr>
                    </a:p>
                    <a:p>
                      <a:pPr indent="0" lvl="0" marL="0" rtl="0" algn="l">
                        <a:lnSpc>
                          <a:spcPct val="100000"/>
                        </a:lnSpc>
                        <a:spcBef>
                          <a:spcPts val="0"/>
                        </a:spcBef>
                        <a:spcAft>
                          <a:spcPts val="0"/>
                        </a:spcAft>
                        <a:buNone/>
                      </a:pPr>
                      <a:r>
                        <a:t/>
                      </a:r>
                      <a:endParaRPr>
                        <a:latin typeface="Poppins"/>
                        <a:ea typeface="Poppins"/>
                        <a:cs typeface="Poppins"/>
                        <a:sym typeface="Poppins"/>
                      </a:endParaRPr>
                    </a:p>
                    <a:p>
                      <a:pPr indent="0" lvl="0" marL="0" rtl="0" algn="l">
                        <a:lnSpc>
                          <a:spcPct val="100000"/>
                        </a:lnSpc>
                        <a:spcBef>
                          <a:spcPts val="0"/>
                        </a:spcBef>
                        <a:spcAft>
                          <a:spcPts val="0"/>
                        </a:spcAft>
                        <a:buNone/>
                      </a:pPr>
                      <a:r>
                        <a:rPr b="1" lang="en-US">
                          <a:latin typeface="Poppins"/>
                          <a:ea typeface="Poppins"/>
                          <a:cs typeface="Poppins"/>
                          <a:sym typeface="Poppins"/>
                        </a:rPr>
                        <a:t>Ongoing:</a:t>
                      </a:r>
                      <a:r>
                        <a:rPr lang="en-US">
                          <a:latin typeface="Poppins"/>
                          <a:ea typeface="Poppins"/>
                          <a:cs typeface="Poppins"/>
                          <a:sym typeface="Poppins"/>
                        </a:rPr>
                        <a:t> </a:t>
                      </a:r>
                      <a:endParaRPr>
                        <a:latin typeface="Poppins"/>
                        <a:ea typeface="Poppins"/>
                        <a:cs typeface="Poppins"/>
                        <a:sym typeface="Poppins"/>
                      </a:endParaRPr>
                    </a:p>
                    <a:p>
                      <a:pPr indent="0" lvl="0" marL="0" rtl="0" algn="l">
                        <a:lnSpc>
                          <a:spcPct val="100000"/>
                        </a:lnSpc>
                        <a:spcBef>
                          <a:spcPts val="0"/>
                        </a:spcBef>
                        <a:spcAft>
                          <a:spcPts val="0"/>
                        </a:spcAft>
                        <a:buNone/>
                      </a:pPr>
                      <a:r>
                        <a:rPr lang="en-US">
                          <a:latin typeface="Poppins"/>
                          <a:ea typeface="Poppins"/>
                          <a:cs typeface="Poppins"/>
                          <a:sym typeface="Poppins"/>
                        </a:rPr>
                        <a:t>Embedded/Follow-Up Sessions</a:t>
                      </a:r>
                      <a:endParaRPr>
                        <a:latin typeface="Poppins"/>
                        <a:ea typeface="Poppins"/>
                        <a:cs typeface="Poppins"/>
                        <a:sym typeface="Poppins"/>
                      </a:endParaRPr>
                    </a:p>
                    <a:p>
                      <a:pPr indent="0" lvl="0" marL="0" rtl="0" algn="l">
                        <a:lnSpc>
                          <a:spcPct val="100000"/>
                        </a:lnSpc>
                        <a:spcBef>
                          <a:spcPts val="0"/>
                        </a:spcBef>
                        <a:spcAft>
                          <a:spcPts val="0"/>
                        </a:spcAft>
                        <a:buNone/>
                      </a:pPr>
                      <a:r>
                        <a:t/>
                      </a:r>
                      <a:endParaRPr b="1">
                        <a:latin typeface="Poppins"/>
                        <a:ea typeface="Poppins"/>
                        <a:cs typeface="Poppins"/>
                        <a:sym typeface="Poppins"/>
                      </a:endParaRPr>
                    </a:p>
                    <a:p>
                      <a:pPr indent="0" lvl="0" marL="0" rtl="0" algn="l">
                        <a:lnSpc>
                          <a:spcPct val="100000"/>
                        </a:lnSpc>
                        <a:spcBef>
                          <a:spcPts val="0"/>
                        </a:spcBef>
                        <a:spcAft>
                          <a:spcPts val="0"/>
                        </a:spcAft>
                        <a:buNone/>
                      </a:pPr>
                      <a:r>
                        <a:rPr b="1" lang="en-US">
                          <a:latin typeface="Poppins"/>
                          <a:ea typeface="Poppins"/>
                          <a:cs typeface="Poppins"/>
                          <a:sym typeface="Poppins"/>
                        </a:rPr>
                        <a:t>Mid-Year Review:</a:t>
                      </a:r>
                      <a:endParaRPr>
                        <a:latin typeface="Poppins"/>
                        <a:ea typeface="Poppins"/>
                        <a:cs typeface="Poppins"/>
                        <a:sym typeface="Poppins"/>
                      </a:endParaRPr>
                    </a:p>
                    <a:p>
                      <a:pPr indent="0" lvl="0" marL="0" rtl="0" algn="l">
                        <a:lnSpc>
                          <a:spcPct val="100000"/>
                        </a:lnSpc>
                        <a:spcBef>
                          <a:spcPts val="0"/>
                        </a:spcBef>
                        <a:spcAft>
                          <a:spcPts val="0"/>
                        </a:spcAft>
                        <a:buNone/>
                      </a:pPr>
                      <a:r>
                        <a:rPr lang="en-US">
                          <a:latin typeface="Poppins"/>
                          <a:ea typeface="Poppins"/>
                          <a:cs typeface="Poppins"/>
                          <a:sym typeface="Poppins"/>
                        </a:rPr>
                        <a:t>January 2027 </a:t>
                      </a:r>
                      <a:endParaRPr>
                        <a:latin typeface="Poppins"/>
                        <a:ea typeface="Poppins"/>
                        <a:cs typeface="Poppins"/>
                        <a:sym typeface="Poppins"/>
                      </a:endParaRPr>
                    </a:p>
                    <a:p>
                      <a:pPr indent="0" lvl="0" marL="0" rtl="0" algn="l">
                        <a:lnSpc>
                          <a:spcPct val="100000"/>
                        </a:lnSpc>
                        <a:spcBef>
                          <a:spcPts val="0"/>
                        </a:spcBef>
                        <a:spcAft>
                          <a:spcPts val="0"/>
                        </a:spcAft>
                        <a:buNone/>
                      </a:pPr>
                      <a:r>
                        <a:t/>
                      </a:r>
                      <a:endParaRPr>
                        <a:latin typeface="Poppins"/>
                        <a:ea typeface="Poppins"/>
                        <a:cs typeface="Poppins"/>
                        <a:sym typeface="Poppins"/>
                      </a:endParaRPr>
                    </a:p>
                    <a:p>
                      <a:pPr indent="0" lvl="0" marL="0" rtl="0" algn="l">
                        <a:lnSpc>
                          <a:spcPct val="100000"/>
                        </a:lnSpc>
                        <a:spcBef>
                          <a:spcPts val="0"/>
                        </a:spcBef>
                        <a:spcAft>
                          <a:spcPts val="0"/>
                        </a:spcAft>
                        <a:buNone/>
                      </a:pPr>
                      <a:r>
                        <a:rPr b="1" lang="en-US">
                          <a:latin typeface="Poppins"/>
                          <a:ea typeface="Poppins"/>
                          <a:cs typeface="Poppins"/>
                          <a:sym typeface="Poppins"/>
                        </a:rPr>
                        <a:t>Completion:</a:t>
                      </a:r>
                      <a:r>
                        <a:rPr lang="en-US">
                          <a:latin typeface="Poppins"/>
                          <a:ea typeface="Poppins"/>
                          <a:cs typeface="Poppins"/>
                          <a:sym typeface="Poppins"/>
                        </a:rPr>
                        <a:t> </a:t>
                      </a:r>
                      <a:endParaRPr>
                        <a:latin typeface="Poppins"/>
                        <a:ea typeface="Poppins"/>
                        <a:cs typeface="Poppins"/>
                        <a:sym typeface="Poppins"/>
                      </a:endParaRPr>
                    </a:p>
                    <a:p>
                      <a:pPr indent="0" lvl="0" marL="0" rtl="0" algn="l">
                        <a:lnSpc>
                          <a:spcPct val="100000"/>
                        </a:lnSpc>
                        <a:spcBef>
                          <a:spcPts val="0"/>
                        </a:spcBef>
                        <a:spcAft>
                          <a:spcPts val="0"/>
                        </a:spcAft>
                        <a:buNone/>
                      </a:pPr>
                      <a:r>
                        <a:rPr lang="en-US">
                          <a:latin typeface="Poppins"/>
                          <a:ea typeface="Poppins"/>
                          <a:cs typeface="Poppins"/>
                          <a:sym typeface="Poppins"/>
                        </a:rPr>
                        <a:t>May 2027</a:t>
                      </a:r>
                      <a:endParaRPr>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US">
                          <a:latin typeface="Poppins"/>
                          <a:ea typeface="Poppins"/>
                          <a:cs typeface="Poppins"/>
                          <a:sym typeface="Poppins"/>
                        </a:rPr>
                        <a:t>Staffing:</a:t>
                      </a:r>
                      <a:r>
                        <a:rPr lang="en-US">
                          <a:latin typeface="Poppins"/>
                          <a:ea typeface="Poppins"/>
                          <a:cs typeface="Poppins"/>
                          <a:sym typeface="Poppins"/>
                        </a:rPr>
                        <a:t> </a:t>
                      </a:r>
                      <a:br>
                        <a:rPr lang="en-US">
                          <a:latin typeface="Poppins"/>
                          <a:ea typeface="Poppins"/>
                          <a:cs typeface="Poppins"/>
                          <a:sym typeface="Poppins"/>
                        </a:rPr>
                      </a:br>
                      <a:r>
                        <a:rPr lang="en-US">
                          <a:latin typeface="Poppins"/>
                          <a:ea typeface="Poppins"/>
                          <a:cs typeface="Poppins"/>
                          <a:sym typeface="Poppins"/>
                        </a:rPr>
                        <a:t>School Leadership Team, Counselors, District Support Staff </a:t>
                      </a:r>
                      <a:endParaRPr>
                        <a:latin typeface="Poppins"/>
                        <a:ea typeface="Poppins"/>
                        <a:cs typeface="Poppins"/>
                        <a:sym typeface="Poppins"/>
                      </a:endParaRPr>
                    </a:p>
                    <a:p>
                      <a:pPr indent="0" lvl="0" marL="0" rtl="0" algn="l">
                        <a:lnSpc>
                          <a:spcPct val="100000"/>
                        </a:lnSpc>
                        <a:spcBef>
                          <a:spcPts val="0"/>
                        </a:spcBef>
                        <a:spcAft>
                          <a:spcPts val="0"/>
                        </a:spcAft>
                        <a:buNone/>
                      </a:pPr>
                      <a:r>
                        <a:t/>
                      </a:r>
                      <a:endParaRPr>
                        <a:latin typeface="Poppins"/>
                        <a:ea typeface="Poppins"/>
                        <a:cs typeface="Poppins"/>
                        <a:sym typeface="Poppins"/>
                      </a:endParaRPr>
                    </a:p>
                    <a:p>
                      <a:pPr indent="0" lvl="0" marL="0" rtl="0" algn="l">
                        <a:lnSpc>
                          <a:spcPct val="100000"/>
                        </a:lnSpc>
                        <a:spcBef>
                          <a:spcPts val="0"/>
                        </a:spcBef>
                        <a:spcAft>
                          <a:spcPts val="0"/>
                        </a:spcAft>
                        <a:buNone/>
                      </a:pPr>
                      <a:r>
                        <a:t/>
                      </a:r>
                      <a:endParaRPr>
                        <a:latin typeface="Poppins"/>
                        <a:ea typeface="Poppins"/>
                        <a:cs typeface="Poppins"/>
                        <a:sym typeface="Poppins"/>
                      </a:endParaRPr>
                    </a:p>
                    <a:p>
                      <a:pPr indent="0" lvl="0" marL="0" rtl="0" algn="l">
                        <a:lnSpc>
                          <a:spcPct val="100000"/>
                        </a:lnSpc>
                        <a:spcBef>
                          <a:spcPts val="0"/>
                        </a:spcBef>
                        <a:spcAft>
                          <a:spcPts val="0"/>
                        </a:spcAft>
                        <a:buNone/>
                      </a:pPr>
                      <a:r>
                        <a:rPr b="1" lang="en-US">
                          <a:latin typeface="Poppins"/>
                          <a:ea typeface="Poppins"/>
                          <a:cs typeface="Poppins"/>
                          <a:sym typeface="Poppins"/>
                        </a:rPr>
                        <a:t>Technology &amp; Tools:</a:t>
                      </a:r>
                      <a:r>
                        <a:rPr lang="en-US">
                          <a:latin typeface="Poppins"/>
                          <a:ea typeface="Poppins"/>
                          <a:cs typeface="Poppins"/>
                          <a:sym typeface="Poppins"/>
                        </a:rPr>
                        <a:t> </a:t>
                      </a:r>
                      <a:endParaRPr>
                        <a:latin typeface="Poppins"/>
                        <a:ea typeface="Poppins"/>
                        <a:cs typeface="Poppins"/>
                        <a:sym typeface="Poppins"/>
                      </a:endParaRPr>
                    </a:p>
                    <a:p>
                      <a:pPr indent="0" lvl="0" marL="0" rtl="0" algn="l">
                        <a:spcBef>
                          <a:spcPts val="0"/>
                        </a:spcBef>
                        <a:spcAft>
                          <a:spcPts val="0"/>
                        </a:spcAft>
                        <a:buNone/>
                      </a:pPr>
                      <a:r>
                        <a:rPr lang="en-US">
                          <a:latin typeface="Poppins"/>
                          <a:ea typeface="Poppins"/>
                          <a:cs typeface="Poppins"/>
                          <a:sym typeface="Poppins"/>
                        </a:rPr>
                        <a:t>Conflict resolution frameworks and protocols</a:t>
                      </a:r>
                      <a:endParaRPr>
                        <a:latin typeface="Poppins"/>
                        <a:ea typeface="Poppins"/>
                        <a:cs typeface="Poppins"/>
                        <a:sym typeface="Poppins"/>
                      </a:endParaRPr>
                    </a:p>
                    <a:p>
                      <a:pPr indent="0" lvl="0" marL="0" rtl="0" algn="l">
                        <a:spcBef>
                          <a:spcPts val="0"/>
                        </a:spcBef>
                        <a:spcAft>
                          <a:spcPts val="0"/>
                        </a:spcAft>
                        <a:buNone/>
                      </a:pPr>
                      <a:r>
                        <a:t/>
                      </a:r>
                      <a:endParaRPr>
                        <a:latin typeface="Poppins"/>
                        <a:ea typeface="Poppins"/>
                        <a:cs typeface="Poppins"/>
                        <a:sym typeface="Poppins"/>
                      </a:endParaRPr>
                    </a:p>
                    <a:p>
                      <a:pPr indent="0" lvl="0" marL="0" rtl="0" algn="l">
                        <a:spcBef>
                          <a:spcPts val="0"/>
                        </a:spcBef>
                        <a:spcAft>
                          <a:spcPts val="0"/>
                        </a:spcAft>
                        <a:buNone/>
                      </a:pPr>
                      <a:r>
                        <a:rPr lang="en-US">
                          <a:latin typeface="Poppins"/>
                          <a:ea typeface="Poppins"/>
                          <a:cs typeface="Poppins"/>
                          <a:sym typeface="Poppins"/>
                        </a:rPr>
                        <a:t>Scenario-based training materials</a:t>
                      </a:r>
                      <a:endParaRPr>
                        <a:latin typeface="Poppins"/>
                        <a:ea typeface="Poppins"/>
                        <a:cs typeface="Poppins"/>
                        <a:sym typeface="Poppins"/>
                      </a:endParaRPr>
                    </a:p>
                    <a:p>
                      <a:pPr indent="0" lvl="0" marL="0" rtl="0" algn="l">
                        <a:spcBef>
                          <a:spcPts val="0"/>
                        </a:spcBef>
                        <a:spcAft>
                          <a:spcPts val="0"/>
                        </a:spcAft>
                        <a:buNone/>
                      </a:pPr>
                      <a:r>
                        <a:t/>
                      </a:r>
                      <a:endParaRPr>
                        <a:latin typeface="Poppins"/>
                        <a:ea typeface="Poppins"/>
                        <a:cs typeface="Poppins"/>
                        <a:sym typeface="Poppins"/>
                      </a:endParaRPr>
                    </a:p>
                    <a:p>
                      <a:pPr indent="0" lvl="0" marL="0" rtl="0" algn="l">
                        <a:spcBef>
                          <a:spcPts val="0"/>
                        </a:spcBef>
                        <a:spcAft>
                          <a:spcPts val="0"/>
                        </a:spcAft>
                        <a:buNone/>
                      </a:pPr>
                      <a:r>
                        <a:rPr lang="en-US">
                          <a:latin typeface="Poppins"/>
                          <a:ea typeface="Poppins"/>
                          <a:cs typeface="Poppins"/>
                          <a:sym typeface="Poppins"/>
                        </a:rPr>
                        <a:t>Reflection and planning tools</a:t>
                      </a:r>
                      <a:endParaRPr>
                        <a:latin typeface="Poppins"/>
                        <a:ea typeface="Poppins"/>
                        <a:cs typeface="Poppins"/>
                        <a:sym typeface="Poppins"/>
                      </a:endParaRPr>
                    </a:p>
                    <a:p>
                      <a:pPr indent="0" lvl="0" marL="0" rtl="0" algn="l">
                        <a:lnSpc>
                          <a:spcPct val="100000"/>
                        </a:lnSpc>
                        <a:spcBef>
                          <a:spcPts val="0"/>
                        </a:spcBef>
                        <a:spcAft>
                          <a:spcPts val="0"/>
                        </a:spcAft>
                        <a:buNone/>
                      </a:pPr>
                      <a:r>
                        <a:t/>
                      </a:r>
                      <a:endParaRPr>
                        <a:latin typeface="Poppins"/>
                        <a:ea typeface="Poppins"/>
                        <a:cs typeface="Poppins"/>
                        <a:sym typeface="Poppins"/>
                      </a:endParaRPr>
                    </a:p>
                    <a:p>
                      <a:pPr indent="0" lvl="0" marL="0" rtl="0" algn="l">
                        <a:lnSpc>
                          <a:spcPct val="100000"/>
                        </a:lnSpc>
                        <a:spcBef>
                          <a:spcPts val="0"/>
                        </a:spcBef>
                        <a:spcAft>
                          <a:spcPts val="0"/>
                        </a:spcAft>
                        <a:buNone/>
                      </a:pPr>
                      <a:r>
                        <a:rPr b="1" lang="en-US">
                          <a:latin typeface="Poppins"/>
                          <a:ea typeface="Poppins"/>
                          <a:cs typeface="Poppins"/>
                          <a:sym typeface="Poppins"/>
                        </a:rPr>
                        <a:t>Time &amp; Release:</a:t>
                      </a:r>
                      <a:r>
                        <a:rPr lang="en-US">
                          <a:latin typeface="Poppins"/>
                          <a:ea typeface="Poppins"/>
                          <a:cs typeface="Poppins"/>
                          <a:sym typeface="Poppins"/>
                        </a:rPr>
                        <a:t>  3 Hours</a:t>
                      </a:r>
                      <a:endParaRPr>
                        <a:latin typeface="Poppins"/>
                        <a:ea typeface="Poppins"/>
                        <a:cs typeface="Poppins"/>
                        <a:sym typeface="Poppins"/>
                      </a:endParaRPr>
                    </a:p>
                    <a:p>
                      <a:pPr indent="0" lvl="0" marL="0" rtl="0" algn="l">
                        <a:lnSpc>
                          <a:spcPct val="100000"/>
                        </a:lnSpc>
                        <a:spcBef>
                          <a:spcPts val="0"/>
                        </a:spcBef>
                        <a:spcAft>
                          <a:spcPts val="0"/>
                        </a:spcAft>
                        <a:buNone/>
                      </a:pPr>
                      <a:r>
                        <a:t/>
                      </a:r>
                      <a:endParaRPr>
                        <a:latin typeface="Poppins"/>
                        <a:ea typeface="Poppins"/>
                        <a:cs typeface="Poppins"/>
                        <a:sym typeface="Poppins"/>
                      </a:endParaRPr>
                    </a:p>
                    <a:p>
                      <a:pPr indent="0" lvl="0" marL="0" rtl="0" algn="l">
                        <a:lnSpc>
                          <a:spcPct val="100000"/>
                        </a:lnSpc>
                        <a:spcBef>
                          <a:spcPts val="0"/>
                        </a:spcBef>
                        <a:spcAft>
                          <a:spcPts val="0"/>
                        </a:spcAft>
                        <a:buNone/>
                      </a:pPr>
                      <a:r>
                        <a:rPr b="1" lang="en-US">
                          <a:latin typeface="Poppins"/>
                          <a:ea typeface="Poppins"/>
                          <a:cs typeface="Poppins"/>
                          <a:sym typeface="Poppins"/>
                        </a:rPr>
                        <a:t>Estimated Cost:</a:t>
                      </a:r>
                      <a:r>
                        <a:rPr lang="en-US">
                          <a:latin typeface="Poppins"/>
                          <a:ea typeface="Poppins"/>
                          <a:cs typeface="Poppins"/>
                          <a:sym typeface="Poppins"/>
                        </a:rPr>
                        <a:t> $500</a:t>
                      </a:r>
                      <a:endParaRPr>
                        <a:latin typeface="Poppins"/>
                        <a:ea typeface="Poppins"/>
                        <a:cs typeface="Poppins"/>
                        <a:sym typeface="Poppins"/>
                      </a:endParaRPr>
                    </a:p>
                    <a:p>
                      <a:pPr indent="0" lvl="0" marL="0" rtl="0" algn="l">
                        <a:lnSpc>
                          <a:spcPct val="100000"/>
                        </a:lnSpc>
                        <a:spcBef>
                          <a:spcPts val="0"/>
                        </a:spcBef>
                        <a:spcAft>
                          <a:spcPts val="0"/>
                        </a:spcAft>
                        <a:buNone/>
                      </a:pPr>
                      <a:r>
                        <a:t/>
                      </a:r>
                      <a:endParaRPr>
                        <a:latin typeface="Poppins"/>
                        <a:ea typeface="Poppins"/>
                        <a:cs typeface="Poppins"/>
                        <a:sym typeface="Poppins"/>
                      </a:endParaRPr>
                    </a:p>
                    <a:p>
                      <a:pPr indent="0" lvl="0" marL="0" rtl="0" algn="l">
                        <a:lnSpc>
                          <a:spcPct val="100000"/>
                        </a:lnSpc>
                        <a:spcBef>
                          <a:spcPts val="0"/>
                        </a:spcBef>
                        <a:spcAft>
                          <a:spcPts val="0"/>
                        </a:spcAft>
                        <a:buNone/>
                      </a:pPr>
                      <a:r>
                        <a:rPr b="1" lang="en-US">
                          <a:latin typeface="Poppins"/>
                          <a:ea typeface="Poppins"/>
                          <a:cs typeface="Poppins"/>
                          <a:sym typeface="Poppins"/>
                        </a:rPr>
                        <a:t>Funding Sources:</a:t>
                      </a:r>
                      <a:r>
                        <a:rPr lang="en-US">
                          <a:latin typeface="Poppins"/>
                          <a:ea typeface="Poppins"/>
                          <a:cs typeface="Poppins"/>
                          <a:sym typeface="Poppins"/>
                        </a:rPr>
                        <a:t> </a:t>
                      </a:r>
                      <a:endParaRPr>
                        <a:latin typeface="Poppins"/>
                        <a:ea typeface="Poppins"/>
                        <a:cs typeface="Poppins"/>
                        <a:sym typeface="Poppins"/>
                      </a:endParaRPr>
                    </a:p>
                    <a:p>
                      <a:pPr indent="0" lvl="0" marL="0" rtl="0" algn="l">
                        <a:lnSpc>
                          <a:spcPct val="100000"/>
                        </a:lnSpc>
                        <a:spcBef>
                          <a:spcPts val="0"/>
                        </a:spcBef>
                        <a:spcAft>
                          <a:spcPts val="0"/>
                        </a:spcAft>
                        <a:buNone/>
                      </a:pPr>
                      <a:r>
                        <a:rPr lang="en-US">
                          <a:latin typeface="Poppins"/>
                          <a:ea typeface="Poppins"/>
                          <a:cs typeface="Poppins"/>
                          <a:sym typeface="Poppins"/>
                        </a:rPr>
                        <a:t>General Fund</a:t>
                      </a:r>
                      <a:endParaRPr>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205" name="Google Shape;205;p29"/>
          <p:cNvSpPr txBox="1"/>
          <p:nvPr/>
        </p:nvSpPr>
        <p:spPr>
          <a:xfrm>
            <a:off x="678300" y="0"/>
            <a:ext cx="17609700" cy="1596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sz="2400">
                <a:solidFill>
                  <a:schemeClr val="dk1"/>
                </a:solidFill>
                <a:latin typeface="Poppins"/>
                <a:ea typeface="Poppins"/>
                <a:cs typeface="Poppins"/>
                <a:sym typeface="Poppins"/>
              </a:rPr>
              <a:t>Focus Area: Conflict Resolution for Teachers</a:t>
            </a:r>
            <a:endParaRPr b="1" sz="28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a:solidFill>
                  <a:schemeClr val="dk1"/>
                </a:solidFill>
                <a:latin typeface="Poppins"/>
                <a:ea typeface="Poppins"/>
                <a:cs typeface="Poppins"/>
                <a:sym typeface="Poppins"/>
              </a:rPr>
              <a:t>Short-Term Goal:</a:t>
            </a:r>
            <a:r>
              <a:rPr lang="en-US">
                <a:solidFill>
                  <a:schemeClr val="dk1"/>
                </a:solidFill>
                <a:latin typeface="Poppins"/>
                <a:ea typeface="Poppins"/>
                <a:cs typeface="Poppins"/>
                <a:sym typeface="Poppins"/>
              </a:rPr>
              <a:t> </a:t>
            </a:r>
            <a:r>
              <a:rPr lang="en-US">
                <a:solidFill>
                  <a:schemeClr val="dk1"/>
                </a:solidFill>
                <a:latin typeface="Poppins"/>
                <a:ea typeface="Poppins"/>
                <a:cs typeface="Poppins"/>
                <a:sym typeface="Poppins"/>
              </a:rPr>
              <a:t>Build staff capacity to effectively navigate difficult conversations using structured conflict resolution strategies that promote respectful, solution-focused communication.</a:t>
            </a:r>
            <a:endParaRPr>
              <a:solidFill>
                <a:schemeClr val="dk1"/>
              </a:solidFill>
              <a:latin typeface="Poppins"/>
              <a:ea typeface="Poppins"/>
              <a:cs typeface="Poppins"/>
              <a:sym typeface="Poppins"/>
            </a:endParaRPr>
          </a:p>
          <a:p>
            <a:pPr indent="0" lvl="0" marL="0" rtl="0" algn="l">
              <a:spcBef>
                <a:spcPts val="1200"/>
              </a:spcBef>
              <a:spcAft>
                <a:spcPts val="0"/>
              </a:spcAft>
              <a:buNone/>
            </a:pPr>
            <a:r>
              <a:rPr b="1" lang="en-US">
                <a:solidFill>
                  <a:schemeClr val="dk1"/>
                </a:solidFill>
                <a:latin typeface="Poppins"/>
                <a:ea typeface="Poppins"/>
                <a:cs typeface="Poppins"/>
                <a:sym typeface="Poppins"/>
              </a:rPr>
              <a:t>Long-Term Goal:</a:t>
            </a:r>
            <a:r>
              <a:rPr lang="en-US">
                <a:solidFill>
                  <a:schemeClr val="dk1"/>
                </a:solidFill>
                <a:latin typeface="Poppins"/>
                <a:ea typeface="Poppins"/>
                <a:cs typeface="Poppins"/>
                <a:sym typeface="Poppins"/>
              </a:rPr>
              <a:t> </a:t>
            </a:r>
            <a:r>
              <a:rPr lang="en-US">
                <a:solidFill>
                  <a:schemeClr val="dk1"/>
                </a:solidFill>
                <a:latin typeface="Poppins"/>
                <a:ea typeface="Poppins"/>
                <a:cs typeface="Poppins"/>
                <a:sym typeface="Poppins"/>
              </a:rPr>
              <a:t> </a:t>
            </a:r>
            <a:r>
              <a:rPr lang="en-US">
                <a:solidFill>
                  <a:schemeClr val="dk1"/>
                </a:solidFill>
                <a:latin typeface="Poppins"/>
                <a:ea typeface="Poppins"/>
                <a:cs typeface="Poppins"/>
                <a:sym typeface="Poppins"/>
              </a:rPr>
              <a:t>Establish a school culture where staff consistently engage in productive, professional conflict resolution that strengthens relationships and supports positive outcomes for students, families, and colleagues.</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pic>
        <p:nvPicPr>
          <p:cNvPr id="210" name="Google Shape;210;p30"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211" name="Google Shape;211;p30"/>
          <p:cNvSpPr txBox="1"/>
          <p:nvPr/>
        </p:nvSpPr>
        <p:spPr>
          <a:xfrm>
            <a:off x="529575" y="52925"/>
            <a:ext cx="17609700" cy="246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600"/>
              </a:spcAft>
              <a:buNone/>
            </a:pPr>
            <a:r>
              <a:t/>
            </a:r>
            <a:endParaRPr b="1" sz="400">
              <a:solidFill>
                <a:schemeClr val="dk1"/>
              </a:solidFill>
              <a:latin typeface="Poppins"/>
              <a:ea typeface="Poppins"/>
              <a:cs typeface="Poppins"/>
              <a:sym typeface="Poppins"/>
            </a:endParaRPr>
          </a:p>
        </p:txBody>
      </p:sp>
      <p:graphicFrame>
        <p:nvGraphicFramePr>
          <p:cNvPr id="212" name="Google Shape;212;p30"/>
          <p:cNvGraphicFramePr/>
          <p:nvPr/>
        </p:nvGraphicFramePr>
        <p:xfrm>
          <a:off x="529563" y="1684000"/>
          <a:ext cx="3000000" cy="3000000"/>
        </p:xfrm>
        <a:graphic>
          <a:graphicData uri="http://schemas.openxmlformats.org/drawingml/2006/table">
            <a:tbl>
              <a:tblPr>
                <a:noFill/>
                <a:tableStyleId>{39012959-B684-4642-B459-AFBF5140C6A4}</a:tableStyleId>
              </a:tblPr>
              <a:tblGrid>
                <a:gridCol w="2483150"/>
                <a:gridCol w="3980350"/>
                <a:gridCol w="4363775"/>
                <a:gridCol w="24009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6800825">
                <a:tc>
                  <a:txBody>
                    <a:bodyPr/>
                    <a:lstStyle/>
                    <a:p>
                      <a:pPr indent="0" lvl="0" marL="0" rtl="0" algn="l">
                        <a:lnSpc>
                          <a:spcPct val="100000"/>
                        </a:lnSpc>
                        <a:spcBef>
                          <a:spcPts val="0"/>
                        </a:spcBef>
                        <a:spcAft>
                          <a:spcPts val="0"/>
                        </a:spcAft>
                        <a:buNone/>
                      </a:pPr>
                      <a:r>
                        <a:rPr b="1" lang="en-US">
                          <a:solidFill>
                            <a:schemeClr val="dk1"/>
                          </a:solidFill>
                          <a:latin typeface="Poppins"/>
                          <a:ea typeface="Poppins"/>
                          <a:cs typeface="Poppins"/>
                          <a:sym typeface="Poppins"/>
                        </a:rPr>
                        <a:t>CPR Training</a:t>
                      </a:r>
                      <a:br>
                        <a:rPr b="1" lang="en-US">
                          <a:solidFill>
                            <a:schemeClr val="dk1"/>
                          </a:solidFill>
                          <a:latin typeface="Poppins"/>
                          <a:ea typeface="Poppins"/>
                          <a:cs typeface="Poppins"/>
                          <a:sym typeface="Poppins"/>
                        </a:rPr>
                      </a:br>
                      <a:r>
                        <a:rPr lang="en-US">
                          <a:solidFill>
                            <a:schemeClr val="dk1"/>
                          </a:solidFill>
                          <a:latin typeface="Poppins"/>
                          <a:ea typeface="Poppins"/>
                          <a:cs typeface="Poppins"/>
                          <a:sym typeface="Poppins"/>
                        </a:rPr>
                        <a:t>Dedicated professional learning focused on equipping staff with the knowledge and hands-on skills necessary to respond to cardiac and breathing emergencies. This training will include instruction and practice in CPR, AED (Automated External Defibrillator) use, and basic first aid procedures. Participants will engage in guided practice, simulations, and certification activities led by a qualified trainer.</a:t>
                      </a:r>
                      <a:endParaRPr>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b="1">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a:solidFill>
                          <a:schemeClr val="dk1"/>
                        </a:solidFill>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US">
                          <a:latin typeface="Poppins"/>
                          <a:ea typeface="Poppins"/>
                          <a:cs typeface="Poppins"/>
                          <a:sym typeface="Poppins"/>
                        </a:rPr>
                        <a:t>Target Audience:</a:t>
                      </a:r>
                      <a:r>
                        <a:rPr lang="en-US">
                          <a:latin typeface="Poppins"/>
                          <a:ea typeface="Poppins"/>
                          <a:cs typeface="Poppins"/>
                          <a:sym typeface="Poppins"/>
                        </a:rPr>
                        <a:t> All Staff (Certified &amp; Cla</a:t>
                      </a:r>
                      <a:br>
                        <a:rPr lang="en-US">
                          <a:latin typeface="Poppins"/>
                          <a:ea typeface="Poppins"/>
                          <a:cs typeface="Poppins"/>
                          <a:sym typeface="Poppins"/>
                        </a:rPr>
                      </a:br>
                      <a:r>
                        <a:rPr lang="en-US">
                          <a:latin typeface="Poppins"/>
                          <a:ea typeface="Poppins"/>
                          <a:cs typeface="Poppins"/>
                          <a:sym typeface="Poppins"/>
                        </a:rPr>
                        <a:t>ssified)</a:t>
                      </a:r>
                      <a:endParaRPr>
                        <a:latin typeface="Poppins"/>
                        <a:ea typeface="Poppins"/>
                        <a:cs typeface="Poppins"/>
                        <a:sym typeface="Poppins"/>
                      </a:endParaRPr>
                    </a:p>
                    <a:p>
                      <a:pPr indent="0" lvl="0" marL="0" rtl="0" algn="l">
                        <a:lnSpc>
                          <a:spcPct val="100000"/>
                        </a:lnSpc>
                        <a:spcBef>
                          <a:spcPts val="0"/>
                        </a:spcBef>
                        <a:spcAft>
                          <a:spcPts val="0"/>
                        </a:spcAft>
                        <a:buNone/>
                      </a:pPr>
                      <a:r>
                        <a:t/>
                      </a:r>
                      <a:endParaRPr>
                        <a:latin typeface="Poppins"/>
                        <a:ea typeface="Poppins"/>
                        <a:cs typeface="Poppins"/>
                        <a:sym typeface="Poppins"/>
                      </a:endParaRPr>
                    </a:p>
                    <a:p>
                      <a:pPr indent="0" lvl="0" marL="0" rtl="0" algn="l">
                        <a:lnSpc>
                          <a:spcPct val="100000"/>
                        </a:lnSpc>
                        <a:spcBef>
                          <a:spcPts val="0"/>
                        </a:spcBef>
                        <a:spcAft>
                          <a:spcPts val="0"/>
                        </a:spcAft>
                        <a:buNone/>
                      </a:pPr>
                      <a:r>
                        <a:rPr b="1" lang="en-US">
                          <a:latin typeface="Poppins"/>
                          <a:ea typeface="Poppins"/>
                          <a:cs typeface="Poppins"/>
                          <a:sym typeface="Poppins"/>
                        </a:rPr>
                        <a:t>Intended Results</a:t>
                      </a:r>
                      <a:r>
                        <a:rPr lang="en-US">
                          <a:latin typeface="Poppins"/>
                          <a:ea typeface="Poppins"/>
                          <a:cs typeface="Poppins"/>
                          <a:sym typeface="Poppins"/>
                        </a:rPr>
                        <a:t> </a:t>
                      </a:r>
                      <a:endParaRPr>
                        <a:latin typeface="Poppins"/>
                        <a:ea typeface="Poppins"/>
                        <a:cs typeface="Poppins"/>
                        <a:sym typeface="Poppins"/>
                      </a:endParaRPr>
                    </a:p>
                    <a:p>
                      <a:pPr indent="0" lvl="0" marL="0" rtl="0" algn="l">
                        <a:lnSpc>
                          <a:spcPct val="100000"/>
                        </a:lnSpc>
                        <a:spcBef>
                          <a:spcPts val="0"/>
                        </a:spcBef>
                        <a:spcAft>
                          <a:spcPts val="0"/>
                        </a:spcAft>
                        <a:buNone/>
                      </a:pPr>
                      <a:r>
                        <a:rPr b="1" lang="en-US">
                          <a:latin typeface="Poppins"/>
                          <a:ea typeface="Poppins"/>
                          <a:cs typeface="Poppins"/>
                          <a:sym typeface="Poppins"/>
                        </a:rPr>
                        <a:t>Student Outcomes:</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lnSpc>
                          <a:spcPct val="100000"/>
                        </a:lnSpc>
                        <a:spcBef>
                          <a:spcPts val="0"/>
                        </a:spcBef>
                        <a:spcAft>
                          <a:spcPts val="0"/>
                        </a:spcAft>
                        <a:buSzPts val="1400"/>
                        <a:buFont typeface="Poppins"/>
                        <a:buChar char="●"/>
                      </a:pPr>
                      <a:r>
                        <a:rPr lang="en-US">
                          <a:latin typeface="Poppins"/>
                          <a:ea typeface="Poppins"/>
                          <a:cs typeface="Poppins"/>
                          <a:sym typeface="Poppins"/>
                        </a:rPr>
                        <a:t>Increased student safety through timely and effective emergency response</a:t>
                      </a:r>
                      <a:endParaRPr>
                        <a:latin typeface="Poppins"/>
                        <a:ea typeface="Poppins"/>
                        <a:cs typeface="Poppins"/>
                        <a:sym typeface="Poppins"/>
                      </a:endParaRPr>
                    </a:p>
                    <a:p>
                      <a:pPr indent="-317500" lvl="0" marL="457200" rtl="0" algn="l">
                        <a:lnSpc>
                          <a:spcPct val="100000"/>
                        </a:lnSpc>
                        <a:spcBef>
                          <a:spcPts val="0"/>
                        </a:spcBef>
                        <a:spcAft>
                          <a:spcPts val="0"/>
                        </a:spcAft>
                        <a:buSzPts val="1400"/>
                        <a:buFont typeface="Poppins"/>
                        <a:buChar char="●"/>
                      </a:pPr>
                      <a:r>
                        <a:rPr lang="en-US">
                          <a:latin typeface="Poppins"/>
                          <a:ea typeface="Poppins"/>
                          <a:cs typeface="Poppins"/>
                          <a:sym typeface="Poppins"/>
                        </a:rPr>
                        <a:t>Reduced risk of serious harm during medical emergencies</a:t>
                      </a:r>
                      <a:endParaRPr>
                        <a:latin typeface="Poppins"/>
                        <a:ea typeface="Poppins"/>
                        <a:cs typeface="Poppins"/>
                        <a:sym typeface="Poppins"/>
                      </a:endParaRPr>
                    </a:p>
                    <a:p>
                      <a:pPr indent="0" lvl="0" marL="457200" rtl="0" algn="l">
                        <a:lnSpc>
                          <a:spcPct val="100000"/>
                        </a:lnSpc>
                        <a:spcBef>
                          <a:spcPts val="0"/>
                        </a:spcBef>
                        <a:spcAft>
                          <a:spcPts val="0"/>
                        </a:spcAft>
                        <a:buNone/>
                      </a:pPr>
                      <a:r>
                        <a:t/>
                      </a:r>
                      <a:endParaRPr>
                        <a:latin typeface="Poppins"/>
                        <a:ea typeface="Poppins"/>
                        <a:cs typeface="Poppins"/>
                        <a:sym typeface="Poppins"/>
                      </a:endParaRPr>
                    </a:p>
                    <a:p>
                      <a:pPr indent="0" lvl="0" marL="0" rtl="0" algn="l">
                        <a:lnSpc>
                          <a:spcPct val="100000"/>
                        </a:lnSpc>
                        <a:spcBef>
                          <a:spcPts val="0"/>
                        </a:spcBef>
                        <a:spcAft>
                          <a:spcPts val="0"/>
                        </a:spcAft>
                        <a:buNone/>
                      </a:pPr>
                      <a:r>
                        <a:rPr b="1" lang="en-US">
                          <a:latin typeface="Poppins"/>
                          <a:ea typeface="Poppins"/>
                          <a:cs typeface="Poppins"/>
                          <a:sym typeface="Poppins"/>
                        </a:rPr>
                        <a:t>Educator Practices:</a:t>
                      </a:r>
                      <a:endParaRPr>
                        <a:latin typeface="Poppins"/>
                        <a:ea typeface="Poppins"/>
                        <a:cs typeface="Poppins"/>
                        <a:sym typeface="Poppins"/>
                      </a:endParaRPr>
                    </a:p>
                    <a:p>
                      <a:pPr indent="-317500" lvl="0" marL="457200" rtl="0" algn="l">
                        <a:lnSpc>
                          <a:spcPct val="100000"/>
                        </a:lnSpc>
                        <a:spcBef>
                          <a:spcPts val="0"/>
                        </a:spcBef>
                        <a:spcAft>
                          <a:spcPts val="0"/>
                        </a:spcAft>
                        <a:buSzPts val="1400"/>
                        <a:buFont typeface="Poppins"/>
                        <a:buChar char="●"/>
                      </a:pPr>
                      <a:r>
                        <a:rPr lang="en-US">
                          <a:latin typeface="Poppins"/>
                          <a:ea typeface="Poppins"/>
                          <a:cs typeface="Poppins"/>
                          <a:sym typeface="Poppins"/>
                        </a:rPr>
                        <a:t>Staff demonstrate correct CPR techniques and AED use</a:t>
                      </a:r>
                      <a:endParaRPr>
                        <a:latin typeface="Poppins"/>
                        <a:ea typeface="Poppins"/>
                        <a:cs typeface="Poppins"/>
                        <a:sym typeface="Poppins"/>
                      </a:endParaRPr>
                    </a:p>
                    <a:p>
                      <a:pPr indent="-317500" lvl="0" marL="457200" rtl="0" algn="l">
                        <a:lnSpc>
                          <a:spcPct val="100000"/>
                        </a:lnSpc>
                        <a:spcBef>
                          <a:spcPts val="0"/>
                        </a:spcBef>
                        <a:spcAft>
                          <a:spcPts val="0"/>
                        </a:spcAft>
                        <a:buSzPts val="1400"/>
                        <a:buFont typeface="Poppins"/>
                        <a:buChar char="●"/>
                      </a:pPr>
                      <a:r>
                        <a:rPr lang="en-US">
                          <a:latin typeface="Poppins"/>
                          <a:ea typeface="Poppins"/>
                          <a:cs typeface="Poppins"/>
                          <a:sym typeface="Poppins"/>
                        </a:rPr>
                        <a:t>Staff respond quickly and appropriately in emergency situations</a:t>
                      </a:r>
                      <a:endParaRPr>
                        <a:latin typeface="Poppins"/>
                        <a:ea typeface="Poppins"/>
                        <a:cs typeface="Poppins"/>
                        <a:sym typeface="Poppins"/>
                      </a:endParaRPr>
                    </a:p>
                    <a:p>
                      <a:pPr indent="-317500" lvl="0" marL="457200" rtl="0" algn="l">
                        <a:lnSpc>
                          <a:spcPct val="100000"/>
                        </a:lnSpc>
                        <a:spcBef>
                          <a:spcPts val="0"/>
                        </a:spcBef>
                        <a:spcAft>
                          <a:spcPts val="0"/>
                        </a:spcAft>
                        <a:buSzPts val="1400"/>
                        <a:buFont typeface="Poppins"/>
                        <a:buChar char="●"/>
                      </a:pPr>
                      <a:r>
                        <a:rPr lang="en-US">
                          <a:latin typeface="Poppins"/>
                          <a:ea typeface="Poppins"/>
                          <a:cs typeface="Poppins"/>
                          <a:sym typeface="Poppins"/>
                        </a:rPr>
                        <a:t>Increased adherence to school safety protocols</a:t>
                      </a:r>
                      <a:endParaRPr>
                        <a:latin typeface="Poppins"/>
                        <a:ea typeface="Poppins"/>
                        <a:cs typeface="Poppins"/>
                        <a:sym typeface="Poppins"/>
                      </a:endParaRPr>
                    </a:p>
                    <a:p>
                      <a:pPr indent="0" lvl="0" marL="457200" rtl="0" algn="l">
                        <a:lnSpc>
                          <a:spcPct val="100000"/>
                        </a:lnSpc>
                        <a:spcBef>
                          <a:spcPts val="0"/>
                        </a:spcBef>
                        <a:spcAft>
                          <a:spcPts val="0"/>
                        </a:spcAft>
                        <a:buNone/>
                      </a:pPr>
                      <a:r>
                        <a:t/>
                      </a:r>
                      <a:endParaRPr>
                        <a:latin typeface="Poppins"/>
                        <a:ea typeface="Poppins"/>
                        <a:cs typeface="Poppins"/>
                        <a:sym typeface="Poppins"/>
                      </a:endParaRPr>
                    </a:p>
                    <a:p>
                      <a:pPr indent="0" lvl="0" marL="0" rtl="0" algn="l">
                        <a:lnSpc>
                          <a:spcPct val="100000"/>
                        </a:lnSpc>
                        <a:spcBef>
                          <a:spcPts val="0"/>
                        </a:spcBef>
                        <a:spcAft>
                          <a:spcPts val="0"/>
                        </a:spcAft>
                        <a:buNone/>
                      </a:pPr>
                      <a:r>
                        <a:rPr b="1" lang="en-US">
                          <a:latin typeface="Poppins"/>
                          <a:ea typeface="Poppins"/>
                          <a:cs typeface="Poppins"/>
                          <a:sym typeface="Poppins"/>
                        </a:rPr>
                        <a:t>Educator Beliefs &amp; Efficacy:</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lnSpc>
                          <a:spcPct val="100000"/>
                        </a:lnSpc>
                        <a:spcBef>
                          <a:spcPts val="0"/>
                        </a:spcBef>
                        <a:spcAft>
                          <a:spcPts val="0"/>
                        </a:spcAft>
                        <a:buSzPts val="1400"/>
                        <a:buFont typeface="Poppins"/>
                        <a:buChar char="●"/>
                      </a:pPr>
                      <a:r>
                        <a:rPr lang="en-US">
                          <a:solidFill>
                            <a:schemeClr val="dk1"/>
                          </a:solidFill>
                          <a:latin typeface="Poppins"/>
                          <a:ea typeface="Poppins"/>
                          <a:cs typeface="Poppins"/>
                          <a:sym typeface="Poppins"/>
                        </a:rPr>
                        <a:t>Increased confidence in responding to medical emergencies</a:t>
                      </a:r>
                      <a:endParaRPr>
                        <a:solidFill>
                          <a:schemeClr val="dk1"/>
                        </a:solidFill>
                        <a:latin typeface="Poppins"/>
                        <a:ea typeface="Poppins"/>
                        <a:cs typeface="Poppins"/>
                        <a:sym typeface="Poppins"/>
                      </a:endParaRPr>
                    </a:p>
                    <a:p>
                      <a:pPr indent="-298450" lvl="0" marL="457200" rtl="0" algn="l">
                        <a:lnSpc>
                          <a:spcPct val="100000"/>
                        </a:lnSpc>
                        <a:spcBef>
                          <a:spcPts val="0"/>
                        </a:spcBef>
                        <a:spcAft>
                          <a:spcPts val="0"/>
                        </a:spcAft>
                        <a:buClr>
                          <a:schemeClr val="dk1"/>
                        </a:buClr>
                        <a:buSzPts val="1100"/>
                        <a:buFont typeface="Poppins"/>
                        <a:buChar char="●"/>
                      </a:pPr>
                      <a:r>
                        <a:rPr lang="en-US">
                          <a:solidFill>
                            <a:schemeClr val="dk1"/>
                          </a:solidFill>
                          <a:latin typeface="Poppins"/>
                          <a:ea typeface="Poppins"/>
                          <a:cs typeface="Poppins"/>
                          <a:sym typeface="Poppins"/>
                        </a:rPr>
                        <a:t>Stronger sense of responsibility for student and staff safety</a:t>
                      </a:r>
                      <a:endParaRPr>
                        <a:solidFill>
                          <a:schemeClr val="dk1"/>
                        </a:solidFill>
                        <a:latin typeface="Poppins"/>
                        <a:ea typeface="Poppins"/>
                        <a:cs typeface="Poppins"/>
                        <a:sym typeface="Poppins"/>
                      </a:endParaRPr>
                    </a:p>
                    <a:p>
                      <a:pPr indent="-298450" lvl="0" marL="457200" rtl="0" algn="l">
                        <a:lnSpc>
                          <a:spcPct val="100000"/>
                        </a:lnSpc>
                        <a:spcBef>
                          <a:spcPts val="0"/>
                        </a:spcBef>
                        <a:spcAft>
                          <a:spcPts val="0"/>
                        </a:spcAft>
                        <a:buClr>
                          <a:schemeClr val="dk1"/>
                        </a:buClr>
                        <a:buSzPts val="1100"/>
                        <a:buFont typeface="Poppins"/>
                        <a:buChar char="●"/>
                      </a:pPr>
                      <a:r>
                        <a:rPr lang="en-US">
                          <a:solidFill>
                            <a:schemeClr val="dk1"/>
                          </a:solidFill>
                          <a:latin typeface="Poppins"/>
                          <a:ea typeface="Poppins"/>
                          <a:cs typeface="Poppins"/>
                          <a:sym typeface="Poppins"/>
                        </a:rPr>
                        <a:t>Greater awareness of the importance of emergency preparedness</a:t>
                      </a:r>
                      <a:endParaRPr>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lang="en-US">
                          <a:solidFill>
                            <a:schemeClr val="dk1"/>
                          </a:solidFill>
                          <a:latin typeface="Poppins"/>
                          <a:ea typeface="Poppins"/>
                          <a:cs typeface="Poppins"/>
                          <a:sym typeface="Poppins"/>
                        </a:rPr>
                        <a:t>Verification of CPR certification completion and renewal tracking</a:t>
                      </a:r>
                      <a:br>
                        <a:rPr lang="en-US">
                          <a:solidFill>
                            <a:schemeClr val="dk1"/>
                          </a:solidFill>
                          <a:latin typeface="Poppins"/>
                          <a:ea typeface="Poppins"/>
                          <a:cs typeface="Poppins"/>
                          <a:sym typeface="Poppins"/>
                        </a:rPr>
                      </a:br>
                      <a:endParaRPr>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rPr lang="en-US">
                          <a:solidFill>
                            <a:schemeClr val="dk1"/>
                          </a:solidFill>
                          <a:latin typeface="Poppins"/>
                          <a:ea typeface="Poppins"/>
                          <a:cs typeface="Poppins"/>
                          <a:sym typeface="Poppins"/>
                        </a:rPr>
                        <a:t>Periodic refresher trainings and practice drills</a:t>
                      </a:r>
                      <a:endParaRPr>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rPr lang="en-US">
                          <a:solidFill>
                            <a:schemeClr val="dk1"/>
                          </a:solidFill>
                          <a:latin typeface="Poppins"/>
                          <a:ea typeface="Poppins"/>
                          <a:cs typeface="Poppins"/>
                          <a:sym typeface="Poppins"/>
                        </a:rPr>
                        <a:t>Access to emergency response protocols and visual guides</a:t>
                      </a:r>
                      <a:endParaRPr>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rPr lang="en-US">
                          <a:solidFill>
                            <a:schemeClr val="dk1"/>
                          </a:solidFill>
                          <a:latin typeface="Poppins"/>
                          <a:ea typeface="Poppins"/>
                          <a:cs typeface="Poppins"/>
                          <a:sym typeface="Poppins"/>
                        </a:rPr>
                        <a:t>Administrative monitoring of emergency preparedness</a:t>
                      </a:r>
                      <a:endParaRPr>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rPr lang="en-US">
                          <a:solidFill>
                            <a:schemeClr val="dk1"/>
                          </a:solidFill>
                          <a:latin typeface="Poppins"/>
                          <a:ea typeface="Poppins"/>
                          <a:cs typeface="Poppins"/>
                          <a:sym typeface="Poppins"/>
                        </a:rPr>
                        <a:t>Ongoing communication regarding updates to safety procedures</a:t>
                      </a:r>
                      <a:endParaRPr>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a:solidFill>
                          <a:schemeClr val="dk1"/>
                        </a:solidFill>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US">
                          <a:solidFill>
                            <a:schemeClr val="dk1"/>
                          </a:solidFill>
                          <a:latin typeface="Poppins"/>
                          <a:ea typeface="Poppins"/>
                          <a:cs typeface="Poppins"/>
                          <a:sym typeface="Poppins"/>
                        </a:rPr>
                        <a:t>100% (or targeted percentage) of staff certified in CPR/AED</a:t>
                      </a:r>
                      <a:endParaRPr>
                        <a:solidFill>
                          <a:schemeClr val="dk1"/>
                        </a:solidFill>
                        <a:latin typeface="Poppins"/>
                        <a:ea typeface="Poppins"/>
                        <a:cs typeface="Poppins"/>
                        <a:sym typeface="Poppins"/>
                      </a:endParaRPr>
                    </a:p>
                    <a:p>
                      <a:pPr indent="0" lvl="0" marL="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0"/>
                        </a:spcAft>
                        <a:buNone/>
                      </a:pPr>
                      <a:r>
                        <a:rPr lang="en-US">
                          <a:solidFill>
                            <a:schemeClr val="dk1"/>
                          </a:solidFill>
                          <a:latin typeface="Poppins"/>
                          <a:ea typeface="Poppins"/>
                          <a:cs typeface="Poppins"/>
                          <a:sym typeface="Poppins"/>
                        </a:rPr>
                        <a:t>Staff demonstrate proficiency during training and drills</a:t>
                      </a:r>
                      <a:endParaRPr>
                        <a:solidFill>
                          <a:schemeClr val="dk1"/>
                        </a:solidFill>
                        <a:latin typeface="Poppins"/>
                        <a:ea typeface="Poppins"/>
                        <a:cs typeface="Poppins"/>
                        <a:sym typeface="Poppins"/>
                      </a:endParaRPr>
                    </a:p>
                    <a:p>
                      <a:pPr indent="0" lvl="0" marL="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0"/>
                        </a:spcAft>
                        <a:buNone/>
                      </a:pPr>
                      <a:r>
                        <a:rPr lang="en-US">
                          <a:solidFill>
                            <a:schemeClr val="dk1"/>
                          </a:solidFill>
                          <a:latin typeface="Poppins"/>
                          <a:ea typeface="Poppins"/>
                          <a:cs typeface="Poppins"/>
                          <a:sym typeface="Poppins"/>
                        </a:rPr>
                        <a:t>Timely and appropriate responses during emergency simulations</a:t>
                      </a:r>
                      <a:endParaRPr>
                        <a:solidFill>
                          <a:schemeClr val="dk1"/>
                        </a:solidFill>
                        <a:latin typeface="Poppins"/>
                        <a:ea typeface="Poppins"/>
                        <a:cs typeface="Poppins"/>
                        <a:sym typeface="Poppins"/>
                      </a:endParaRPr>
                    </a:p>
                    <a:p>
                      <a:pPr indent="0" lvl="0" marL="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0"/>
                        </a:spcAft>
                        <a:buNone/>
                      </a:pPr>
                      <a:r>
                        <a:rPr lang="en-US">
                          <a:solidFill>
                            <a:schemeClr val="dk1"/>
                          </a:solidFill>
                          <a:latin typeface="Poppins"/>
                          <a:ea typeface="Poppins"/>
                          <a:cs typeface="Poppins"/>
                          <a:sym typeface="Poppins"/>
                        </a:rPr>
                        <a:t>Increased staff confidence reported in surveys or feedback</a:t>
                      </a:r>
                      <a:endParaRPr>
                        <a:solidFill>
                          <a:schemeClr val="dk1"/>
                        </a:solidFill>
                        <a:latin typeface="Poppins"/>
                        <a:ea typeface="Poppins"/>
                        <a:cs typeface="Poppins"/>
                        <a:sym typeface="Poppins"/>
                      </a:endParaRPr>
                    </a:p>
                    <a:p>
                      <a:pPr indent="0" lvl="0" marL="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0"/>
                        </a:spcAft>
                        <a:buNone/>
                      </a:pPr>
                      <a:r>
                        <a:rPr lang="en-US">
                          <a:solidFill>
                            <a:schemeClr val="dk1"/>
                          </a:solidFill>
                          <a:latin typeface="Poppins"/>
                          <a:ea typeface="Poppins"/>
                          <a:cs typeface="Poppins"/>
                          <a:sym typeface="Poppins"/>
                        </a:rPr>
                        <a:t>Compliance with district and state safety requirements</a:t>
                      </a:r>
                      <a:endParaRPr>
                        <a:solidFill>
                          <a:schemeClr val="dk1"/>
                        </a:solidFill>
                        <a:latin typeface="Poppins"/>
                        <a:ea typeface="Poppins"/>
                        <a:cs typeface="Poppins"/>
                        <a:sym typeface="Poppins"/>
                      </a:endParaRPr>
                    </a:p>
                    <a:p>
                      <a:pPr indent="0" lvl="0" marL="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a:solidFill>
                          <a:schemeClr val="dk1"/>
                        </a:solidFill>
                        <a:latin typeface="Poppins"/>
                        <a:ea typeface="Poppins"/>
                        <a:cs typeface="Poppins"/>
                        <a:sym typeface="Poppins"/>
                      </a:endParaRPr>
                    </a:p>
                    <a:p>
                      <a:pPr indent="0" lvl="0" marL="0" rtl="0" algn="l">
                        <a:lnSpc>
                          <a:spcPct val="100000"/>
                        </a:lnSpc>
                        <a:spcBef>
                          <a:spcPts val="0"/>
                        </a:spcBef>
                        <a:spcAft>
                          <a:spcPts val="0"/>
                        </a:spcAft>
                        <a:buNone/>
                      </a:pPr>
                      <a:r>
                        <a:t/>
                      </a:r>
                      <a:endParaRPr>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US">
                          <a:latin typeface="Poppins"/>
                          <a:ea typeface="Poppins"/>
                          <a:cs typeface="Poppins"/>
                          <a:sym typeface="Poppins"/>
                        </a:rPr>
                        <a:t>Start:</a:t>
                      </a:r>
                      <a:r>
                        <a:rPr lang="en-US">
                          <a:latin typeface="Poppins"/>
                          <a:ea typeface="Poppins"/>
                          <a:cs typeface="Poppins"/>
                          <a:sym typeface="Poppins"/>
                        </a:rPr>
                        <a:t> </a:t>
                      </a:r>
                      <a:endParaRPr>
                        <a:latin typeface="Poppins"/>
                        <a:ea typeface="Poppins"/>
                        <a:cs typeface="Poppins"/>
                        <a:sym typeface="Poppins"/>
                      </a:endParaRPr>
                    </a:p>
                    <a:p>
                      <a:pPr indent="0" lvl="0" marL="0" rtl="0" algn="l">
                        <a:lnSpc>
                          <a:spcPct val="100000"/>
                        </a:lnSpc>
                        <a:spcBef>
                          <a:spcPts val="0"/>
                        </a:spcBef>
                        <a:spcAft>
                          <a:spcPts val="0"/>
                        </a:spcAft>
                        <a:buNone/>
                      </a:pPr>
                      <a:r>
                        <a:rPr lang="en-US">
                          <a:latin typeface="Poppins"/>
                          <a:ea typeface="Poppins"/>
                          <a:cs typeface="Poppins"/>
                          <a:sym typeface="Poppins"/>
                        </a:rPr>
                        <a:t>August 2026</a:t>
                      </a:r>
                      <a:endParaRPr>
                        <a:latin typeface="Poppins"/>
                        <a:ea typeface="Poppins"/>
                        <a:cs typeface="Poppins"/>
                        <a:sym typeface="Poppins"/>
                      </a:endParaRPr>
                    </a:p>
                    <a:p>
                      <a:pPr indent="0" lvl="0" marL="0" rtl="0" algn="l">
                        <a:lnSpc>
                          <a:spcPct val="100000"/>
                        </a:lnSpc>
                        <a:spcBef>
                          <a:spcPts val="0"/>
                        </a:spcBef>
                        <a:spcAft>
                          <a:spcPts val="0"/>
                        </a:spcAft>
                        <a:buNone/>
                      </a:pPr>
                      <a:r>
                        <a:t/>
                      </a:r>
                      <a:endParaRPr>
                        <a:latin typeface="Poppins"/>
                        <a:ea typeface="Poppins"/>
                        <a:cs typeface="Poppins"/>
                        <a:sym typeface="Poppins"/>
                      </a:endParaRPr>
                    </a:p>
                    <a:p>
                      <a:pPr indent="0" lvl="0" marL="0" rtl="0" algn="l">
                        <a:lnSpc>
                          <a:spcPct val="100000"/>
                        </a:lnSpc>
                        <a:spcBef>
                          <a:spcPts val="0"/>
                        </a:spcBef>
                        <a:spcAft>
                          <a:spcPts val="0"/>
                        </a:spcAft>
                        <a:buNone/>
                      </a:pPr>
                      <a:r>
                        <a:rPr b="1" lang="en-US">
                          <a:latin typeface="Poppins"/>
                          <a:ea typeface="Poppins"/>
                          <a:cs typeface="Poppins"/>
                          <a:sym typeface="Poppins"/>
                        </a:rPr>
                        <a:t>Ongoing:</a:t>
                      </a:r>
                      <a:r>
                        <a:rPr lang="en-US">
                          <a:latin typeface="Poppins"/>
                          <a:ea typeface="Poppins"/>
                          <a:cs typeface="Poppins"/>
                          <a:sym typeface="Poppins"/>
                        </a:rPr>
                        <a:t> </a:t>
                      </a:r>
                      <a:endParaRPr>
                        <a:latin typeface="Poppins"/>
                        <a:ea typeface="Poppins"/>
                        <a:cs typeface="Poppins"/>
                        <a:sym typeface="Poppins"/>
                      </a:endParaRPr>
                    </a:p>
                    <a:p>
                      <a:pPr indent="0" lvl="0" marL="0" rtl="0" algn="l">
                        <a:lnSpc>
                          <a:spcPct val="100000"/>
                        </a:lnSpc>
                        <a:spcBef>
                          <a:spcPts val="0"/>
                        </a:spcBef>
                        <a:spcAft>
                          <a:spcPts val="0"/>
                        </a:spcAft>
                        <a:buNone/>
                      </a:pPr>
                      <a:r>
                        <a:rPr lang="en-US">
                          <a:latin typeface="Poppins"/>
                          <a:ea typeface="Poppins"/>
                          <a:cs typeface="Poppins"/>
                          <a:sym typeface="Poppins"/>
                        </a:rPr>
                        <a:t>N/A</a:t>
                      </a:r>
                      <a:endParaRPr>
                        <a:latin typeface="Poppins"/>
                        <a:ea typeface="Poppins"/>
                        <a:cs typeface="Poppins"/>
                        <a:sym typeface="Poppins"/>
                      </a:endParaRPr>
                    </a:p>
                    <a:p>
                      <a:pPr indent="0" lvl="0" marL="0" rtl="0" algn="l">
                        <a:lnSpc>
                          <a:spcPct val="100000"/>
                        </a:lnSpc>
                        <a:spcBef>
                          <a:spcPts val="0"/>
                        </a:spcBef>
                        <a:spcAft>
                          <a:spcPts val="0"/>
                        </a:spcAft>
                        <a:buNone/>
                      </a:pPr>
                      <a:r>
                        <a:t/>
                      </a:r>
                      <a:endParaRPr b="1">
                        <a:latin typeface="Poppins"/>
                        <a:ea typeface="Poppins"/>
                        <a:cs typeface="Poppins"/>
                        <a:sym typeface="Poppins"/>
                      </a:endParaRPr>
                    </a:p>
                    <a:p>
                      <a:pPr indent="0" lvl="0" marL="0" rtl="0" algn="l">
                        <a:lnSpc>
                          <a:spcPct val="100000"/>
                        </a:lnSpc>
                        <a:spcBef>
                          <a:spcPts val="0"/>
                        </a:spcBef>
                        <a:spcAft>
                          <a:spcPts val="0"/>
                        </a:spcAft>
                        <a:buNone/>
                      </a:pPr>
                      <a:r>
                        <a:rPr b="1" lang="en-US">
                          <a:latin typeface="Poppins"/>
                          <a:ea typeface="Poppins"/>
                          <a:cs typeface="Poppins"/>
                          <a:sym typeface="Poppins"/>
                        </a:rPr>
                        <a:t>Mid-Year Review:</a:t>
                      </a:r>
                      <a:endParaRPr>
                        <a:latin typeface="Poppins"/>
                        <a:ea typeface="Poppins"/>
                        <a:cs typeface="Poppins"/>
                        <a:sym typeface="Poppins"/>
                      </a:endParaRPr>
                    </a:p>
                    <a:p>
                      <a:pPr indent="0" lvl="0" marL="0" rtl="0" algn="l">
                        <a:lnSpc>
                          <a:spcPct val="100000"/>
                        </a:lnSpc>
                        <a:spcBef>
                          <a:spcPts val="0"/>
                        </a:spcBef>
                        <a:spcAft>
                          <a:spcPts val="0"/>
                        </a:spcAft>
                        <a:buNone/>
                      </a:pPr>
                      <a:r>
                        <a:rPr lang="en-US">
                          <a:latin typeface="Poppins"/>
                          <a:ea typeface="Poppins"/>
                          <a:cs typeface="Poppins"/>
                          <a:sym typeface="Poppins"/>
                        </a:rPr>
                        <a:t>January 2027 </a:t>
                      </a:r>
                      <a:endParaRPr>
                        <a:latin typeface="Poppins"/>
                        <a:ea typeface="Poppins"/>
                        <a:cs typeface="Poppins"/>
                        <a:sym typeface="Poppins"/>
                      </a:endParaRPr>
                    </a:p>
                    <a:p>
                      <a:pPr indent="0" lvl="0" marL="0" rtl="0" algn="l">
                        <a:lnSpc>
                          <a:spcPct val="100000"/>
                        </a:lnSpc>
                        <a:spcBef>
                          <a:spcPts val="0"/>
                        </a:spcBef>
                        <a:spcAft>
                          <a:spcPts val="0"/>
                        </a:spcAft>
                        <a:buNone/>
                      </a:pPr>
                      <a:r>
                        <a:t/>
                      </a:r>
                      <a:endParaRPr>
                        <a:latin typeface="Poppins"/>
                        <a:ea typeface="Poppins"/>
                        <a:cs typeface="Poppins"/>
                        <a:sym typeface="Poppins"/>
                      </a:endParaRPr>
                    </a:p>
                    <a:p>
                      <a:pPr indent="0" lvl="0" marL="0" rtl="0" algn="l">
                        <a:lnSpc>
                          <a:spcPct val="100000"/>
                        </a:lnSpc>
                        <a:spcBef>
                          <a:spcPts val="0"/>
                        </a:spcBef>
                        <a:spcAft>
                          <a:spcPts val="0"/>
                        </a:spcAft>
                        <a:buNone/>
                      </a:pPr>
                      <a:r>
                        <a:rPr b="1" lang="en-US">
                          <a:latin typeface="Poppins"/>
                          <a:ea typeface="Poppins"/>
                          <a:cs typeface="Poppins"/>
                          <a:sym typeface="Poppins"/>
                        </a:rPr>
                        <a:t>Completion:</a:t>
                      </a:r>
                      <a:r>
                        <a:rPr lang="en-US">
                          <a:latin typeface="Poppins"/>
                          <a:ea typeface="Poppins"/>
                          <a:cs typeface="Poppins"/>
                          <a:sym typeface="Poppins"/>
                        </a:rPr>
                        <a:t> </a:t>
                      </a:r>
                      <a:endParaRPr>
                        <a:latin typeface="Poppins"/>
                        <a:ea typeface="Poppins"/>
                        <a:cs typeface="Poppins"/>
                        <a:sym typeface="Poppins"/>
                      </a:endParaRPr>
                    </a:p>
                    <a:p>
                      <a:pPr indent="0" lvl="0" marL="0" rtl="0" algn="l">
                        <a:lnSpc>
                          <a:spcPct val="100000"/>
                        </a:lnSpc>
                        <a:spcBef>
                          <a:spcPts val="0"/>
                        </a:spcBef>
                        <a:spcAft>
                          <a:spcPts val="0"/>
                        </a:spcAft>
                        <a:buNone/>
                      </a:pPr>
                      <a:r>
                        <a:rPr lang="en-US">
                          <a:latin typeface="Poppins"/>
                          <a:ea typeface="Poppins"/>
                          <a:cs typeface="Poppins"/>
                          <a:sym typeface="Poppins"/>
                        </a:rPr>
                        <a:t>May 2027</a:t>
                      </a:r>
                      <a:endParaRPr>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US">
                          <a:latin typeface="Poppins"/>
                          <a:ea typeface="Poppins"/>
                          <a:cs typeface="Poppins"/>
                          <a:sym typeface="Poppins"/>
                        </a:rPr>
                        <a:t>Staffing:</a:t>
                      </a:r>
                      <a:r>
                        <a:rPr lang="en-US">
                          <a:latin typeface="Poppins"/>
                          <a:ea typeface="Poppins"/>
                          <a:cs typeface="Poppins"/>
                          <a:sym typeface="Poppins"/>
                        </a:rPr>
                        <a:t> </a:t>
                      </a:r>
                      <a:br>
                        <a:rPr lang="en-US">
                          <a:latin typeface="Poppins"/>
                          <a:ea typeface="Poppins"/>
                          <a:cs typeface="Poppins"/>
                          <a:sym typeface="Poppins"/>
                        </a:rPr>
                      </a:br>
                      <a:r>
                        <a:rPr lang="en-US">
                          <a:latin typeface="Poppins"/>
                          <a:ea typeface="Poppins"/>
                          <a:cs typeface="Poppins"/>
                          <a:sym typeface="Poppins"/>
                        </a:rPr>
                        <a:t>Certified CPR Instructor (District Staff or External Provider), School Leadership</a:t>
                      </a:r>
                      <a:endParaRPr>
                        <a:latin typeface="Poppins"/>
                        <a:ea typeface="Poppins"/>
                        <a:cs typeface="Poppins"/>
                        <a:sym typeface="Poppins"/>
                      </a:endParaRPr>
                    </a:p>
                    <a:p>
                      <a:pPr indent="0" lvl="0" marL="0" rtl="0" algn="l">
                        <a:lnSpc>
                          <a:spcPct val="100000"/>
                        </a:lnSpc>
                        <a:spcBef>
                          <a:spcPts val="0"/>
                        </a:spcBef>
                        <a:spcAft>
                          <a:spcPts val="0"/>
                        </a:spcAft>
                        <a:buNone/>
                      </a:pPr>
                      <a:r>
                        <a:t/>
                      </a:r>
                      <a:endParaRPr>
                        <a:latin typeface="Poppins"/>
                        <a:ea typeface="Poppins"/>
                        <a:cs typeface="Poppins"/>
                        <a:sym typeface="Poppins"/>
                      </a:endParaRPr>
                    </a:p>
                    <a:p>
                      <a:pPr indent="0" lvl="0" marL="0" rtl="0" algn="l">
                        <a:lnSpc>
                          <a:spcPct val="100000"/>
                        </a:lnSpc>
                        <a:spcBef>
                          <a:spcPts val="0"/>
                        </a:spcBef>
                        <a:spcAft>
                          <a:spcPts val="0"/>
                        </a:spcAft>
                        <a:buNone/>
                      </a:pPr>
                      <a:r>
                        <a:t/>
                      </a:r>
                      <a:endParaRPr>
                        <a:latin typeface="Poppins"/>
                        <a:ea typeface="Poppins"/>
                        <a:cs typeface="Poppins"/>
                        <a:sym typeface="Poppins"/>
                      </a:endParaRPr>
                    </a:p>
                    <a:p>
                      <a:pPr indent="0" lvl="0" marL="0" rtl="0" algn="l">
                        <a:lnSpc>
                          <a:spcPct val="100000"/>
                        </a:lnSpc>
                        <a:spcBef>
                          <a:spcPts val="0"/>
                        </a:spcBef>
                        <a:spcAft>
                          <a:spcPts val="0"/>
                        </a:spcAft>
                        <a:buNone/>
                      </a:pPr>
                      <a:r>
                        <a:rPr b="1" lang="en-US">
                          <a:latin typeface="Poppins"/>
                          <a:ea typeface="Poppins"/>
                          <a:cs typeface="Poppins"/>
                          <a:sym typeface="Poppins"/>
                        </a:rPr>
                        <a:t>Technology &amp; Tools:</a:t>
                      </a:r>
                      <a:r>
                        <a:rPr lang="en-US">
                          <a:latin typeface="Poppins"/>
                          <a:ea typeface="Poppins"/>
                          <a:cs typeface="Poppins"/>
                          <a:sym typeface="Poppins"/>
                        </a:rPr>
                        <a:t> </a:t>
                      </a:r>
                      <a:endParaRPr>
                        <a:latin typeface="Poppins"/>
                        <a:ea typeface="Poppins"/>
                        <a:cs typeface="Poppins"/>
                        <a:sym typeface="Poppins"/>
                      </a:endParaRPr>
                    </a:p>
                    <a:p>
                      <a:pPr indent="0" lvl="0" marL="0" rtl="0" algn="l">
                        <a:spcBef>
                          <a:spcPts val="0"/>
                        </a:spcBef>
                        <a:spcAft>
                          <a:spcPts val="0"/>
                        </a:spcAft>
                        <a:buNone/>
                      </a:pPr>
                      <a:r>
                        <a:rPr lang="en-US">
                          <a:latin typeface="Poppins"/>
                          <a:ea typeface="Poppins"/>
                          <a:cs typeface="Poppins"/>
                          <a:sym typeface="Poppins"/>
                        </a:rPr>
                        <a:t>CPR manikins</a:t>
                      </a:r>
                      <a:endParaRPr>
                        <a:latin typeface="Poppins"/>
                        <a:ea typeface="Poppins"/>
                        <a:cs typeface="Poppins"/>
                        <a:sym typeface="Poppins"/>
                      </a:endParaRPr>
                    </a:p>
                    <a:p>
                      <a:pPr indent="0" lvl="0" marL="0" rtl="0" algn="l">
                        <a:spcBef>
                          <a:spcPts val="0"/>
                        </a:spcBef>
                        <a:spcAft>
                          <a:spcPts val="0"/>
                        </a:spcAft>
                        <a:buNone/>
                      </a:pPr>
                      <a:r>
                        <a:t/>
                      </a:r>
                      <a:endParaRPr>
                        <a:latin typeface="Poppins"/>
                        <a:ea typeface="Poppins"/>
                        <a:cs typeface="Poppins"/>
                        <a:sym typeface="Poppins"/>
                      </a:endParaRPr>
                    </a:p>
                    <a:p>
                      <a:pPr indent="0" lvl="0" marL="0" rtl="0" algn="l">
                        <a:spcBef>
                          <a:spcPts val="0"/>
                        </a:spcBef>
                        <a:spcAft>
                          <a:spcPts val="0"/>
                        </a:spcAft>
                        <a:buNone/>
                      </a:pPr>
                      <a:r>
                        <a:rPr lang="en-US">
                          <a:latin typeface="Poppins"/>
                          <a:ea typeface="Poppins"/>
                          <a:cs typeface="Poppins"/>
                          <a:sym typeface="Poppins"/>
                        </a:rPr>
                        <a:t>AED training devices</a:t>
                      </a:r>
                      <a:endParaRPr>
                        <a:latin typeface="Poppins"/>
                        <a:ea typeface="Poppins"/>
                        <a:cs typeface="Poppins"/>
                        <a:sym typeface="Poppins"/>
                      </a:endParaRPr>
                    </a:p>
                    <a:p>
                      <a:pPr indent="0" lvl="0" marL="0" rtl="0" algn="l">
                        <a:spcBef>
                          <a:spcPts val="0"/>
                        </a:spcBef>
                        <a:spcAft>
                          <a:spcPts val="0"/>
                        </a:spcAft>
                        <a:buNone/>
                      </a:pPr>
                      <a:r>
                        <a:rPr lang="en-US">
                          <a:latin typeface="Poppins"/>
                          <a:ea typeface="Poppins"/>
                          <a:cs typeface="Poppins"/>
                          <a:sym typeface="Poppins"/>
                        </a:rPr>
                        <a:t>First aid training materials</a:t>
                      </a:r>
                      <a:endParaRPr>
                        <a:latin typeface="Poppins"/>
                        <a:ea typeface="Poppins"/>
                        <a:cs typeface="Poppins"/>
                        <a:sym typeface="Poppins"/>
                      </a:endParaRPr>
                    </a:p>
                    <a:p>
                      <a:pPr indent="0" lvl="0" marL="0" rtl="0" algn="l">
                        <a:spcBef>
                          <a:spcPts val="0"/>
                        </a:spcBef>
                        <a:spcAft>
                          <a:spcPts val="0"/>
                        </a:spcAft>
                        <a:buNone/>
                      </a:pPr>
                      <a:r>
                        <a:t/>
                      </a:r>
                      <a:endParaRPr>
                        <a:latin typeface="Poppins"/>
                        <a:ea typeface="Poppins"/>
                        <a:cs typeface="Poppins"/>
                        <a:sym typeface="Poppins"/>
                      </a:endParaRPr>
                    </a:p>
                    <a:p>
                      <a:pPr indent="0" lvl="0" marL="0" rtl="0" algn="l">
                        <a:spcBef>
                          <a:spcPts val="0"/>
                        </a:spcBef>
                        <a:spcAft>
                          <a:spcPts val="0"/>
                        </a:spcAft>
                        <a:buNone/>
                      </a:pPr>
                      <a:r>
                        <a:rPr lang="en-US">
                          <a:latin typeface="Poppins"/>
                          <a:ea typeface="Poppins"/>
                          <a:cs typeface="Poppins"/>
                          <a:sym typeface="Poppins"/>
                        </a:rPr>
                        <a:t>Certification program resources</a:t>
                      </a:r>
                      <a:endParaRPr>
                        <a:latin typeface="Poppins"/>
                        <a:ea typeface="Poppins"/>
                        <a:cs typeface="Poppins"/>
                        <a:sym typeface="Poppins"/>
                      </a:endParaRPr>
                    </a:p>
                    <a:p>
                      <a:pPr indent="0" lvl="0" marL="0" rtl="0" algn="l">
                        <a:lnSpc>
                          <a:spcPct val="100000"/>
                        </a:lnSpc>
                        <a:spcBef>
                          <a:spcPts val="0"/>
                        </a:spcBef>
                        <a:spcAft>
                          <a:spcPts val="0"/>
                        </a:spcAft>
                        <a:buNone/>
                      </a:pPr>
                      <a:r>
                        <a:t/>
                      </a:r>
                      <a:endParaRPr>
                        <a:latin typeface="Poppins"/>
                        <a:ea typeface="Poppins"/>
                        <a:cs typeface="Poppins"/>
                        <a:sym typeface="Poppins"/>
                      </a:endParaRPr>
                    </a:p>
                    <a:p>
                      <a:pPr indent="0" lvl="0" marL="0" rtl="0" algn="l">
                        <a:lnSpc>
                          <a:spcPct val="100000"/>
                        </a:lnSpc>
                        <a:spcBef>
                          <a:spcPts val="0"/>
                        </a:spcBef>
                        <a:spcAft>
                          <a:spcPts val="0"/>
                        </a:spcAft>
                        <a:buNone/>
                      </a:pPr>
                      <a:r>
                        <a:rPr b="1" lang="en-US">
                          <a:latin typeface="Poppins"/>
                          <a:ea typeface="Poppins"/>
                          <a:cs typeface="Poppins"/>
                          <a:sym typeface="Poppins"/>
                        </a:rPr>
                        <a:t>Time &amp; Release:</a:t>
                      </a:r>
                      <a:r>
                        <a:rPr lang="en-US">
                          <a:latin typeface="Poppins"/>
                          <a:ea typeface="Poppins"/>
                          <a:cs typeface="Poppins"/>
                          <a:sym typeface="Poppins"/>
                        </a:rPr>
                        <a:t>  3 Hours</a:t>
                      </a:r>
                      <a:endParaRPr>
                        <a:latin typeface="Poppins"/>
                        <a:ea typeface="Poppins"/>
                        <a:cs typeface="Poppins"/>
                        <a:sym typeface="Poppins"/>
                      </a:endParaRPr>
                    </a:p>
                    <a:p>
                      <a:pPr indent="0" lvl="0" marL="0" rtl="0" algn="l">
                        <a:lnSpc>
                          <a:spcPct val="100000"/>
                        </a:lnSpc>
                        <a:spcBef>
                          <a:spcPts val="0"/>
                        </a:spcBef>
                        <a:spcAft>
                          <a:spcPts val="0"/>
                        </a:spcAft>
                        <a:buNone/>
                      </a:pPr>
                      <a:r>
                        <a:t/>
                      </a:r>
                      <a:endParaRPr>
                        <a:latin typeface="Poppins"/>
                        <a:ea typeface="Poppins"/>
                        <a:cs typeface="Poppins"/>
                        <a:sym typeface="Poppins"/>
                      </a:endParaRPr>
                    </a:p>
                    <a:p>
                      <a:pPr indent="0" lvl="0" marL="0" rtl="0" algn="l">
                        <a:lnSpc>
                          <a:spcPct val="100000"/>
                        </a:lnSpc>
                        <a:spcBef>
                          <a:spcPts val="0"/>
                        </a:spcBef>
                        <a:spcAft>
                          <a:spcPts val="0"/>
                        </a:spcAft>
                        <a:buNone/>
                      </a:pPr>
                      <a:r>
                        <a:rPr b="1" lang="en-US">
                          <a:latin typeface="Poppins"/>
                          <a:ea typeface="Poppins"/>
                          <a:cs typeface="Poppins"/>
                          <a:sym typeface="Poppins"/>
                        </a:rPr>
                        <a:t>Estimated Cost:</a:t>
                      </a:r>
                      <a:r>
                        <a:rPr lang="en-US">
                          <a:latin typeface="Poppins"/>
                          <a:ea typeface="Poppins"/>
                          <a:cs typeface="Poppins"/>
                          <a:sym typeface="Poppins"/>
                        </a:rPr>
                        <a:t> $500</a:t>
                      </a:r>
                      <a:endParaRPr>
                        <a:latin typeface="Poppins"/>
                        <a:ea typeface="Poppins"/>
                        <a:cs typeface="Poppins"/>
                        <a:sym typeface="Poppins"/>
                      </a:endParaRPr>
                    </a:p>
                    <a:p>
                      <a:pPr indent="0" lvl="0" marL="0" rtl="0" algn="l">
                        <a:lnSpc>
                          <a:spcPct val="100000"/>
                        </a:lnSpc>
                        <a:spcBef>
                          <a:spcPts val="0"/>
                        </a:spcBef>
                        <a:spcAft>
                          <a:spcPts val="0"/>
                        </a:spcAft>
                        <a:buNone/>
                      </a:pPr>
                      <a:r>
                        <a:t/>
                      </a:r>
                      <a:endParaRPr>
                        <a:latin typeface="Poppins"/>
                        <a:ea typeface="Poppins"/>
                        <a:cs typeface="Poppins"/>
                        <a:sym typeface="Poppins"/>
                      </a:endParaRPr>
                    </a:p>
                    <a:p>
                      <a:pPr indent="0" lvl="0" marL="0" rtl="0" algn="l">
                        <a:lnSpc>
                          <a:spcPct val="100000"/>
                        </a:lnSpc>
                        <a:spcBef>
                          <a:spcPts val="0"/>
                        </a:spcBef>
                        <a:spcAft>
                          <a:spcPts val="0"/>
                        </a:spcAft>
                        <a:buNone/>
                      </a:pPr>
                      <a:r>
                        <a:rPr b="1" lang="en-US">
                          <a:latin typeface="Poppins"/>
                          <a:ea typeface="Poppins"/>
                          <a:cs typeface="Poppins"/>
                          <a:sym typeface="Poppins"/>
                        </a:rPr>
                        <a:t>Funding Sources:</a:t>
                      </a:r>
                      <a:r>
                        <a:rPr lang="en-US">
                          <a:latin typeface="Poppins"/>
                          <a:ea typeface="Poppins"/>
                          <a:cs typeface="Poppins"/>
                          <a:sym typeface="Poppins"/>
                        </a:rPr>
                        <a:t> </a:t>
                      </a:r>
                      <a:endParaRPr>
                        <a:latin typeface="Poppins"/>
                        <a:ea typeface="Poppins"/>
                        <a:cs typeface="Poppins"/>
                        <a:sym typeface="Poppins"/>
                      </a:endParaRPr>
                    </a:p>
                    <a:p>
                      <a:pPr indent="0" lvl="0" marL="0" rtl="0" algn="l">
                        <a:lnSpc>
                          <a:spcPct val="100000"/>
                        </a:lnSpc>
                        <a:spcBef>
                          <a:spcPts val="0"/>
                        </a:spcBef>
                        <a:spcAft>
                          <a:spcPts val="0"/>
                        </a:spcAft>
                        <a:buNone/>
                      </a:pPr>
                      <a:r>
                        <a:rPr lang="en-US">
                          <a:latin typeface="Poppins"/>
                          <a:ea typeface="Poppins"/>
                          <a:cs typeface="Poppins"/>
                          <a:sym typeface="Poppins"/>
                        </a:rPr>
                        <a:t>General Fund</a:t>
                      </a:r>
                      <a:endParaRPr>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213" name="Google Shape;213;p30"/>
          <p:cNvSpPr txBox="1"/>
          <p:nvPr/>
        </p:nvSpPr>
        <p:spPr>
          <a:xfrm>
            <a:off x="678300" y="0"/>
            <a:ext cx="17609700" cy="1596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sz="2400">
                <a:solidFill>
                  <a:schemeClr val="dk1"/>
                </a:solidFill>
                <a:latin typeface="Poppins"/>
                <a:ea typeface="Poppins"/>
                <a:cs typeface="Poppins"/>
                <a:sym typeface="Poppins"/>
              </a:rPr>
              <a:t>Focus Area: CPR Training</a:t>
            </a:r>
            <a:endParaRPr b="1" sz="28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a:solidFill>
                  <a:schemeClr val="dk1"/>
                </a:solidFill>
                <a:latin typeface="Poppins"/>
                <a:ea typeface="Poppins"/>
                <a:cs typeface="Poppins"/>
                <a:sym typeface="Poppins"/>
              </a:rPr>
              <a:t>Short-Term Goal:</a:t>
            </a:r>
            <a:r>
              <a:rPr lang="en-US">
                <a:solidFill>
                  <a:schemeClr val="dk1"/>
                </a:solidFill>
                <a:latin typeface="Poppins"/>
                <a:ea typeface="Poppins"/>
                <a:cs typeface="Poppins"/>
                <a:sym typeface="Poppins"/>
              </a:rPr>
              <a:t> </a:t>
            </a:r>
            <a:r>
              <a:rPr lang="en-US">
                <a:solidFill>
                  <a:schemeClr val="dk1"/>
                </a:solidFill>
                <a:latin typeface="Poppins"/>
                <a:ea typeface="Poppins"/>
                <a:cs typeface="Poppins"/>
                <a:sym typeface="Poppins"/>
              </a:rPr>
              <a:t>Ensure all staff are trained in CPR and basic emergency response procedures to respond effectively in life-threatening situations.</a:t>
            </a:r>
            <a:endParaRPr>
              <a:solidFill>
                <a:schemeClr val="dk1"/>
              </a:solidFill>
              <a:latin typeface="Poppins"/>
              <a:ea typeface="Poppins"/>
              <a:cs typeface="Poppins"/>
              <a:sym typeface="Poppins"/>
            </a:endParaRPr>
          </a:p>
          <a:p>
            <a:pPr indent="0" lvl="0" marL="0" rtl="0" algn="l">
              <a:spcBef>
                <a:spcPts val="1200"/>
              </a:spcBef>
              <a:spcAft>
                <a:spcPts val="0"/>
              </a:spcAft>
              <a:buNone/>
            </a:pPr>
            <a:r>
              <a:rPr b="1" lang="en-US">
                <a:solidFill>
                  <a:schemeClr val="dk1"/>
                </a:solidFill>
                <a:latin typeface="Poppins"/>
                <a:ea typeface="Poppins"/>
                <a:cs typeface="Poppins"/>
                <a:sym typeface="Poppins"/>
              </a:rPr>
              <a:t>Long-Term Goal:</a:t>
            </a:r>
            <a:r>
              <a:rPr lang="en-US">
                <a:solidFill>
                  <a:schemeClr val="dk1"/>
                </a:solidFill>
                <a:latin typeface="Poppins"/>
                <a:ea typeface="Poppins"/>
                <a:cs typeface="Poppins"/>
                <a:sym typeface="Poppins"/>
              </a:rPr>
              <a:t> </a:t>
            </a:r>
            <a:r>
              <a:rPr lang="en-US">
                <a:solidFill>
                  <a:schemeClr val="dk1"/>
                </a:solidFill>
                <a:latin typeface="Poppins"/>
                <a:ea typeface="Poppins"/>
                <a:cs typeface="Poppins"/>
                <a:sym typeface="Poppins"/>
              </a:rPr>
              <a:t> </a:t>
            </a:r>
            <a:r>
              <a:rPr lang="en-US">
                <a:solidFill>
                  <a:schemeClr val="dk1"/>
                </a:solidFill>
                <a:latin typeface="Poppins"/>
                <a:ea typeface="Poppins"/>
                <a:cs typeface="Poppins"/>
                <a:sym typeface="Poppins"/>
              </a:rPr>
              <a:t>Maintain a school environment where staff are consistently prepared, confident, and certified to respond to medical emergencies, ensuring the safety and well-being of all students and staff.</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pic>
        <p:nvPicPr>
          <p:cNvPr id="95" name="Google Shape;95;p15" title="3.jpg"/>
          <p:cNvPicPr preferRelativeResize="0"/>
          <p:nvPr/>
        </p:nvPicPr>
        <p:blipFill>
          <a:blip r:embed="rId3">
            <a:alphaModFix/>
          </a:blip>
          <a:stretch>
            <a:fillRect/>
          </a:stretch>
        </p:blipFill>
        <p:spPr>
          <a:xfrm>
            <a:off x="-45" y="0"/>
            <a:ext cx="18288043" cy="10287024"/>
          </a:xfrm>
          <a:prstGeom prst="rect">
            <a:avLst/>
          </a:prstGeom>
          <a:noFill/>
          <a:ln>
            <a:noFill/>
          </a:ln>
        </p:spPr>
      </p:pic>
      <p:sp>
        <p:nvSpPr>
          <p:cNvPr id="96" name="Google Shape;96;p15"/>
          <p:cNvSpPr txBox="1"/>
          <p:nvPr/>
        </p:nvSpPr>
        <p:spPr>
          <a:xfrm>
            <a:off x="1166725" y="2317050"/>
            <a:ext cx="10500600" cy="647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10800">
                <a:solidFill>
                  <a:schemeClr val="dk1"/>
                </a:solidFill>
                <a:latin typeface="Poppins"/>
                <a:ea typeface="Poppins"/>
                <a:cs typeface="Poppins"/>
                <a:sym typeface="Poppins"/>
              </a:rPr>
              <a:t>CES</a:t>
            </a:r>
            <a:endParaRPr b="1" sz="10800">
              <a:solidFill>
                <a:schemeClr val="dk1"/>
              </a:solidFill>
              <a:latin typeface="Poppins"/>
              <a:ea typeface="Poppins"/>
              <a:cs typeface="Poppins"/>
              <a:sym typeface="Poppins"/>
            </a:endParaRPr>
          </a:p>
          <a:p>
            <a:pPr indent="0" lvl="0" marL="0" rtl="0" algn="l">
              <a:spcBef>
                <a:spcPts val="0"/>
              </a:spcBef>
              <a:spcAft>
                <a:spcPts val="0"/>
              </a:spcAft>
              <a:buNone/>
            </a:pPr>
            <a:r>
              <a:rPr b="1" lang="en-US" sz="10800">
                <a:solidFill>
                  <a:schemeClr val="dk1"/>
                </a:solidFill>
                <a:latin typeface="Poppins"/>
                <a:ea typeface="Poppins"/>
                <a:cs typeface="Poppins"/>
                <a:sym typeface="Poppins"/>
              </a:rPr>
              <a:t>Professional Development Plan</a:t>
            </a:r>
            <a:endParaRPr b="1" sz="10800">
              <a:solidFill>
                <a:schemeClr val="dk1"/>
              </a:solidFill>
              <a:latin typeface="Poppins"/>
              <a:ea typeface="Poppins"/>
              <a:cs typeface="Poppins"/>
              <a:sym typeface="Poppins"/>
            </a:endParaRPr>
          </a:p>
          <a:p>
            <a:pPr indent="0" lvl="0" marL="0" rtl="0" algn="l">
              <a:spcBef>
                <a:spcPts val="0"/>
              </a:spcBef>
              <a:spcAft>
                <a:spcPts val="0"/>
              </a:spcAft>
              <a:buNone/>
            </a:pPr>
            <a:r>
              <a:rPr lang="en-US" sz="3500">
                <a:solidFill>
                  <a:schemeClr val="dk1"/>
                </a:solidFill>
                <a:latin typeface="Poppins"/>
                <a:ea typeface="Poppins"/>
                <a:cs typeface="Poppins"/>
                <a:sym typeface="Poppins"/>
              </a:rPr>
              <a:t>2026-2027</a:t>
            </a:r>
            <a:endParaRPr sz="3500">
              <a:solidFill>
                <a:schemeClr val="dk1"/>
              </a:solidFill>
              <a:latin typeface="Poppins"/>
              <a:ea typeface="Poppins"/>
              <a:cs typeface="Poppins"/>
              <a:sym typeface="Poppins"/>
            </a:endParaRPr>
          </a:p>
        </p:txBody>
      </p:sp>
      <p:pic>
        <p:nvPicPr>
          <p:cNvPr id="97" name="Google Shape;97;p15"/>
          <p:cNvPicPr preferRelativeResize="0"/>
          <p:nvPr/>
        </p:nvPicPr>
        <p:blipFill>
          <a:blip r:embed="rId4">
            <a:alphaModFix/>
          </a:blip>
          <a:stretch>
            <a:fillRect/>
          </a:stretch>
        </p:blipFill>
        <p:spPr>
          <a:xfrm>
            <a:off x="1483900" y="102700"/>
            <a:ext cx="1972150" cy="221434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pic>
        <p:nvPicPr>
          <p:cNvPr id="102" name="Google Shape;102;p16"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103" name="Google Shape;103;p16"/>
          <p:cNvGraphicFramePr/>
          <p:nvPr/>
        </p:nvGraphicFramePr>
        <p:xfrm>
          <a:off x="1236275" y="2608563"/>
          <a:ext cx="3000000" cy="3000000"/>
        </p:xfrm>
        <a:graphic>
          <a:graphicData uri="http://schemas.openxmlformats.org/drawingml/2006/table">
            <a:tbl>
              <a:tblPr>
                <a:noFill/>
                <a:tableStyleId>{6B967E62-C340-441A-ACF4-066F6289D938}</a:tableStyleId>
              </a:tblPr>
              <a:tblGrid>
                <a:gridCol w="8173975"/>
                <a:gridCol w="8173975"/>
              </a:tblGrid>
              <a:tr h="885700">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The School Based Decision-Making Council has reviewed and approved the attached Professional Development plan for the 2026-2027 school year.</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Principal Signature:  </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bl>
          </a:graphicData>
        </a:graphic>
      </p:graphicFrame>
      <p:sp>
        <p:nvSpPr>
          <p:cNvPr id="104" name="Google Shape;104;p16"/>
          <p:cNvSpPr txBox="1"/>
          <p:nvPr/>
        </p:nvSpPr>
        <p:spPr>
          <a:xfrm>
            <a:off x="1236275" y="767175"/>
            <a:ext cx="16086900" cy="115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5400">
                <a:solidFill>
                  <a:srgbClr val="0D0D0D"/>
                </a:solidFill>
                <a:latin typeface="Poppins"/>
                <a:ea typeface="Poppins"/>
                <a:cs typeface="Poppins"/>
                <a:sym typeface="Poppins"/>
              </a:rPr>
              <a:t>Date: </a:t>
            </a:r>
            <a:endParaRPr b="1" sz="5400">
              <a:solidFill>
                <a:srgbClr val="0D0D0D"/>
              </a:solidFill>
              <a:latin typeface="Poppins"/>
              <a:ea typeface="Poppins"/>
              <a:cs typeface="Poppins"/>
              <a:sym typeface="Poppin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pic>
        <p:nvPicPr>
          <p:cNvPr id="109" name="Google Shape;109;p17"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110" name="Google Shape;110;p17"/>
          <p:cNvSpPr txBox="1"/>
          <p:nvPr/>
        </p:nvSpPr>
        <p:spPr>
          <a:xfrm>
            <a:off x="2010941" y="527550"/>
            <a:ext cx="15236400" cy="461700"/>
          </a:xfrm>
          <a:prstGeom prst="rect">
            <a:avLst/>
          </a:prstGeom>
          <a:noFill/>
          <a:ln>
            <a:noFill/>
          </a:ln>
        </p:spPr>
        <p:txBody>
          <a:bodyPr anchorCtr="0" anchor="t" bIns="0" lIns="0" spcFirstLastPara="1" rIns="0" wrap="square" tIns="0">
            <a:spAutoFit/>
          </a:bodyPr>
          <a:lstStyle/>
          <a:p>
            <a:pPr indent="0" lvl="0" marL="0" marR="0" rtl="0" algn="ctr">
              <a:lnSpc>
                <a:spcPct val="109006"/>
              </a:lnSpc>
              <a:spcBef>
                <a:spcPts val="0"/>
              </a:spcBef>
              <a:spcAft>
                <a:spcPts val="0"/>
              </a:spcAft>
              <a:buNone/>
            </a:pPr>
            <a:r>
              <a:t/>
            </a:r>
            <a:endParaRPr b="1" sz="3000">
              <a:solidFill>
                <a:schemeClr val="dk1"/>
              </a:solidFill>
              <a:latin typeface="Poppins"/>
              <a:ea typeface="Poppins"/>
              <a:cs typeface="Poppins"/>
              <a:sym typeface="Poppins"/>
            </a:endParaRPr>
          </a:p>
        </p:txBody>
      </p:sp>
      <p:sp>
        <p:nvSpPr>
          <p:cNvPr id="111" name="Google Shape;111;p17"/>
          <p:cNvSpPr txBox="1"/>
          <p:nvPr/>
        </p:nvSpPr>
        <p:spPr>
          <a:xfrm>
            <a:off x="1282050" y="4434050"/>
            <a:ext cx="16054800" cy="48999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US" sz="5900" u="sng">
                <a:solidFill>
                  <a:schemeClr val="dk1"/>
                </a:solidFill>
                <a:latin typeface="Poppins"/>
                <a:ea typeface="Poppins"/>
                <a:cs typeface="Poppins"/>
                <a:sym typeface="Poppins"/>
              </a:rPr>
              <a:t>Mission</a:t>
            </a:r>
            <a:endParaRPr b="1" sz="5900" u="sng">
              <a:solidFill>
                <a:schemeClr val="dk1"/>
              </a:solidFill>
              <a:latin typeface="Poppins"/>
              <a:ea typeface="Poppins"/>
              <a:cs typeface="Poppins"/>
              <a:sym typeface="Poppins"/>
            </a:endParaRPr>
          </a:p>
          <a:p>
            <a:pPr indent="0" lvl="0" marL="0" rtl="0" algn="ctr">
              <a:lnSpc>
                <a:spcPct val="150000"/>
              </a:lnSpc>
              <a:spcBef>
                <a:spcPts val="1200"/>
              </a:spcBef>
              <a:spcAft>
                <a:spcPts val="0"/>
              </a:spcAft>
              <a:buClr>
                <a:schemeClr val="dk1"/>
              </a:buClr>
              <a:buSzPts val="1100"/>
              <a:buFont typeface="Arial"/>
              <a:buNone/>
            </a:pPr>
            <a:r>
              <a:rPr lang="en-US" sz="3800">
                <a:solidFill>
                  <a:schemeClr val="dk1"/>
                </a:solidFill>
                <a:highlight>
                  <a:srgbClr val="FFFFFF"/>
                </a:highlight>
                <a:latin typeface="Inter"/>
                <a:ea typeface="Inter"/>
                <a:cs typeface="Inter"/>
                <a:sym typeface="Inter"/>
              </a:rPr>
              <a:t>CES is Dedicated to inspiring a community of passionate learners and leaders by setting goals and providing opportunities for success.</a:t>
            </a:r>
            <a:endParaRPr sz="3800">
              <a:solidFill>
                <a:schemeClr val="dk1"/>
              </a:solidFill>
              <a:highlight>
                <a:srgbClr val="FFFFFF"/>
              </a:highlight>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t/>
            </a:r>
            <a:endParaRPr b="1" sz="4800">
              <a:solidFill>
                <a:schemeClr val="dk1"/>
              </a:solidFill>
              <a:highlight>
                <a:srgbClr val="FFFFFF"/>
              </a:highlight>
              <a:latin typeface="Inter"/>
              <a:ea typeface="Inter"/>
              <a:cs typeface="Inter"/>
              <a:sym typeface="Inter"/>
            </a:endParaRPr>
          </a:p>
          <a:p>
            <a:pPr indent="0" lvl="0" marL="0" rtl="0" algn="l">
              <a:lnSpc>
                <a:spcPct val="115000"/>
              </a:lnSpc>
              <a:spcBef>
                <a:spcPts val="1500"/>
              </a:spcBef>
              <a:spcAft>
                <a:spcPts val="0"/>
              </a:spcAft>
              <a:buClr>
                <a:schemeClr val="dk1"/>
              </a:buClr>
              <a:buSzPts val="1100"/>
              <a:buFont typeface="Arial"/>
              <a:buNone/>
            </a:pPr>
            <a:r>
              <a:t/>
            </a:r>
            <a:endParaRPr sz="1100">
              <a:solidFill>
                <a:schemeClr val="dk1"/>
              </a:solidFill>
            </a:endParaRPr>
          </a:p>
          <a:p>
            <a:pPr indent="0" lvl="0" marL="0" rtl="0" algn="ctr">
              <a:lnSpc>
                <a:spcPct val="115000"/>
              </a:lnSpc>
              <a:spcBef>
                <a:spcPts val="0"/>
              </a:spcBef>
              <a:spcAft>
                <a:spcPts val="0"/>
              </a:spcAft>
              <a:buNone/>
            </a:pPr>
            <a:r>
              <a:t/>
            </a:r>
            <a:endParaRPr b="1" sz="3300" u="sng">
              <a:solidFill>
                <a:schemeClr val="dk1"/>
              </a:solidFill>
              <a:latin typeface="Poppins"/>
              <a:ea typeface="Poppins"/>
              <a:cs typeface="Poppins"/>
              <a:sym typeface="Poppins"/>
            </a:endParaRPr>
          </a:p>
          <a:p>
            <a:pPr indent="0" lvl="0" marL="0" rtl="0" algn="ctr">
              <a:spcBef>
                <a:spcPts val="1200"/>
              </a:spcBef>
              <a:spcAft>
                <a:spcPts val="0"/>
              </a:spcAft>
              <a:buNone/>
            </a:pPr>
            <a:r>
              <a:t/>
            </a:r>
            <a:endParaRPr i="1" sz="3000">
              <a:solidFill>
                <a:schemeClr val="dk1"/>
              </a:solidFill>
              <a:latin typeface="Poppins"/>
              <a:ea typeface="Poppins"/>
              <a:cs typeface="Poppins"/>
              <a:sym typeface="Poppins"/>
            </a:endParaRPr>
          </a:p>
          <a:p>
            <a:pPr indent="0" lvl="0" marL="0" rtl="0" algn="ctr">
              <a:spcBef>
                <a:spcPts val="800"/>
              </a:spcBef>
              <a:spcAft>
                <a:spcPts val="0"/>
              </a:spcAft>
              <a:buNone/>
            </a:pPr>
            <a:r>
              <a:t/>
            </a:r>
            <a:endParaRPr i="1" sz="3000">
              <a:solidFill>
                <a:schemeClr val="dk1"/>
              </a:solidFill>
              <a:latin typeface="Poppins"/>
              <a:ea typeface="Poppins"/>
              <a:cs typeface="Poppins"/>
              <a:sym typeface="Poppins"/>
            </a:endParaRPr>
          </a:p>
          <a:p>
            <a:pPr indent="0" lvl="0" marL="0" rtl="0" algn="ctr">
              <a:spcBef>
                <a:spcPts val="800"/>
              </a:spcBef>
              <a:spcAft>
                <a:spcPts val="0"/>
              </a:spcAft>
              <a:buNone/>
            </a:pPr>
            <a:r>
              <a:t/>
            </a:r>
            <a:endParaRPr i="1" sz="2700">
              <a:solidFill>
                <a:schemeClr val="dk1"/>
              </a:solidFill>
              <a:latin typeface="Poppins"/>
              <a:ea typeface="Poppins"/>
              <a:cs typeface="Poppins"/>
              <a:sym typeface="Poppins"/>
            </a:endParaRPr>
          </a:p>
          <a:p>
            <a:pPr indent="0" lvl="0" marL="0" rtl="0" algn="l">
              <a:lnSpc>
                <a:spcPct val="115000"/>
              </a:lnSpc>
              <a:spcBef>
                <a:spcPts val="0"/>
              </a:spcBef>
              <a:spcAft>
                <a:spcPts val="1200"/>
              </a:spcAft>
              <a:buNone/>
            </a:pPr>
            <a:r>
              <a:t/>
            </a:r>
            <a:endParaRPr sz="3400">
              <a:solidFill>
                <a:schemeClr val="dk1"/>
              </a:solidFill>
              <a:latin typeface="Poppins"/>
              <a:ea typeface="Poppins"/>
              <a:cs typeface="Poppins"/>
              <a:sym typeface="Poppins"/>
            </a:endParaRPr>
          </a:p>
        </p:txBody>
      </p:sp>
      <p:sp>
        <p:nvSpPr>
          <p:cNvPr id="112" name="Google Shape;112;p17"/>
          <p:cNvSpPr txBox="1"/>
          <p:nvPr/>
        </p:nvSpPr>
        <p:spPr>
          <a:xfrm>
            <a:off x="1065549" y="9650735"/>
            <a:ext cx="3693600" cy="554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US" sz="2400">
                <a:solidFill>
                  <a:schemeClr val="dk1"/>
                </a:solidFill>
                <a:latin typeface="Poppins Light"/>
                <a:ea typeface="Poppins Light"/>
                <a:cs typeface="Poppins Light"/>
                <a:sym typeface="Poppins Light"/>
              </a:rPr>
              <a:t>Date: March 1, 2026</a:t>
            </a:r>
            <a:endParaRPr sz="2400">
              <a:solidFill>
                <a:schemeClr val="dk1"/>
              </a:solidFill>
              <a:latin typeface="Poppins Light"/>
              <a:ea typeface="Poppins Light"/>
              <a:cs typeface="Poppins Light"/>
              <a:sym typeface="Poppins Light"/>
            </a:endParaRPr>
          </a:p>
        </p:txBody>
      </p:sp>
      <p:pic>
        <p:nvPicPr>
          <p:cNvPr id="113" name="Google Shape;113;p17"/>
          <p:cNvPicPr preferRelativeResize="0"/>
          <p:nvPr/>
        </p:nvPicPr>
        <p:blipFill>
          <a:blip r:embed="rId4">
            <a:alphaModFix/>
          </a:blip>
          <a:stretch>
            <a:fillRect/>
          </a:stretch>
        </p:blipFill>
        <p:spPr>
          <a:xfrm>
            <a:off x="1722300" y="157650"/>
            <a:ext cx="16054799" cy="37951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pic>
        <p:nvPicPr>
          <p:cNvPr id="118" name="Google Shape;118;p18"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119" name="Google Shape;119;p18"/>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6500">
                <a:solidFill>
                  <a:schemeClr val="dk1"/>
                </a:solidFill>
                <a:latin typeface="Poppins"/>
                <a:ea typeface="Poppins"/>
                <a:cs typeface="Poppins"/>
                <a:sym typeface="Poppins"/>
              </a:rPr>
              <a:t>Persons Involved in Planning Process</a:t>
            </a:r>
            <a:endParaRPr b="1" sz="6500">
              <a:solidFill>
                <a:schemeClr val="dk1"/>
              </a:solidFill>
              <a:latin typeface="Poppins"/>
              <a:ea typeface="Poppins"/>
              <a:cs typeface="Poppins"/>
              <a:sym typeface="Poppins"/>
            </a:endParaRPr>
          </a:p>
        </p:txBody>
      </p:sp>
      <p:sp>
        <p:nvSpPr>
          <p:cNvPr id="120" name="Google Shape;120;p18"/>
          <p:cNvSpPr txBox="1"/>
          <p:nvPr/>
        </p:nvSpPr>
        <p:spPr>
          <a:xfrm>
            <a:off x="1282050" y="2428700"/>
            <a:ext cx="16025700" cy="6883500"/>
          </a:xfrm>
          <a:prstGeom prst="rect">
            <a:avLst/>
          </a:prstGeom>
          <a:noFill/>
          <a:ln>
            <a:noFill/>
          </a:ln>
        </p:spPr>
        <p:txBody>
          <a:bodyPr anchorCtr="0" anchor="t" bIns="91425" lIns="91425" spcFirstLastPara="1" rIns="91425" wrap="square" tIns="91425">
            <a:normAutofit/>
          </a:bodyPr>
          <a:lstStyle/>
          <a:p>
            <a:pPr indent="-425450" lvl="0" marL="457200" rtl="0" algn="l">
              <a:lnSpc>
                <a:spcPct val="115000"/>
              </a:lnSpc>
              <a:spcBef>
                <a:spcPts val="0"/>
              </a:spcBef>
              <a:spcAft>
                <a:spcPts val="0"/>
              </a:spcAft>
              <a:buClr>
                <a:schemeClr val="dk1"/>
              </a:buClr>
              <a:buSzPts val="3100"/>
              <a:buFont typeface="Poppins"/>
              <a:buChar char="●"/>
            </a:pPr>
            <a:r>
              <a:rPr lang="en-US" sz="3500">
                <a:solidFill>
                  <a:schemeClr val="dk1"/>
                </a:solidFill>
                <a:latin typeface="Poppins"/>
                <a:ea typeface="Poppins"/>
                <a:cs typeface="Poppins"/>
                <a:sym typeface="Poppins"/>
              </a:rPr>
              <a:t>Instructional Leadership Team </a:t>
            </a:r>
            <a:endParaRPr sz="3500">
              <a:solidFill>
                <a:schemeClr val="dk1"/>
              </a:solidFill>
              <a:latin typeface="Poppins"/>
              <a:ea typeface="Poppins"/>
              <a:cs typeface="Poppins"/>
              <a:sym typeface="Poppins"/>
            </a:endParaRPr>
          </a:p>
          <a:p>
            <a:pPr indent="-450850" lvl="1" marL="914400" rtl="0" algn="l">
              <a:lnSpc>
                <a:spcPct val="115000"/>
              </a:lnSpc>
              <a:spcBef>
                <a:spcPts val="0"/>
              </a:spcBef>
              <a:spcAft>
                <a:spcPts val="0"/>
              </a:spcAft>
              <a:buClr>
                <a:schemeClr val="dk1"/>
              </a:buClr>
              <a:buSzPts val="3500"/>
              <a:buFont typeface="Poppins"/>
              <a:buChar char="○"/>
            </a:pPr>
            <a:r>
              <a:rPr lang="en-US" sz="3500">
                <a:solidFill>
                  <a:schemeClr val="dk1"/>
                </a:solidFill>
                <a:latin typeface="Poppins"/>
                <a:ea typeface="Poppins"/>
                <a:cs typeface="Poppins"/>
                <a:sym typeface="Poppins"/>
              </a:rPr>
              <a:t>Ben Monnett-Principal</a:t>
            </a:r>
            <a:endParaRPr sz="3500">
              <a:solidFill>
                <a:schemeClr val="dk1"/>
              </a:solidFill>
              <a:latin typeface="Poppins"/>
              <a:ea typeface="Poppins"/>
              <a:cs typeface="Poppins"/>
              <a:sym typeface="Poppins"/>
            </a:endParaRPr>
          </a:p>
          <a:p>
            <a:pPr indent="-450850" lvl="1" marL="914400" rtl="0" algn="l">
              <a:lnSpc>
                <a:spcPct val="115000"/>
              </a:lnSpc>
              <a:spcBef>
                <a:spcPts val="0"/>
              </a:spcBef>
              <a:spcAft>
                <a:spcPts val="0"/>
              </a:spcAft>
              <a:buClr>
                <a:schemeClr val="dk1"/>
              </a:buClr>
              <a:buSzPts val="3500"/>
              <a:buFont typeface="Poppins"/>
              <a:buChar char="○"/>
            </a:pPr>
            <a:r>
              <a:rPr lang="en-US" sz="3500">
                <a:solidFill>
                  <a:schemeClr val="dk1"/>
                </a:solidFill>
                <a:latin typeface="Poppins"/>
                <a:ea typeface="Poppins"/>
                <a:cs typeface="Poppins"/>
                <a:sym typeface="Poppins"/>
              </a:rPr>
              <a:t>Ashlee McDonough-Instructional Coach</a:t>
            </a:r>
            <a:endParaRPr sz="3500">
              <a:solidFill>
                <a:schemeClr val="dk1"/>
              </a:solidFill>
              <a:latin typeface="Poppins"/>
              <a:ea typeface="Poppins"/>
              <a:cs typeface="Poppins"/>
              <a:sym typeface="Poppins"/>
            </a:endParaRPr>
          </a:p>
          <a:p>
            <a:pPr indent="-450850" lvl="0" marL="457200" rtl="0" algn="l">
              <a:lnSpc>
                <a:spcPct val="115000"/>
              </a:lnSpc>
              <a:spcBef>
                <a:spcPts val="0"/>
              </a:spcBef>
              <a:spcAft>
                <a:spcPts val="0"/>
              </a:spcAft>
              <a:buClr>
                <a:schemeClr val="dk1"/>
              </a:buClr>
              <a:buSzPts val="3500"/>
              <a:buFont typeface="Poppins"/>
              <a:buChar char="●"/>
            </a:pPr>
            <a:r>
              <a:rPr lang="en-US" sz="3500">
                <a:solidFill>
                  <a:schemeClr val="dk1"/>
                </a:solidFill>
                <a:latin typeface="Poppins"/>
                <a:ea typeface="Poppins"/>
                <a:cs typeface="Poppins"/>
                <a:sym typeface="Poppins"/>
              </a:rPr>
              <a:t>School Staff </a:t>
            </a:r>
            <a:endParaRPr sz="3500">
              <a:solidFill>
                <a:schemeClr val="dk1"/>
              </a:solidFill>
              <a:latin typeface="Poppins"/>
              <a:ea typeface="Poppins"/>
              <a:cs typeface="Poppins"/>
              <a:sym typeface="Poppi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pic>
        <p:nvPicPr>
          <p:cNvPr id="125" name="Google Shape;125;p19"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126" name="Google Shape;126;p19"/>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6700">
                <a:solidFill>
                  <a:schemeClr val="dk1"/>
                </a:solidFill>
                <a:latin typeface="Poppins"/>
                <a:ea typeface="Poppins"/>
                <a:cs typeface="Poppins"/>
                <a:sym typeface="Poppins"/>
              </a:rPr>
              <a:t>Description of Planning Process</a:t>
            </a:r>
            <a:endParaRPr b="1" sz="6700">
              <a:solidFill>
                <a:schemeClr val="dk1"/>
              </a:solidFill>
              <a:latin typeface="Poppins"/>
              <a:ea typeface="Poppins"/>
              <a:cs typeface="Poppins"/>
              <a:sym typeface="Poppins"/>
            </a:endParaRPr>
          </a:p>
        </p:txBody>
      </p:sp>
      <p:sp>
        <p:nvSpPr>
          <p:cNvPr id="127" name="Google Shape;127;p19"/>
          <p:cNvSpPr txBox="1"/>
          <p:nvPr/>
        </p:nvSpPr>
        <p:spPr>
          <a:xfrm>
            <a:off x="1434450" y="2548850"/>
            <a:ext cx="16025700" cy="63492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lang="en-US" sz="3300">
                <a:solidFill>
                  <a:schemeClr val="dk1"/>
                </a:solidFill>
                <a:latin typeface="Poppins"/>
                <a:ea typeface="Poppins"/>
                <a:cs typeface="Poppins"/>
                <a:sym typeface="Poppins"/>
              </a:rPr>
              <a:t>Teachers were provided a survey to identify priorities for professional learning.</a:t>
            </a:r>
            <a:endParaRPr sz="3300">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1100"/>
              <a:buFont typeface="Arial"/>
              <a:buNone/>
            </a:pPr>
            <a:r>
              <a:t/>
            </a:r>
            <a:endParaRPr sz="3300">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1100"/>
              <a:buFont typeface="Arial"/>
              <a:buNone/>
            </a:pPr>
            <a:r>
              <a:rPr lang="en-US" sz="3300">
                <a:solidFill>
                  <a:schemeClr val="dk1"/>
                </a:solidFill>
                <a:latin typeface="Poppins"/>
                <a:ea typeface="Poppins"/>
                <a:cs typeface="Poppins"/>
                <a:sym typeface="Poppins"/>
              </a:rPr>
              <a:t>The instructional leadership team reviewed the results of the survey and the data collected from walkthroughs and assessments. </a:t>
            </a:r>
            <a:endParaRPr sz="3300">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1100"/>
              <a:buFont typeface="Arial"/>
              <a:buNone/>
            </a:pPr>
            <a:r>
              <a:t/>
            </a:r>
            <a:endParaRPr sz="3300">
              <a:solidFill>
                <a:schemeClr val="dk1"/>
              </a:solidFill>
              <a:latin typeface="Poppins"/>
              <a:ea typeface="Poppins"/>
              <a:cs typeface="Poppins"/>
              <a:sym typeface="Poppins"/>
            </a:endParaRPr>
          </a:p>
          <a:p>
            <a:pPr indent="0" lvl="0" marL="0" rtl="0" algn="l">
              <a:lnSpc>
                <a:spcPct val="115000"/>
              </a:lnSpc>
              <a:spcBef>
                <a:spcPts val="1200"/>
              </a:spcBef>
              <a:spcAft>
                <a:spcPts val="1200"/>
              </a:spcAft>
              <a:buClr>
                <a:schemeClr val="dk1"/>
              </a:buClr>
              <a:buSzPts val="1100"/>
              <a:buFont typeface="Arial"/>
              <a:buNone/>
            </a:pPr>
            <a:r>
              <a:rPr lang="en-US" sz="3300">
                <a:solidFill>
                  <a:schemeClr val="dk1"/>
                </a:solidFill>
                <a:latin typeface="Poppins"/>
                <a:ea typeface="Poppins"/>
                <a:cs typeface="Poppins"/>
                <a:sym typeface="Poppins"/>
              </a:rPr>
              <a:t>Based on the needs determined from these, the plan was created.</a:t>
            </a:r>
            <a:endParaRPr/>
          </a:p>
        </p:txBody>
      </p:sp>
      <p:sp>
        <p:nvSpPr>
          <p:cNvPr id="128" name="Google Shape;128;p19"/>
          <p:cNvSpPr txBox="1"/>
          <p:nvPr/>
        </p:nvSpPr>
        <p:spPr>
          <a:xfrm>
            <a:off x="1434450" y="9126925"/>
            <a:ext cx="124695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700">
                <a:solidFill>
                  <a:schemeClr val="dk1"/>
                </a:solidFill>
                <a:latin typeface="Inter"/>
                <a:ea typeface="Inter"/>
                <a:cs typeface="Inter"/>
                <a:sym typeface="Inter"/>
              </a:rPr>
              <a:t>(*this plan is subject to change based on needs and data updates)</a:t>
            </a:r>
            <a:endParaRPr>
              <a:solidFill>
                <a:schemeClr val="dk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pic>
        <p:nvPicPr>
          <p:cNvPr id="133" name="Google Shape;133;p20"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134" name="Google Shape;134;p20"/>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6700">
                <a:solidFill>
                  <a:schemeClr val="dk1"/>
                </a:solidFill>
                <a:latin typeface="Poppins"/>
                <a:ea typeface="Poppins"/>
                <a:cs typeface="Poppins"/>
                <a:sym typeface="Poppins"/>
              </a:rPr>
              <a:t>Needs Assessment Analysis</a:t>
            </a:r>
            <a:endParaRPr b="1" sz="6700">
              <a:solidFill>
                <a:schemeClr val="dk1"/>
              </a:solidFill>
              <a:latin typeface="Poppins"/>
              <a:ea typeface="Poppins"/>
              <a:cs typeface="Poppins"/>
              <a:sym typeface="Poppins"/>
            </a:endParaRPr>
          </a:p>
        </p:txBody>
      </p:sp>
      <p:sp>
        <p:nvSpPr>
          <p:cNvPr id="135" name="Google Shape;135;p20"/>
          <p:cNvSpPr txBox="1"/>
          <p:nvPr/>
        </p:nvSpPr>
        <p:spPr>
          <a:xfrm>
            <a:off x="1434450" y="2253050"/>
            <a:ext cx="16025700" cy="63492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Clr>
                <a:schemeClr val="dk1"/>
              </a:buClr>
              <a:buSzPts val="275"/>
              <a:buFont typeface="Arial"/>
              <a:buNone/>
            </a:pPr>
            <a:r>
              <a:rPr lang="en-US" sz="8773">
                <a:solidFill>
                  <a:schemeClr val="dk1"/>
                </a:solidFill>
                <a:latin typeface="Poppins"/>
                <a:ea typeface="Poppins"/>
                <a:cs typeface="Poppins"/>
                <a:sym typeface="Poppins"/>
              </a:rPr>
              <a:t>Link to Needs Assessment</a:t>
            </a:r>
            <a:r>
              <a:rPr lang="en-US" sz="8773" u="sng">
                <a:solidFill>
                  <a:schemeClr val="hlink"/>
                </a:solidFill>
                <a:latin typeface="Poppins"/>
                <a:ea typeface="Poppins"/>
                <a:cs typeface="Poppins"/>
                <a:sym typeface="Poppins"/>
                <a:hlinkClick r:id="rId4"/>
              </a:rPr>
              <a:t> here</a:t>
            </a:r>
            <a:endParaRPr sz="8773">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t/>
            </a:r>
            <a:endParaRPr sz="8773">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rPr lang="en-US" sz="8773">
                <a:solidFill>
                  <a:schemeClr val="dk1"/>
                </a:solidFill>
                <a:latin typeface="Poppins"/>
                <a:ea typeface="Poppins"/>
                <a:cs typeface="Poppins"/>
                <a:sym typeface="Poppins"/>
              </a:rPr>
              <a:t>Top two focus areas: </a:t>
            </a:r>
            <a:endParaRPr sz="8773">
              <a:solidFill>
                <a:schemeClr val="dk1"/>
              </a:solidFill>
              <a:latin typeface="Poppins"/>
              <a:ea typeface="Poppins"/>
              <a:cs typeface="Poppins"/>
              <a:sym typeface="Poppins"/>
            </a:endParaRPr>
          </a:p>
          <a:p>
            <a:pPr indent="-367873" lvl="0" marL="457200" rtl="0" algn="l">
              <a:lnSpc>
                <a:spcPct val="115000"/>
              </a:lnSpc>
              <a:spcBef>
                <a:spcPts val="1200"/>
              </a:spcBef>
              <a:spcAft>
                <a:spcPts val="0"/>
              </a:spcAft>
              <a:buClr>
                <a:schemeClr val="dk1"/>
              </a:buClr>
              <a:buSzPct val="100000"/>
              <a:buFont typeface="Poppins"/>
              <a:buChar char="●"/>
            </a:pPr>
            <a:r>
              <a:rPr lang="en-US" sz="8773">
                <a:solidFill>
                  <a:schemeClr val="dk1"/>
                </a:solidFill>
                <a:latin typeface="Poppins"/>
                <a:ea typeface="Poppins"/>
                <a:cs typeface="Poppins"/>
                <a:sym typeface="Poppins"/>
              </a:rPr>
              <a:t>Design and Deliver Instruction - Reading and Math Core</a:t>
            </a:r>
            <a:endParaRPr sz="8773">
              <a:solidFill>
                <a:schemeClr val="dk1"/>
              </a:solidFill>
              <a:latin typeface="Poppins"/>
              <a:ea typeface="Poppins"/>
              <a:cs typeface="Poppins"/>
              <a:sym typeface="Poppins"/>
            </a:endParaRPr>
          </a:p>
          <a:p>
            <a:pPr indent="-367873" lvl="0" marL="457200" rtl="0" algn="l">
              <a:lnSpc>
                <a:spcPct val="115000"/>
              </a:lnSpc>
              <a:spcBef>
                <a:spcPts val="0"/>
              </a:spcBef>
              <a:spcAft>
                <a:spcPts val="0"/>
              </a:spcAft>
              <a:buClr>
                <a:schemeClr val="dk1"/>
              </a:buClr>
              <a:buSzPct val="100000"/>
              <a:buFont typeface="Poppins"/>
              <a:buChar char="●"/>
            </a:pPr>
            <a:r>
              <a:rPr lang="en-US" sz="8773">
                <a:solidFill>
                  <a:schemeClr val="dk1"/>
                </a:solidFill>
                <a:latin typeface="Poppins"/>
                <a:ea typeface="Poppins"/>
                <a:cs typeface="Poppins"/>
                <a:sym typeface="Poppins"/>
              </a:rPr>
              <a:t>Review, analyze, and apply data results  - Utilize data to make informed and strategic decisions</a:t>
            </a:r>
            <a:endParaRPr sz="8773">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t/>
            </a:r>
            <a:endParaRPr b="1" sz="8773">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rPr lang="en-US" sz="8773">
                <a:solidFill>
                  <a:schemeClr val="dk1"/>
                </a:solidFill>
                <a:highlight>
                  <a:schemeClr val="lt1"/>
                </a:highlight>
                <a:latin typeface="Poppins"/>
                <a:ea typeface="Poppins"/>
                <a:cs typeface="Poppins"/>
                <a:sym typeface="Poppins"/>
              </a:rPr>
              <a:t>Explanation of how this relates to school goals here.</a:t>
            </a:r>
            <a:endParaRPr sz="8773">
              <a:solidFill>
                <a:schemeClr val="dk1"/>
              </a:solidFill>
              <a:highlight>
                <a:schemeClr val="lt1"/>
              </a:highlight>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rPr lang="en-US" sz="8773">
                <a:solidFill>
                  <a:schemeClr val="dk1"/>
                </a:solidFill>
                <a:latin typeface="Poppins"/>
                <a:ea typeface="Poppins"/>
                <a:cs typeface="Poppins"/>
                <a:sym typeface="Poppins"/>
              </a:rPr>
              <a:t>Our school is focused on improving the rigor of Tier 1 instruction in the areas of reading and math.  Our focus areas will guide our streamlining of the PLC process using our HQIR and data. </a:t>
            </a:r>
            <a:endParaRPr sz="8773">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t/>
            </a:r>
            <a:endParaRPr sz="8773">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1700">
              <a:solidFill>
                <a:schemeClr val="dk2"/>
              </a:solidFill>
              <a:latin typeface="Poppins"/>
              <a:ea typeface="Poppins"/>
              <a:cs typeface="Poppins"/>
              <a:sym typeface="Poppins"/>
            </a:endParaRPr>
          </a:p>
          <a:p>
            <a:pPr indent="0" lvl="0" marL="0" rtl="0" algn="l">
              <a:spcBef>
                <a:spcPts val="1200"/>
              </a:spcBef>
              <a:spcAft>
                <a:spcPts val="0"/>
              </a:spcAft>
              <a:buNone/>
            </a:pPr>
            <a:r>
              <a:t/>
            </a:r>
            <a:endParaRPr sz="1700">
              <a:solidFill>
                <a:schemeClr val="dk2"/>
              </a:solidFill>
              <a:latin typeface="Poppins"/>
              <a:ea typeface="Poppins"/>
              <a:cs typeface="Poppins"/>
              <a:sym typeface="Poppins"/>
            </a:endParaRPr>
          </a:p>
        </p:txBody>
      </p:sp>
      <p:sp>
        <p:nvSpPr>
          <p:cNvPr id="136" name="Google Shape;136;p20"/>
          <p:cNvSpPr txBox="1"/>
          <p:nvPr/>
        </p:nvSpPr>
        <p:spPr>
          <a:xfrm>
            <a:off x="1434450" y="9126925"/>
            <a:ext cx="124695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700">
                <a:solidFill>
                  <a:schemeClr val="dk1"/>
                </a:solidFill>
                <a:latin typeface="Inter"/>
                <a:ea typeface="Inter"/>
                <a:cs typeface="Inter"/>
                <a:sym typeface="Inter"/>
              </a:rPr>
              <a:t>(*this plan is subject to change based on needs and data updates)</a:t>
            </a:r>
            <a:endParaRPr>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pic>
        <p:nvPicPr>
          <p:cNvPr id="141" name="Google Shape;141;p21"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142" name="Google Shape;142;p21"/>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6700">
                <a:solidFill>
                  <a:schemeClr val="dk1"/>
                </a:solidFill>
                <a:latin typeface="Poppins"/>
                <a:ea typeface="Poppins"/>
                <a:cs typeface="Poppins"/>
                <a:sym typeface="Poppins"/>
              </a:rPr>
              <a:t>PROFESSIONAL LEARNING OVERVIEW</a:t>
            </a:r>
            <a:endParaRPr b="1" sz="6700">
              <a:solidFill>
                <a:schemeClr val="dk1"/>
              </a:solidFill>
              <a:latin typeface="Poppins"/>
              <a:ea typeface="Poppins"/>
              <a:cs typeface="Poppins"/>
              <a:sym typeface="Poppins"/>
            </a:endParaRPr>
          </a:p>
        </p:txBody>
      </p:sp>
      <p:sp>
        <p:nvSpPr>
          <p:cNvPr id="143" name="Google Shape;143;p21"/>
          <p:cNvSpPr txBox="1"/>
          <p:nvPr/>
        </p:nvSpPr>
        <p:spPr>
          <a:xfrm>
            <a:off x="1434450" y="9840600"/>
            <a:ext cx="124695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700">
                <a:solidFill>
                  <a:schemeClr val="dk1"/>
                </a:solidFill>
                <a:latin typeface="Inter"/>
                <a:ea typeface="Inter"/>
                <a:cs typeface="Inter"/>
                <a:sym typeface="Inter"/>
              </a:rPr>
              <a:t>(*this plan is subject to change based on needs and data updates)</a:t>
            </a:r>
            <a:endParaRPr>
              <a:solidFill>
                <a:schemeClr val="dk1"/>
              </a:solidFill>
            </a:endParaRPr>
          </a:p>
        </p:txBody>
      </p:sp>
      <p:sp>
        <p:nvSpPr>
          <p:cNvPr id="144" name="Google Shape;144;p21"/>
          <p:cNvSpPr txBox="1"/>
          <p:nvPr/>
        </p:nvSpPr>
        <p:spPr>
          <a:xfrm>
            <a:off x="1532850" y="2052425"/>
            <a:ext cx="7827900" cy="68013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None/>
            </a:pPr>
            <a:r>
              <a:rPr lang="en-US" sz="2400" u="sng">
                <a:solidFill>
                  <a:schemeClr val="hlink"/>
                </a:solidFill>
                <a:latin typeface="Poppins"/>
                <a:ea typeface="Poppins"/>
                <a:cs typeface="Poppins"/>
                <a:sym typeface="Poppins"/>
                <a:hlinkClick action="ppaction://hlinksldjump" r:id="rId4"/>
              </a:rPr>
              <a:t>THRIVE Academy</a:t>
            </a:r>
            <a:endParaRPr sz="2400">
              <a:solidFill>
                <a:srgbClr val="000000"/>
              </a:solidFill>
              <a:latin typeface="Poppins"/>
              <a:ea typeface="Poppins"/>
              <a:cs typeface="Poppins"/>
              <a:sym typeface="Poppins"/>
            </a:endParaRPr>
          </a:p>
          <a:p>
            <a:pPr indent="0" lvl="0" marL="0" rtl="0" algn="ctr">
              <a:lnSpc>
                <a:spcPct val="100000"/>
              </a:lnSpc>
              <a:spcBef>
                <a:spcPts val="0"/>
              </a:spcBef>
              <a:spcAft>
                <a:spcPts val="0"/>
              </a:spcAft>
              <a:buNone/>
            </a:pPr>
            <a:r>
              <a:t/>
            </a:r>
            <a:endParaRPr sz="2400">
              <a:solidFill>
                <a:srgbClr val="000000"/>
              </a:solidFill>
              <a:latin typeface="Poppins"/>
              <a:ea typeface="Poppins"/>
              <a:cs typeface="Poppins"/>
              <a:sym typeface="Poppins"/>
            </a:endParaRPr>
          </a:p>
          <a:p>
            <a:pPr indent="0" lvl="0" marL="0" rtl="0" algn="ctr">
              <a:lnSpc>
                <a:spcPct val="100000"/>
              </a:lnSpc>
              <a:spcBef>
                <a:spcPts val="0"/>
              </a:spcBef>
              <a:spcAft>
                <a:spcPts val="0"/>
              </a:spcAft>
              <a:buNone/>
            </a:pPr>
            <a:r>
              <a:rPr lang="en-US" sz="2400" u="sng">
                <a:solidFill>
                  <a:schemeClr val="hlink"/>
                </a:solidFill>
                <a:latin typeface="Poppins"/>
                <a:ea typeface="Poppins"/>
                <a:cs typeface="Poppins"/>
                <a:sym typeface="Poppins"/>
                <a:hlinkClick action="ppaction://hlinksldjump" r:id="rId5"/>
              </a:rPr>
              <a:t>UNIT INTERNALIZATION (ELA)</a:t>
            </a:r>
            <a:endParaRPr sz="2400">
              <a:solidFill>
                <a:srgbClr val="000000"/>
              </a:solidFill>
              <a:latin typeface="Poppins"/>
              <a:ea typeface="Poppins"/>
              <a:cs typeface="Poppins"/>
              <a:sym typeface="Poppins"/>
            </a:endParaRPr>
          </a:p>
          <a:p>
            <a:pPr indent="0" lvl="0" marL="0" rtl="0" algn="ctr">
              <a:lnSpc>
                <a:spcPct val="100000"/>
              </a:lnSpc>
              <a:spcBef>
                <a:spcPts val="0"/>
              </a:spcBef>
              <a:spcAft>
                <a:spcPts val="0"/>
              </a:spcAft>
              <a:buNone/>
            </a:pPr>
            <a:r>
              <a:rPr i="1" lang="en-US" sz="2400">
                <a:latin typeface="Poppins"/>
                <a:ea typeface="Poppins"/>
                <a:cs typeface="Poppins"/>
                <a:sym typeface="Poppins"/>
              </a:rPr>
              <a:t>6</a:t>
            </a:r>
            <a:r>
              <a:rPr i="1" lang="en-US" sz="2400">
                <a:solidFill>
                  <a:srgbClr val="000000"/>
                </a:solidFill>
                <a:latin typeface="Poppins"/>
                <a:ea typeface="Poppins"/>
                <a:cs typeface="Poppins"/>
                <a:sym typeface="Poppins"/>
              </a:rPr>
              <a:t> HOURS</a:t>
            </a:r>
            <a:endParaRPr i="1" sz="2400">
              <a:solidFill>
                <a:srgbClr val="000000"/>
              </a:solidFill>
              <a:latin typeface="Poppins"/>
              <a:ea typeface="Poppins"/>
              <a:cs typeface="Poppins"/>
              <a:sym typeface="Poppins"/>
            </a:endParaRPr>
          </a:p>
          <a:p>
            <a:pPr indent="0" lvl="0" marL="0" rtl="0" algn="ctr">
              <a:lnSpc>
                <a:spcPct val="100000"/>
              </a:lnSpc>
              <a:spcBef>
                <a:spcPts val="0"/>
              </a:spcBef>
              <a:spcAft>
                <a:spcPts val="0"/>
              </a:spcAft>
              <a:buNone/>
            </a:pPr>
            <a:r>
              <a:t/>
            </a:r>
            <a:endParaRPr i="1" sz="2400">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US" sz="2400" u="sng">
                <a:solidFill>
                  <a:schemeClr val="hlink"/>
                </a:solidFill>
                <a:latin typeface="Poppins"/>
                <a:ea typeface="Poppins"/>
                <a:cs typeface="Poppins"/>
                <a:sym typeface="Poppins"/>
                <a:hlinkClick action="ppaction://hlinksldjump" r:id="rId6"/>
              </a:rPr>
              <a:t>UNIT INTERNALIZATION (MATH)</a:t>
            </a:r>
            <a:endParaRPr sz="2400">
              <a:solidFill>
                <a:schemeClr val="dk1"/>
              </a:solidFill>
              <a:latin typeface="Poppins"/>
              <a:ea typeface="Poppins"/>
              <a:cs typeface="Poppins"/>
              <a:sym typeface="Poppins"/>
            </a:endParaRPr>
          </a:p>
          <a:p>
            <a:pPr indent="0" lvl="0" marL="0" rtl="0" algn="ctr">
              <a:spcBef>
                <a:spcPts val="0"/>
              </a:spcBef>
              <a:spcAft>
                <a:spcPts val="0"/>
              </a:spcAft>
              <a:buNone/>
            </a:pPr>
            <a:r>
              <a:rPr i="1" lang="en-US" sz="2400">
                <a:solidFill>
                  <a:schemeClr val="dk1"/>
                </a:solidFill>
                <a:latin typeface="Poppins"/>
                <a:ea typeface="Poppins"/>
                <a:cs typeface="Poppins"/>
                <a:sym typeface="Poppins"/>
              </a:rPr>
              <a:t>6 HOURS</a:t>
            </a:r>
            <a:endParaRPr i="1" sz="2400">
              <a:solidFill>
                <a:schemeClr val="dk1"/>
              </a:solidFill>
              <a:latin typeface="Poppins"/>
              <a:ea typeface="Poppins"/>
              <a:cs typeface="Poppins"/>
              <a:sym typeface="Poppins"/>
            </a:endParaRPr>
          </a:p>
          <a:p>
            <a:pPr indent="0" lvl="0" marL="0" rtl="0" algn="ctr">
              <a:spcBef>
                <a:spcPts val="0"/>
              </a:spcBef>
              <a:spcAft>
                <a:spcPts val="0"/>
              </a:spcAft>
              <a:buNone/>
            </a:pPr>
            <a:r>
              <a:t/>
            </a:r>
            <a:endParaRPr i="1" sz="2400">
              <a:solidFill>
                <a:schemeClr val="dk1"/>
              </a:solidFill>
              <a:latin typeface="Poppins"/>
              <a:ea typeface="Poppins"/>
              <a:cs typeface="Poppins"/>
              <a:sym typeface="Poppins"/>
            </a:endParaRPr>
          </a:p>
          <a:p>
            <a:pPr indent="0" lvl="0" marL="0" rtl="0" algn="ctr">
              <a:spcBef>
                <a:spcPts val="0"/>
              </a:spcBef>
              <a:spcAft>
                <a:spcPts val="0"/>
              </a:spcAft>
              <a:buNone/>
            </a:pPr>
            <a:r>
              <a:rPr lang="en-US" sz="2400" u="sng">
                <a:solidFill>
                  <a:schemeClr val="hlink"/>
                </a:solidFill>
                <a:latin typeface="Poppins"/>
                <a:ea typeface="Poppins"/>
                <a:cs typeface="Poppins"/>
                <a:sym typeface="Poppins"/>
                <a:hlinkClick action="ppaction://hlinksldjump" r:id="rId7"/>
              </a:rPr>
              <a:t>TEACHER PROFESSIONAL GROWTH PLAN</a:t>
            </a:r>
            <a:endParaRPr sz="2400">
              <a:solidFill>
                <a:schemeClr val="dk1"/>
              </a:solidFill>
              <a:latin typeface="Poppins"/>
              <a:ea typeface="Poppins"/>
              <a:cs typeface="Poppins"/>
              <a:sym typeface="Poppins"/>
            </a:endParaRPr>
          </a:p>
          <a:p>
            <a:pPr indent="0" lvl="0" marL="0" rtl="0" algn="ctr">
              <a:spcBef>
                <a:spcPts val="0"/>
              </a:spcBef>
              <a:spcAft>
                <a:spcPts val="0"/>
              </a:spcAft>
              <a:buNone/>
            </a:pPr>
            <a:r>
              <a:rPr i="1" lang="en-US" sz="2400">
                <a:solidFill>
                  <a:schemeClr val="dk1"/>
                </a:solidFill>
                <a:latin typeface="Poppins"/>
                <a:ea typeface="Poppins"/>
                <a:cs typeface="Poppins"/>
                <a:sym typeface="Poppins"/>
              </a:rPr>
              <a:t>6 HOURS</a:t>
            </a:r>
            <a:endParaRPr i="1" sz="2400">
              <a:solidFill>
                <a:schemeClr val="dk1"/>
              </a:solidFill>
              <a:latin typeface="Poppins"/>
              <a:ea typeface="Poppins"/>
              <a:cs typeface="Poppins"/>
              <a:sym typeface="Poppins"/>
            </a:endParaRPr>
          </a:p>
          <a:p>
            <a:pPr indent="0" lvl="0" marL="0" rtl="0" algn="ctr">
              <a:spcBef>
                <a:spcPts val="0"/>
              </a:spcBef>
              <a:spcAft>
                <a:spcPts val="0"/>
              </a:spcAft>
              <a:buNone/>
            </a:pPr>
            <a:r>
              <a:t/>
            </a:r>
            <a:endParaRPr i="1" sz="2400">
              <a:solidFill>
                <a:schemeClr val="dk1"/>
              </a:solidFill>
              <a:latin typeface="Poppins"/>
              <a:ea typeface="Poppins"/>
              <a:cs typeface="Poppins"/>
              <a:sym typeface="Poppins"/>
            </a:endParaRPr>
          </a:p>
          <a:p>
            <a:pPr indent="0" lvl="0" marL="0" rtl="0" algn="ctr">
              <a:spcBef>
                <a:spcPts val="0"/>
              </a:spcBef>
              <a:spcAft>
                <a:spcPts val="0"/>
              </a:spcAft>
              <a:buNone/>
            </a:pPr>
            <a:r>
              <a:rPr lang="en-US" sz="2400" u="sng">
                <a:solidFill>
                  <a:schemeClr val="hlink"/>
                </a:solidFill>
                <a:latin typeface="Poppins"/>
                <a:ea typeface="Poppins"/>
                <a:cs typeface="Poppins"/>
                <a:sym typeface="Poppins"/>
                <a:hlinkClick action="ppaction://hlinksldjump" r:id="rId8"/>
              </a:rPr>
              <a:t>OTUS TRAINING</a:t>
            </a:r>
            <a:endParaRPr sz="2400">
              <a:solidFill>
                <a:schemeClr val="dk1"/>
              </a:solidFill>
              <a:latin typeface="Poppins"/>
              <a:ea typeface="Poppins"/>
              <a:cs typeface="Poppins"/>
              <a:sym typeface="Poppins"/>
            </a:endParaRPr>
          </a:p>
          <a:p>
            <a:pPr indent="0" lvl="0" marL="0" rtl="0" algn="ctr">
              <a:spcBef>
                <a:spcPts val="0"/>
              </a:spcBef>
              <a:spcAft>
                <a:spcPts val="0"/>
              </a:spcAft>
              <a:buNone/>
            </a:pPr>
            <a:r>
              <a:rPr i="1" lang="en-US" sz="2400">
                <a:solidFill>
                  <a:schemeClr val="dk1"/>
                </a:solidFill>
                <a:latin typeface="Poppins"/>
                <a:ea typeface="Poppins"/>
                <a:cs typeface="Poppins"/>
                <a:sym typeface="Poppins"/>
              </a:rPr>
              <a:t>1 HOURS</a:t>
            </a:r>
            <a:endParaRPr i="1" sz="2400">
              <a:solidFill>
                <a:schemeClr val="dk1"/>
              </a:solidFill>
              <a:latin typeface="Poppins"/>
              <a:ea typeface="Poppins"/>
              <a:cs typeface="Poppins"/>
              <a:sym typeface="Poppins"/>
            </a:endParaRPr>
          </a:p>
          <a:p>
            <a:pPr indent="0" lvl="0" marL="0" rtl="0" algn="ctr">
              <a:spcBef>
                <a:spcPts val="0"/>
              </a:spcBef>
              <a:spcAft>
                <a:spcPts val="0"/>
              </a:spcAft>
              <a:buNone/>
            </a:pPr>
            <a:r>
              <a:t/>
            </a:r>
            <a:endParaRPr i="1" sz="2400">
              <a:solidFill>
                <a:schemeClr val="dk1"/>
              </a:solidFill>
              <a:latin typeface="Poppins"/>
              <a:ea typeface="Poppins"/>
              <a:cs typeface="Poppins"/>
              <a:sym typeface="Poppins"/>
            </a:endParaRPr>
          </a:p>
          <a:p>
            <a:pPr indent="0" lvl="0" marL="0" rtl="0" algn="ctr">
              <a:spcBef>
                <a:spcPts val="0"/>
              </a:spcBef>
              <a:spcAft>
                <a:spcPts val="0"/>
              </a:spcAft>
              <a:buNone/>
            </a:pPr>
            <a:r>
              <a:rPr lang="en-US" sz="2400" u="sng">
                <a:solidFill>
                  <a:schemeClr val="hlink"/>
                </a:solidFill>
                <a:latin typeface="Poppins"/>
                <a:ea typeface="Poppins"/>
                <a:cs typeface="Poppins"/>
                <a:sym typeface="Poppins"/>
                <a:hlinkClick action="ppaction://hlinksldjump" r:id="rId9"/>
              </a:rPr>
              <a:t>COMMUNITY BUILDING</a:t>
            </a:r>
            <a:endParaRPr sz="2400">
              <a:solidFill>
                <a:schemeClr val="dk1"/>
              </a:solidFill>
              <a:latin typeface="Poppins"/>
              <a:ea typeface="Poppins"/>
              <a:cs typeface="Poppins"/>
              <a:sym typeface="Poppins"/>
            </a:endParaRPr>
          </a:p>
          <a:p>
            <a:pPr indent="0" lvl="0" marL="0" rtl="0" algn="ctr">
              <a:spcBef>
                <a:spcPts val="0"/>
              </a:spcBef>
              <a:spcAft>
                <a:spcPts val="0"/>
              </a:spcAft>
              <a:buNone/>
            </a:pPr>
            <a:r>
              <a:rPr i="1" lang="en-US" sz="2400">
                <a:solidFill>
                  <a:schemeClr val="dk1"/>
                </a:solidFill>
                <a:latin typeface="Poppins"/>
                <a:ea typeface="Poppins"/>
                <a:cs typeface="Poppins"/>
                <a:sym typeface="Poppins"/>
              </a:rPr>
              <a:t>3 HOURS</a:t>
            </a:r>
            <a:endParaRPr i="1" sz="2400">
              <a:solidFill>
                <a:schemeClr val="dk1"/>
              </a:solidFill>
              <a:latin typeface="Poppins"/>
              <a:ea typeface="Poppins"/>
              <a:cs typeface="Poppins"/>
              <a:sym typeface="Poppins"/>
            </a:endParaRPr>
          </a:p>
          <a:p>
            <a:pPr indent="0" lvl="0" marL="0" rtl="0" algn="ctr">
              <a:spcBef>
                <a:spcPts val="0"/>
              </a:spcBef>
              <a:spcAft>
                <a:spcPts val="0"/>
              </a:spcAft>
              <a:buNone/>
            </a:pPr>
            <a:r>
              <a:t/>
            </a:r>
            <a:endParaRPr i="1" sz="24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t/>
            </a:r>
            <a:endParaRPr sz="9600">
              <a:solidFill>
                <a:srgbClr val="000000"/>
              </a:solidFill>
              <a:latin typeface="Inter"/>
              <a:ea typeface="Inter"/>
              <a:cs typeface="Inter"/>
              <a:sym typeface="Inter"/>
            </a:endParaRPr>
          </a:p>
          <a:p>
            <a:pPr indent="0" lvl="0" marL="0" rtl="0" algn="l">
              <a:lnSpc>
                <a:spcPct val="115000"/>
              </a:lnSpc>
              <a:spcBef>
                <a:spcPts val="1200"/>
              </a:spcBef>
              <a:spcAft>
                <a:spcPts val="0"/>
              </a:spcAft>
              <a:buNone/>
            </a:pPr>
            <a:r>
              <a:t/>
            </a:r>
            <a:endParaRPr sz="9600">
              <a:solidFill>
                <a:srgbClr val="000000"/>
              </a:solidFill>
              <a:latin typeface="Inter"/>
              <a:ea typeface="Inter"/>
              <a:cs typeface="Inter"/>
              <a:sym typeface="Inter"/>
            </a:endParaRPr>
          </a:p>
          <a:p>
            <a:pPr indent="0" lvl="0" marL="0" rtl="0" algn="l">
              <a:lnSpc>
                <a:spcPct val="115000"/>
              </a:lnSpc>
              <a:spcBef>
                <a:spcPts val="1200"/>
              </a:spcBef>
              <a:spcAft>
                <a:spcPts val="0"/>
              </a:spcAft>
              <a:buNone/>
            </a:pPr>
            <a:r>
              <a:t/>
            </a:r>
            <a:endParaRPr sz="9600">
              <a:solidFill>
                <a:srgbClr val="000000"/>
              </a:solidFill>
              <a:latin typeface="Inter"/>
              <a:ea typeface="Inter"/>
              <a:cs typeface="Inter"/>
              <a:sym typeface="Inter"/>
            </a:endParaRPr>
          </a:p>
          <a:p>
            <a:pPr indent="0" lvl="0" marL="0" rtl="0" algn="l">
              <a:lnSpc>
                <a:spcPct val="115000"/>
              </a:lnSpc>
              <a:spcBef>
                <a:spcPts val="1200"/>
              </a:spcBef>
              <a:spcAft>
                <a:spcPts val="0"/>
              </a:spcAft>
              <a:buNone/>
            </a:pPr>
            <a:r>
              <a:t/>
            </a:r>
            <a:endParaRPr sz="9600">
              <a:solidFill>
                <a:srgbClr val="000000"/>
              </a:solidFill>
              <a:latin typeface="Inter"/>
              <a:ea typeface="Inter"/>
              <a:cs typeface="Inter"/>
              <a:sym typeface="Inter"/>
            </a:endParaRPr>
          </a:p>
          <a:p>
            <a:pPr indent="0" lvl="0" marL="0" rtl="0" algn="l">
              <a:lnSpc>
                <a:spcPct val="115000"/>
              </a:lnSpc>
              <a:spcBef>
                <a:spcPts val="1200"/>
              </a:spcBef>
              <a:spcAft>
                <a:spcPts val="0"/>
              </a:spcAft>
              <a:buNone/>
            </a:pPr>
            <a:r>
              <a:t/>
            </a:r>
            <a:endParaRPr sz="9600">
              <a:solidFill>
                <a:srgbClr val="000000"/>
              </a:solidFill>
              <a:latin typeface="Inter"/>
              <a:ea typeface="Inter"/>
              <a:cs typeface="Inter"/>
              <a:sym typeface="Inter"/>
            </a:endParaRPr>
          </a:p>
          <a:p>
            <a:pPr indent="0" lvl="0" marL="0" rtl="0" algn="l">
              <a:lnSpc>
                <a:spcPct val="115000"/>
              </a:lnSpc>
              <a:spcBef>
                <a:spcPts val="1200"/>
              </a:spcBef>
              <a:spcAft>
                <a:spcPts val="1200"/>
              </a:spcAft>
              <a:buNone/>
            </a:pPr>
            <a:r>
              <a:t/>
            </a:r>
            <a:endParaRPr sz="9600">
              <a:solidFill>
                <a:srgbClr val="000000"/>
              </a:solidFill>
              <a:latin typeface="Inter"/>
              <a:ea typeface="Inter"/>
              <a:cs typeface="Inter"/>
              <a:sym typeface="Inter"/>
            </a:endParaRPr>
          </a:p>
        </p:txBody>
      </p:sp>
      <p:sp>
        <p:nvSpPr>
          <p:cNvPr id="145" name="Google Shape;145;p21"/>
          <p:cNvSpPr txBox="1"/>
          <p:nvPr/>
        </p:nvSpPr>
        <p:spPr>
          <a:xfrm>
            <a:off x="9229050" y="2052425"/>
            <a:ext cx="7827900" cy="6801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400" u="sng">
                <a:solidFill>
                  <a:schemeClr val="hlink"/>
                </a:solidFill>
                <a:latin typeface="Poppins"/>
                <a:ea typeface="Poppins"/>
                <a:cs typeface="Poppins"/>
                <a:sym typeface="Poppins"/>
                <a:hlinkClick action="ppaction://hlinksldjump" r:id="rId10"/>
              </a:rPr>
              <a:t>ALL THINGS ARC</a:t>
            </a:r>
            <a:endParaRPr sz="2400">
              <a:latin typeface="Poppins"/>
              <a:ea typeface="Poppins"/>
              <a:cs typeface="Poppins"/>
              <a:sym typeface="Poppins"/>
            </a:endParaRPr>
          </a:p>
          <a:p>
            <a:pPr indent="0" lvl="0" marL="0" rtl="0" algn="ctr">
              <a:spcBef>
                <a:spcPts val="0"/>
              </a:spcBef>
              <a:spcAft>
                <a:spcPts val="0"/>
              </a:spcAft>
              <a:buNone/>
            </a:pPr>
            <a:r>
              <a:rPr i="1" lang="en-US" sz="2400">
                <a:latin typeface="Poppins"/>
                <a:ea typeface="Poppins"/>
                <a:cs typeface="Poppins"/>
                <a:sym typeface="Poppins"/>
              </a:rPr>
              <a:t>1 HOURS</a:t>
            </a:r>
            <a:endParaRPr i="1" sz="2400">
              <a:latin typeface="Poppins"/>
              <a:ea typeface="Poppins"/>
              <a:cs typeface="Poppins"/>
              <a:sym typeface="Poppins"/>
            </a:endParaRPr>
          </a:p>
          <a:p>
            <a:pPr indent="0" lvl="0" marL="0" rtl="0" algn="ctr">
              <a:spcBef>
                <a:spcPts val="0"/>
              </a:spcBef>
              <a:spcAft>
                <a:spcPts val="0"/>
              </a:spcAft>
              <a:buNone/>
            </a:pPr>
            <a:r>
              <a:t/>
            </a:r>
            <a:endParaRPr i="1" sz="2400">
              <a:latin typeface="Poppins"/>
              <a:ea typeface="Poppins"/>
              <a:cs typeface="Poppins"/>
              <a:sym typeface="Poppins"/>
            </a:endParaRPr>
          </a:p>
          <a:p>
            <a:pPr indent="0" lvl="0" marL="0" rtl="0" algn="ctr">
              <a:spcBef>
                <a:spcPts val="0"/>
              </a:spcBef>
              <a:spcAft>
                <a:spcPts val="0"/>
              </a:spcAft>
              <a:buNone/>
            </a:pPr>
            <a:r>
              <a:rPr lang="en-US" sz="2400" u="sng">
                <a:solidFill>
                  <a:schemeClr val="hlink"/>
                </a:solidFill>
                <a:latin typeface="Poppins"/>
                <a:ea typeface="Poppins"/>
                <a:cs typeface="Poppins"/>
                <a:sym typeface="Poppins"/>
                <a:hlinkClick action="ppaction://hlinksldjump" r:id="rId11"/>
              </a:rPr>
              <a:t>CONFLICT RESOLUTION FOR TEACHERS</a:t>
            </a:r>
            <a:endParaRPr sz="2400">
              <a:latin typeface="Poppins"/>
              <a:ea typeface="Poppins"/>
              <a:cs typeface="Poppins"/>
              <a:sym typeface="Poppins"/>
            </a:endParaRPr>
          </a:p>
          <a:p>
            <a:pPr indent="0" lvl="0" marL="0" rtl="0" algn="ctr">
              <a:spcBef>
                <a:spcPts val="0"/>
              </a:spcBef>
              <a:spcAft>
                <a:spcPts val="0"/>
              </a:spcAft>
              <a:buNone/>
            </a:pPr>
            <a:r>
              <a:rPr i="1" lang="en-US" sz="2400">
                <a:latin typeface="Poppins"/>
                <a:ea typeface="Poppins"/>
                <a:cs typeface="Poppins"/>
                <a:sym typeface="Poppins"/>
              </a:rPr>
              <a:t>2 HOURS</a:t>
            </a:r>
            <a:endParaRPr i="1" sz="2400">
              <a:latin typeface="Poppins"/>
              <a:ea typeface="Poppins"/>
              <a:cs typeface="Poppins"/>
              <a:sym typeface="Poppins"/>
            </a:endParaRPr>
          </a:p>
          <a:p>
            <a:pPr indent="0" lvl="0" marL="0" rtl="0" algn="ctr">
              <a:spcBef>
                <a:spcPts val="0"/>
              </a:spcBef>
              <a:spcAft>
                <a:spcPts val="0"/>
              </a:spcAft>
              <a:buNone/>
            </a:pPr>
            <a:r>
              <a:t/>
            </a:r>
            <a:endParaRPr i="1" sz="2400">
              <a:latin typeface="Poppins"/>
              <a:ea typeface="Poppins"/>
              <a:cs typeface="Poppins"/>
              <a:sym typeface="Poppins"/>
            </a:endParaRPr>
          </a:p>
          <a:p>
            <a:pPr indent="0" lvl="0" marL="0" rtl="0" algn="ctr">
              <a:spcBef>
                <a:spcPts val="0"/>
              </a:spcBef>
              <a:spcAft>
                <a:spcPts val="0"/>
              </a:spcAft>
              <a:buNone/>
            </a:pPr>
            <a:r>
              <a:rPr lang="en-US" sz="2400" u="sng">
                <a:solidFill>
                  <a:schemeClr val="hlink"/>
                </a:solidFill>
                <a:latin typeface="Poppins"/>
                <a:ea typeface="Poppins"/>
                <a:cs typeface="Poppins"/>
                <a:sym typeface="Poppins"/>
                <a:hlinkClick action="ppaction://hlinksldjump" r:id="rId12"/>
              </a:rPr>
              <a:t>CPR TRAINING</a:t>
            </a:r>
            <a:endParaRPr sz="2400">
              <a:latin typeface="Poppins"/>
              <a:ea typeface="Poppins"/>
              <a:cs typeface="Poppins"/>
              <a:sym typeface="Poppins"/>
            </a:endParaRPr>
          </a:p>
          <a:p>
            <a:pPr indent="0" lvl="0" marL="0" rtl="0" algn="ctr">
              <a:spcBef>
                <a:spcPts val="0"/>
              </a:spcBef>
              <a:spcAft>
                <a:spcPts val="0"/>
              </a:spcAft>
              <a:buNone/>
            </a:pPr>
            <a:r>
              <a:rPr i="1" lang="en-US" sz="2400">
                <a:latin typeface="Poppins"/>
                <a:ea typeface="Poppins"/>
                <a:cs typeface="Poppins"/>
                <a:sym typeface="Poppins"/>
              </a:rPr>
              <a:t>3 HOURS</a:t>
            </a:r>
            <a:endParaRPr i="1" sz="2400">
              <a:latin typeface="Poppins"/>
              <a:ea typeface="Poppins"/>
              <a:cs typeface="Poppins"/>
              <a:sym typeface="Poppins"/>
            </a:endParaRPr>
          </a:p>
          <a:p>
            <a:pPr indent="0" lvl="0" marL="0" rtl="0" algn="ctr">
              <a:spcBef>
                <a:spcPts val="0"/>
              </a:spcBef>
              <a:spcAft>
                <a:spcPts val="0"/>
              </a:spcAft>
              <a:buNone/>
            </a:pPr>
            <a:r>
              <a:t/>
            </a:r>
            <a:endParaRPr i="1" sz="2400">
              <a:latin typeface="Poppins"/>
              <a:ea typeface="Poppins"/>
              <a:cs typeface="Poppins"/>
              <a:sym typeface="Poppins"/>
            </a:endParaRPr>
          </a:p>
          <a:p>
            <a:pPr indent="0" lvl="0" marL="0" rtl="0" algn="l">
              <a:lnSpc>
                <a:spcPct val="115000"/>
              </a:lnSpc>
              <a:spcBef>
                <a:spcPts val="1200"/>
              </a:spcBef>
              <a:spcAft>
                <a:spcPts val="0"/>
              </a:spcAft>
              <a:buNone/>
            </a:pPr>
            <a:r>
              <a:t/>
            </a:r>
            <a:endParaRPr sz="9600">
              <a:solidFill>
                <a:srgbClr val="000000"/>
              </a:solidFill>
              <a:latin typeface="Inter"/>
              <a:ea typeface="Inter"/>
              <a:cs typeface="Inter"/>
              <a:sym typeface="Inter"/>
            </a:endParaRPr>
          </a:p>
          <a:p>
            <a:pPr indent="0" lvl="0" marL="0" rtl="0" algn="l">
              <a:lnSpc>
                <a:spcPct val="115000"/>
              </a:lnSpc>
              <a:spcBef>
                <a:spcPts val="1200"/>
              </a:spcBef>
              <a:spcAft>
                <a:spcPts val="0"/>
              </a:spcAft>
              <a:buNone/>
            </a:pPr>
            <a:r>
              <a:t/>
            </a:r>
            <a:endParaRPr sz="9600">
              <a:solidFill>
                <a:srgbClr val="000000"/>
              </a:solidFill>
              <a:latin typeface="Inter"/>
              <a:ea typeface="Inter"/>
              <a:cs typeface="Inter"/>
              <a:sym typeface="Inter"/>
            </a:endParaRPr>
          </a:p>
          <a:p>
            <a:pPr indent="0" lvl="0" marL="0" rtl="0" algn="l">
              <a:lnSpc>
                <a:spcPct val="115000"/>
              </a:lnSpc>
              <a:spcBef>
                <a:spcPts val="1200"/>
              </a:spcBef>
              <a:spcAft>
                <a:spcPts val="0"/>
              </a:spcAft>
              <a:buNone/>
            </a:pPr>
            <a:r>
              <a:t/>
            </a:r>
            <a:endParaRPr sz="9600">
              <a:solidFill>
                <a:srgbClr val="000000"/>
              </a:solidFill>
              <a:latin typeface="Inter"/>
              <a:ea typeface="Inter"/>
              <a:cs typeface="Inter"/>
              <a:sym typeface="Inter"/>
            </a:endParaRPr>
          </a:p>
          <a:p>
            <a:pPr indent="0" lvl="0" marL="0" rtl="0" algn="l">
              <a:lnSpc>
                <a:spcPct val="115000"/>
              </a:lnSpc>
              <a:spcBef>
                <a:spcPts val="1200"/>
              </a:spcBef>
              <a:spcAft>
                <a:spcPts val="0"/>
              </a:spcAft>
              <a:buNone/>
            </a:pPr>
            <a:r>
              <a:t/>
            </a:r>
            <a:endParaRPr sz="9600">
              <a:solidFill>
                <a:srgbClr val="000000"/>
              </a:solidFill>
              <a:latin typeface="Inter"/>
              <a:ea typeface="Inter"/>
              <a:cs typeface="Inter"/>
              <a:sym typeface="Inter"/>
            </a:endParaRPr>
          </a:p>
          <a:p>
            <a:pPr indent="0" lvl="0" marL="0" rtl="0" algn="l">
              <a:lnSpc>
                <a:spcPct val="115000"/>
              </a:lnSpc>
              <a:spcBef>
                <a:spcPts val="1200"/>
              </a:spcBef>
              <a:spcAft>
                <a:spcPts val="0"/>
              </a:spcAft>
              <a:buNone/>
            </a:pPr>
            <a:r>
              <a:t/>
            </a:r>
            <a:endParaRPr sz="9600">
              <a:solidFill>
                <a:srgbClr val="000000"/>
              </a:solidFill>
              <a:latin typeface="Inter"/>
              <a:ea typeface="Inter"/>
              <a:cs typeface="Inter"/>
              <a:sym typeface="Inter"/>
            </a:endParaRPr>
          </a:p>
          <a:p>
            <a:pPr indent="0" lvl="0" marL="0" rtl="0" algn="l">
              <a:lnSpc>
                <a:spcPct val="115000"/>
              </a:lnSpc>
              <a:spcBef>
                <a:spcPts val="1200"/>
              </a:spcBef>
              <a:spcAft>
                <a:spcPts val="1200"/>
              </a:spcAft>
              <a:buNone/>
            </a:pPr>
            <a:r>
              <a:t/>
            </a:r>
            <a:endParaRPr sz="9600">
              <a:solidFill>
                <a:srgbClr val="000000"/>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pic>
        <p:nvPicPr>
          <p:cNvPr id="150" name="Google Shape;150;p22"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151" name="Google Shape;151;p22"/>
          <p:cNvGraphicFramePr/>
          <p:nvPr/>
        </p:nvGraphicFramePr>
        <p:xfrm>
          <a:off x="598163" y="2141200"/>
          <a:ext cx="3000000" cy="3000000"/>
        </p:xfrm>
        <a:graphic>
          <a:graphicData uri="http://schemas.openxmlformats.org/drawingml/2006/table">
            <a:tbl>
              <a:tblPr>
                <a:noFill/>
                <a:tableStyleId>{39012959-B684-4642-B459-AFBF5140C6A4}</a:tableStyleId>
              </a:tblPr>
              <a:tblGrid>
                <a:gridCol w="2483150"/>
                <a:gridCol w="3980350"/>
                <a:gridCol w="4363775"/>
                <a:gridCol w="24009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6800825">
                <a:tc>
                  <a:txBody>
                    <a:bodyPr/>
                    <a:lstStyle/>
                    <a:p>
                      <a:pPr indent="0" lvl="0" marL="0" rtl="0" algn="l">
                        <a:spcBef>
                          <a:spcPts val="0"/>
                        </a:spcBef>
                        <a:spcAft>
                          <a:spcPts val="0"/>
                        </a:spcAft>
                        <a:buNone/>
                      </a:pPr>
                      <a:r>
                        <a:rPr b="1" lang="en-US" sz="1600">
                          <a:latin typeface="Poppins"/>
                          <a:ea typeface="Poppins"/>
                          <a:cs typeface="Poppins"/>
                          <a:sym typeface="Poppins"/>
                        </a:rPr>
                        <a:t>New Teacher Orientation &amp; T.H.R.I.V.E. Academy</a:t>
                      </a:r>
                      <a:r>
                        <a:rPr lang="en-US" sz="1600">
                          <a:latin typeface="Poppins"/>
                          <a:ea typeface="Poppins"/>
                          <a:cs typeface="Poppins"/>
                          <a:sym typeface="Poppins"/>
                        </a:rPr>
                        <a:t> THRIVE Academy equips new teachers with practical strategies aligned to HQIR implementation, classroom management, instructional planning, formative assessment, and professionalism. The program includes structured mentorship, coaching cycles, and responsive support sessions to ensure teachers move beyond survival to sustained effectiveness.</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500">
                          <a:latin typeface="Poppins"/>
                          <a:ea typeface="Poppins"/>
                          <a:cs typeface="Poppins"/>
                          <a:sym typeface="Poppins"/>
                        </a:rPr>
                        <a:t>Target Audience:</a:t>
                      </a:r>
                      <a:r>
                        <a:rPr lang="en-US" sz="1500">
                          <a:latin typeface="Poppins"/>
                          <a:ea typeface="Poppins"/>
                          <a:cs typeface="Poppins"/>
                          <a:sym typeface="Poppins"/>
                        </a:rPr>
                        <a:t> All newly hired certified teachers (2024–2025), including those new to the profession and those new to BCPS implementing HQIR in reading and/or math.</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Intended Results:</a:t>
                      </a:r>
                      <a:r>
                        <a:rPr lang="en-US" sz="1500">
                          <a:latin typeface="Poppins"/>
                          <a:ea typeface="Poppins"/>
                          <a:cs typeface="Poppins"/>
                          <a:sym typeface="Poppins"/>
                        </a:rPr>
                        <a:t>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Student Outcomes:</a:t>
                      </a:r>
                      <a:r>
                        <a:rPr lang="en-US" sz="1500">
                          <a:latin typeface="Poppins"/>
                          <a:ea typeface="Poppins"/>
                          <a:cs typeface="Poppins"/>
                          <a:sym typeface="Poppins"/>
                        </a:rPr>
                        <a: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evidence of grade-level rigorous instruction aligned to HQIR</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Growth in formative and curriculum-based assessment data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student proficiency on priority standards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Practices: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100% implementation of HQIR-aligned lesson planning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Growth in instructional delivery and classroom management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Regular use of student work analysis to inform instruction</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Beliefs &amp; Efficacy:</a:t>
                      </a:r>
                      <a:r>
                        <a:rPr lang="en-US" sz="1500">
                          <a:latin typeface="Poppins"/>
                          <a:ea typeface="Poppins"/>
                          <a:cs typeface="Poppins"/>
                          <a:sym typeface="Poppins"/>
                        </a:rPr>
                        <a: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teacher confidence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perception belonging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Improved retention of new teachers</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a:latin typeface="Poppins"/>
                          <a:ea typeface="Poppins"/>
                          <a:cs typeface="Poppins"/>
                          <a:sym typeface="Poppins"/>
                        </a:rPr>
                        <a:t>Monitoring for Evidence of Implementation:</a:t>
                      </a:r>
                      <a:r>
                        <a:rPr lang="en-US">
                          <a:latin typeface="Poppins"/>
                          <a:ea typeface="Poppins"/>
                          <a:cs typeface="Poppins"/>
                          <a:sym typeface="Poppins"/>
                        </a:rPr>
                        <a:t> </a:t>
                      </a:r>
                      <a:r>
                        <a:rPr b="1" lang="en-US">
                          <a:latin typeface="Poppins"/>
                          <a:ea typeface="Poppins"/>
                          <a:cs typeface="Poppins"/>
                          <a:sym typeface="Poppins"/>
                        </a:rPr>
                        <a:t>Data Gathered:</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Classroom observation &amp; walkthrough data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Student work samples (Inkwire)</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Curriculum-based &amp; common formative assessment data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Mentor meeting logs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Mid-year &amp; end-of-year survey data</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Session attendance records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Responsible Parties:</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T.H.R.I.V.E. Mentors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Instructional Coaches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Building Administrators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New Teachers (artifact submission)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Frequency of Analysis:</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Monthly mentor check-ins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Quarterly review of observation &amp; student data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Mid-year &amp; end-of-year survey analysis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Ongoing Supports:</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Monthly structured mentor/mentee protocol meetings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Instructional coaching cycles</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Quarterly district THRIVE cohort sessions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THRIVE Urgent Care rapid-response support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Administrator evaluation conference alignment</a:t>
                      </a:r>
                      <a:endParaRPr>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100% of new teachers paired with a trained mentor within 30 days of hire</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90%+ attendance in required THRIVE sessions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Demonstrated improvement in observation rubric scores from fall to spring</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Walkthrough evidence of HQIR-aligned instruction</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Positive growth in teacher efficacy survey results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new teacher retention compared to previous year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Documented evidence of monthly mentor meetings</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Start:</a:t>
                      </a:r>
                      <a:r>
                        <a:rPr lang="en-US" sz="1600">
                          <a:latin typeface="Poppins"/>
                          <a:ea typeface="Poppins"/>
                          <a:cs typeface="Poppins"/>
                          <a:sym typeface="Poppins"/>
                        </a:rPr>
                        <a:t> August 2024 New Teacher Orientation (6 hours) </a:t>
                      </a:r>
                      <a:r>
                        <a:rPr b="1" lang="en-US" sz="1600">
                          <a:latin typeface="Poppins"/>
                          <a:ea typeface="Poppins"/>
                          <a:cs typeface="Poppins"/>
                          <a:sym typeface="Poppins"/>
                        </a:rPr>
                        <a:t>Ongoing:</a:t>
                      </a:r>
                      <a:r>
                        <a:rPr lang="en-US" sz="1600">
                          <a:latin typeface="Poppins"/>
                          <a:ea typeface="Poppins"/>
                          <a:cs typeface="Poppins"/>
                          <a:sym typeface="Poppins"/>
                        </a:rPr>
                        <a:t> Up to 6 additional THRIVE Academy hours throughout school year Monthly mentor meetings Quarterly cohort sessions </a:t>
                      </a:r>
                      <a:r>
                        <a:rPr b="1" lang="en-US" sz="1600">
                          <a:latin typeface="Poppins"/>
                          <a:ea typeface="Poppins"/>
                          <a:cs typeface="Poppins"/>
                          <a:sym typeface="Poppins"/>
                        </a:rPr>
                        <a:t>Mid-Year Review:</a:t>
                      </a:r>
                      <a:r>
                        <a:rPr lang="en-US" sz="1600">
                          <a:latin typeface="Poppins"/>
                          <a:ea typeface="Poppins"/>
                          <a:cs typeface="Poppins"/>
                          <a:sym typeface="Poppins"/>
                        </a:rPr>
                        <a:t> January 2025 </a:t>
                      </a:r>
                      <a:r>
                        <a:rPr b="1" lang="en-US" sz="1600">
                          <a:latin typeface="Poppins"/>
                          <a:ea typeface="Poppins"/>
                          <a:cs typeface="Poppins"/>
                          <a:sym typeface="Poppins"/>
                        </a:rPr>
                        <a:t>Completion:</a:t>
                      </a:r>
                      <a:r>
                        <a:rPr lang="en-US" sz="1600">
                          <a:latin typeface="Poppins"/>
                          <a:ea typeface="Poppins"/>
                          <a:cs typeface="Poppins"/>
                          <a:sym typeface="Poppins"/>
                        </a:rPr>
                        <a:t> May 2025</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Staffing:</a:t>
                      </a:r>
                      <a:r>
                        <a:rPr lang="en-US" sz="1600">
                          <a:latin typeface="Poppins"/>
                          <a:ea typeface="Poppins"/>
                          <a:cs typeface="Poppins"/>
                          <a:sym typeface="Poppins"/>
                        </a:rPr>
                        <a:t> T.H.R.I.V.E. Mentors, Instructional Coaches, Administrators, Professional Learning Coordinator </a:t>
                      </a:r>
                      <a:r>
                        <a:rPr b="1" lang="en-US" sz="1600">
                          <a:latin typeface="Poppins"/>
                          <a:ea typeface="Poppins"/>
                          <a:cs typeface="Poppins"/>
                          <a:sym typeface="Poppins"/>
                        </a:rPr>
                        <a:t>Technology &amp; Tools:</a:t>
                      </a:r>
                      <a:r>
                        <a:rPr lang="en-US" sz="1600">
                          <a:latin typeface="Poppins"/>
                          <a:ea typeface="Poppins"/>
                          <a:cs typeface="Poppins"/>
                          <a:sym typeface="Poppins"/>
                        </a:rPr>
                        <a:t> Inkwire platform, survey tools, observation rubrics, HQIR materials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Time &amp; Release:</a:t>
                      </a:r>
                      <a:r>
                        <a:rPr lang="en-US" sz="1600">
                          <a:latin typeface="Poppins"/>
                          <a:ea typeface="Poppins"/>
                          <a:cs typeface="Poppins"/>
                          <a:sym typeface="Poppins"/>
                        </a:rPr>
                        <a:t> Mentor check-ins, optional observation release time </a:t>
                      </a:r>
                      <a:r>
                        <a:rPr b="1" lang="en-US" sz="1600">
                          <a:latin typeface="Poppins"/>
                          <a:ea typeface="Poppins"/>
                          <a:cs typeface="Poppins"/>
                          <a:sym typeface="Poppins"/>
                        </a:rPr>
                        <a:t>Estimated Cost:</a:t>
                      </a:r>
                      <a:r>
                        <a:rPr lang="en-US" sz="1600">
                          <a:latin typeface="Poppins"/>
                          <a:ea typeface="Poppins"/>
                          <a:cs typeface="Poppins"/>
                          <a:sym typeface="Poppins"/>
                        </a:rPr>
                        <a:t> District-funded (no cost to schools) </a:t>
                      </a:r>
                      <a:r>
                        <a:rPr b="1" lang="en-US" sz="1600">
                          <a:latin typeface="Poppins"/>
                          <a:ea typeface="Poppins"/>
                          <a:cs typeface="Poppins"/>
                          <a:sym typeface="Poppins"/>
                        </a:rPr>
                        <a:t>Funding Sources:</a:t>
                      </a:r>
                      <a:r>
                        <a:rPr lang="en-US" sz="1600">
                          <a:latin typeface="Poppins"/>
                          <a:ea typeface="Poppins"/>
                          <a:cs typeface="Poppins"/>
                          <a:sym typeface="Poppins"/>
                        </a:rPr>
                        <a:t> District General Fund Professional Learning Allocation Title II (if applicable)</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52" name="Google Shape;152;p22"/>
          <p:cNvSpPr txBox="1"/>
          <p:nvPr/>
        </p:nvSpPr>
        <p:spPr>
          <a:xfrm>
            <a:off x="529575" y="120000"/>
            <a:ext cx="17609700" cy="1730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sz="2400">
                <a:solidFill>
                  <a:schemeClr val="dk1"/>
                </a:solidFill>
                <a:latin typeface="Poppins"/>
                <a:ea typeface="Poppins"/>
                <a:cs typeface="Poppins"/>
                <a:sym typeface="Poppins"/>
              </a:rPr>
              <a:t>Focus Area: New Teacher Support – T.H.R.I.V.E. Mentorship Program</a:t>
            </a:r>
            <a:endParaRPr b="1" sz="28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sz="1600">
                <a:solidFill>
                  <a:schemeClr val="dk1"/>
                </a:solidFill>
                <a:latin typeface="Poppins"/>
                <a:ea typeface="Poppins"/>
                <a:cs typeface="Poppins"/>
                <a:sym typeface="Poppins"/>
              </a:rPr>
              <a:t>Short-Term Goal:</a:t>
            </a:r>
            <a:r>
              <a:rPr lang="en-US" sz="1600">
                <a:solidFill>
                  <a:schemeClr val="dk1"/>
                </a:solidFill>
                <a:latin typeface="Poppins"/>
                <a:ea typeface="Poppins"/>
                <a:cs typeface="Poppins"/>
                <a:sym typeface="Poppins"/>
              </a:rPr>
              <a:t> Implement a structured mentorship program pairing 100% of new teachers with an experienced T.H.R.I.V.E. mentor.</a:t>
            </a:r>
            <a:endParaRPr sz="1600">
              <a:solidFill>
                <a:schemeClr val="dk1"/>
              </a:solidFill>
              <a:latin typeface="Poppins"/>
              <a:ea typeface="Poppins"/>
              <a:cs typeface="Poppins"/>
              <a:sym typeface="Poppins"/>
            </a:endParaRPr>
          </a:p>
          <a:p>
            <a:pPr indent="0" lvl="0" marL="0" rtl="0" algn="l">
              <a:lnSpc>
                <a:spcPct val="115000"/>
              </a:lnSpc>
              <a:spcBef>
                <a:spcPts val="1200"/>
              </a:spcBef>
              <a:spcAft>
                <a:spcPts val="1200"/>
              </a:spcAft>
              <a:buNone/>
            </a:pPr>
            <a:r>
              <a:rPr b="1" lang="en-US" sz="1600">
                <a:solidFill>
                  <a:schemeClr val="dk1"/>
                </a:solidFill>
                <a:latin typeface="Poppins"/>
                <a:ea typeface="Poppins"/>
                <a:cs typeface="Poppins"/>
                <a:sym typeface="Poppins"/>
              </a:rPr>
              <a:t>Long-Term Goal:</a:t>
            </a:r>
            <a:r>
              <a:rPr lang="en-US" sz="1600">
                <a:solidFill>
                  <a:schemeClr val="dk1"/>
                </a:solidFill>
                <a:latin typeface="Poppins"/>
                <a:ea typeface="Poppins"/>
                <a:cs typeface="Poppins"/>
                <a:sym typeface="Poppins"/>
              </a:rPr>
              <a:t> 100% of new teachers will complete the T.H.R.I.V.E. program, demonstrating measurable growth in instructional effectiveness, teacher efficacy, and retention, resulting in improved student outcomes.</a:t>
            </a:r>
            <a:endParaRPr sz="1600">
              <a:solidFill>
                <a:schemeClr val="dk1"/>
              </a:solidFill>
              <a:latin typeface="Poppins"/>
              <a:ea typeface="Poppins"/>
              <a:cs typeface="Poppins"/>
              <a:sym typeface="Poppins"/>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