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2.xml" ContentType="application/vnd.openxmlformats-officedocument.presentationml.tags+xml"/>
  <Override PartName="/ppt/slideLayouts/slideLayout13.xml" ContentType="application/vnd.openxmlformats-officedocument.presentationml.slideLayout+xml"/>
  <Override PartName="/ppt/theme/theme2.xml" ContentType="application/vnd.openxmlformats-officedocument.theme+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3.xml" ContentType="application/vnd.openxmlformats-officedocument.them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heme/theme4.xml" ContentType="application/vnd.openxmlformats-officedocument.theme+xml"/>
  <Override PartName="/ppt/tags/tag6.xml" ContentType="application/vnd.openxmlformats-officedocument.presentationml.tags+xml"/>
  <Override PartName="/ppt/notesSlides/notesSlide1.xml" ContentType="application/vnd.openxmlformats-officedocument.presentationml.notesSlide+xml"/>
  <Override PartName="/ppt/tags/tag7.xml" ContentType="application/vnd.openxmlformats-officedocument.presentationml.tags+xml"/>
  <Override PartName="/ppt/notesSlides/notesSlide2.xml" ContentType="application/vnd.openxmlformats-officedocument.presentationml.notesSlide+xml"/>
  <Override PartName="/ppt/tags/tag8.xml" ContentType="application/vnd.openxmlformats-officedocument.presentationml.tags+xml"/>
  <Override PartName="/ppt/notesSlides/notesSlide3.xml" ContentType="application/vnd.openxmlformats-officedocument.presentationml.notesSlide+xml"/>
  <Override PartName="/ppt/tags/tag9.xml" ContentType="application/vnd.openxmlformats-officedocument.presentationml.tags+xml"/>
  <Override PartName="/ppt/notesSlides/notesSlide4.xml" ContentType="application/vnd.openxmlformats-officedocument.presentationml.notesSlide+xml"/>
  <Override PartName="/ppt/tags/tag10.xml" ContentType="application/vnd.openxmlformats-officedocument.presentationml.tags+xml"/>
  <Override PartName="/ppt/notesSlides/notesSlide5.xml" ContentType="application/vnd.openxmlformats-officedocument.presentationml.notesSlide+xml"/>
  <Override PartName="/ppt/tags/tag11.xml" ContentType="application/vnd.openxmlformats-officedocument.presentationml.tags+xml"/>
  <Override PartName="/ppt/notesSlides/notesSlide6.xml" ContentType="application/vnd.openxmlformats-officedocument.presentationml.notesSlide+xml"/>
  <Override PartName="/ppt/tags/tag12.xml" ContentType="application/vnd.openxmlformats-officedocument.presentationml.tags+xml"/>
  <Override PartName="/ppt/notesSlides/notesSlide7.xml" ContentType="application/vnd.openxmlformats-officedocument.presentationml.notesSlide+xml"/>
  <Override PartName="/ppt/tags/tag13.xml" ContentType="application/vnd.openxmlformats-officedocument.presentationml.tags+xml"/>
  <Override PartName="/ppt/notesSlides/notesSlide8.xml" ContentType="application/vnd.openxmlformats-officedocument.presentationml.notesSlide+xml"/>
  <Override PartName="/ppt/tags/tag14.xml" ContentType="application/vnd.openxmlformats-officedocument.presentationml.tags+xml"/>
  <Override PartName="/ppt/tags/tag15.xml" ContentType="application/vnd.openxmlformats-officedocument.presentationml.tags+xml"/>
  <Override PartName="/ppt/notesSlides/notesSlide9.xml" ContentType="application/vnd.openxmlformats-officedocument.presentationml.notesSlide+xml"/>
  <Override PartName="/ppt/tags/tag16.xml" ContentType="application/vnd.openxmlformats-officedocument.presentationml.tags+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1" r:id="rId4"/>
    <p:sldMasterId id="2147483663" r:id="rId5"/>
    <p:sldMasterId id="2147483778" r:id="rId6"/>
  </p:sldMasterIdLst>
  <p:notesMasterIdLst>
    <p:notesMasterId r:id="rId18"/>
  </p:notesMasterIdLst>
  <p:sldIdLst>
    <p:sldId id="256" r:id="rId7"/>
    <p:sldId id="261" r:id="rId8"/>
    <p:sldId id="257" r:id="rId9"/>
    <p:sldId id="268" r:id="rId10"/>
    <p:sldId id="282" r:id="rId11"/>
    <p:sldId id="283" r:id="rId12"/>
    <p:sldId id="271" r:id="rId13"/>
    <p:sldId id="286" r:id="rId14"/>
    <p:sldId id="273" r:id="rId15"/>
    <p:sldId id="274" r:id="rId16"/>
    <p:sldId id="275" r:id="rId17"/>
  </p:sldIdLst>
  <p:sldSz cx="12192000" cy="6858000"/>
  <p:notesSz cx="6858000" cy="9144000"/>
  <p:custDataLst>
    <p:tags r:id="rId19"/>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4C6E7"/>
    <a:srgbClr val="69C398"/>
    <a:srgbClr val="ED7D31"/>
    <a:srgbClr val="102649"/>
    <a:srgbClr val="00778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4187ECF-0F23-A2FB-F82A-C27DA73C7A7E}" v="2" dt="2024-07-12T16:58:40.1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8" d="100"/>
          <a:sy n="108" d="100"/>
        </p:scale>
        <p:origin x="678" y="13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presProps" Target="presProps.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tags" Target="tags/tag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8BD6050-1F78-44C8-AA5A-B4BD5BD0A7FE}" type="datetimeFigureOut">
              <a:rPr lang="en-US" smtClean="0"/>
              <a:t>8/3/2026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F7DD2E7-DB08-41E5-88D0-D126A9727E68}" type="slidenum">
              <a:rPr lang="en-US" smtClean="0"/>
              <a:t>‹#›</a:t>
            </a:fld>
            <a:endParaRPr lang="en-US"/>
          </a:p>
        </p:txBody>
      </p:sp>
    </p:spTree>
    <p:extLst>
      <p:ext uri="{BB962C8B-B14F-4D97-AF65-F5344CB8AC3E}">
        <p14:creationId xmlns:p14="http://schemas.microsoft.com/office/powerpoint/2010/main" val="4872031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360.articulate.com/review/content/c31b56b7-c8ac-4948-a53e-a7967690a539/review"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Use this presentation to help explain adult meal pricing to your school board members, faculty, or other stakeholders. The presentation has slides for pricing and CEP districts. Feel free to delete slides that do not apply to your situation.</a:t>
            </a:r>
          </a:p>
          <a:p>
            <a:endParaRPr lang="en-US"/>
          </a:p>
          <a:p>
            <a:r>
              <a:rPr lang="en-US"/>
              <a:t>If you would like help figuring out your adult meal prices, feel free to use the Adult Meal Price Calculator. The calculator is on SponsorNet. </a:t>
            </a:r>
            <a:r>
              <a:rPr lang="en-US">
                <a:hlinkClick r:id="rId3"/>
              </a:rPr>
              <a:t>Adult Meal Pricing Calculator | Review 360 (articulate.com)</a:t>
            </a:r>
            <a:endParaRPr lang="en-US"/>
          </a:p>
        </p:txBody>
      </p:sp>
      <p:sp>
        <p:nvSpPr>
          <p:cNvPr id="4" name="Slide Number Placeholder 3"/>
          <p:cNvSpPr>
            <a:spLocks noGrp="1"/>
          </p:cNvSpPr>
          <p:nvPr>
            <p:ph type="sldNum" sz="quarter" idx="5"/>
          </p:nvPr>
        </p:nvSpPr>
        <p:spPr/>
        <p:txBody>
          <a:bodyPr/>
          <a:lstStyle/>
          <a:p>
            <a:fld id="{1F7DD2E7-DB08-41E5-88D0-D126A9727E68}" type="slidenum">
              <a:rPr lang="en-US" smtClean="0"/>
              <a:t>1</a:t>
            </a:fld>
            <a:endParaRPr lang="en-US"/>
          </a:p>
        </p:txBody>
      </p:sp>
    </p:spTree>
    <p:extLst>
      <p:ext uri="{BB962C8B-B14F-4D97-AF65-F5344CB8AC3E}">
        <p14:creationId xmlns:p14="http://schemas.microsoft.com/office/powerpoint/2010/main" val="25695198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a:solidFill>
                  <a:schemeClr val="tx1"/>
                </a:solidFill>
                <a:effectLst/>
                <a:latin typeface="+mn-lt"/>
                <a:ea typeface="+mn-ea"/>
                <a:cs typeface="+mn-cs"/>
              </a:rPr>
              <a:t>The school meal programs funded by the National School Lunch Act and the Child Nutrition Act are expressly meant for the health and well-being of children, but school staff members are allowed and encouraged to eat school meals.  Staff member participation in the school meal program is an excellent way for adults to model healthy eating habits for children.</a:t>
            </a:r>
          </a:p>
          <a:p>
            <a:endParaRPr lang="en-US"/>
          </a:p>
          <a:p>
            <a:endParaRPr lang="en-US"/>
          </a:p>
          <a:p>
            <a:r>
              <a:rPr lang="en-US"/>
              <a:t>Picture:</a:t>
            </a:r>
          </a:p>
        </p:txBody>
      </p:sp>
      <p:sp>
        <p:nvSpPr>
          <p:cNvPr id="4" name="Slide Number Placeholder 3"/>
          <p:cNvSpPr>
            <a:spLocks noGrp="1"/>
          </p:cNvSpPr>
          <p:nvPr>
            <p:ph type="sldNum" sz="quarter" idx="5"/>
          </p:nvPr>
        </p:nvSpPr>
        <p:spPr/>
        <p:txBody>
          <a:bodyPr/>
          <a:lstStyle/>
          <a:p>
            <a:fld id="{1F7DD2E7-DB08-41E5-88D0-D126A9727E68}" type="slidenum">
              <a:rPr lang="en-US" smtClean="0"/>
              <a:t>2</a:t>
            </a:fld>
            <a:endParaRPr lang="en-US"/>
          </a:p>
        </p:txBody>
      </p:sp>
    </p:spTree>
    <p:extLst>
      <p:ext uri="{BB962C8B-B14F-4D97-AF65-F5344CB8AC3E}">
        <p14:creationId xmlns:p14="http://schemas.microsoft.com/office/powerpoint/2010/main" val="24008909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Because the school meal programs are meant for children; federal reimbursements, children’s payments, and other non-designated nonprofit food service revenues cannot subsidize adult meals.  Adult meals are considered nonprogram meals.  </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CEP/Provision School:</a:t>
            </a:r>
          </a:p>
          <a:p>
            <a:r>
              <a:rPr lang="en-US" sz="1200" kern="1200">
                <a:solidFill>
                  <a:schemeClr val="tx1"/>
                </a:solidFill>
                <a:effectLst/>
                <a:latin typeface="+mn-lt"/>
                <a:ea typeface="+mn-ea"/>
                <a:cs typeface="+mn-cs"/>
              </a:rPr>
              <a:t>At a minimum, our adult meal prices must be equal to or greater than the sum of the federal assistance we receive for student meals.  To learn more, check out USDA FNS Instruction 782-5 Rev. 1.</a:t>
            </a:r>
            <a:endParaRPr lang="en-US"/>
          </a:p>
        </p:txBody>
      </p:sp>
      <p:sp>
        <p:nvSpPr>
          <p:cNvPr id="4" name="Slide Number Placeholder 3"/>
          <p:cNvSpPr>
            <a:spLocks noGrp="1"/>
          </p:cNvSpPr>
          <p:nvPr>
            <p:ph type="sldNum" sz="quarter" idx="5"/>
          </p:nvPr>
        </p:nvSpPr>
        <p:spPr/>
        <p:txBody>
          <a:bodyPr/>
          <a:lstStyle/>
          <a:p>
            <a:fld id="{1F7DD2E7-DB08-41E5-88D0-D126A9727E68}" type="slidenum">
              <a:rPr lang="en-US" smtClean="0"/>
              <a:t>3</a:t>
            </a:fld>
            <a:endParaRPr lang="en-US"/>
          </a:p>
        </p:txBody>
      </p:sp>
    </p:spTree>
    <p:extLst>
      <p:ext uri="{BB962C8B-B14F-4D97-AF65-F5344CB8AC3E}">
        <p14:creationId xmlns:p14="http://schemas.microsoft.com/office/powerpoint/2010/main" val="240110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a:solidFill>
                  <a:schemeClr val="tx1"/>
                </a:solidFill>
                <a:effectLst/>
                <a:latin typeface="+mn-lt"/>
                <a:ea typeface="+mn-ea"/>
                <a:cs typeface="+mn-cs"/>
              </a:rPr>
              <a:t>Why is the adult meal price changing?</a:t>
            </a:r>
          </a:p>
          <a:p>
            <a:endParaRPr lang="en-US" sz="1200" kern="1200">
              <a:solidFill>
                <a:schemeClr val="tx1"/>
              </a:solidFill>
              <a:effectLst/>
              <a:latin typeface="+mn-lt"/>
              <a:ea typeface="+mn-ea"/>
              <a:cs typeface="+mn-cs"/>
            </a:endParaRPr>
          </a:p>
          <a:p>
            <a:r>
              <a:rPr lang="en-US" sz="1200" kern="1200">
                <a:solidFill>
                  <a:schemeClr val="tx1"/>
                </a:solidFill>
                <a:effectLst/>
                <a:latin typeface="+mn-lt"/>
                <a:ea typeface="+mn-ea"/>
                <a:cs typeface="+mn-cs"/>
              </a:rPr>
              <a:t>Every year, the USDA updates the Reimbursement Rates and the Value of Donated Foods/Commodity Rate in July. The rates are good from July 1</a:t>
            </a:r>
            <a:r>
              <a:rPr lang="en-US" sz="1200" kern="1200" baseline="30000">
                <a:solidFill>
                  <a:schemeClr val="tx1"/>
                </a:solidFill>
                <a:effectLst/>
                <a:latin typeface="+mn-lt"/>
                <a:ea typeface="+mn-ea"/>
                <a:cs typeface="+mn-cs"/>
              </a:rPr>
              <a:t>st</a:t>
            </a:r>
            <a:r>
              <a:rPr lang="en-US" sz="1200" kern="1200">
                <a:solidFill>
                  <a:schemeClr val="tx1"/>
                </a:solidFill>
                <a:effectLst/>
                <a:latin typeface="+mn-lt"/>
                <a:ea typeface="+mn-ea"/>
                <a:cs typeface="+mn-cs"/>
              </a:rPr>
              <a:t> – June 30</a:t>
            </a:r>
            <a:r>
              <a:rPr lang="en-US" sz="1200" kern="1200" baseline="30000">
                <a:solidFill>
                  <a:schemeClr val="tx1"/>
                </a:solidFill>
                <a:effectLst/>
                <a:latin typeface="+mn-lt"/>
                <a:ea typeface="+mn-ea"/>
                <a:cs typeface="+mn-cs"/>
              </a:rPr>
              <a:t>th</a:t>
            </a:r>
            <a:r>
              <a:rPr lang="en-US" sz="1200" kern="1200">
                <a:solidFill>
                  <a:schemeClr val="tx1"/>
                </a:solidFill>
                <a:effectLst/>
                <a:latin typeface="+mn-lt"/>
                <a:ea typeface="+mn-ea"/>
                <a:cs typeface="+mn-cs"/>
              </a:rPr>
              <a:t>. Whenever the total of the Reimbursement Rates plus the Commodity Rate comes to more than our adult meal price, we must raise our prices.</a:t>
            </a:r>
            <a:endParaRPr lang="en-US"/>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1200">
              <a:solidFill>
                <a:schemeClr val="tx1"/>
              </a:solidFill>
              <a:effectLst/>
              <a:latin typeface="+mn-lt"/>
              <a:ea typeface="+mn-ea"/>
              <a:cs typeface="+mn-cs"/>
            </a:endParaRPr>
          </a:p>
        </p:txBody>
      </p:sp>
      <p:sp>
        <p:nvSpPr>
          <p:cNvPr id="4" name="Slide Number Placeholder 3"/>
          <p:cNvSpPr>
            <a:spLocks noGrp="1"/>
          </p:cNvSpPr>
          <p:nvPr>
            <p:ph type="sldNum" sz="quarter" idx="5"/>
          </p:nvPr>
        </p:nvSpPr>
        <p:spPr/>
        <p:txBody>
          <a:bodyPr/>
          <a:lstStyle/>
          <a:p>
            <a:fld id="{1F7DD2E7-DB08-41E5-88D0-D126A9727E68}" type="slidenum">
              <a:rPr lang="en-US" smtClean="0"/>
              <a:t>4</a:t>
            </a:fld>
            <a:endParaRPr lang="en-US"/>
          </a:p>
        </p:txBody>
      </p:sp>
    </p:spTree>
    <p:extLst>
      <p:ext uri="{BB962C8B-B14F-4D97-AF65-F5344CB8AC3E}">
        <p14:creationId xmlns:p14="http://schemas.microsoft.com/office/powerpoint/2010/main" val="10153197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CEP Rate Chart</a:t>
            </a:r>
          </a:p>
          <a:p>
            <a:endParaRPr lang="en-US"/>
          </a:p>
          <a:p>
            <a:pPr algn="l"/>
            <a:r>
              <a:rPr lang="en-US" sz="1200" kern="1200">
                <a:solidFill>
                  <a:schemeClr val="tx1"/>
                </a:solidFill>
                <a:effectLst/>
                <a:latin typeface="+mn-lt"/>
                <a:ea typeface="+mn-ea"/>
                <a:cs typeface="+mn-cs"/>
              </a:rPr>
              <a:t>Your adult meal prices should be equal to or greater than the sum of the federal assistance: USDA Reimbursement Rate + USDA Commodity Rate.  </a:t>
            </a:r>
            <a:endParaRPr lang="en-US" sz="1800" b="0" i="0" u="none" strike="noStrike" kern="1200" baseline="0">
              <a:solidFill>
                <a:srgbClr val="000000"/>
              </a:solidFill>
              <a:effectLst/>
              <a:latin typeface="Calibri" panose="020F0502020204030204" pitchFamily="34" charset="0"/>
              <a:ea typeface="+mn-ea"/>
              <a:cs typeface="+mn-cs"/>
            </a:endParaRPr>
          </a:p>
          <a:p>
            <a:pPr algn="l"/>
            <a:endParaRPr lang="en-US" sz="1800" b="0" i="0" u="none" strike="noStrike" kern="1200" baseline="0">
              <a:solidFill>
                <a:srgbClr val="000000"/>
              </a:solidFill>
              <a:effectLst/>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a:solidFill>
                  <a:srgbClr val="000000"/>
                </a:solidFill>
                <a:effectLst/>
                <a:latin typeface="Calibri" panose="020F0502020204030204" pitchFamily="34" charset="0"/>
                <a:ea typeface="+mn-ea"/>
                <a:cs typeface="+mn-cs"/>
              </a:rPr>
              <a:t>Note: If you don’t receive the Bonus Reimbursements, you don’t have to factor them in.</a:t>
            </a:r>
            <a:endParaRPr lang="en-US" sz="1200" b="0" i="0" u="none" strike="noStrike" kern="1200" baseline="0">
              <a:solidFill>
                <a:srgbClr val="000000"/>
              </a:solidFill>
              <a:effectLst/>
              <a:latin typeface="Calibri" panose="020F0502020204030204" pitchFamily="34" charset="0"/>
              <a:ea typeface="+mn-ea"/>
              <a:cs typeface="+mn-cs"/>
            </a:endParaRPr>
          </a:p>
          <a:p>
            <a:pPr algn="l"/>
            <a:endParaRPr lang="en-US" sz="1800" b="0" i="0" u="none" strike="noStrike" kern="1200" baseline="0">
              <a:solidFill>
                <a:srgbClr val="000000"/>
              </a:solidFill>
              <a:effectLst/>
              <a:latin typeface="Calibri" panose="020F0502020204030204" pitchFamily="34" charset="0"/>
              <a:ea typeface="+mn-ea"/>
              <a:cs typeface="+mn-cs"/>
            </a:endParaRPr>
          </a:p>
        </p:txBody>
      </p:sp>
      <p:sp>
        <p:nvSpPr>
          <p:cNvPr id="4" name="Slide Number Placeholder 3"/>
          <p:cNvSpPr>
            <a:spLocks noGrp="1"/>
          </p:cNvSpPr>
          <p:nvPr>
            <p:ph type="sldNum" sz="quarter" idx="5"/>
          </p:nvPr>
        </p:nvSpPr>
        <p:spPr/>
        <p:txBody>
          <a:bodyPr/>
          <a:lstStyle/>
          <a:p>
            <a:fld id="{1F7DD2E7-DB08-41E5-88D0-D126A9727E68}" type="slidenum">
              <a:rPr lang="en-US" smtClean="0"/>
              <a:t>5</a:t>
            </a:fld>
            <a:endParaRPr lang="en-US"/>
          </a:p>
        </p:txBody>
      </p:sp>
    </p:spTree>
    <p:extLst>
      <p:ext uri="{BB962C8B-B14F-4D97-AF65-F5344CB8AC3E}">
        <p14:creationId xmlns:p14="http://schemas.microsoft.com/office/powerpoint/2010/main" val="14954435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CEP Rate Chart</a:t>
            </a:r>
          </a:p>
          <a:p>
            <a:endParaRPr lang="en-US"/>
          </a:p>
          <a:p>
            <a:pPr algn="l"/>
            <a:r>
              <a:rPr lang="en-US" sz="1200" kern="1200">
                <a:solidFill>
                  <a:schemeClr val="tx1"/>
                </a:solidFill>
                <a:effectLst/>
                <a:latin typeface="+mn-lt"/>
                <a:ea typeface="+mn-ea"/>
                <a:cs typeface="+mn-cs"/>
              </a:rPr>
              <a:t>Your adult meal prices should be equal to or greater than the sum of the federal assistance: USDA Reimbursement Rate + USDA Commodity Rate.  </a:t>
            </a:r>
            <a:endParaRPr lang="en-US" sz="1800" b="0" i="0" u="none" strike="noStrike" kern="1200" baseline="0">
              <a:solidFill>
                <a:srgbClr val="000000"/>
              </a:solidFill>
              <a:effectLst/>
              <a:latin typeface="Calibri" panose="020F0502020204030204" pitchFamily="34" charset="0"/>
              <a:ea typeface="+mn-ea"/>
              <a:cs typeface="+mn-cs"/>
            </a:endParaRPr>
          </a:p>
          <a:p>
            <a:pPr algn="l"/>
            <a:endParaRPr lang="en-US" sz="1800" b="0" i="0" u="none" strike="noStrike" kern="1200" baseline="0">
              <a:solidFill>
                <a:srgbClr val="000000"/>
              </a:solidFill>
              <a:effectLst/>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800" b="0" i="0" u="none" strike="noStrike" kern="1200" baseline="0">
                <a:solidFill>
                  <a:srgbClr val="000000"/>
                </a:solidFill>
                <a:effectLst/>
                <a:latin typeface="Calibri" panose="020F0502020204030204" pitchFamily="34" charset="0"/>
                <a:ea typeface="+mn-ea"/>
                <a:cs typeface="+mn-cs"/>
              </a:rPr>
              <a:t>Note: If you don’t receive the Lunch Safety Net, you don’t have to factor that in.</a:t>
            </a:r>
            <a:endParaRPr lang="en-US" sz="1200" b="0" i="0" u="none" strike="noStrike" kern="1200" baseline="0">
              <a:solidFill>
                <a:srgbClr val="000000"/>
              </a:solidFill>
              <a:effectLst/>
              <a:latin typeface="Calibri" panose="020F0502020204030204" pitchFamily="34" charset="0"/>
              <a:ea typeface="+mn-ea"/>
              <a:cs typeface="+mn-cs"/>
            </a:endParaRPr>
          </a:p>
          <a:p>
            <a:pPr algn="l"/>
            <a:endParaRPr lang="en-US" sz="1800" b="0" i="0" u="none" strike="noStrike" kern="1200" baseline="0">
              <a:solidFill>
                <a:srgbClr val="000000"/>
              </a:solidFill>
              <a:effectLst/>
              <a:latin typeface="Calibri" panose="020F0502020204030204" pitchFamily="34" charset="0"/>
              <a:ea typeface="+mn-ea"/>
              <a:cs typeface="+mn-cs"/>
            </a:endParaRPr>
          </a:p>
        </p:txBody>
      </p:sp>
      <p:sp>
        <p:nvSpPr>
          <p:cNvPr id="4" name="Slide Number Placeholder 3"/>
          <p:cNvSpPr>
            <a:spLocks noGrp="1"/>
          </p:cNvSpPr>
          <p:nvPr>
            <p:ph type="sldNum" sz="quarter" idx="5"/>
          </p:nvPr>
        </p:nvSpPr>
        <p:spPr/>
        <p:txBody>
          <a:bodyPr/>
          <a:lstStyle/>
          <a:p>
            <a:fld id="{1F7DD2E7-DB08-41E5-88D0-D126A9727E68}" type="slidenum">
              <a:rPr lang="en-US" smtClean="0"/>
              <a:t>6</a:t>
            </a:fld>
            <a:endParaRPr lang="en-US"/>
          </a:p>
        </p:txBody>
      </p:sp>
    </p:spTree>
    <p:extLst>
      <p:ext uri="{BB962C8B-B14F-4D97-AF65-F5344CB8AC3E}">
        <p14:creationId xmlns:p14="http://schemas.microsoft.com/office/powerpoint/2010/main" val="116284962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(Please adapt this as needed.)</a:t>
            </a:r>
          </a:p>
          <a:p>
            <a:endParaRPr lang="en-US"/>
          </a:p>
        </p:txBody>
      </p:sp>
      <p:sp>
        <p:nvSpPr>
          <p:cNvPr id="4" name="Slide Number Placeholder 3"/>
          <p:cNvSpPr>
            <a:spLocks noGrp="1"/>
          </p:cNvSpPr>
          <p:nvPr>
            <p:ph type="sldNum" sz="quarter" idx="5"/>
          </p:nvPr>
        </p:nvSpPr>
        <p:spPr/>
        <p:txBody>
          <a:bodyPr/>
          <a:lstStyle/>
          <a:p>
            <a:fld id="{1F7DD2E7-DB08-41E5-88D0-D126A9727E68}" type="slidenum">
              <a:rPr lang="en-US" smtClean="0"/>
              <a:t>7</a:t>
            </a:fld>
            <a:endParaRPr lang="en-US"/>
          </a:p>
        </p:txBody>
      </p:sp>
    </p:spTree>
    <p:extLst>
      <p:ext uri="{BB962C8B-B14F-4D97-AF65-F5344CB8AC3E}">
        <p14:creationId xmlns:p14="http://schemas.microsoft.com/office/powerpoint/2010/main" val="1589333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CEP</a:t>
            </a:r>
          </a:p>
          <a:p>
            <a:endParaRPr lang="en-US"/>
          </a:p>
          <a:p>
            <a:pPr marL="0" marR="0" lvl="0" indent="0" algn="l" defTabSz="914400" rtl="0" eaLnBrk="1" fontAlgn="auto" latinLnBrk="0" hangingPunct="1">
              <a:lnSpc>
                <a:spcPct val="100000"/>
              </a:lnSpc>
              <a:spcBef>
                <a:spcPts val="0"/>
              </a:spcBef>
              <a:spcAft>
                <a:spcPts val="0"/>
              </a:spcAft>
              <a:buClrTx/>
              <a:buSzTx/>
              <a:buFontTx/>
              <a:buNone/>
              <a:tabLst/>
              <a:defRPr/>
            </a:pPr>
            <a:r>
              <a:rPr lang="en-US"/>
              <a:t>(Please adapt this as needed. The Best Practice is to have the formula approved instead of just the price and to have just one adult meal price per meal service for the whole district )</a:t>
            </a:r>
          </a:p>
          <a:p>
            <a:endParaRPr lang="en-US"/>
          </a:p>
          <a:p>
            <a:endParaRPr lang="en-US"/>
          </a:p>
          <a:p>
            <a:r>
              <a:rPr lang="en-US"/>
              <a:t>The Adult Meal Price must be at least equal to the level of federal assistance received, but you may round up as far as you think your market will allow.</a:t>
            </a:r>
          </a:p>
          <a:p>
            <a:endParaRPr lang="en-US"/>
          </a:p>
        </p:txBody>
      </p:sp>
      <p:sp>
        <p:nvSpPr>
          <p:cNvPr id="4" name="Slide Number Placeholder 3"/>
          <p:cNvSpPr>
            <a:spLocks noGrp="1"/>
          </p:cNvSpPr>
          <p:nvPr>
            <p:ph type="sldNum" sz="quarter" idx="5"/>
          </p:nvPr>
        </p:nvSpPr>
        <p:spPr/>
        <p:txBody>
          <a:bodyPr/>
          <a:lstStyle/>
          <a:p>
            <a:fld id="{1F7DD2E7-DB08-41E5-88D0-D126A9727E68}" type="slidenum">
              <a:rPr lang="en-US" smtClean="0"/>
              <a:t>8</a:t>
            </a:fld>
            <a:endParaRPr lang="en-US"/>
          </a:p>
        </p:txBody>
      </p:sp>
    </p:spTree>
    <p:extLst>
      <p:ext uri="{BB962C8B-B14F-4D97-AF65-F5344CB8AC3E}">
        <p14:creationId xmlns:p14="http://schemas.microsoft.com/office/powerpoint/2010/main" val="7029477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F7DD2E7-DB08-41E5-88D0-D126A9727E68}" type="slidenum">
              <a:rPr lang="en-US" smtClean="0"/>
              <a:t>10</a:t>
            </a:fld>
            <a:endParaRPr lang="en-US"/>
          </a:p>
        </p:txBody>
      </p:sp>
    </p:spTree>
    <p:extLst>
      <p:ext uri="{BB962C8B-B14F-4D97-AF65-F5344CB8AC3E}">
        <p14:creationId xmlns:p14="http://schemas.microsoft.com/office/powerpoint/2010/main" val="183251040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1F7DD2E7-DB08-41E5-88D0-D126A9727E68}" type="slidenum">
              <a:rPr lang="en-US" smtClean="0"/>
              <a:t>11</a:t>
            </a:fld>
            <a:endParaRPr lang="en-US"/>
          </a:p>
        </p:txBody>
      </p:sp>
    </p:spTree>
    <p:extLst>
      <p:ext uri="{BB962C8B-B14F-4D97-AF65-F5344CB8AC3E}">
        <p14:creationId xmlns:p14="http://schemas.microsoft.com/office/powerpoint/2010/main" val="338986274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hyperlink" Target="https://www.fns.usda.gov/sfsp/reimbursement-rates" TargetMode="External"/><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4.xml"/></Relationships>
</file>

<file path=ppt/slideLayouts/_rels/slideLayout15.xml.rels><?xml version="1.0" encoding="UTF-8" standalone="yes"?>
<Relationships xmlns="http://schemas.openxmlformats.org/package/2006/relationships"><Relationship Id="rId2" Type="http://schemas.openxmlformats.org/officeDocument/2006/relationships/slideMaster" Target="../slideMasters/slideMaster3.xml"/><Relationship Id="rId1" Type="http://schemas.openxmlformats.org/officeDocument/2006/relationships/tags" Target="../tags/tag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308569-7959-0241-9BB6-EB4CB1A4E314}"/>
              </a:ext>
            </a:extLst>
          </p:cNvPr>
          <p:cNvSpPr>
            <a:spLocks noGrp="1"/>
          </p:cNvSpPr>
          <p:nvPr>
            <p:ph type="ctrTitle"/>
          </p:nvPr>
        </p:nvSpPr>
        <p:spPr>
          <a:xfrm>
            <a:off x="1524000" y="1122363"/>
            <a:ext cx="9144000" cy="2387600"/>
          </a:xfrm>
        </p:spPr>
        <p:txBody>
          <a:bodyPr anchor="b"/>
          <a:lstStyle>
            <a:lvl1pPr algn="ctr">
              <a:defRPr sz="6000">
                <a:solidFill>
                  <a:srgbClr val="102649"/>
                </a:solidFill>
              </a:defRPr>
            </a:lvl1pPr>
          </a:lstStyle>
          <a:p>
            <a:r>
              <a:rPr lang="en-US"/>
              <a:t>Click to edit Master title style</a:t>
            </a:r>
          </a:p>
        </p:txBody>
      </p:sp>
      <p:sp>
        <p:nvSpPr>
          <p:cNvPr id="3" name="Subtitle 2">
            <a:extLst>
              <a:ext uri="{FF2B5EF4-FFF2-40B4-BE49-F238E27FC236}">
                <a16:creationId xmlns:a16="http://schemas.microsoft.com/office/drawing/2014/main" id="{D0C0594C-E6C1-9547-AD0F-AB6967F2DD52}"/>
              </a:ext>
            </a:extLst>
          </p:cNvPr>
          <p:cNvSpPr>
            <a:spLocks noGrp="1"/>
          </p:cNvSpPr>
          <p:nvPr>
            <p:ph type="subTitle" idx="1"/>
          </p:nvPr>
        </p:nvSpPr>
        <p:spPr>
          <a:xfrm>
            <a:off x="1524000" y="3602038"/>
            <a:ext cx="9144000" cy="1655762"/>
          </a:xfrm>
        </p:spPr>
        <p:txBody>
          <a:bodyPr/>
          <a:lstStyle>
            <a:lvl1pPr marL="0" indent="0" algn="ctr">
              <a:buNone/>
              <a:defRPr sz="2400">
                <a:solidFill>
                  <a:srgbClr val="00778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B9DA7D72-74A1-FB4F-ACD2-40B8F2296B3D}"/>
              </a:ext>
            </a:extLst>
          </p:cNvPr>
          <p:cNvSpPr>
            <a:spLocks noGrp="1"/>
          </p:cNvSpPr>
          <p:nvPr>
            <p:ph type="dt" sz="half" idx="10"/>
          </p:nvPr>
        </p:nvSpPr>
        <p:spPr/>
        <p:txBody>
          <a:bodyPr/>
          <a:lstStyle>
            <a:lvl1pPr>
              <a:defRPr>
                <a:solidFill>
                  <a:schemeClr val="bg1"/>
                </a:solidFill>
              </a:defRPr>
            </a:lvl1pPr>
          </a:lstStyle>
          <a:p>
            <a:fld id="{90F885B2-8894-8044-8FDE-175D50DC3849}" type="datetimeFigureOut">
              <a:rPr lang="en-US" smtClean="0"/>
              <a:pPr/>
              <a:t>8/3/2026</a:t>
            </a:fld>
            <a:endParaRPr lang="en-US"/>
          </a:p>
        </p:txBody>
      </p:sp>
      <p:sp>
        <p:nvSpPr>
          <p:cNvPr id="5" name="Footer Placeholder 4">
            <a:extLst>
              <a:ext uri="{FF2B5EF4-FFF2-40B4-BE49-F238E27FC236}">
                <a16:creationId xmlns:a16="http://schemas.microsoft.com/office/drawing/2014/main" id="{1EC3B05B-48C7-544E-97E6-CC2AA1DB1D6D}"/>
              </a:ext>
            </a:extLst>
          </p:cNvPr>
          <p:cNvSpPr>
            <a:spLocks noGrp="1"/>
          </p:cNvSpPr>
          <p:nvPr>
            <p:ph type="ftr" sz="quarter" idx="11"/>
          </p:nvPr>
        </p:nvSpPr>
        <p:spPr/>
        <p:txBody>
          <a:bodyPr/>
          <a:lstStyle>
            <a:lvl1pPr>
              <a:defRPr>
                <a:solidFill>
                  <a:srgbClr val="007780"/>
                </a:solidFill>
              </a:defRPr>
            </a:lvl1pPr>
          </a:lstStyle>
          <a:p>
            <a:endParaRPr lang="en-US"/>
          </a:p>
        </p:txBody>
      </p:sp>
      <p:sp>
        <p:nvSpPr>
          <p:cNvPr id="6" name="Slide Number Placeholder 5">
            <a:extLst>
              <a:ext uri="{FF2B5EF4-FFF2-40B4-BE49-F238E27FC236}">
                <a16:creationId xmlns:a16="http://schemas.microsoft.com/office/drawing/2014/main" id="{C7E0090F-0F27-4242-854F-4BE100FF7E80}"/>
              </a:ext>
            </a:extLst>
          </p:cNvPr>
          <p:cNvSpPr>
            <a:spLocks noGrp="1"/>
          </p:cNvSpPr>
          <p:nvPr>
            <p:ph type="sldNum" sz="quarter" idx="12"/>
          </p:nvPr>
        </p:nvSpPr>
        <p:spPr>
          <a:xfrm>
            <a:off x="8610600" y="6356350"/>
            <a:ext cx="2743200" cy="365125"/>
          </a:xfrm>
          <a:prstGeom prst="rect">
            <a:avLst/>
          </a:prstGeom>
        </p:spPr>
        <p:txBody>
          <a:bodyPr/>
          <a:lstStyle>
            <a:lvl1pPr>
              <a:defRPr>
                <a:solidFill>
                  <a:srgbClr val="007780"/>
                </a:solidFill>
              </a:defRPr>
            </a:lvl1pPr>
          </a:lstStyle>
          <a:p>
            <a:fld id="{01152AFA-7C55-604E-8665-049907417E35}" type="slidenum">
              <a:rPr lang="en-US" smtClean="0"/>
              <a:pPr/>
              <a:t>‹#›</a:t>
            </a:fld>
            <a:endParaRPr lang="en-US"/>
          </a:p>
        </p:txBody>
      </p:sp>
    </p:spTree>
    <p:extLst>
      <p:ext uri="{BB962C8B-B14F-4D97-AF65-F5344CB8AC3E}">
        <p14:creationId xmlns:p14="http://schemas.microsoft.com/office/powerpoint/2010/main" val="39823621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BB55A3-9192-AA4B-A28B-F665D0BBD9A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03CF848-C4FD-8E4B-B94D-2FC841DBA2E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6930E4B-79F6-0A4D-9360-91B7A9F1433A}"/>
              </a:ext>
            </a:extLst>
          </p:cNvPr>
          <p:cNvSpPr>
            <a:spLocks noGrp="1"/>
          </p:cNvSpPr>
          <p:nvPr>
            <p:ph type="dt" sz="half" idx="10"/>
          </p:nvPr>
        </p:nvSpPr>
        <p:spPr/>
        <p:txBody>
          <a:bodyPr/>
          <a:lstStyle/>
          <a:p>
            <a:fld id="{90F885B2-8894-8044-8FDE-175D50DC3849}" type="datetimeFigureOut">
              <a:rPr lang="en-US" smtClean="0"/>
              <a:t>8/3/2026</a:t>
            </a:fld>
            <a:endParaRPr lang="en-US"/>
          </a:p>
        </p:txBody>
      </p:sp>
      <p:sp>
        <p:nvSpPr>
          <p:cNvPr id="5" name="Footer Placeholder 4">
            <a:extLst>
              <a:ext uri="{FF2B5EF4-FFF2-40B4-BE49-F238E27FC236}">
                <a16:creationId xmlns:a16="http://schemas.microsoft.com/office/drawing/2014/main" id="{A3F54B59-D8EC-434F-A166-20C80AE0AC7C}"/>
              </a:ext>
            </a:extLst>
          </p:cNvPr>
          <p:cNvSpPr>
            <a:spLocks noGrp="1"/>
          </p:cNvSpPr>
          <p:nvPr>
            <p:ph type="ftr" sz="quarter" idx="11"/>
          </p:nvPr>
        </p:nvSpPr>
        <p:spPr/>
        <p:txBody>
          <a:bodyPr/>
          <a:lstStyle/>
          <a:p>
            <a:endParaRPr lang="en-US"/>
          </a:p>
        </p:txBody>
      </p:sp>
    </p:spTree>
    <p:custDataLst>
      <p:tags r:id="rId1"/>
    </p:custDataLst>
    <p:extLst>
      <p:ext uri="{BB962C8B-B14F-4D97-AF65-F5344CB8AC3E}">
        <p14:creationId xmlns:p14="http://schemas.microsoft.com/office/powerpoint/2010/main" val="1146679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2AF73-9A4E-D146-900B-0DCB690244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1068D449-E993-6C44-BBED-F872FBC174C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DE4AF1-AF32-5744-9E56-22A24F35B1D1}"/>
              </a:ext>
            </a:extLst>
          </p:cNvPr>
          <p:cNvSpPr>
            <a:spLocks noGrp="1"/>
          </p:cNvSpPr>
          <p:nvPr>
            <p:ph type="dt" sz="half" idx="10"/>
          </p:nvPr>
        </p:nvSpPr>
        <p:spPr/>
        <p:txBody>
          <a:bodyPr/>
          <a:lstStyle>
            <a:lvl1pPr>
              <a:defRPr>
                <a:solidFill>
                  <a:srgbClr val="102649"/>
                </a:solidFill>
              </a:defRPr>
            </a:lvl1pPr>
          </a:lstStyle>
          <a:p>
            <a:fld id="{90F885B2-8894-8044-8FDE-175D50DC3849}" type="datetimeFigureOut">
              <a:rPr lang="en-US" smtClean="0"/>
              <a:pPr/>
              <a:t>8/3/2026</a:t>
            </a:fld>
            <a:endParaRPr lang="en-US"/>
          </a:p>
        </p:txBody>
      </p:sp>
      <p:sp>
        <p:nvSpPr>
          <p:cNvPr id="5" name="Footer Placeholder 4">
            <a:extLst>
              <a:ext uri="{FF2B5EF4-FFF2-40B4-BE49-F238E27FC236}">
                <a16:creationId xmlns:a16="http://schemas.microsoft.com/office/drawing/2014/main" id="{A39392A0-E4A1-8D48-AC5B-1687A954FC93}"/>
              </a:ext>
            </a:extLst>
          </p:cNvPr>
          <p:cNvSpPr>
            <a:spLocks noGrp="1"/>
          </p:cNvSpPr>
          <p:nvPr>
            <p:ph type="ftr" sz="quarter" idx="11"/>
          </p:nvPr>
        </p:nvSpPr>
        <p:spPr>
          <a:xfrm>
            <a:off x="4038600" y="6356350"/>
            <a:ext cx="4078266" cy="365125"/>
          </a:xfrm>
        </p:spPr>
        <p:txBody>
          <a:bodyPr/>
          <a:lstStyle>
            <a:lvl1pPr>
              <a:defRPr>
                <a:solidFill>
                  <a:srgbClr val="102649"/>
                </a:solidFill>
              </a:defRPr>
            </a:lvl1pPr>
          </a:lstStyle>
          <a:p>
            <a:endParaRPr lang="en-US"/>
          </a:p>
        </p:txBody>
      </p:sp>
      <p:sp>
        <p:nvSpPr>
          <p:cNvPr id="6" name="Slide Number Placeholder 5">
            <a:extLst>
              <a:ext uri="{FF2B5EF4-FFF2-40B4-BE49-F238E27FC236}">
                <a16:creationId xmlns:a16="http://schemas.microsoft.com/office/drawing/2014/main" id="{DC31426B-CAD7-A248-9D25-832FA2DA8EAC}"/>
              </a:ext>
            </a:extLst>
          </p:cNvPr>
          <p:cNvSpPr>
            <a:spLocks noGrp="1"/>
          </p:cNvSpPr>
          <p:nvPr>
            <p:ph type="sldNum" sz="quarter" idx="12"/>
          </p:nvPr>
        </p:nvSpPr>
        <p:spPr>
          <a:xfrm>
            <a:off x="8610600" y="6356350"/>
            <a:ext cx="2743200" cy="365125"/>
          </a:xfrm>
          <a:prstGeom prst="rect">
            <a:avLst/>
          </a:prstGeom>
        </p:spPr>
        <p:txBody>
          <a:bodyPr/>
          <a:lstStyle>
            <a:lvl1pPr>
              <a:defRPr>
                <a:solidFill>
                  <a:srgbClr val="102649"/>
                </a:solidFill>
              </a:defRPr>
            </a:lvl1pPr>
          </a:lstStyle>
          <a:p>
            <a:fld id="{01152AFA-7C55-604E-8665-049907417E35}" type="slidenum">
              <a:rPr lang="en-US" smtClean="0"/>
              <a:pPr/>
              <a:t>‹#›</a:t>
            </a:fld>
            <a:endParaRPr lang="en-US"/>
          </a:p>
        </p:txBody>
      </p:sp>
    </p:spTree>
    <p:extLst>
      <p:ext uri="{BB962C8B-B14F-4D97-AF65-F5344CB8AC3E}">
        <p14:creationId xmlns:p14="http://schemas.microsoft.com/office/powerpoint/2010/main" val="838872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129AE-3E3D-8D40-9357-256A736AB1A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5F97DC4-37E3-C541-8F1C-EC9F203D4EB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218A85B-13CF-DC4C-9B51-8C0EC075743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0D8DDCC5-4054-D648-9589-53E6D120B71D}"/>
              </a:ext>
            </a:extLst>
          </p:cNvPr>
          <p:cNvSpPr>
            <a:spLocks noGrp="1"/>
          </p:cNvSpPr>
          <p:nvPr>
            <p:ph type="dt" sz="half" idx="10"/>
          </p:nvPr>
        </p:nvSpPr>
        <p:spPr/>
        <p:txBody>
          <a:bodyPr/>
          <a:lstStyle/>
          <a:p>
            <a:fld id="{90F885B2-8894-8044-8FDE-175D50DC3849}" type="datetimeFigureOut">
              <a:rPr lang="en-US" smtClean="0"/>
              <a:t>8/3/2026</a:t>
            </a:fld>
            <a:endParaRPr lang="en-US"/>
          </a:p>
        </p:txBody>
      </p:sp>
      <p:sp>
        <p:nvSpPr>
          <p:cNvPr id="6" name="Footer Placeholder 5">
            <a:extLst>
              <a:ext uri="{FF2B5EF4-FFF2-40B4-BE49-F238E27FC236}">
                <a16:creationId xmlns:a16="http://schemas.microsoft.com/office/drawing/2014/main" id="{23010285-C8F1-CC49-B417-CA5C71B95526}"/>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5821041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0DC529-84D4-2947-8D87-A9FE98A465C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81BF79D-E057-CE44-9D97-934038F0850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757DC18-B0E2-5D48-BC36-CA6CE055489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8D6779E1-2F41-084E-B78A-9475EADB33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8E98414-52E5-4E4B-BD61-22E50040F5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2A177FD-8970-6E49-AE3A-3E99004152A2}"/>
              </a:ext>
            </a:extLst>
          </p:cNvPr>
          <p:cNvSpPr>
            <a:spLocks noGrp="1"/>
          </p:cNvSpPr>
          <p:nvPr>
            <p:ph type="dt" sz="half" idx="10"/>
          </p:nvPr>
        </p:nvSpPr>
        <p:spPr/>
        <p:txBody>
          <a:bodyPr/>
          <a:lstStyle/>
          <a:p>
            <a:fld id="{90F885B2-8894-8044-8FDE-175D50DC3849}" type="datetimeFigureOut">
              <a:rPr lang="en-US" smtClean="0"/>
              <a:t>8/3/2026</a:t>
            </a:fld>
            <a:endParaRPr lang="en-US"/>
          </a:p>
        </p:txBody>
      </p:sp>
      <p:sp>
        <p:nvSpPr>
          <p:cNvPr id="8" name="Footer Placeholder 7">
            <a:extLst>
              <a:ext uri="{FF2B5EF4-FFF2-40B4-BE49-F238E27FC236}">
                <a16:creationId xmlns:a16="http://schemas.microsoft.com/office/drawing/2014/main" id="{69B81514-1649-6142-AC73-F89804C2EA4E}"/>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9640631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95664-CBD9-5B44-AF8D-232A4D4E3EF6}"/>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7453A43-613C-1740-9F57-1DA02F78D8E7}"/>
              </a:ext>
            </a:extLst>
          </p:cNvPr>
          <p:cNvSpPr>
            <a:spLocks noGrp="1"/>
          </p:cNvSpPr>
          <p:nvPr>
            <p:ph type="dt" sz="half" idx="10"/>
          </p:nvPr>
        </p:nvSpPr>
        <p:spPr/>
        <p:txBody>
          <a:bodyPr/>
          <a:lstStyle>
            <a:lvl1pPr>
              <a:defRPr>
                <a:solidFill>
                  <a:srgbClr val="102649"/>
                </a:solidFill>
              </a:defRPr>
            </a:lvl1pPr>
          </a:lstStyle>
          <a:p>
            <a:fld id="{90F885B2-8894-8044-8FDE-175D50DC3849}" type="datetimeFigureOut">
              <a:rPr lang="en-US" smtClean="0"/>
              <a:pPr/>
              <a:t>8/3/2026</a:t>
            </a:fld>
            <a:endParaRPr lang="en-US"/>
          </a:p>
        </p:txBody>
      </p:sp>
      <p:sp>
        <p:nvSpPr>
          <p:cNvPr id="4" name="Footer Placeholder 3">
            <a:extLst>
              <a:ext uri="{FF2B5EF4-FFF2-40B4-BE49-F238E27FC236}">
                <a16:creationId xmlns:a16="http://schemas.microsoft.com/office/drawing/2014/main" id="{E5737E07-BDE7-EE4F-A7D2-BCC968B7D3B9}"/>
              </a:ext>
            </a:extLst>
          </p:cNvPr>
          <p:cNvSpPr>
            <a:spLocks noGrp="1"/>
          </p:cNvSpPr>
          <p:nvPr>
            <p:ph type="ftr" sz="quarter" idx="11"/>
          </p:nvPr>
        </p:nvSpPr>
        <p:spPr/>
        <p:txBody>
          <a:bodyPr/>
          <a:lstStyle>
            <a:lvl1pPr>
              <a:defRPr>
                <a:solidFill>
                  <a:srgbClr val="102649"/>
                </a:solidFill>
              </a:defRPr>
            </a:lvl1pPr>
          </a:lstStyle>
          <a:p>
            <a:endParaRPr lang="en-US"/>
          </a:p>
        </p:txBody>
      </p:sp>
    </p:spTree>
    <p:extLst>
      <p:ext uri="{BB962C8B-B14F-4D97-AF65-F5344CB8AC3E}">
        <p14:creationId xmlns:p14="http://schemas.microsoft.com/office/powerpoint/2010/main" val="32742931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9CEA650-939E-F048-B947-6D573735B252}"/>
              </a:ext>
            </a:extLst>
          </p:cNvPr>
          <p:cNvSpPr>
            <a:spLocks noGrp="1"/>
          </p:cNvSpPr>
          <p:nvPr>
            <p:ph type="dt" sz="half" idx="10"/>
          </p:nvPr>
        </p:nvSpPr>
        <p:spPr/>
        <p:txBody>
          <a:bodyPr/>
          <a:lstStyle>
            <a:lvl1pPr>
              <a:defRPr>
                <a:solidFill>
                  <a:srgbClr val="102649"/>
                </a:solidFill>
              </a:defRPr>
            </a:lvl1pPr>
          </a:lstStyle>
          <a:p>
            <a:fld id="{90F885B2-8894-8044-8FDE-175D50DC3849}" type="datetimeFigureOut">
              <a:rPr lang="en-US" smtClean="0"/>
              <a:pPr/>
              <a:t>8/3/2026</a:t>
            </a:fld>
            <a:endParaRPr lang="en-US"/>
          </a:p>
        </p:txBody>
      </p:sp>
      <p:sp>
        <p:nvSpPr>
          <p:cNvPr id="3" name="Footer Placeholder 2">
            <a:extLst>
              <a:ext uri="{FF2B5EF4-FFF2-40B4-BE49-F238E27FC236}">
                <a16:creationId xmlns:a16="http://schemas.microsoft.com/office/drawing/2014/main" id="{2363B547-38B5-CE45-9D41-AB9885E10534}"/>
              </a:ext>
            </a:extLst>
          </p:cNvPr>
          <p:cNvSpPr>
            <a:spLocks noGrp="1"/>
          </p:cNvSpPr>
          <p:nvPr>
            <p:ph type="ftr" sz="quarter" idx="11"/>
          </p:nvPr>
        </p:nvSpPr>
        <p:spPr/>
        <p:txBody>
          <a:bodyPr/>
          <a:lstStyle>
            <a:lvl1pPr>
              <a:defRPr>
                <a:solidFill>
                  <a:srgbClr val="102649"/>
                </a:solidFill>
              </a:defRPr>
            </a:lvl1pPr>
          </a:lstStyle>
          <a:p>
            <a:endParaRPr lang="en-US"/>
          </a:p>
        </p:txBody>
      </p:sp>
    </p:spTree>
    <p:extLst>
      <p:ext uri="{BB962C8B-B14F-4D97-AF65-F5344CB8AC3E}">
        <p14:creationId xmlns:p14="http://schemas.microsoft.com/office/powerpoint/2010/main" val="1203898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1747C7-D880-DF47-A5AB-551081E93EB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6CD60D4-B40E-F34D-80B5-1FB5C01929C3}"/>
              </a:ext>
            </a:extLst>
          </p:cNvPr>
          <p:cNvSpPr>
            <a:spLocks noGrp="1"/>
          </p:cNvSpPr>
          <p:nvPr>
            <p:ph idx="1"/>
          </p:nvPr>
        </p:nvSpPr>
        <p:spPr>
          <a:xfrm>
            <a:off x="5183188" y="1891430"/>
            <a:ext cx="6172200" cy="396962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06E9781-5FD6-404C-9615-4A709D30119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85DCDF3-E889-1748-B70C-A614B28DB8A1}"/>
              </a:ext>
            </a:extLst>
          </p:cNvPr>
          <p:cNvSpPr>
            <a:spLocks noGrp="1"/>
          </p:cNvSpPr>
          <p:nvPr>
            <p:ph type="dt" sz="half" idx="10"/>
          </p:nvPr>
        </p:nvSpPr>
        <p:spPr/>
        <p:txBody>
          <a:bodyPr/>
          <a:lstStyle>
            <a:lvl1pPr>
              <a:defRPr>
                <a:solidFill>
                  <a:srgbClr val="102649"/>
                </a:solidFill>
              </a:defRPr>
            </a:lvl1pPr>
          </a:lstStyle>
          <a:p>
            <a:fld id="{90F885B2-8894-8044-8FDE-175D50DC3849}" type="datetimeFigureOut">
              <a:rPr lang="en-US" smtClean="0"/>
              <a:pPr/>
              <a:t>8/3/2026</a:t>
            </a:fld>
            <a:endParaRPr lang="en-US"/>
          </a:p>
        </p:txBody>
      </p:sp>
      <p:sp>
        <p:nvSpPr>
          <p:cNvPr id="6" name="Footer Placeholder 5">
            <a:extLst>
              <a:ext uri="{FF2B5EF4-FFF2-40B4-BE49-F238E27FC236}">
                <a16:creationId xmlns:a16="http://schemas.microsoft.com/office/drawing/2014/main" id="{B023D8E5-FB74-B545-B35C-110FA0DCFD66}"/>
              </a:ext>
            </a:extLst>
          </p:cNvPr>
          <p:cNvSpPr>
            <a:spLocks noGrp="1"/>
          </p:cNvSpPr>
          <p:nvPr>
            <p:ph type="ftr" sz="quarter" idx="11"/>
          </p:nvPr>
        </p:nvSpPr>
        <p:spPr>
          <a:xfrm>
            <a:off x="4038600" y="6356350"/>
            <a:ext cx="4040688" cy="365125"/>
          </a:xfrm>
        </p:spPr>
        <p:txBody>
          <a:bodyPr/>
          <a:lstStyle>
            <a:lvl1pPr>
              <a:defRPr>
                <a:solidFill>
                  <a:srgbClr val="102649"/>
                </a:solidFill>
              </a:defRPr>
            </a:lvl1pPr>
          </a:lstStyle>
          <a:p>
            <a:endParaRPr lang="en-US"/>
          </a:p>
        </p:txBody>
      </p:sp>
      <p:sp>
        <p:nvSpPr>
          <p:cNvPr id="7" name="Slide Number Placeholder 6">
            <a:extLst>
              <a:ext uri="{FF2B5EF4-FFF2-40B4-BE49-F238E27FC236}">
                <a16:creationId xmlns:a16="http://schemas.microsoft.com/office/drawing/2014/main" id="{2BAA720A-FAFC-0B47-B836-6026134BEC69}"/>
              </a:ext>
            </a:extLst>
          </p:cNvPr>
          <p:cNvSpPr>
            <a:spLocks noGrp="1"/>
          </p:cNvSpPr>
          <p:nvPr>
            <p:ph type="sldNum" sz="quarter" idx="12"/>
          </p:nvPr>
        </p:nvSpPr>
        <p:spPr>
          <a:xfrm>
            <a:off x="8610600" y="6356350"/>
            <a:ext cx="2743200" cy="365125"/>
          </a:xfrm>
          <a:prstGeom prst="rect">
            <a:avLst/>
          </a:prstGeom>
        </p:spPr>
        <p:txBody>
          <a:bodyPr/>
          <a:lstStyle>
            <a:lvl1pPr>
              <a:defRPr>
                <a:solidFill>
                  <a:srgbClr val="102649"/>
                </a:solidFill>
              </a:defRPr>
            </a:lvl1pPr>
          </a:lstStyle>
          <a:p>
            <a:fld id="{01152AFA-7C55-604E-8665-049907417E35}" type="slidenum">
              <a:rPr lang="en-US" smtClean="0"/>
              <a:pPr/>
              <a:t>‹#›</a:t>
            </a:fld>
            <a:endParaRPr lang="en-US"/>
          </a:p>
        </p:txBody>
      </p:sp>
    </p:spTree>
    <p:extLst>
      <p:ext uri="{BB962C8B-B14F-4D97-AF65-F5344CB8AC3E}">
        <p14:creationId xmlns:p14="http://schemas.microsoft.com/office/powerpoint/2010/main" val="28327052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09EA58-8F14-9847-A5CC-481304CAC33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3780811-8AD9-384B-AAE6-7D7355D8347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25E1C3A-9866-3A4D-B8F8-421BAC5017E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6E9B453-B7EA-F54F-99BE-092E9693BC03}"/>
              </a:ext>
            </a:extLst>
          </p:cNvPr>
          <p:cNvSpPr>
            <a:spLocks noGrp="1"/>
          </p:cNvSpPr>
          <p:nvPr>
            <p:ph type="dt" sz="half" idx="10"/>
          </p:nvPr>
        </p:nvSpPr>
        <p:spPr/>
        <p:txBody>
          <a:bodyPr/>
          <a:lstStyle/>
          <a:p>
            <a:fld id="{90F885B2-8894-8044-8FDE-175D50DC3849}" type="datetimeFigureOut">
              <a:rPr lang="en-US" smtClean="0"/>
              <a:t>8/3/2026</a:t>
            </a:fld>
            <a:endParaRPr lang="en-US"/>
          </a:p>
        </p:txBody>
      </p:sp>
      <p:sp>
        <p:nvSpPr>
          <p:cNvPr id="6" name="Footer Placeholder 5">
            <a:extLst>
              <a:ext uri="{FF2B5EF4-FFF2-40B4-BE49-F238E27FC236}">
                <a16:creationId xmlns:a16="http://schemas.microsoft.com/office/drawing/2014/main" id="{B2BAE837-F714-D749-8672-F5ACD89ABDA3}"/>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18636100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AD2CF2-02DF-EB40-9C30-F603922C43E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558DE25A-01D2-3842-897E-9F6C707073D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A52C0B9-4A3D-004D-A3C2-A486C0B21C4E}"/>
              </a:ext>
            </a:extLst>
          </p:cNvPr>
          <p:cNvSpPr>
            <a:spLocks noGrp="1"/>
          </p:cNvSpPr>
          <p:nvPr>
            <p:ph type="dt" sz="half" idx="10"/>
          </p:nvPr>
        </p:nvSpPr>
        <p:spPr/>
        <p:txBody>
          <a:bodyPr/>
          <a:lstStyle/>
          <a:p>
            <a:fld id="{90F885B2-8894-8044-8FDE-175D50DC3849}" type="datetimeFigureOut">
              <a:rPr lang="en-US" smtClean="0"/>
              <a:t>8/3/2026</a:t>
            </a:fld>
            <a:endParaRPr lang="en-US"/>
          </a:p>
        </p:txBody>
      </p:sp>
      <p:sp>
        <p:nvSpPr>
          <p:cNvPr id="5" name="Footer Placeholder 4">
            <a:extLst>
              <a:ext uri="{FF2B5EF4-FFF2-40B4-BE49-F238E27FC236}">
                <a16:creationId xmlns:a16="http://schemas.microsoft.com/office/drawing/2014/main" id="{50D7C0FF-A49D-F241-8819-70F0A0CC272D}"/>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3022027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5D8CEE-7FBA-F449-BE55-F05E99DED94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1F7D7E5-BBC6-C94E-AF43-17FD8D82E17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71A1BF-C169-454D-9CB3-0B7C89D9455C}"/>
              </a:ext>
            </a:extLst>
          </p:cNvPr>
          <p:cNvSpPr>
            <a:spLocks noGrp="1"/>
          </p:cNvSpPr>
          <p:nvPr>
            <p:ph type="dt" sz="half" idx="10"/>
          </p:nvPr>
        </p:nvSpPr>
        <p:spPr/>
        <p:txBody>
          <a:bodyPr/>
          <a:lstStyle/>
          <a:p>
            <a:fld id="{90F885B2-8894-8044-8FDE-175D50DC3849}" type="datetimeFigureOut">
              <a:rPr lang="en-US" smtClean="0"/>
              <a:t>8/3/2026</a:t>
            </a:fld>
            <a:endParaRPr lang="en-US"/>
          </a:p>
        </p:txBody>
      </p:sp>
      <p:sp>
        <p:nvSpPr>
          <p:cNvPr id="5" name="Footer Placeholder 4">
            <a:extLst>
              <a:ext uri="{FF2B5EF4-FFF2-40B4-BE49-F238E27FC236}">
                <a16:creationId xmlns:a16="http://schemas.microsoft.com/office/drawing/2014/main" id="{09E9A9C6-28A1-0644-81AA-16813709755C}"/>
              </a:ext>
            </a:extLst>
          </p:cNvPr>
          <p:cNvSpPr>
            <a:spLocks noGrp="1"/>
          </p:cNvSpPr>
          <p:nvPr>
            <p:ph type="ftr" sz="quarter" idx="11"/>
          </p:nvPr>
        </p:nvSpPr>
        <p:spPr/>
        <p:txBody>
          <a:bodyPr/>
          <a:lstStyle/>
          <a:p>
            <a:endParaRPr lang="en-US"/>
          </a:p>
        </p:txBody>
      </p:sp>
    </p:spTree>
    <p:extLst>
      <p:ext uri="{BB962C8B-B14F-4D97-AF65-F5344CB8AC3E}">
        <p14:creationId xmlns:p14="http://schemas.microsoft.com/office/powerpoint/2010/main" val="241668892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Vertical Title and Text">
    <p:spTree>
      <p:nvGrpSpPr>
        <p:cNvPr id="1" name=""/>
        <p:cNvGrpSpPr/>
        <p:nvPr/>
      </p:nvGrpSpPr>
      <p:grpSpPr>
        <a:xfrm>
          <a:off x="0" y="0"/>
          <a:ext cx="0" cy="0"/>
          <a:chOff x="0" y="0"/>
          <a:chExt cx="0" cy="0"/>
        </a:xfrm>
      </p:grpSpPr>
      <p:graphicFrame>
        <p:nvGraphicFramePr>
          <p:cNvPr id="6" name="Table 5">
            <a:extLst>
              <a:ext uri="{FF2B5EF4-FFF2-40B4-BE49-F238E27FC236}">
                <a16:creationId xmlns:a16="http://schemas.microsoft.com/office/drawing/2014/main" id="{3E32C05D-EEBB-40DD-805F-A6F278712F2D}"/>
              </a:ext>
            </a:extLst>
          </p:cNvPr>
          <p:cNvGraphicFramePr>
            <a:graphicFrameLocks noGrp="1"/>
          </p:cNvGraphicFramePr>
          <p:nvPr userDrawn="1">
            <p:extLst>
              <p:ext uri="{D42A27DB-BD31-4B8C-83A1-F6EECF244321}">
                <p14:modId xmlns:p14="http://schemas.microsoft.com/office/powerpoint/2010/main" val="2262328302"/>
              </p:ext>
            </p:extLst>
          </p:nvPr>
        </p:nvGraphicFramePr>
        <p:xfrm>
          <a:off x="1160209" y="344129"/>
          <a:ext cx="9871581" cy="4830007"/>
        </p:xfrm>
        <a:graphic>
          <a:graphicData uri="http://schemas.openxmlformats.org/drawingml/2006/table">
            <a:tbl>
              <a:tblPr firstRow="1" firstCol="1" bandRow="1"/>
              <a:tblGrid>
                <a:gridCol w="5007593">
                  <a:extLst>
                    <a:ext uri="{9D8B030D-6E8A-4147-A177-3AD203B41FA5}">
                      <a16:colId xmlns:a16="http://schemas.microsoft.com/office/drawing/2014/main" val="4227123840"/>
                    </a:ext>
                  </a:extLst>
                </a:gridCol>
                <a:gridCol w="1902440">
                  <a:extLst>
                    <a:ext uri="{9D8B030D-6E8A-4147-A177-3AD203B41FA5}">
                      <a16:colId xmlns:a16="http://schemas.microsoft.com/office/drawing/2014/main" val="3796134197"/>
                    </a:ext>
                  </a:extLst>
                </a:gridCol>
                <a:gridCol w="2961548">
                  <a:extLst>
                    <a:ext uri="{9D8B030D-6E8A-4147-A177-3AD203B41FA5}">
                      <a16:colId xmlns:a16="http://schemas.microsoft.com/office/drawing/2014/main" val="3086344269"/>
                    </a:ext>
                  </a:extLst>
                </a:gridCol>
              </a:tblGrid>
              <a:tr h="648929">
                <a:tc gridSpan="3">
                  <a:txBody>
                    <a:bodyPr/>
                    <a:lstStyle/>
                    <a:p>
                      <a:pPr marL="0" marR="0" algn="ctr">
                        <a:lnSpc>
                          <a:spcPct val="107000"/>
                        </a:lnSpc>
                        <a:spcBef>
                          <a:spcPts val="0"/>
                        </a:spcBef>
                        <a:spcAft>
                          <a:spcPts val="0"/>
                        </a:spcAft>
                      </a:pPr>
                      <a:r>
                        <a:rPr lang="en-US" sz="24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Adult Meal Prices Must Be </a:t>
                      </a:r>
                      <a:r>
                        <a:rPr lang="en-US" sz="3200" b="1">
                          <a:solidFill>
                            <a:srgbClr val="FFFFFF"/>
                          </a:solidFill>
                          <a:effectLst/>
                          <a:latin typeface="Calibri" panose="020F0502020204030204" pitchFamily="34" charset="0"/>
                          <a:ea typeface="Calibri" panose="020F0502020204030204" pitchFamily="34" charset="0"/>
                          <a:cs typeface="Calibri" panose="020F0502020204030204" pitchFamily="34" charset="0"/>
                        </a:rPr>
                        <a:t>≥</a:t>
                      </a:r>
                      <a:r>
                        <a:rPr lang="en-US" sz="24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 Total Federal Assistance for Student Meals</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69C398"/>
                    </a:solidFill>
                  </a:tcPr>
                </a:tc>
                <a:tc hMerge="1">
                  <a:txBody>
                    <a:bodyPr/>
                    <a:lstStyle/>
                    <a:p>
                      <a:endParaRPr lang="en-US"/>
                    </a:p>
                  </a:txBody>
                  <a:tcPr>
                    <a:lnL w="19050" cap="flat" cmpd="dbl" algn="ctr">
                      <a:solidFill>
                        <a:srgbClr val="000000"/>
                      </a:solidFill>
                      <a:prstDash val="solid"/>
                      <a:round/>
                      <a:headEnd type="none" w="med" len="med"/>
                      <a:tailEnd type="none" w="med" len="med"/>
                    </a:lnL>
                  </a:tcPr>
                </a:tc>
                <a:tc hMerge="1">
                  <a:txBody>
                    <a:bodyPr/>
                    <a:lstStyle/>
                    <a:p>
                      <a:endParaRPr lang="en-US"/>
                    </a:p>
                  </a:txBody>
                  <a:tcPr/>
                </a:tc>
                <a:extLst>
                  <a:ext uri="{0D108BD9-81ED-4DB2-BD59-A6C34878D82A}">
                    <a16:rowId xmlns:a16="http://schemas.microsoft.com/office/drawing/2014/main" val="508368026"/>
                  </a:ext>
                </a:extLst>
              </a:tr>
              <a:tr h="658761">
                <a:tc>
                  <a:txBody>
                    <a:bodyPr/>
                    <a:lstStyle/>
                    <a:p>
                      <a:pPr marL="0" marR="0" algn="ctr">
                        <a:lnSpc>
                          <a:spcPct val="107000"/>
                        </a:lnSpc>
                        <a:spcBef>
                          <a:spcPts val="0"/>
                        </a:spcBef>
                        <a:spcAft>
                          <a:spcPts val="0"/>
                        </a:spcAft>
                      </a:pPr>
                      <a:r>
                        <a:rPr lang="en-US"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Breakfast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6E7"/>
                    </a:solidFill>
                  </a:tcPr>
                </a:tc>
                <a:tc>
                  <a:txBody>
                    <a:bodyPr/>
                    <a:lstStyle/>
                    <a:p>
                      <a:pPr marL="0" marR="0" algn="ctr">
                        <a:lnSpc>
                          <a:spcPct val="107000"/>
                        </a:lnSpc>
                        <a:spcBef>
                          <a:spcPts val="0"/>
                        </a:spcBef>
                        <a:spcAft>
                          <a:spcPts val="0"/>
                        </a:spcAft>
                      </a:pPr>
                      <a:r>
                        <a:rPr lang="en-US"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Current SSO Rate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[SFSP Rate]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B4C6E7"/>
                    </a:solidFill>
                  </a:tcPr>
                </a:tc>
                <a:tc>
                  <a:txBody>
                    <a:bodyPr/>
                    <a:lstStyle/>
                    <a:p>
                      <a:pPr marL="0" marR="0" algn="ctr">
                        <a:lnSpc>
                          <a:spcPct val="107000"/>
                        </a:lnSpc>
                        <a:spcBef>
                          <a:spcPts val="0"/>
                        </a:spcBef>
                        <a:spcAft>
                          <a:spcPts val="0"/>
                        </a:spcAft>
                      </a:pPr>
                      <a:r>
                        <a:rPr lang="en-US"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Anticipated SSO Rate</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After January 1</a:t>
                      </a:r>
                      <a:r>
                        <a:rPr lang="en-US" sz="1800" baseline="30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6E7"/>
                    </a:solidFill>
                  </a:tcPr>
                </a:tc>
                <a:extLst>
                  <a:ext uri="{0D108BD9-81ED-4DB2-BD59-A6C34878D82A}">
                    <a16:rowId xmlns:a16="http://schemas.microsoft.com/office/drawing/2014/main" val="3420001535"/>
                  </a:ext>
                </a:extLst>
              </a:tr>
              <a:tr h="331850">
                <a:tc>
                  <a:txBody>
                    <a:bodyPr/>
                    <a:lstStyle/>
                    <a:p>
                      <a:pPr marL="0" marR="0">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USDA Reimbursement Rate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2.47</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2.47 + </a:t>
                      </a:r>
                      <a:r>
                        <a:rPr lang="en-US" sz="2000" u="sng">
                          <a:solidFill>
                            <a:srgbClr val="000000"/>
                          </a:solidFill>
                          <a:effectLst/>
                          <a:latin typeface="Calibri" panose="020F0502020204030204" pitchFamily="34" charset="0"/>
                          <a:ea typeface="Calibri" panose="020F0502020204030204" pitchFamily="34" charset="0"/>
                          <a:cs typeface="Times New Roman" panose="02020603050405020304" pitchFamily="18" charset="0"/>
                          <a:hlinkClick r:id="rId2"/>
                        </a:rPr>
                        <a:t>January Increase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318520155"/>
                  </a:ext>
                </a:extLst>
              </a:tr>
              <a:tr h="331850">
                <a:tc>
                  <a:txBody>
                    <a:bodyPr/>
                    <a:lstStyle/>
                    <a:p>
                      <a:pPr marL="0" marR="0">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USDA Commodities Rate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.2600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.2600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4030504153"/>
                  </a:ext>
                </a:extLst>
              </a:tr>
              <a:tr h="402271">
                <a:tc>
                  <a:txBody>
                    <a:bodyPr/>
                    <a:lstStyle/>
                    <a:p>
                      <a:pPr marL="0" marR="0">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Total Federal Assistance for Student Meals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2.73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extLst>
                  <a:ext uri="{0D108BD9-81ED-4DB2-BD59-A6C34878D82A}">
                    <a16:rowId xmlns:a16="http://schemas.microsoft.com/office/drawing/2014/main" val="3145810843"/>
                  </a:ext>
                </a:extLst>
              </a:tr>
              <a:tr h="418700">
                <a:tc>
                  <a:txBody>
                    <a:bodyPr/>
                    <a:lstStyle/>
                    <a:p>
                      <a:pPr marL="0" marR="0">
                        <a:lnSpc>
                          <a:spcPct val="107000"/>
                        </a:lnSpc>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Minimum Adult Meal Price Required</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9050" cap="flat" cmpd="dbl" algn="ctr">
                      <a:solidFill>
                        <a:srgbClr val="2F5496"/>
                      </a:solidFill>
                      <a:prstDash val="solid"/>
                      <a:round/>
                      <a:headEnd type="none" w="med" len="med"/>
                      <a:tailEnd type="none" w="med" len="med"/>
                    </a:lnL>
                    <a:lnR w="19050" cap="flat" cmpd="dbl" algn="ctr">
                      <a:solidFill>
                        <a:srgbClr val="2F5496"/>
                      </a:solidFill>
                      <a:prstDash val="solid"/>
                      <a:round/>
                      <a:headEnd type="none" w="med" len="med"/>
                      <a:tailEnd type="none" w="med" len="med"/>
                    </a:lnR>
                    <a:lnT w="19050" cap="flat" cmpd="dbl" algn="ctr">
                      <a:solidFill>
                        <a:srgbClr val="2F5496"/>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2.73</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9050" cap="flat" cmpd="dbl" algn="ctr">
                      <a:solidFill>
                        <a:srgbClr val="2F5496"/>
                      </a:solidFill>
                      <a:prstDash val="solid"/>
                      <a:round/>
                      <a:headEnd type="none" w="med" len="med"/>
                      <a:tailEnd type="none" w="med" len="med"/>
                    </a:lnL>
                    <a:lnR w="19050" cap="flat" cmpd="dbl" algn="ctr">
                      <a:solidFill>
                        <a:srgbClr val="2F5496"/>
                      </a:solidFill>
                      <a:prstDash val="solid"/>
                      <a:round/>
                      <a:headEnd type="none" w="med" len="med"/>
                      <a:tailEnd type="none" w="med" len="med"/>
                    </a:lnR>
                    <a:lnT w="19050" cap="flat" cmpd="dbl" algn="ctr">
                      <a:solidFill>
                        <a:srgbClr val="2F5496"/>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tc>
                  <a:txBody>
                    <a:bodyPr/>
                    <a:lstStyle/>
                    <a:p>
                      <a:pPr marL="0" marR="0">
                        <a:lnSpc>
                          <a:spcPct val="107000"/>
                        </a:lnSpc>
                        <a:spcBef>
                          <a:spcPts val="0"/>
                        </a:spcBef>
                        <a:spcAft>
                          <a:spcPts val="0"/>
                        </a:spcAft>
                      </a:pPr>
                      <a:r>
                        <a:rPr lang="en-US" sz="2400" b="1">
                          <a:effectLst/>
                          <a:latin typeface="Calibri" panose="020F0502020204030204" pitchFamily="34"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9050" cap="flat" cmpd="dbl" algn="ctr">
                      <a:solidFill>
                        <a:srgbClr val="2F5496"/>
                      </a:solidFill>
                      <a:prstDash val="solid"/>
                      <a:round/>
                      <a:headEnd type="none" w="med" len="med"/>
                      <a:tailEnd type="none" w="med" len="med"/>
                    </a:lnL>
                    <a:lnR w="19050" cap="flat" cmpd="dbl" algn="ctr">
                      <a:solidFill>
                        <a:srgbClr val="2F5496"/>
                      </a:solidFill>
                      <a:prstDash val="solid"/>
                      <a:round/>
                      <a:headEnd type="none" w="med" len="med"/>
                      <a:tailEnd type="none" w="med" len="med"/>
                    </a:lnR>
                    <a:lnT w="19050" cap="flat" cmpd="dbl" algn="ctr">
                      <a:solidFill>
                        <a:srgbClr val="2F5496"/>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extLst>
                  <a:ext uri="{0D108BD9-81ED-4DB2-BD59-A6C34878D82A}">
                    <a16:rowId xmlns:a16="http://schemas.microsoft.com/office/drawing/2014/main" val="1367116019"/>
                  </a:ext>
                </a:extLst>
              </a:tr>
              <a:tr h="104178">
                <a:tc gridSpan="3">
                  <a:txBody>
                    <a:bodyPr/>
                    <a:lstStyle/>
                    <a:p>
                      <a:pPr marL="0" marR="0">
                        <a:lnSpc>
                          <a:spcPct val="107000"/>
                        </a:lnSpc>
                        <a:spcBef>
                          <a:spcPts val="0"/>
                        </a:spcBef>
                        <a:spcAft>
                          <a:spcPts val="0"/>
                        </a:spcAft>
                      </a:pPr>
                      <a:r>
                        <a:rPr lang="en-US" sz="400" b="1">
                          <a:effectLst/>
                          <a:latin typeface="Calibri" panose="020F0502020204030204" pitchFamily="34" charset="0"/>
                          <a:ea typeface="Calibri" panose="020F0502020204030204" pitchFamily="34" charset="0"/>
                          <a:cs typeface="Times New Roman" panose="02020603050405020304" pitchFamily="18" charset="0"/>
                        </a:rPr>
                        <a:t>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2F5496"/>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lnL w="12700" cap="flat" cmpd="sng" algn="ctr">
                      <a:solidFill>
                        <a:srgbClr val="000000"/>
                      </a:solidFill>
                      <a:prstDash val="solid"/>
                      <a:round/>
                      <a:headEnd type="none" w="med" len="med"/>
                      <a:tailEnd type="none" w="med" len="med"/>
                    </a:lnL>
                    <a:lnT w="19050" cap="flat" cmpd="dbl" algn="ctr">
                      <a:solidFill>
                        <a:srgbClr val="2F5496"/>
                      </a:solidFill>
                      <a:prstDash val="solid"/>
                      <a:round/>
                      <a:headEnd type="none" w="med" len="med"/>
                      <a:tailEnd type="none" w="med" len="med"/>
                    </a:lnT>
                  </a:tcPr>
                </a:tc>
                <a:tc hMerge="1">
                  <a:txBody>
                    <a:bodyPr/>
                    <a:lstStyle/>
                    <a:p>
                      <a:endParaRPr lang="en-US"/>
                    </a:p>
                  </a:txBody>
                  <a:tcPr/>
                </a:tc>
                <a:extLst>
                  <a:ext uri="{0D108BD9-81ED-4DB2-BD59-A6C34878D82A}">
                    <a16:rowId xmlns:a16="http://schemas.microsoft.com/office/drawing/2014/main" val="902812084"/>
                  </a:ext>
                </a:extLst>
              </a:tr>
              <a:tr h="624479">
                <a:tc>
                  <a:txBody>
                    <a:bodyPr/>
                    <a:lstStyle/>
                    <a:p>
                      <a:pPr marL="0" marR="0" algn="ctr">
                        <a:lnSpc>
                          <a:spcPct val="107000"/>
                        </a:lnSpc>
                        <a:spcBef>
                          <a:spcPts val="0"/>
                        </a:spcBef>
                        <a:spcAft>
                          <a:spcPts val="0"/>
                        </a:spcAft>
                      </a:pPr>
                      <a:r>
                        <a:rPr lang="en-US" sz="2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Lunch</a:t>
                      </a:r>
                      <a:endParaRPr lang="en-US" sz="18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6E7"/>
                    </a:solidFill>
                  </a:tcPr>
                </a:tc>
                <a:tc>
                  <a:txBody>
                    <a:bodyPr/>
                    <a:lstStyle/>
                    <a:p>
                      <a:pPr marL="0" marR="0" algn="ctr">
                        <a:lnSpc>
                          <a:spcPct val="107000"/>
                        </a:lnSpc>
                        <a:spcBef>
                          <a:spcPts val="0"/>
                        </a:spcBef>
                        <a:spcAft>
                          <a:spcPts val="0"/>
                        </a:spcAft>
                      </a:pPr>
                      <a:r>
                        <a:rPr lang="en-US"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Current SSO Rate</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[SFSP Rate]</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B w="12700" cap="flat" cmpd="sng" algn="ctr">
                      <a:solidFill>
                        <a:srgbClr val="000000"/>
                      </a:solidFill>
                      <a:prstDash val="solid"/>
                      <a:round/>
                      <a:headEnd type="none" w="med" len="med"/>
                      <a:tailEnd type="none" w="med" len="med"/>
                    </a:lnB>
                    <a:solidFill>
                      <a:srgbClr val="B4C6E7"/>
                    </a:solidFill>
                  </a:tcPr>
                </a:tc>
                <a:tc>
                  <a:txBody>
                    <a:bodyPr/>
                    <a:lstStyle/>
                    <a:p>
                      <a:pPr marL="0" marR="0" algn="ctr">
                        <a:lnSpc>
                          <a:spcPct val="107000"/>
                        </a:lnSpc>
                        <a:spcBef>
                          <a:spcPts val="0"/>
                        </a:spcBef>
                        <a:spcAft>
                          <a:spcPts val="0"/>
                        </a:spcAft>
                      </a:pPr>
                      <a:r>
                        <a:rPr lang="en-US"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Anticipated SSO Rate</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p>
                      <a:pPr marL="0" marR="0" algn="ctr">
                        <a:lnSpc>
                          <a:spcPct val="107000"/>
                        </a:lnSpc>
                        <a:spcBef>
                          <a:spcPts val="0"/>
                        </a:spcBef>
                        <a:spcAft>
                          <a:spcPts val="0"/>
                        </a:spcAft>
                      </a:pPr>
                      <a:r>
                        <a:rPr lang="en-US" sz="18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After January 1</a:t>
                      </a:r>
                      <a:r>
                        <a:rPr lang="en-US" sz="1800" baseline="30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st</a:t>
                      </a: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B4C6E7"/>
                    </a:solidFill>
                  </a:tcPr>
                </a:tc>
                <a:extLst>
                  <a:ext uri="{0D108BD9-81ED-4DB2-BD59-A6C34878D82A}">
                    <a16:rowId xmlns:a16="http://schemas.microsoft.com/office/drawing/2014/main" val="4183729908"/>
                  </a:ext>
                </a:extLst>
              </a:tr>
              <a:tr h="305531">
                <a:tc>
                  <a:txBody>
                    <a:bodyPr/>
                    <a:lstStyle/>
                    <a:p>
                      <a:pPr marL="0" marR="0">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USDA Reimbursement Rate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4.32</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4.32 + </a:t>
                      </a:r>
                      <a:r>
                        <a:rPr lang="en-US" sz="2000" u="sng">
                          <a:solidFill>
                            <a:srgbClr val="000000"/>
                          </a:solidFill>
                          <a:effectLst/>
                          <a:latin typeface="Calibri" panose="020F0502020204030204" pitchFamily="34" charset="0"/>
                          <a:ea typeface="Calibri" panose="020F0502020204030204" pitchFamily="34" charset="0"/>
                          <a:cs typeface="Times New Roman" panose="02020603050405020304" pitchFamily="18" charset="0"/>
                          <a:hlinkClick r:id="rId2"/>
                        </a:rPr>
                        <a:t>January Increase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2241689368"/>
                  </a:ext>
                </a:extLst>
              </a:tr>
              <a:tr h="305531">
                <a:tc>
                  <a:txBody>
                    <a:bodyPr/>
                    <a:lstStyle/>
                    <a:p>
                      <a:pPr marL="0" marR="0">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USDA Commodities Rate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      .2600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.2600</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extLst>
                  <a:ext uri="{0D108BD9-81ED-4DB2-BD59-A6C34878D82A}">
                    <a16:rowId xmlns:a16="http://schemas.microsoft.com/office/drawing/2014/main" val="875546456"/>
                  </a:ext>
                </a:extLst>
              </a:tr>
              <a:tr h="305531">
                <a:tc>
                  <a:txBody>
                    <a:bodyPr/>
                    <a:lstStyle/>
                    <a:p>
                      <a:pPr marL="0" marR="0">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Total Federal Assistance for Student Meals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4.58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extLst>
                  <a:ext uri="{0D108BD9-81ED-4DB2-BD59-A6C34878D82A}">
                    <a16:rowId xmlns:a16="http://schemas.microsoft.com/office/drawing/2014/main" val="2691652786"/>
                  </a:ext>
                </a:extLst>
              </a:tr>
              <a:tr h="312533">
                <a:tc>
                  <a:txBody>
                    <a:bodyPr/>
                    <a:lstStyle/>
                    <a:p>
                      <a:pPr marL="0" marR="0">
                        <a:lnSpc>
                          <a:spcPct val="107000"/>
                        </a:lnSpc>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Minimum Adult Meal Price Required</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9050" cap="flat" cmpd="dbl" algn="ctr">
                      <a:solidFill>
                        <a:srgbClr val="2F5496"/>
                      </a:solidFill>
                      <a:prstDash val="solid"/>
                      <a:round/>
                      <a:headEnd type="none" w="med" len="med"/>
                      <a:tailEnd type="none" w="med" len="med"/>
                    </a:lnL>
                    <a:lnR w="19050" cap="flat" cmpd="dbl" algn="ctr">
                      <a:solidFill>
                        <a:srgbClr val="2F5496"/>
                      </a:solidFill>
                      <a:prstDash val="solid"/>
                      <a:round/>
                      <a:headEnd type="none" w="med" len="med"/>
                      <a:tailEnd type="none" w="med" len="med"/>
                    </a:lnR>
                    <a:lnT w="19050" cap="flat" cmpd="dbl" algn="ctr">
                      <a:solidFill>
                        <a:srgbClr val="2F5496"/>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r>
                        <a:rPr lang="en-US" sz="20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4.58</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9050" cap="flat" cmpd="dbl" algn="ctr">
                      <a:solidFill>
                        <a:srgbClr val="2F5496"/>
                      </a:solidFill>
                      <a:prstDash val="solid"/>
                      <a:round/>
                      <a:headEnd type="none" w="med" len="med"/>
                      <a:tailEnd type="none" w="med" len="med"/>
                    </a:lnL>
                    <a:lnR w="19050" cap="flat" cmpd="dbl" algn="ctr">
                      <a:solidFill>
                        <a:srgbClr val="2F5496"/>
                      </a:solidFill>
                      <a:prstDash val="solid"/>
                      <a:round/>
                      <a:headEnd type="none" w="med" len="med"/>
                      <a:tailEnd type="none" w="med" len="med"/>
                    </a:lnR>
                    <a:lnT w="19050" cap="flat" cmpd="dbl" algn="ctr">
                      <a:solidFill>
                        <a:srgbClr val="2F5496"/>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tc>
                  <a:txBody>
                    <a:bodyPr/>
                    <a:lstStyle/>
                    <a:p>
                      <a:pPr marL="0" marR="0">
                        <a:lnSpc>
                          <a:spcPct val="107000"/>
                        </a:lnSpc>
                        <a:spcBef>
                          <a:spcPts val="0"/>
                        </a:spcBef>
                        <a:spcAft>
                          <a:spcPts val="0"/>
                        </a:spcAft>
                      </a:pPr>
                      <a:r>
                        <a:rPr lang="en-US" sz="2400" b="1">
                          <a:effectLst/>
                          <a:latin typeface="Calibri" panose="020F0502020204030204" pitchFamily="34" charset="0"/>
                          <a:ea typeface="Calibri" panose="020F0502020204030204" pitchFamily="34" charset="0"/>
                          <a:cs typeface="Times New Roman" panose="02020603050405020304" pitchFamily="18" charset="0"/>
                        </a:rPr>
                        <a:t> </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9050" cap="flat" cmpd="dbl" algn="ctr">
                      <a:solidFill>
                        <a:srgbClr val="2F5496"/>
                      </a:solidFill>
                      <a:prstDash val="solid"/>
                      <a:round/>
                      <a:headEnd type="none" w="med" len="med"/>
                      <a:tailEnd type="none" w="med" len="med"/>
                    </a:lnL>
                    <a:lnR w="19050" cap="flat" cmpd="dbl" algn="ctr">
                      <a:solidFill>
                        <a:srgbClr val="2F5496"/>
                      </a:solidFill>
                      <a:prstDash val="solid"/>
                      <a:round/>
                      <a:headEnd type="none" w="med" len="med"/>
                      <a:tailEnd type="none" w="med" len="med"/>
                    </a:lnR>
                    <a:lnT w="19050" cap="flat" cmpd="dbl" algn="ctr">
                      <a:solidFill>
                        <a:srgbClr val="2F5496"/>
                      </a:solidFill>
                      <a:prstDash val="solid"/>
                      <a:round/>
                      <a:headEnd type="none" w="med" len="med"/>
                      <a:tailEnd type="none" w="med" len="med"/>
                    </a:lnT>
                    <a:lnB w="19050" cap="flat" cmpd="dbl" algn="ctr">
                      <a:solidFill>
                        <a:srgbClr val="2F5496"/>
                      </a:solidFill>
                      <a:prstDash val="solid"/>
                      <a:round/>
                      <a:headEnd type="none" w="med" len="med"/>
                      <a:tailEnd type="none" w="med" len="med"/>
                    </a:lnB>
                    <a:solidFill>
                      <a:srgbClr val="FFFFFF"/>
                    </a:solidFill>
                  </a:tcPr>
                </a:tc>
                <a:extLst>
                  <a:ext uri="{0D108BD9-81ED-4DB2-BD59-A6C34878D82A}">
                    <a16:rowId xmlns:a16="http://schemas.microsoft.com/office/drawing/2014/main" val="270641280"/>
                  </a:ext>
                </a:extLst>
              </a:tr>
            </a:tbl>
          </a:graphicData>
        </a:graphic>
      </p:graphicFrame>
    </p:spTree>
    <p:extLst>
      <p:ext uri="{BB962C8B-B14F-4D97-AF65-F5344CB8AC3E}">
        <p14:creationId xmlns:p14="http://schemas.microsoft.com/office/powerpoint/2010/main" val="20149138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40ACFC1-A29E-436F-910F-AC492E571DA0}"/>
              </a:ext>
            </a:extLst>
          </p:cNvPr>
          <p:cNvSpPr>
            <a:spLocks noGrp="1"/>
          </p:cNvSpPr>
          <p:nvPr>
            <p:ph type="dt" sz="half" idx="10"/>
          </p:nvPr>
        </p:nvSpPr>
        <p:spPr/>
        <p:txBody>
          <a:bodyPr/>
          <a:lstStyle/>
          <a:p>
            <a:fld id="{77C5B588-C7C6-4C5D-B93D-063A454E33C8}" type="datetimeFigureOut">
              <a:rPr lang="en-US" smtClean="0"/>
              <a:t>8/3/2026</a:t>
            </a:fld>
            <a:endParaRPr lang="en-US"/>
          </a:p>
        </p:txBody>
      </p:sp>
      <p:sp>
        <p:nvSpPr>
          <p:cNvPr id="3" name="Footer Placeholder 2">
            <a:extLst>
              <a:ext uri="{FF2B5EF4-FFF2-40B4-BE49-F238E27FC236}">
                <a16:creationId xmlns:a16="http://schemas.microsoft.com/office/drawing/2014/main" id="{366C31E4-4DDE-4C82-8130-86C4A4496C6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3FD1233-6EDD-47BF-A269-530593DBD1BE}"/>
              </a:ext>
            </a:extLst>
          </p:cNvPr>
          <p:cNvSpPr>
            <a:spLocks noGrp="1"/>
          </p:cNvSpPr>
          <p:nvPr>
            <p:ph type="sldNum" sz="quarter" idx="12"/>
          </p:nvPr>
        </p:nvSpPr>
        <p:spPr/>
        <p:txBody>
          <a:bodyPr/>
          <a:lstStyle/>
          <a:p>
            <a:fld id="{AE75112F-622D-4071-A15F-A175D51E0909}" type="slidenum">
              <a:rPr lang="en-US" smtClean="0"/>
              <a:t>‹#›</a:t>
            </a:fld>
            <a:endParaRPr lang="en-US"/>
          </a:p>
        </p:txBody>
      </p:sp>
    </p:spTree>
    <p:extLst>
      <p:ext uri="{BB962C8B-B14F-4D97-AF65-F5344CB8AC3E}">
        <p14:creationId xmlns:p14="http://schemas.microsoft.com/office/powerpoint/2010/main" val="729896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12368A1-3027-4B94-99BD-26CAC848C884}"/>
              </a:ext>
            </a:extLst>
          </p:cNvPr>
          <p:cNvSpPr>
            <a:spLocks noGrp="1"/>
          </p:cNvSpPr>
          <p:nvPr>
            <p:ph type="dt" sz="half" idx="10"/>
          </p:nvPr>
        </p:nvSpPr>
        <p:spPr/>
        <p:txBody>
          <a:bodyPr/>
          <a:lstStyle/>
          <a:p>
            <a:fld id="{3E4FEC40-9A22-433E-8CD6-537EEEAC6D53}" type="datetimeFigureOut">
              <a:rPr lang="en-US" smtClean="0"/>
              <a:t>8/3/2026</a:t>
            </a:fld>
            <a:endParaRPr lang="en-US"/>
          </a:p>
        </p:txBody>
      </p:sp>
      <p:sp>
        <p:nvSpPr>
          <p:cNvPr id="3" name="Footer Placeholder 2">
            <a:extLst>
              <a:ext uri="{FF2B5EF4-FFF2-40B4-BE49-F238E27FC236}">
                <a16:creationId xmlns:a16="http://schemas.microsoft.com/office/drawing/2014/main" id="{B1921794-64A6-4001-B6E3-F7BA9C93FC3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1D5ACCF-1209-491D-BCF5-1C991E62E9E4}"/>
              </a:ext>
            </a:extLst>
          </p:cNvPr>
          <p:cNvSpPr>
            <a:spLocks noGrp="1"/>
          </p:cNvSpPr>
          <p:nvPr>
            <p:ph type="sldNum" sz="quarter" idx="12"/>
          </p:nvPr>
        </p:nvSpPr>
        <p:spPr/>
        <p:txBody>
          <a:bodyPr/>
          <a:lstStyle/>
          <a:p>
            <a:fld id="{DF1C9D99-57D4-4742-83B8-D3B80422AE2D}" type="slidenum">
              <a:rPr lang="en-US" smtClean="0"/>
              <a:t>‹#›</a:t>
            </a:fld>
            <a:endParaRPr lang="en-US"/>
          </a:p>
        </p:txBody>
      </p:sp>
      <p:sp>
        <p:nvSpPr>
          <p:cNvPr id="9" name="Rectangle 8">
            <a:extLst>
              <a:ext uri="{FF2B5EF4-FFF2-40B4-BE49-F238E27FC236}">
                <a16:creationId xmlns:a16="http://schemas.microsoft.com/office/drawing/2014/main" id="{95AE7526-F67E-42A1-8035-8223868D8D25}"/>
              </a:ext>
            </a:extLst>
          </p:cNvPr>
          <p:cNvSpPr/>
          <p:nvPr userDrawn="1"/>
        </p:nvSpPr>
        <p:spPr>
          <a:xfrm>
            <a:off x="11801060" y="0"/>
            <a:ext cx="390939" cy="6858000"/>
          </a:xfrm>
          <a:custGeom>
            <a:avLst/>
            <a:gdLst>
              <a:gd name="connsiteX0" fmla="*/ 0 w 381000"/>
              <a:gd name="connsiteY0" fmla="*/ 0 h 6977270"/>
              <a:gd name="connsiteX1" fmla="*/ 381000 w 381000"/>
              <a:gd name="connsiteY1" fmla="*/ 0 h 6977270"/>
              <a:gd name="connsiteX2" fmla="*/ 381000 w 381000"/>
              <a:gd name="connsiteY2" fmla="*/ 6977270 h 6977270"/>
              <a:gd name="connsiteX3" fmla="*/ 0 w 381000"/>
              <a:gd name="connsiteY3" fmla="*/ 6977270 h 6977270"/>
              <a:gd name="connsiteX4" fmla="*/ 0 w 381000"/>
              <a:gd name="connsiteY4" fmla="*/ 0 h 6977270"/>
              <a:gd name="connsiteX0" fmla="*/ 9939 w 390939"/>
              <a:gd name="connsiteY0" fmla="*/ 0 h 6977270"/>
              <a:gd name="connsiteX1" fmla="*/ 390939 w 390939"/>
              <a:gd name="connsiteY1" fmla="*/ 0 h 6977270"/>
              <a:gd name="connsiteX2" fmla="*/ 390939 w 390939"/>
              <a:gd name="connsiteY2" fmla="*/ 6977270 h 6977270"/>
              <a:gd name="connsiteX3" fmla="*/ 0 w 390939"/>
              <a:gd name="connsiteY3" fmla="*/ 6470374 h 6977270"/>
              <a:gd name="connsiteX4" fmla="*/ 9939 w 390939"/>
              <a:gd name="connsiteY4" fmla="*/ 0 h 6977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939" h="6977270">
                <a:moveTo>
                  <a:pt x="9939" y="0"/>
                </a:moveTo>
                <a:lnTo>
                  <a:pt x="390939" y="0"/>
                </a:lnTo>
                <a:lnTo>
                  <a:pt x="390939" y="6977270"/>
                </a:lnTo>
                <a:lnTo>
                  <a:pt x="0" y="6470374"/>
                </a:lnTo>
                <a:lnTo>
                  <a:pt x="9939" y="0"/>
                </a:lnTo>
                <a:close/>
              </a:path>
            </a:pathLst>
          </a:custGeom>
          <a:solidFill>
            <a:srgbClr val="057780"/>
          </a:solidFill>
          <a:ln>
            <a:solidFill>
              <a:srgbClr val="0577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780"/>
              </a:solidFill>
            </a:endParaRPr>
          </a:p>
        </p:txBody>
      </p:sp>
      <p:sp>
        <p:nvSpPr>
          <p:cNvPr id="10" name="Rectangle 8">
            <a:extLst>
              <a:ext uri="{FF2B5EF4-FFF2-40B4-BE49-F238E27FC236}">
                <a16:creationId xmlns:a16="http://schemas.microsoft.com/office/drawing/2014/main" id="{8C0F865B-7F82-426D-ADA8-B638E5C25BBD}"/>
              </a:ext>
            </a:extLst>
          </p:cNvPr>
          <p:cNvSpPr/>
          <p:nvPr userDrawn="1"/>
        </p:nvSpPr>
        <p:spPr>
          <a:xfrm>
            <a:off x="11489635" y="-1"/>
            <a:ext cx="365760" cy="6217920"/>
          </a:xfrm>
          <a:custGeom>
            <a:avLst/>
            <a:gdLst>
              <a:gd name="connsiteX0" fmla="*/ 0 w 381000"/>
              <a:gd name="connsiteY0" fmla="*/ 0 h 6977270"/>
              <a:gd name="connsiteX1" fmla="*/ 381000 w 381000"/>
              <a:gd name="connsiteY1" fmla="*/ 0 h 6977270"/>
              <a:gd name="connsiteX2" fmla="*/ 381000 w 381000"/>
              <a:gd name="connsiteY2" fmla="*/ 6977270 h 6977270"/>
              <a:gd name="connsiteX3" fmla="*/ 0 w 381000"/>
              <a:gd name="connsiteY3" fmla="*/ 6977270 h 6977270"/>
              <a:gd name="connsiteX4" fmla="*/ 0 w 381000"/>
              <a:gd name="connsiteY4" fmla="*/ 0 h 6977270"/>
              <a:gd name="connsiteX0" fmla="*/ 9939 w 390939"/>
              <a:gd name="connsiteY0" fmla="*/ 0 h 6977270"/>
              <a:gd name="connsiteX1" fmla="*/ 390939 w 390939"/>
              <a:gd name="connsiteY1" fmla="*/ 0 h 6977270"/>
              <a:gd name="connsiteX2" fmla="*/ 390939 w 390939"/>
              <a:gd name="connsiteY2" fmla="*/ 6977270 h 6977270"/>
              <a:gd name="connsiteX3" fmla="*/ 0 w 390939"/>
              <a:gd name="connsiteY3" fmla="*/ 6470374 h 6977270"/>
              <a:gd name="connsiteX4" fmla="*/ 9939 w 390939"/>
              <a:gd name="connsiteY4" fmla="*/ 0 h 6977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939" h="6977270">
                <a:moveTo>
                  <a:pt x="9939" y="0"/>
                </a:moveTo>
                <a:lnTo>
                  <a:pt x="390939" y="0"/>
                </a:lnTo>
                <a:lnTo>
                  <a:pt x="390939" y="6977270"/>
                </a:lnTo>
                <a:lnTo>
                  <a:pt x="0" y="6470374"/>
                </a:lnTo>
                <a:lnTo>
                  <a:pt x="9939" y="0"/>
                </a:lnTo>
                <a:close/>
              </a:path>
            </a:pathLst>
          </a:custGeom>
          <a:solidFill>
            <a:srgbClr val="6AC398"/>
          </a:solidFill>
          <a:ln>
            <a:solidFill>
              <a:srgbClr val="6AC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itle 11">
            <a:extLst>
              <a:ext uri="{FF2B5EF4-FFF2-40B4-BE49-F238E27FC236}">
                <a16:creationId xmlns:a16="http://schemas.microsoft.com/office/drawing/2014/main" id="{C68301E8-C1DD-4CFB-A575-B1999554D09F}"/>
              </a:ext>
            </a:extLst>
          </p:cNvPr>
          <p:cNvSpPr>
            <a:spLocks noGrp="1"/>
          </p:cNvSpPr>
          <p:nvPr>
            <p:ph type="title"/>
          </p:nvPr>
        </p:nvSpPr>
        <p:spPr/>
        <p:txBody>
          <a:bodyPr/>
          <a:lstStyle>
            <a:lvl1pPr>
              <a:defRPr>
                <a:solidFill>
                  <a:srgbClr val="102649"/>
                </a:solidFill>
                <a:latin typeface="Franklin Gothic Medium" panose="020B0603020102020204" pitchFamily="34" charset="0"/>
              </a:defRPr>
            </a:lvl1pPr>
          </a:lstStyle>
          <a:p>
            <a:r>
              <a:rPr lang="en-US"/>
              <a:t>Click to edit Master title style</a:t>
            </a:r>
          </a:p>
        </p:txBody>
      </p:sp>
    </p:spTree>
    <p:custDataLst>
      <p:tags r:id="rId1"/>
    </p:custDataLst>
    <p:extLst>
      <p:ext uri="{BB962C8B-B14F-4D97-AF65-F5344CB8AC3E}">
        <p14:creationId xmlns:p14="http://schemas.microsoft.com/office/powerpoint/2010/main" val="31111937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C68301E8-C1DD-4CFB-A575-B1999554D09F}"/>
              </a:ext>
            </a:extLst>
          </p:cNvPr>
          <p:cNvSpPr>
            <a:spLocks noGrp="1"/>
          </p:cNvSpPr>
          <p:nvPr>
            <p:ph type="title"/>
          </p:nvPr>
        </p:nvSpPr>
        <p:spPr/>
        <p:txBody>
          <a:bodyPr/>
          <a:lstStyle>
            <a:lvl1pPr>
              <a:defRPr>
                <a:solidFill>
                  <a:srgbClr val="102649"/>
                </a:solidFill>
                <a:latin typeface="Franklin Gothic Medium" panose="020B0603020102020204" pitchFamily="34" charset="0"/>
              </a:defRPr>
            </a:lvl1pPr>
          </a:lstStyle>
          <a:p>
            <a:r>
              <a:rPr lang="en-US"/>
              <a:t>Click to edit Master title style</a:t>
            </a:r>
          </a:p>
        </p:txBody>
      </p:sp>
      <p:sp>
        <p:nvSpPr>
          <p:cNvPr id="11" name="Rectangle 4">
            <a:extLst>
              <a:ext uri="{FF2B5EF4-FFF2-40B4-BE49-F238E27FC236}">
                <a16:creationId xmlns:a16="http://schemas.microsoft.com/office/drawing/2014/main" id="{F4C2CDE0-BA1D-4FD8-9EA8-A9AC5F6AD178}"/>
              </a:ext>
            </a:extLst>
          </p:cNvPr>
          <p:cNvSpPr/>
          <p:nvPr userDrawn="1"/>
        </p:nvSpPr>
        <p:spPr>
          <a:xfrm>
            <a:off x="0" y="6190092"/>
            <a:ext cx="10424160" cy="590380"/>
          </a:xfrm>
          <a:custGeom>
            <a:avLst/>
            <a:gdLst>
              <a:gd name="connsiteX0" fmla="*/ 0 w 10068339"/>
              <a:gd name="connsiteY0" fmla="*/ 0 h 993913"/>
              <a:gd name="connsiteX1" fmla="*/ 10068339 w 10068339"/>
              <a:gd name="connsiteY1" fmla="*/ 0 h 993913"/>
              <a:gd name="connsiteX2" fmla="*/ 10068339 w 10068339"/>
              <a:gd name="connsiteY2" fmla="*/ 993913 h 993913"/>
              <a:gd name="connsiteX3" fmla="*/ 0 w 10068339"/>
              <a:gd name="connsiteY3" fmla="*/ 993913 h 993913"/>
              <a:gd name="connsiteX4" fmla="*/ 0 w 10068339"/>
              <a:gd name="connsiteY4" fmla="*/ 0 h 993913"/>
              <a:gd name="connsiteX0" fmla="*/ 0 w 10068339"/>
              <a:gd name="connsiteY0" fmla="*/ 0 h 993913"/>
              <a:gd name="connsiteX1" fmla="*/ 9094304 w 10068339"/>
              <a:gd name="connsiteY1" fmla="*/ 0 h 993913"/>
              <a:gd name="connsiteX2" fmla="*/ 10068339 w 10068339"/>
              <a:gd name="connsiteY2" fmla="*/ 993913 h 993913"/>
              <a:gd name="connsiteX3" fmla="*/ 0 w 10068339"/>
              <a:gd name="connsiteY3" fmla="*/ 993913 h 993913"/>
              <a:gd name="connsiteX4" fmla="*/ 0 w 10068339"/>
              <a:gd name="connsiteY4" fmla="*/ 0 h 993913"/>
              <a:gd name="connsiteX0" fmla="*/ 0 w 10068339"/>
              <a:gd name="connsiteY0" fmla="*/ 0 h 993913"/>
              <a:gd name="connsiteX1" fmla="*/ 9094304 w 10068339"/>
              <a:gd name="connsiteY1" fmla="*/ 0 h 993913"/>
              <a:gd name="connsiteX2" fmla="*/ 10068339 w 10068339"/>
              <a:gd name="connsiteY2" fmla="*/ 993913 h 993913"/>
              <a:gd name="connsiteX3" fmla="*/ 977710 w 10068339"/>
              <a:gd name="connsiteY3" fmla="*/ 972306 h 993913"/>
              <a:gd name="connsiteX4" fmla="*/ 0 w 10068339"/>
              <a:gd name="connsiteY4" fmla="*/ 0 h 993913"/>
              <a:gd name="connsiteX0" fmla="*/ 592867 w 9090629"/>
              <a:gd name="connsiteY0" fmla="*/ 0 h 993913"/>
              <a:gd name="connsiteX1" fmla="*/ 8116594 w 9090629"/>
              <a:gd name="connsiteY1" fmla="*/ 0 h 993913"/>
              <a:gd name="connsiteX2" fmla="*/ 9090629 w 9090629"/>
              <a:gd name="connsiteY2" fmla="*/ 993913 h 993913"/>
              <a:gd name="connsiteX3" fmla="*/ 0 w 9090629"/>
              <a:gd name="connsiteY3" fmla="*/ 972306 h 993913"/>
              <a:gd name="connsiteX4" fmla="*/ 592867 w 9090629"/>
              <a:gd name="connsiteY4" fmla="*/ 0 h 993913"/>
              <a:gd name="connsiteX0" fmla="*/ 634472 w 9090629"/>
              <a:gd name="connsiteY0" fmla="*/ 0 h 1037128"/>
              <a:gd name="connsiteX1" fmla="*/ 8116594 w 9090629"/>
              <a:gd name="connsiteY1" fmla="*/ 43215 h 1037128"/>
              <a:gd name="connsiteX2" fmla="*/ 9090629 w 9090629"/>
              <a:gd name="connsiteY2" fmla="*/ 1037128 h 1037128"/>
              <a:gd name="connsiteX3" fmla="*/ 0 w 9090629"/>
              <a:gd name="connsiteY3" fmla="*/ 1015521 h 1037128"/>
              <a:gd name="connsiteX4" fmla="*/ 634472 w 9090629"/>
              <a:gd name="connsiteY4" fmla="*/ 0 h 1037128"/>
              <a:gd name="connsiteX0" fmla="*/ 634472 w 9624765"/>
              <a:gd name="connsiteY0" fmla="*/ 0 h 1037128"/>
              <a:gd name="connsiteX1" fmla="*/ 9624765 w 9624765"/>
              <a:gd name="connsiteY1" fmla="*/ 78135 h 1037128"/>
              <a:gd name="connsiteX2" fmla="*/ 9090629 w 9624765"/>
              <a:gd name="connsiteY2" fmla="*/ 1037128 h 1037128"/>
              <a:gd name="connsiteX3" fmla="*/ 0 w 9624765"/>
              <a:gd name="connsiteY3" fmla="*/ 1015521 h 1037128"/>
              <a:gd name="connsiteX4" fmla="*/ 634472 w 9624765"/>
              <a:gd name="connsiteY4" fmla="*/ 0 h 103712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624765" h="1037128">
                <a:moveTo>
                  <a:pt x="634472" y="0"/>
                </a:moveTo>
                <a:lnTo>
                  <a:pt x="9624765" y="78135"/>
                </a:lnTo>
                <a:lnTo>
                  <a:pt x="9090629" y="1037128"/>
                </a:lnTo>
                <a:lnTo>
                  <a:pt x="0" y="1015521"/>
                </a:lnTo>
                <a:lnTo>
                  <a:pt x="634472" y="0"/>
                </a:lnTo>
                <a:close/>
              </a:path>
            </a:pathLst>
          </a:custGeom>
          <a:solidFill>
            <a:srgbClr val="6AC398"/>
          </a:solidFill>
          <a:ln>
            <a:solidFill>
              <a:srgbClr val="6AC39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846E0611-A16C-4413-8020-9B33031C3107}"/>
              </a:ext>
            </a:extLst>
          </p:cNvPr>
          <p:cNvSpPr/>
          <p:nvPr userDrawn="1"/>
        </p:nvSpPr>
        <p:spPr>
          <a:xfrm>
            <a:off x="0" y="6400800"/>
            <a:ext cx="11521440" cy="457200"/>
          </a:xfrm>
          <a:custGeom>
            <a:avLst/>
            <a:gdLst>
              <a:gd name="connsiteX0" fmla="*/ 0 w 10068339"/>
              <a:gd name="connsiteY0" fmla="*/ 0 h 993913"/>
              <a:gd name="connsiteX1" fmla="*/ 10068339 w 10068339"/>
              <a:gd name="connsiteY1" fmla="*/ 0 h 993913"/>
              <a:gd name="connsiteX2" fmla="*/ 10068339 w 10068339"/>
              <a:gd name="connsiteY2" fmla="*/ 993913 h 993913"/>
              <a:gd name="connsiteX3" fmla="*/ 0 w 10068339"/>
              <a:gd name="connsiteY3" fmla="*/ 993913 h 993913"/>
              <a:gd name="connsiteX4" fmla="*/ 0 w 10068339"/>
              <a:gd name="connsiteY4" fmla="*/ 0 h 993913"/>
              <a:gd name="connsiteX0" fmla="*/ 0 w 10068339"/>
              <a:gd name="connsiteY0" fmla="*/ 0 h 993913"/>
              <a:gd name="connsiteX1" fmla="*/ 9094304 w 10068339"/>
              <a:gd name="connsiteY1" fmla="*/ 0 h 993913"/>
              <a:gd name="connsiteX2" fmla="*/ 10068339 w 10068339"/>
              <a:gd name="connsiteY2" fmla="*/ 993913 h 993913"/>
              <a:gd name="connsiteX3" fmla="*/ 0 w 10068339"/>
              <a:gd name="connsiteY3" fmla="*/ 993913 h 993913"/>
              <a:gd name="connsiteX4" fmla="*/ 0 w 10068339"/>
              <a:gd name="connsiteY4" fmla="*/ 0 h 993913"/>
              <a:gd name="connsiteX0" fmla="*/ 0 w 9094304"/>
              <a:gd name="connsiteY0" fmla="*/ 0 h 1015522"/>
              <a:gd name="connsiteX1" fmla="*/ 9094304 w 9094304"/>
              <a:gd name="connsiteY1" fmla="*/ 0 h 1015522"/>
              <a:gd name="connsiteX2" fmla="*/ 8516465 w 9094304"/>
              <a:gd name="connsiteY2" fmla="*/ 1015522 h 1015522"/>
              <a:gd name="connsiteX3" fmla="*/ 0 w 9094304"/>
              <a:gd name="connsiteY3" fmla="*/ 993913 h 1015522"/>
              <a:gd name="connsiteX4" fmla="*/ 0 w 9094304"/>
              <a:gd name="connsiteY4" fmla="*/ 0 h 101552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094304" h="1015522">
                <a:moveTo>
                  <a:pt x="0" y="0"/>
                </a:moveTo>
                <a:lnTo>
                  <a:pt x="9094304" y="0"/>
                </a:lnTo>
                <a:lnTo>
                  <a:pt x="8516465" y="1015522"/>
                </a:lnTo>
                <a:lnTo>
                  <a:pt x="0" y="993913"/>
                </a:lnTo>
                <a:lnTo>
                  <a:pt x="0" y="0"/>
                </a:lnTo>
                <a:close/>
              </a:path>
            </a:pathLst>
          </a:custGeom>
          <a:solidFill>
            <a:srgbClr val="007780"/>
          </a:solidFill>
          <a:ln>
            <a:solidFill>
              <a:srgbClr val="0077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ustDataLst>
      <p:tags r:id="rId1"/>
    </p:custDataLst>
    <p:extLst>
      <p:ext uri="{BB962C8B-B14F-4D97-AF65-F5344CB8AC3E}">
        <p14:creationId xmlns:p14="http://schemas.microsoft.com/office/powerpoint/2010/main" val="14605955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3.xml"/></Relationships>
</file>

<file path=ppt/slideMasters/_rels/slideMaster3.xml.rels><?xml version="1.0" encoding="UTF-8" standalone="yes"?>
<Relationships xmlns="http://schemas.openxmlformats.org/package/2006/relationships"><Relationship Id="rId3" Type="http://schemas.openxmlformats.org/officeDocument/2006/relationships/theme" Target="../theme/theme3.xml"/><Relationship Id="rId2" Type="http://schemas.openxmlformats.org/officeDocument/2006/relationships/slideLayout" Target="../slideLayouts/slideLayout15.xml"/><Relationship Id="rId1" Type="http://schemas.openxmlformats.org/officeDocument/2006/relationships/slideLayout" Target="../slideLayouts/slideLayout14.xml"/><Relationship Id="rId4" Type="http://schemas.openxmlformats.org/officeDocument/2006/relationships/tags" Target="../tags/tag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CFAA31E-A6D5-0042-9274-104B04F9ADF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91896C5-06B0-3147-AB94-8C999EE890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4BC9E41-8ACF-5A41-9EAC-CFD88AAFBF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bg1"/>
                </a:solidFill>
              </a:defRPr>
            </a:lvl1pPr>
          </a:lstStyle>
          <a:p>
            <a:fld id="{90F885B2-8894-8044-8FDE-175D50DC3849}" type="datetimeFigureOut">
              <a:rPr lang="en-US" smtClean="0"/>
              <a:pPr/>
              <a:t>8/3/2026</a:t>
            </a:fld>
            <a:endParaRPr lang="en-US"/>
          </a:p>
        </p:txBody>
      </p:sp>
      <p:sp>
        <p:nvSpPr>
          <p:cNvPr id="5" name="Footer Placeholder 4">
            <a:extLst>
              <a:ext uri="{FF2B5EF4-FFF2-40B4-BE49-F238E27FC236}">
                <a16:creationId xmlns:a16="http://schemas.microsoft.com/office/drawing/2014/main" id="{CCC268BD-BE55-F341-B9D2-8E463FCF8391}"/>
              </a:ext>
            </a:extLst>
          </p:cNvPr>
          <p:cNvSpPr>
            <a:spLocks noGrp="1"/>
          </p:cNvSpPr>
          <p:nvPr>
            <p:ph type="ftr" sz="quarter" idx="3"/>
          </p:nvPr>
        </p:nvSpPr>
        <p:spPr>
          <a:xfrm>
            <a:off x="4038600" y="6356350"/>
            <a:ext cx="3564699" cy="365125"/>
          </a:xfrm>
          <a:prstGeom prst="rect">
            <a:avLst/>
          </a:prstGeom>
        </p:spPr>
        <p:txBody>
          <a:bodyPr vert="horz" lIns="91440" tIns="45720" rIns="91440" bIns="45720" rtlCol="0" anchor="ctr"/>
          <a:lstStyle>
            <a:lvl1pPr algn="ctr">
              <a:defRPr sz="1200">
                <a:solidFill>
                  <a:schemeClr val="bg1"/>
                </a:solidFill>
              </a:defRPr>
            </a:lvl1pPr>
          </a:lstStyle>
          <a:p>
            <a:endParaRPr lang="en-US"/>
          </a:p>
        </p:txBody>
      </p:sp>
    </p:spTree>
    <p:extLst>
      <p:ext uri="{BB962C8B-B14F-4D97-AF65-F5344CB8AC3E}">
        <p14:creationId xmlns:p14="http://schemas.microsoft.com/office/powerpoint/2010/main" val="227133968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2"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rgbClr val="00778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rgbClr val="102649"/>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rgbClr val="102649"/>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rgbClr val="102649"/>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rgbClr val="102649"/>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rgbClr val="102649"/>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4D61B3C-F3CE-41BA-A5EB-8E28BD0BC39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8F913CB3-2610-4441-BF8F-1D4B8DA57C3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6B7C1E-FB4E-4357-A6B0-08F6985C364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7C5B588-C7C6-4C5D-B93D-063A454E33C8}" type="datetimeFigureOut">
              <a:rPr lang="en-US" smtClean="0"/>
              <a:t>8/3/2026</a:t>
            </a:fld>
            <a:endParaRPr lang="en-US"/>
          </a:p>
        </p:txBody>
      </p:sp>
      <p:sp>
        <p:nvSpPr>
          <p:cNvPr id="5" name="Footer Placeholder 4">
            <a:extLst>
              <a:ext uri="{FF2B5EF4-FFF2-40B4-BE49-F238E27FC236}">
                <a16:creationId xmlns:a16="http://schemas.microsoft.com/office/drawing/2014/main" id="{20D5D313-6870-4CD0-8C03-B1950941919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5CBA814-2CA1-4C3C-9BBA-E294F37D618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E75112F-622D-4071-A15F-A175D51E0909}" type="slidenum">
              <a:rPr lang="en-US" smtClean="0"/>
              <a:t>‹#›</a:t>
            </a:fld>
            <a:endParaRPr lang="en-US"/>
          </a:p>
        </p:txBody>
      </p:sp>
    </p:spTree>
    <p:extLst>
      <p:ext uri="{BB962C8B-B14F-4D97-AF65-F5344CB8AC3E}">
        <p14:creationId xmlns:p14="http://schemas.microsoft.com/office/powerpoint/2010/main" val="2112090196"/>
      </p:ext>
    </p:extLst>
  </p:cSld>
  <p:clrMap bg1="lt1" tx1="dk1" bg2="lt2" tx2="dk2" accent1="accent1" accent2="accent2" accent3="accent3" accent4="accent4" accent5="accent5" accent6="accent6" hlink="hlink" folHlink="folHlink"/>
  <p:sldLayoutIdLst>
    <p:sldLayoutId id="2147483664"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30B041-B759-40BA-A74A-A9C11355816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A51742F-7F3D-4D4E-8E9A-371370BD03E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D0EF50-598B-44A0-89B2-2DC7F6DAE5E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E4FEC40-9A22-433E-8CD6-537EEEAC6D53}" type="datetimeFigureOut">
              <a:rPr lang="en-US" smtClean="0"/>
              <a:t>8/3/2026</a:t>
            </a:fld>
            <a:endParaRPr lang="en-US"/>
          </a:p>
        </p:txBody>
      </p:sp>
      <p:sp>
        <p:nvSpPr>
          <p:cNvPr id="5" name="Footer Placeholder 4">
            <a:extLst>
              <a:ext uri="{FF2B5EF4-FFF2-40B4-BE49-F238E27FC236}">
                <a16:creationId xmlns:a16="http://schemas.microsoft.com/office/drawing/2014/main" id="{9E3D68CF-ACAF-41B6-A761-0C7E78085A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D0C0374F-51A4-48A8-9D78-FA1AD05639F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1C9D99-57D4-4742-83B8-D3B80422AE2D}" type="slidenum">
              <a:rPr lang="en-US" smtClean="0"/>
              <a:t>‹#›</a:t>
            </a:fld>
            <a:endParaRPr lang="en-US"/>
          </a:p>
        </p:txBody>
      </p:sp>
    </p:spTree>
    <p:custDataLst>
      <p:tags r:id="rId4"/>
    </p:custDataLst>
    <p:extLst>
      <p:ext uri="{BB962C8B-B14F-4D97-AF65-F5344CB8AC3E}">
        <p14:creationId xmlns:p14="http://schemas.microsoft.com/office/powerpoint/2010/main" val="3793016142"/>
      </p:ext>
    </p:extLst>
  </p:cSld>
  <p:clrMap bg1="lt1" tx1="dk1" bg2="lt2" tx2="dk2" accent1="accent1" accent2="accent2" accent3="accent3" accent4="accent4" accent5="accent5" accent6="accent6" hlink="hlink" folHlink="folHlink"/>
  <p:sldLayoutIdLst>
    <p:sldLayoutId id="2147483785" r:id="rId1"/>
    <p:sldLayoutId id="2147483791"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ags" Target="../tags/tag6.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6.xml"/><Relationship Id="rId1" Type="http://schemas.openxmlformats.org/officeDocument/2006/relationships/tags" Target="../tags/tag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8.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11.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1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3.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tags" Target="../tags/tag14.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5.xml"/><Relationship Id="rId5" Type="http://schemas.openxmlformats.org/officeDocument/2006/relationships/hyperlink" Target="mailto:program.intake@usda.gov" TargetMode="External"/><Relationship Id="rId4" Type="http://schemas.openxmlformats.org/officeDocument/2006/relationships/hyperlink" Target="https://www.usda.gov/oascr/how-to-file-a-program-discrimination-complaint" TargetMode="Externa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3.xml"/><Relationship Id="rId1" Type="http://schemas.openxmlformats.org/officeDocument/2006/relationships/tags" Target="../tags/tag16.xml"/><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83189A-6FB4-E44C-B710-7D3A72EB7571}"/>
              </a:ext>
            </a:extLst>
          </p:cNvPr>
          <p:cNvSpPr>
            <a:spLocks noGrp="1"/>
          </p:cNvSpPr>
          <p:nvPr>
            <p:ph type="ctrTitle"/>
          </p:nvPr>
        </p:nvSpPr>
        <p:spPr>
          <a:xfrm>
            <a:off x="3107859" y="1073807"/>
            <a:ext cx="5532558" cy="2387600"/>
          </a:xfrm>
        </p:spPr>
        <p:txBody>
          <a:bodyPr>
            <a:normAutofit/>
          </a:bodyPr>
          <a:lstStyle/>
          <a:p>
            <a:pPr algn="l"/>
            <a:r>
              <a:rPr lang="en-US" sz="4800" dirty="0"/>
              <a:t>SY 2026-2027: </a:t>
            </a:r>
            <a:br>
              <a:rPr lang="en-US" sz="4800" dirty="0"/>
            </a:br>
            <a:r>
              <a:rPr lang="en-US" sz="4800" dirty="0"/>
              <a:t>Adult Meal Prices</a:t>
            </a:r>
          </a:p>
        </p:txBody>
      </p:sp>
      <p:sp>
        <p:nvSpPr>
          <p:cNvPr id="3" name="Subtitle 2">
            <a:extLst>
              <a:ext uri="{FF2B5EF4-FFF2-40B4-BE49-F238E27FC236}">
                <a16:creationId xmlns:a16="http://schemas.microsoft.com/office/drawing/2014/main" id="{15975756-7273-374D-877B-DD347CC3BB25}"/>
              </a:ext>
            </a:extLst>
          </p:cNvPr>
          <p:cNvSpPr>
            <a:spLocks noGrp="1"/>
          </p:cNvSpPr>
          <p:nvPr>
            <p:ph type="subTitle" idx="1"/>
          </p:nvPr>
        </p:nvSpPr>
        <p:spPr>
          <a:xfrm>
            <a:off x="3138364" y="3625304"/>
            <a:ext cx="8404277" cy="1655762"/>
          </a:xfrm>
        </p:spPr>
        <p:txBody>
          <a:bodyPr>
            <a:normAutofit/>
          </a:bodyPr>
          <a:lstStyle/>
          <a:p>
            <a:pPr algn="l"/>
            <a:r>
              <a:rPr lang="en-US" sz="4800"/>
              <a:t>National School Lunch Program</a:t>
            </a:r>
          </a:p>
          <a:p>
            <a:pPr algn="l"/>
            <a:r>
              <a:rPr lang="en-US" sz="4800"/>
              <a:t>School Breakfast Program</a:t>
            </a:r>
          </a:p>
        </p:txBody>
      </p:sp>
    </p:spTree>
    <p:custDataLst>
      <p:tags r:id="rId1"/>
    </p:custDataLst>
    <p:extLst>
      <p:ext uri="{BB962C8B-B14F-4D97-AF65-F5344CB8AC3E}">
        <p14:creationId xmlns:p14="http://schemas.microsoft.com/office/powerpoint/2010/main" val="3019029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EE27E-ECE9-4E83-B81C-FCB8A5A3C744}"/>
              </a:ext>
            </a:extLst>
          </p:cNvPr>
          <p:cNvSpPr>
            <a:spLocks noGrp="1"/>
          </p:cNvSpPr>
          <p:nvPr>
            <p:ph type="title"/>
          </p:nvPr>
        </p:nvSpPr>
        <p:spPr/>
        <p:txBody>
          <a:bodyPr>
            <a:normAutofit/>
          </a:bodyPr>
          <a:lstStyle/>
          <a:p>
            <a:r>
              <a:rPr lang="en-US" sz="5400"/>
              <a:t>Adult Participation</a:t>
            </a:r>
          </a:p>
        </p:txBody>
      </p:sp>
      <p:pic>
        <p:nvPicPr>
          <p:cNvPr id="4" name="Picture 3">
            <a:extLst>
              <a:ext uri="{FF2B5EF4-FFF2-40B4-BE49-F238E27FC236}">
                <a16:creationId xmlns:a16="http://schemas.microsoft.com/office/drawing/2014/main" id="{41FBD7BB-A08F-457E-9640-807BAC889A52}"/>
              </a:ext>
            </a:extLst>
          </p:cNvPr>
          <p:cNvPicPr>
            <a:picLocks noChangeAspect="1"/>
          </p:cNvPicPr>
          <p:nvPr/>
        </p:nvPicPr>
        <p:blipFill rotWithShape="1">
          <a:blip r:embed="rId4"/>
          <a:srcRect t="17414" b="4081"/>
          <a:stretch/>
        </p:blipFill>
        <p:spPr>
          <a:xfrm>
            <a:off x="1432296" y="1690688"/>
            <a:ext cx="4122357" cy="4851919"/>
          </a:xfrm>
          <a:prstGeom prst="rect">
            <a:avLst/>
          </a:prstGeom>
        </p:spPr>
      </p:pic>
    </p:spTree>
    <p:custDataLst>
      <p:tags r:id="rId1"/>
    </p:custDataLst>
    <p:extLst>
      <p:ext uri="{BB962C8B-B14F-4D97-AF65-F5344CB8AC3E}">
        <p14:creationId xmlns:p14="http://schemas.microsoft.com/office/powerpoint/2010/main" val="444265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F13C74B1-5B17-4795-BED0-7140497B445A}"/>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DFC32D3-CE80-4487-BC63-656154885023}"/>
              </a:ext>
            </a:extLst>
          </p:cNvPr>
          <p:cNvSpPr>
            <a:spLocks noGrp="1"/>
          </p:cNvSpPr>
          <p:nvPr>
            <p:ph type="title"/>
          </p:nvPr>
        </p:nvSpPr>
        <p:spPr>
          <a:xfrm>
            <a:off x="839209" y="997013"/>
            <a:ext cx="4368602" cy="904332"/>
          </a:xfrm>
        </p:spPr>
        <p:txBody>
          <a:bodyPr anchor="b">
            <a:normAutofit/>
          </a:bodyPr>
          <a:lstStyle/>
          <a:p>
            <a:r>
              <a:rPr lang="en-US" sz="5400"/>
              <a:t>Adult Pricing</a:t>
            </a:r>
          </a:p>
        </p:txBody>
      </p:sp>
      <p:sp>
        <p:nvSpPr>
          <p:cNvPr id="12" name="sketchy line">
            <a:extLst>
              <a:ext uri="{FF2B5EF4-FFF2-40B4-BE49-F238E27FC236}">
                <a16:creationId xmlns:a16="http://schemas.microsoft.com/office/drawing/2014/main" id="{D4974D33-8DC5-464E-8C6D-BE58F0669C1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sX0" fmla="*/ 0 w 3474720"/>
              <a:gd name="csY0" fmla="*/ 0 h 18288"/>
              <a:gd name="csX1" fmla="*/ 694944 w 3474720"/>
              <a:gd name="csY1" fmla="*/ 0 h 18288"/>
              <a:gd name="csX2" fmla="*/ 1355141 w 3474720"/>
              <a:gd name="csY2" fmla="*/ 0 h 18288"/>
              <a:gd name="csX3" fmla="*/ 2015338 w 3474720"/>
              <a:gd name="csY3" fmla="*/ 0 h 18288"/>
              <a:gd name="csX4" fmla="*/ 2779776 w 3474720"/>
              <a:gd name="csY4" fmla="*/ 0 h 18288"/>
              <a:gd name="csX5" fmla="*/ 3474720 w 3474720"/>
              <a:gd name="csY5" fmla="*/ 0 h 18288"/>
              <a:gd name="csX6" fmla="*/ 3474720 w 3474720"/>
              <a:gd name="csY6" fmla="*/ 18288 h 18288"/>
              <a:gd name="csX7" fmla="*/ 2779776 w 3474720"/>
              <a:gd name="csY7" fmla="*/ 18288 h 18288"/>
              <a:gd name="csX8" fmla="*/ 2189074 w 3474720"/>
              <a:gd name="csY8" fmla="*/ 18288 h 18288"/>
              <a:gd name="csX9" fmla="*/ 1528877 w 3474720"/>
              <a:gd name="csY9" fmla="*/ 18288 h 18288"/>
              <a:gd name="csX10" fmla="*/ 868680 w 3474720"/>
              <a:gd name="csY10" fmla="*/ 18288 h 18288"/>
              <a:gd name="csX11" fmla="*/ 0 w 3474720"/>
              <a:gd name="csY11" fmla="*/ 18288 h 18288"/>
              <a:gd name="csX12" fmla="*/ 0 w 347472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E0D5E942-B6CC-4485-B16E-D22EF2374CFA}"/>
              </a:ext>
            </a:extLst>
          </p:cNvPr>
          <p:cNvSpPr>
            <a:spLocks noGrp="1"/>
          </p:cNvSpPr>
          <p:nvPr>
            <p:ph idx="1"/>
          </p:nvPr>
        </p:nvSpPr>
        <p:spPr>
          <a:xfrm>
            <a:off x="-1525" y="2801245"/>
            <a:ext cx="5445722" cy="3993664"/>
          </a:xfrm>
        </p:spPr>
        <p:txBody>
          <a:bodyPr>
            <a:normAutofit/>
          </a:bodyPr>
          <a:lstStyle/>
          <a:p>
            <a:pPr marL="0" indent="0" algn="ctr">
              <a:buNone/>
            </a:pPr>
            <a:r>
              <a:rPr lang="en-US" sz="3200"/>
              <a:t>Adult Meals</a:t>
            </a:r>
          </a:p>
          <a:p>
            <a:pPr marL="0" indent="0" algn="ctr">
              <a:buNone/>
            </a:pPr>
            <a:r>
              <a:rPr lang="en-US" sz="3200"/>
              <a:t>≥</a:t>
            </a:r>
          </a:p>
          <a:p>
            <a:pPr marL="0" indent="0" algn="ctr">
              <a:buNone/>
            </a:pPr>
            <a:r>
              <a:rPr lang="en-US" sz="3200"/>
              <a:t>Federal Assistance</a:t>
            </a:r>
          </a:p>
          <a:p>
            <a:pPr marL="0" indent="0" algn="ctr">
              <a:buNone/>
            </a:pPr>
            <a:endParaRPr lang="en-US"/>
          </a:p>
          <a:p>
            <a:pPr marL="0" indent="0" algn="ctr">
              <a:buNone/>
            </a:pPr>
            <a:endParaRPr lang="en-US"/>
          </a:p>
          <a:p>
            <a:pPr marL="0" indent="0" algn="ctr">
              <a:buNone/>
            </a:pPr>
            <a:r>
              <a:rPr lang="en-US"/>
              <a:t>USDA FNS INSTRUCTION </a:t>
            </a:r>
          </a:p>
          <a:p>
            <a:pPr marL="0" indent="0" algn="ctr">
              <a:buNone/>
            </a:pPr>
            <a:r>
              <a:rPr lang="en-US"/>
              <a:t>782-5 Rev. 1</a:t>
            </a:r>
          </a:p>
        </p:txBody>
      </p:sp>
      <p:pic>
        <p:nvPicPr>
          <p:cNvPr id="5" name="Picture 4">
            <a:extLst>
              <a:ext uri="{FF2B5EF4-FFF2-40B4-BE49-F238E27FC236}">
                <a16:creationId xmlns:a16="http://schemas.microsoft.com/office/drawing/2014/main" id="{AC76E6E2-8B87-4C3A-9FBB-ED832B68F9B4}"/>
              </a:ext>
            </a:extLst>
          </p:cNvPr>
          <p:cNvPicPr>
            <a:picLocks noChangeAspect="1"/>
          </p:cNvPicPr>
          <p:nvPr/>
        </p:nvPicPr>
        <p:blipFill rotWithShape="1">
          <a:blip r:embed="rId4"/>
          <a:srcRect r="33047" b="-1"/>
          <a:stretch/>
        </p:blipFill>
        <p:spPr>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grpSp>
        <p:nvGrpSpPr>
          <p:cNvPr id="6" name="Group 5">
            <a:extLst>
              <a:ext uri="{FF2B5EF4-FFF2-40B4-BE49-F238E27FC236}">
                <a16:creationId xmlns:a16="http://schemas.microsoft.com/office/drawing/2014/main" id="{4E7A70E2-5B00-4ACB-90F3-F967DBB1F23D}"/>
              </a:ext>
            </a:extLst>
          </p:cNvPr>
          <p:cNvGrpSpPr/>
          <p:nvPr/>
        </p:nvGrpSpPr>
        <p:grpSpPr>
          <a:xfrm>
            <a:off x="0" y="6913"/>
            <a:ext cx="2030651" cy="584775"/>
            <a:chOff x="208967" y="194164"/>
            <a:chExt cx="2030651" cy="584775"/>
          </a:xfrm>
        </p:grpSpPr>
        <p:sp>
          <p:nvSpPr>
            <p:cNvPr id="7" name="Rectangle 8">
              <a:extLst>
                <a:ext uri="{FF2B5EF4-FFF2-40B4-BE49-F238E27FC236}">
                  <a16:creationId xmlns:a16="http://schemas.microsoft.com/office/drawing/2014/main" id="{DFC40F92-F2F5-41F2-8CAD-6D9972F842D9}"/>
                </a:ext>
              </a:extLst>
            </p:cNvPr>
            <p:cNvSpPr/>
            <p:nvPr/>
          </p:nvSpPr>
          <p:spPr>
            <a:xfrm rot="16200000">
              <a:off x="992417" y="-528773"/>
              <a:ext cx="463752" cy="2030651"/>
            </a:xfrm>
            <a:custGeom>
              <a:avLst/>
              <a:gdLst>
                <a:gd name="connsiteX0" fmla="*/ 0 w 381000"/>
                <a:gd name="connsiteY0" fmla="*/ 0 h 6977270"/>
                <a:gd name="connsiteX1" fmla="*/ 381000 w 381000"/>
                <a:gd name="connsiteY1" fmla="*/ 0 h 6977270"/>
                <a:gd name="connsiteX2" fmla="*/ 381000 w 381000"/>
                <a:gd name="connsiteY2" fmla="*/ 6977270 h 6977270"/>
                <a:gd name="connsiteX3" fmla="*/ 0 w 381000"/>
                <a:gd name="connsiteY3" fmla="*/ 6977270 h 6977270"/>
                <a:gd name="connsiteX4" fmla="*/ 0 w 381000"/>
                <a:gd name="connsiteY4" fmla="*/ 0 h 6977270"/>
                <a:gd name="connsiteX0" fmla="*/ 9939 w 390939"/>
                <a:gd name="connsiteY0" fmla="*/ 0 h 6977270"/>
                <a:gd name="connsiteX1" fmla="*/ 390939 w 390939"/>
                <a:gd name="connsiteY1" fmla="*/ 0 h 6977270"/>
                <a:gd name="connsiteX2" fmla="*/ 390939 w 390939"/>
                <a:gd name="connsiteY2" fmla="*/ 6977270 h 6977270"/>
                <a:gd name="connsiteX3" fmla="*/ 0 w 390939"/>
                <a:gd name="connsiteY3" fmla="*/ 6470374 h 6977270"/>
                <a:gd name="connsiteX4" fmla="*/ 9939 w 390939"/>
                <a:gd name="connsiteY4" fmla="*/ 0 h 6977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939" h="6977270">
                  <a:moveTo>
                    <a:pt x="9939" y="0"/>
                  </a:moveTo>
                  <a:lnTo>
                    <a:pt x="390939" y="0"/>
                  </a:lnTo>
                  <a:lnTo>
                    <a:pt x="390939" y="6977270"/>
                  </a:lnTo>
                  <a:lnTo>
                    <a:pt x="0" y="6470374"/>
                  </a:lnTo>
                  <a:lnTo>
                    <a:pt x="9939" y="0"/>
                  </a:lnTo>
                  <a:close/>
                </a:path>
              </a:pathLst>
            </a:custGeom>
            <a:solidFill>
              <a:srgbClr val="057780"/>
            </a:solidFill>
            <a:ln>
              <a:solidFill>
                <a:srgbClr val="0577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780"/>
                </a:solidFill>
              </a:endParaRPr>
            </a:p>
          </p:txBody>
        </p:sp>
        <p:sp>
          <p:nvSpPr>
            <p:cNvPr id="4" name="TextBox 3">
              <a:extLst>
                <a:ext uri="{FF2B5EF4-FFF2-40B4-BE49-F238E27FC236}">
                  <a16:creationId xmlns:a16="http://schemas.microsoft.com/office/drawing/2014/main" id="{F02D5FB6-2359-4E42-8670-391E31DE8317}"/>
                </a:ext>
              </a:extLst>
            </p:cNvPr>
            <p:cNvSpPr txBox="1"/>
            <p:nvPr/>
          </p:nvSpPr>
          <p:spPr>
            <a:xfrm>
              <a:off x="781880" y="194164"/>
              <a:ext cx="1166190" cy="584775"/>
            </a:xfrm>
            <a:prstGeom prst="rect">
              <a:avLst/>
            </a:prstGeom>
            <a:noFill/>
          </p:spPr>
          <p:txBody>
            <a:bodyPr wrap="square" rtlCol="0">
              <a:spAutoFit/>
            </a:bodyPr>
            <a:lstStyle/>
            <a:p>
              <a:r>
                <a:rPr lang="en-US" sz="3200" b="1">
                  <a:solidFill>
                    <a:schemeClr val="bg1"/>
                  </a:solidFill>
                </a:rPr>
                <a:t>CEP</a:t>
              </a:r>
            </a:p>
          </p:txBody>
        </p:sp>
      </p:grpSp>
    </p:spTree>
    <p:custDataLst>
      <p:tags r:id="rId1"/>
    </p:custDataLst>
    <p:extLst>
      <p:ext uri="{BB962C8B-B14F-4D97-AF65-F5344CB8AC3E}">
        <p14:creationId xmlns:p14="http://schemas.microsoft.com/office/powerpoint/2010/main" val="3558481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94545B-BC5D-47AD-B1C9-22D0BAF6CC7D}"/>
              </a:ext>
            </a:extLst>
          </p:cNvPr>
          <p:cNvSpPr>
            <a:spLocks noGrp="1"/>
          </p:cNvSpPr>
          <p:nvPr>
            <p:ph type="title"/>
          </p:nvPr>
        </p:nvSpPr>
        <p:spPr>
          <a:xfrm>
            <a:off x="838199" y="804889"/>
            <a:ext cx="11013831" cy="1325563"/>
          </a:xfrm>
        </p:spPr>
        <p:txBody>
          <a:bodyPr>
            <a:normAutofit/>
          </a:bodyPr>
          <a:lstStyle/>
          <a:p>
            <a:r>
              <a:rPr lang="en-US" sz="5400"/>
              <a:t>Why is the price changing?</a:t>
            </a:r>
          </a:p>
        </p:txBody>
      </p:sp>
      <p:grpSp>
        <p:nvGrpSpPr>
          <p:cNvPr id="4" name="Group 3">
            <a:extLst>
              <a:ext uri="{FF2B5EF4-FFF2-40B4-BE49-F238E27FC236}">
                <a16:creationId xmlns:a16="http://schemas.microsoft.com/office/drawing/2014/main" id="{6AF0987C-2DF3-415D-82E2-FE705AAED140}"/>
              </a:ext>
            </a:extLst>
          </p:cNvPr>
          <p:cNvGrpSpPr/>
          <p:nvPr/>
        </p:nvGrpSpPr>
        <p:grpSpPr>
          <a:xfrm>
            <a:off x="627187" y="2558941"/>
            <a:ext cx="10881360" cy="91440"/>
            <a:chOff x="640080" y="2040778"/>
            <a:chExt cx="3475483" cy="83245"/>
          </a:xfrm>
        </p:grpSpPr>
        <p:cxnSp>
          <p:nvCxnSpPr>
            <p:cNvPr id="5" name="Straight Connector 4">
              <a:extLst>
                <a:ext uri="{FF2B5EF4-FFF2-40B4-BE49-F238E27FC236}">
                  <a16:creationId xmlns:a16="http://schemas.microsoft.com/office/drawing/2014/main" id="{B78DB2E2-4E3E-4772-8255-CFB34A622E71}"/>
                </a:ext>
              </a:extLst>
            </p:cNvPr>
            <p:cNvCxnSpPr>
              <a:cxnSpLocks/>
            </p:cNvCxnSpPr>
            <p:nvPr/>
          </p:nvCxnSpPr>
          <p:spPr>
            <a:xfrm>
              <a:off x="640080" y="2078503"/>
              <a:ext cx="3474720" cy="0"/>
            </a:xfrm>
            <a:prstGeom prst="line">
              <a:avLst/>
            </a:prstGeom>
            <a:ln w="57150">
              <a:solidFill>
                <a:srgbClr val="ED7D31"/>
              </a:solidFill>
            </a:ln>
          </p:spPr>
          <p:style>
            <a:lnRef idx="1">
              <a:schemeClr val="accent1"/>
            </a:lnRef>
            <a:fillRef idx="0">
              <a:schemeClr val="accent1"/>
            </a:fillRef>
            <a:effectRef idx="0">
              <a:schemeClr val="accent1"/>
            </a:effectRef>
            <a:fontRef idx="minor">
              <a:schemeClr val="tx1"/>
            </a:fontRef>
          </p:style>
        </p:cxnSp>
        <p:sp>
          <p:nvSpPr>
            <p:cNvPr id="6" name="Freeform: Shape 5">
              <a:extLst>
                <a:ext uri="{FF2B5EF4-FFF2-40B4-BE49-F238E27FC236}">
                  <a16:creationId xmlns:a16="http://schemas.microsoft.com/office/drawing/2014/main" id="{49D44A6B-92A1-459A-84C5-01D579F29AE1}"/>
                </a:ext>
              </a:extLst>
            </p:cNvPr>
            <p:cNvSpPr/>
            <p:nvPr/>
          </p:nvSpPr>
          <p:spPr>
            <a:xfrm>
              <a:off x="677123" y="2040778"/>
              <a:ext cx="3438440" cy="83245"/>
            </a:xfrm>
            <a:custGeom>
              <a:avLst/>
              <a:gdLst>
                <a:gd name="connsiteX0" fmla="*/ 0 w 3438440"/>
                <a:gd name="connsiteY0" fmla="*/ 14068 h 83245"/>
                <a:gd name="connsiteX1" fmla="*/ 98474 w 3438440"/>
                <a:gd name="connsiteY1" fmla="*/ 0 h 83245"/>
                <a:gd name="connsiteX2" fmla="*/ 309489 w 3438440"/>
                <a:gd name="connsiteY2" fmla="*/ 28136 h 83245"/>
                <a:gd name="connsiteX3" fmla="*/ 379828 w 3438440"/>
                <a:gd name="connsiteY3" fmla="*/ 42203 h 83245"/>
                <a:gd name="connsiteX4" fmla="*/ 872197 w 3438440"/>
                <a:gd name="connsiteY4" fmla="*/ 56271 h 83245"/>
                <a:gd name="connsiteX5" fmla="*/ 1786597 w 3438440"/>
                <a:gd name="connsiteY5" fmla="*/ 56271 h 83245"/>
                <a:gd name="connsiteX6" fmla="*/ 1856935 w 3438440"/>
                <a:gd name="connsiteY6" fmla="*/ 42203 h 83245"/>
                <a:gd name="connsiteX7" fmla="*/ 2082018 w 3438440"/>
                <a:gd name="connsiteY7" fmla="*/ 14068 h 83245"/>
                <a:gd name="connsiteX8" fmla="*/ 2729132 w 3438440"/>
                <a:gd name="connsiteY8" fmla="*/ 42203 h 83245"/>
                <a:gd name="connsiteX9" fmla="*/ 2799471 w 3438440"/>
                <a:gd name="connsiteY9" fmla="*/ 56271 h 83245"/>
                <a:gd name="connsiteX10" fmla="*/ 3305908 w 3438440"/>
                <a:gd name="connsiteY10" fmla="*/ 42203 h 83245"/>
                <a:gd name="connsiteX11" fmla="*/ 3432517 w 3438440"/>
                <a:gd name="connsiteY11" fmla="*/ 28136 h 83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438440" h="83245">
                  <a:moveTo>
                    <a:pt x="0" y="14068"/>
                  </a:moveTo>
                  <a:cubicBezTo>
                    <a:pt x="32825" y="9379"/>
                    <a:pt x="65316" y="0"/>
                    <a:pt x="98474" y="0"/>
                  </a:cubicBezTo>
                  <a:cubicBezTo>
                    <a:pt x="112699" y="0"/>
                    <a:pt x="288675" y="24667"/>
                    <a:pt x="309489" y="28136"/>
                  </a:cubicBezTo>
                  <a:cubicBezTo>
                    <a:pt x="333074" y="32067"/>
                    <a:pt x="355947" y="41009"/>
                    <a:pt x="379828" y="42203"/>
                  </a:cubicBezTo>
                  <a:cubicBezTo>
                    <a:pt x="543813" y="50402"/>
                    <a:pt x="708074" y="51582"/>
                    <a:pt x="872197" y="56271"/>
                  </a:cubicBezTo>
                  <a:cubicBezTo>
                    <a:pt x="1238890" y="102109"/>
                    <a:pt x="1025503" y="80823"/>
                    <a:pt x="1786597" y="56271"/>
                  </a:cubicBezTo>
                  <a:cubicBezTo>
                    <a:pt x="1810495" y="55500"/>
                    <a:pt x="1833350" y="46134"/>
                    <a:pt x="1856935" y="42203"/>
                  </a:cubicBezTo>
                  <a:cubicBezTo>
                    <a:pt x="1937208" y="28824"/>
                    <a:pt x="1999595" y="23226"/>
                    <a:pt x="2082018" y="14068"/>
                  </a:cubicBezTo>
                  <a:cubicBezTo>
                    <a:pt x="2345681" y="21007"/>
                    <a:pt x="2505187" y="7750"/>
                    <a:pt x="2729132" y="42203"/>
                  </a:cubicBezTo>
                  <a:cubicBezTo>
                    <a:pt x="2752765" y="45839"/>
                    <a:pt x="2776025" y="51582"/>
                    <a:pt x="2799471" y="56271"/>
                  </a:cubicBezTo>
                  <a:cubicBezTo>
                    <a:pt x="2968283" y="51582"/>
                    <a:pt x="3137231" y="50431"/>
                    <a:pt x="3305908" y="42203"/>
                  </a:cubicBezTo>
                  <a:cubicBezTo>
                    <a:pt x="3669693" y="24458"/>
                    <a:pt x="3136562" y="28136"/>
                    <a:pt x="3432517" y="28136"/>
                  </a:cubicBezTo>
                </a:path>
              </a:pathLst>
            </a:custGeom>
            <a:noFill/>
            <a:ln w="38100">
              <a:solidFill>
                <a:srgbClr val="ED7D3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7" name="TextBox 6">
            <a:extLst>
              <a:ext uri="{FF2B5EF4-FFF2-40B4-BE49-F238E27FC236}">
                <a16:creationId xmlns:a16="http://schemas.microsoft.com/office/drawing/2014/main" id="{078A4CE9-E6A5-4D80-BE03-0C8D1452E630}"/>
              </a:ext>
            </a:extLst>
          </p:cNvPr>
          <p:cNvSpPr txBox="1"/>
          <p:nvPr/>
        </p:nvSpPr>
        <p:spPr>
          <a:xfrm>
            <a:off x="627187" y="2910226"/>
            <a:ext cx="9163927" cy="1754326"/>
          </a:xfrm>
          <a:prstGeom prst="rect">
            <a:avLst/>
          </a:prstGeom>
          <a:noFill/>
        </p:spPr>
        <p:txBody>
          <a:bodyPr wrap="square" rtlCol="0">
            <a:spAutoFit/>
          </a:bodyPr>
          <a:lstStyle/>
          <a:p>
            <a:pPr marL="457200" indent="-457200">
              <a:buFont typeface="Wingdings" panose="05000000000000000000" pitchFamily="2" charset="2"/>
              <a:buChar char="§"/>
            </a:pPr>
            <a:r>
              <a:rPr lang="en-US" sz="3600">
                <a:solidFill>
                  <a:srgbClr val="102649"/>
                </a:solidFill>
              </a:rPr>
              <a:t>Reimbursement Rates</a:t>
            </a:r>
          </a:p>
          <a:p>
            <a:endParaRPr lang="en-US" sz="3600">
              <a:solidFill>
                <a:srgbClr val="102649"/>
              </a:solidFill>
            </a:endParaRPr>
          </a:p>
          <a:p>
            <a:pPr marL="457200" indent="-457200">
              <a:buFont typeface="Wingdings" panose="05000000000000000000" pitchFamily="2" charset="2"/>
              <a:buChar char="§"/>
            </a:pPr>
            <a:r>
              <a:rPr lang="en-US" sz="3600">
                <a:solidFill>
                  <a:srgbClr val="102649"/>
                </a:solidFill>
              </a:rPr>
              <a:t>Value of Donated Foods/Commodity Rate</a:t>
            </a:r>
          </a:p>
        </p:txBody>
      </p:sp>
      <p:grpSp>
        <p:nvGrpSpPr>
          <p:cNvPr id="8" name="Group 7">
            <a:extLst>
              <a:ext uri="{FF2B5EF4-FFF2-40B4-BE49-F238E27FC236}">
                <a16:creationId xmlns:a16="http://schemas.microsoft.com/office/drawing/2014/main" id="{91B3356F-D088-4846-9C4D-D7A1C18043B5}"/>
              </a:ext>
            </a:extLst>
          </p:cNvPr>
          <p:cNvGrpSpPr/>
          <p:nvPr/>
        </p:nvGrpSpPr>
        <p:grpSpPr>
          <a:xfrm>
            <a:off x="0" y="6913"/>
            <a:ext cx="2030651" cy="584775"/>
            <a:chOff x="208967" y="194164"/>
            <a:chExt cx="2030651" cy="584775"/>
          </a:xfrm>
        </p:grpSpPr>
        <p:sp>
          <p:nvSpPr>
            <p:cNvPr id="9" name="Rectangle 8">
              <a:extLst>
                <a:ext uri="{FF2B5EF4-FFF2-40B4-BE49-F238E27FC236}">
                  <a16:creationId xmlns:a16="http://schemas.microsoft.com/office/drawing/2014/main" id="{6B38DA04-EE90-4909-BA76-A9945291BD16}"/>
                </a:ext>
              </a:extLst>
            </p:cNvPr>
            <p:cNvSpPr/>
            <p:nvPr/>
          </p:nvSpPr>
          <p:spPr>
            <a:xfrm rot="16200000">
              <a:off x="992417" y="-528773"/>
              <a:ext cx="463752" cy="2030651"/>
            </a:xfrm>
            <a:custGeom>
              <a:avLst/>
              <a:gdLst>
                <a:gd name="connsiteX0" fmla="*/ 0 w 381000"/>
                <a:gd name="connsiteY0" fmla="*/ 0 h 6977270"/>
                <a:gd name="connsiteX1" fmla="*/ 381000 w 381000"/>
                <a:gd name="connsiteY1" fmla="*/ 0 h 6977270"/>
                <a:gd name="connsiteX2" fmla="*/ 381000 w 381000"/>
                <a:gd name="connsiteY2" fmla="*/ 6977270 h 6977270"/>
                <a:gd name="connsiteX3" fmla="*/ 0 w 381000"/>
                <a:gd name="connsiteY3" fmla="*/ 6977270 h 6977270"/>
                <a:gd name="connsiteX4" fmla="*/ 0 w 381000"/>
                <a:gd name="connsiteY4" fmla="*/ 0 h 6977270"/>
                <a:gd name="connsiteX0" fmla="*/ 9939 w 390939"/>
                <a:gd name="connsiteY0" fmla="*/ 0 h 6977270"/>
                <a:gd name="connsiteX1" fmla="*/ 390939 w 390939"/>
                <a:gd name="connsiteY1" fmla="*/ 0 h 6977270"/>
                <a:gd name="connsiteX2" fmla="*/ 390939 w 390939"/>
                <a:gd name="connsiteY2" fmla="*/ 6977270 h 6977270"/>
                <a:gd name="connsiteX3" fmla="*/ 0 w 390939"/>
                <a:gd name="connsiteY3" fmla="*/ 6470374 h 6977270"/>
                <a:gd name="connsiteX4" fmla="*/ 9939 w 390939"/>
                <a:gd name="connsiteY4" fmla="*/ 0 h 6977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939" h="6977270">
                  <a:moveTo>
                    <a:pt x="9939" y="0"/>
                  </a:moveTo>
                  <a:lnTo>
                    <a:pt x="390939" y="0"/>
                  </a:lnTo>
                  <a:lnTo>
                    <a:pt x="390939" y="6977270"/>
                  </a:lnTo>
                  <a:lnTo>
                    <a:pt x="0" y="6470374"/>
                  </a:lnTo>
                  <a:lnTo>
                    <a:pt x="9939" y="0"/>
                  </a:lnTo>
                  <a:close/>
                </a:path>
              </a:pathLst>
            </a:custGeom>
            <a:solidFill>
              <a:srgbClr val="057780"/>
            </a:solidFill>
            <a:ln>
              <a:solidFill>
                <a:srgbClr val="0577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780"/>
                </a:solidFill>
              </a:endParaRPr>
            </a:p>
          </p:txBody>
        </p:sp>
        <p:sp>
          <p:nvSpPr>
            <p:cNvPr id="10" name="TextBox 9">
              <a:extLst>
                <a:ext uri="{FF2B5EF4-FFF2-40B4-BE49-F238E27FC236}">
                  <a16:creationId xmlns:a16="http://schemas.microsoft.com/office/drawing/2014/main" id="{D8A87406-D4EF-4FA0-93CD-F49F417407E1}"/>
                </a:ext>
              </a:extLst>
            </p:cNvPr>
            <p:cNvSpPr txBox="1"/>
            <p:nvPr/>
          </p:nvSpPr>
          <p:spPr>
            <a:xfrm>
              <a:off x="781880" y="194164"/>
              <a:ext cx="1166190" cy="584775"/>
            </a:xfrm>
            <a:prstGeom prst="rect">
              <a:avLst/>
            </a:prstGeom>
            <a:noFill/>
          </p:spPr>
          <p:txBody>
            <a:bodyPr wrap="square" rtlCol="0">
              <a:spAutoFit/>
            </a:bodyPr>
            <a:lstStyle/>
            <a:p>
              <a:r>
                <a:rPr lang="en-US" sz="3200" b="1">
                  <a:solidFill>
                    <a:schemeClr val="bg1"/>
                  </a:solidFill>
                </a:rPr>
                <a:t>CEP</a:t>
              </a:r>
            </a:p>
          </p:txBody>
        </p:sp>
      </p:grpSp>
    </p:spTree>
    <p:custDataLst>
      <p:tags r:id="rId1"/>
    </p:custDataLst>
    <p:extLst>
      <p:ext uri="{BB962C8B-B14F-4D97-AF65-F5344CB8AC3E}">
        <p14:creationId xmlns:p14="http://schemas.microsoft.com/office/powerpoint/2010/main" val="9425842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EF5BC988-FE68-4701-8331-047F9A808AAD}"/>
              </a:ext>
            </a:extLst>
          </p:cNvPr>
          <p:cNvGraphicFramePr>
            <a:graphicFrameLocks noGrp="1"/>
          </p:cNvGraphicFramePr>
          <p:nvPr>
            <p:extLst>
              <p:ext uri="{D42A27DB-BD31-4B8C-83A1-F6EECF244321}">
                <p14:modId xmlns:p14="http://schemas.microsoft.com/office/powerpoint/2010/main" val="1985007248"/>
              </p:ext>
            </p:extLst>
          </p:nvPr>
        </p:nvGraphicFramePr>
        <p:xfrm>
          <a:off x="838200" y="270221"/>
          <a:ext cx="10515600" cy="4682747"/>
        </p:xfrm>
        <a:graphic>
          <a:graphicData uri="http://schemas.openxmlformats.org/drawingml/2006/table">
            <a:tbl>
              <a:tblPr firstRow="1" firstCol="1" bandRow="1"/>
              <a:tblGrid>
                <a:gridCol w="8078000">
                  <a:extLst>
                    <a:ext uri="{9D8B030D-6E8A-4147-A177-3AD203B41FA5}">
                      <a16:colId xmlns:a16="http://schemas.microsoft.com/office/drawing/2014/main" val="1469287526"/>
                    </a:ext>
                  </a:extLst>
                </a:gridCol>
                <a:gridCol w="724772">
                  <a:extLst>
                    <a:ext uri="{9D8B030D-6E8A-4147-A177-3AD203B41FA5}">
                      <a16:colId xmlns:a16="http://schemas.microsoft.com/office/drawing/2014/main" val="4133907480"/>
                    </a:ext>
                  </a:extLst>
                </a:gridCol>
                <a:gridCol w="1712828">
                  <a:extLst>
                    <a:ext uri="{9D8B030D-6E8A-4147-A177-3AD203B41FA5}">
                      <a16:colId xmlns:a16="http://schemas.microsoft.com/office/drawing/2014/main" val="2483343060"/>
                    </a:ext>
                  </a:extLst>
                </a:gridCol>
              </a:tblGrid>
              <a:tr h="914400">
                <a:tc gridSpan="3">
                  <a:txBody>
                    <a:bodyPr/>
                    <a:lstStyle/>
                    <a:p>
                      <a:pPr marL="0" marR="0" algn="ctr">
                        <a:lnSpc>
                          <a:spcPct val="107000"/>
                        </a:lnSpc>
                        <a:spcBef>
                          <a:spcPts val="0"/>
                        </a:spcBef>
                        <a:spcAft>
                          <a:spcPts val="0"/>
                        </a:spcAft>
                      </a:pPr>
                      <a:r>
                        <a:rPr lang="en-US" sz="4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Adult Meal Prices for Non-Pricing Sites</a:t>
                      </a:r>
                      <a:endParaRPr lang="en-US" sz="4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9C398"/>
                    </a:solidFill>
                  </a:tcPr>
                </a:tc>
                <a:tc hMerge="1">
                  <a:txBody>
                    <a:bodyPr/>
                    <a:lstStyle/>
                    <a:p>
                      <a:pPr marL="0" marR="0" algn="ctr">
                        <a:lnSpc>
                          <a:spcPct val="107000"/>
                        </a:lnSpc>
                        <a:spcBef>
                          <a:spcPts val="0"/>
                        </a:spcBef>
                        <a:spcAft>
                          <a:spcPts val="0"/>
                        </a:spcAft>
                      </a:pP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69C398"/>
                    </a:solidFill>
                  </a:tcPr>
                </a:tc>
                <a:tc hMerge="1">
                  <a:txBody>
                    <a:bodyPr/>
                    <a:lstStyle/>
                    <a:p>
                      <a:endParaRPr lang="en-US"/>
                    </a:p>
                  </a:txBody>
                  <a:tcPr/>
                </a:tc>
                <a:extLst>
                  <a:ext uri="{0D108BD9-81ED-4DB2-BD59-A6C34878D82A}">
                    <a16:rowId xmlns:a16="http://schemas.microsoft.com/office/drawing/2014/main" val="3573203421"/>
                  </a:ext>
                </a:extLst>
              </a:tr>
              <a:tr h="640080">
                <a:tc>
                  <a:txBody>
                    <a:bodyPr/>
                    <a:lstStyle/>
                    <a:p>
                      <a:pPr marL="0" marR="0" algn="ctr">
                        <a:lnSpc>
                          <a:spcPct val="107000"/>
                        </a:lnSpc>
                        <a:spcBef>
                          <a:spcPts val="0"/>
                        </a:spcBef>
                        <a:spcAft>
                          <a:spcPts val="0"/>
                        </a:spcAft>
                      </a:pPr>
                      <a:r>
                        <a:rPr lang="en-US" sz="3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Breakfast Formula</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C6E7"/>
                    </a:solidFill>
                  </a:tcPr>
                </a:tc>
                <a:tc gridSpan="2">
                  <a:txBody>
                    <a:bodyPr/>
                    <a:lstStyle/>
                    <a:p>
                      <a:pPr marL="0" marR="0" algn="ctr">
                        <a:lnSpc>
                          <a:spcPct val="107000"/>
                        </a:lnSpc>
                        <a:spcBef>
                          <a:spcPts val="0"/>
                        </a:spcBef>
                        <a:spcAft>
                          <a:spcPts val="0"/>
                        </a:spcAft>
                      </a:pPr>
                      <a:r>
                        <a:rPr lang="en-US" sz="3600">
                          <a:effectLst/>
                          <a:latin typeface="Calibri" panose="020F0502020204030204" pitchFamily="34" charset="0"/>
                          <a:ea typeface="Calibri" panose="020F0502020204030204" pitchFamily="34" charset="0"/>
                          <a:cs typeface="Times New Roman" panose="02020603050405020304" pitchFamily="18" charset="0"/>
                        </a:rPr>
                        <a:t>Example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C6E7"/>
                    </a:solidFill>
                  </a:tcPr>
                </a:tc>
                <a:tc hMerge="1">
                  <a:txBody>
                    <a:bodyPr/>
                    <a:lstStyle/>
                    <a:p>
                      <a:endParaRPr lang="en-US"/>
                    </a:p>
                  </a:txBody>
                  <a:tcPr/>
                </a:tc>
                <a:extLst>
                  <a:ext uri="{0D108BD9-81ED-4DB2-BD59-A6C34878D82A}">
                    <a16:rowId xmlns:a16="http://schemas.microsoft.com/office/drawing/2014/main" val="2225412219"/>
                  </a:ext>
                </a:extLst>
              </a:tr>
              <a:tr h="457200">
                <a:tc>
                  <a:txBody>
                    <a:bodyPr/>
                    <a:lstStyle/>
                    <a:p>
                      <a:pPr marL="0" marR="0">
                        <a:lnSpc>
                          <a:spcPct val="107000"/>
                        </a:lnSpc>
                        <a:spcBef>
                          <a:spcPts val="0"/>
                        </a:spcBef>
                        <a:spcAft>
                          <a:spcPts val="0"/>
                        </a:spcAft>
                      </a:pPr>
                      <a:r>
                        <a:rPr lang="en-US"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Current USDA Free Breakfast Reimbursement Rate</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dirty="0">
                          <a:effectLst/>
                          <a:latin typeface="Calibri"/>
                          <a:ea typeface="Calibri"/>
                          <a:cs typeface="Times New Roman"/>
                        </a:rPr>
                        <a:t>$</a:t>
                      </a:r>
                      <a:r>
                        <a:rPr lang="en-US" sz="3200" dirty="0" smtClean="0">
                          <a:effectLst/>
                          <a:latin typeface="Calibri"/>
                          <a:ea typeface="Calibri"/>
                          <a:cs typeface="Times New Roman"/>
                        </a:rPr>
                        <a:t>2.54</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72654432"/>
                  </a:ext>
                </a:extLst>
              </a:tr>
              <a:tr h="457200">
                <a:tc>
                  <a:txBody>
                    <a:bodyPr/>
                    <a:lstStyle/>
                    <a:p>
                      <a:pPr marL="0" marR="0">
                        <a:lnSpc>
                          <a:spcPct val="107000"/>
                        </a:lnSpc>
                        <a:spcBef>
                          <a:spcPts val="0"/>
                        </a:spcBef>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Bonus Reimbursement:  Severe Need Differential</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dirty="0">
                          <a:effectLst/>
                          <a:latin typeface="Calibri"/>
                          <a:ea typeface="Calibri"/>
                          <a:cs typeface="Times New Roman"/>
                        </a:rPr>
                        <a:t>$</a:t>
                      </a:r>
                      <a:r>
                        <a:rPr lang="en-US" sz="3200" dirty="0" smtClean="0">
                          <a:effectLst/>
                          <a:latin typeface="Calibri"/>
                          <a:ea typeface="Calibri"/>
                          <a:cs typeface="Times New Roman"/>
                        </a:rPr>
                        <a:t>0.51</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29147927"/>
                  </a:ext>
                </a:extLst>
              </a:tr>
              <a:tr h="457200">
                <a:tc>
                  <a:txBody>
                    <a:bodyPr/>
                    <a:lstStyle/>
                    <a:p>
                      <a:pPr marL="0" marR="0">
                        <a:lnSpc>
                          <a:spcPct val="107000"/>
                        </a:lnSpc>
                        <a:spcBef>
                          <a:spcPts val="0"/>
                        </a:spcBef>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Current Value of Donated Foods/Commodity Rate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a:t>
                      </a:r>
                      <a:r>
                        <a:rPr lang="en-US" sz="3200" dirty="0" smtClean="0">
                          <a:effectLst/>
                          <a:latin typeface="Calibri" panose="020F0502020204030204" pitchFamily="34" charset="0"/>
                          <a:ea typeface="Calibri" panose="020F0502020204030204" pitchFamily="34" charset="0"/>
                          <a:cs typeface="Times New Roman" panose="02020603050405020304" pitchFamily="18" charset="0"/>
                        </a:rPr>
                        <a:t>0.32</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320367488"/>
                  </a:ext>
                </a:extLst>
              </a:tr>
              <a:tr h="457200">
                <a:tc>
                  <a:txBody>
                    <a:bodyPr/>
                    <a:lstStyle/>
                    <a:p>
                      <a:pPr marL="0" marR="0">
                        <a:lnSpc>
                          <a:spcPct val="107000"/>
                        </a:lnSpc>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Minimum Adult Meal Price Required</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b="0" dirty="0">
                          <a:effectLst/>
                          <a:latin typeface="Calibri"/>
                          <a:ea typeface="Calibri"/>
                          <a:cs typeface="Times New Roman"/>
                        </a:rPr>
                        <a:t>$</a:t>
                      </a:r>
                      <a:r>
                        <a:rPr lang="en-US" sz="3200" b="0" dirty="0" smtClean="0">
                          <a:effectLst/>
                          <a:latin typeface="Calibri"/>
                          <a:ea typeface="Calibri"/>
                          <a:cs typeface="Times New Roman"/>
                        </a:rPr>
                        <a:t>3.37</a:t>
                      </a:r>
                      <a:endParaRPr lang="en-US" sz="3200" b="0" dirty="0">
                        <a:effectLst/>
                        <a:latin typeface="Calibri"/>
                        <a:ea typeface="Calibri"/>
                        <a:cs typeface="Times New Roman"/>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953418188"/>
                  </a:ext>
                </a:extLst>
              </a:tr>
              <a:tr h="778586">
                <a:tc>
                  <a:txBody>
                    <a:bodyPr/>
                    <a:lstStyle/>
                    <a:p>
                      <a:pPr marL="0" marR="0">
                        <a:lnSpc>
                          <a:spcPct val="107000"/>
                        </a:lnSpc>
                        <a:spcBef>
                          <a:spcPts val="0"/>
                        </a:spcBef>
                        <a:spcAft>
                          <a:spcPts val="0"/>
                        </a:spcAft>
                      </a:pPr>
                      <a:r>
                        <a:rPr lang="en-US" sz="2400" b="0">
                          <a:effectLst/>
                          <a:latin typeface="Calibri" panose="020F0502020204030204" pitchFamily="34" charset="0"/>
                          <a:ea typeface="Calibri" panose="020F0502020204030204" pitchFamily="34" charset="0"/>
                          <a:cs typeface="Times New Roman" panose="02020603050405020304" pitchFamily="18" charset="0"/>
                        </a:rPr>
                        <a:t>Suggested Adult Breakfast Price</a:t>
                      </a:r>
                    </a:p>
                    <a:p>
                      <a:pPr marL="0" marR="0">
                        <a:lnSpc>
                          <a:spcPct val="107000"/>
                        </a:lnSpc>
                        <a:spcBef>
                          <a:spcPts val="0"/>
                        </a:spcBef>
                        <a:spcAft>
                          <a:spcPts val="0"/>
                        </a:spcAft>
                      </a:pPr>
                      <a:r>
                        <a:rPr lang="en-US" sz="2000" b="0">
                          <a:effectLst/>
                          <a:latin typeface="Calibri" panose="020F0502020204030204" pitchFamily="34" charset="0"/>
                          <a:ea typeface="Calibri" panose="020F0502020204030204" pitchFamily="34" charset="0"/>
                          <a:cs typeface="Times New Roman" panose="02020603050405020304" pitchFamily="18" charset="0"/>
                        </a:rPr>
                        <a:t>(Rounded to the nearest $0.05)</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b="0" dirty="0">
                          <a:effectLst/>
                          <a:latin typeface="Calibri"/>
                          <a:ea typeface="Calibri"/>
                          <a:cs typeface="Times New Roman"/>
                        </a:rPr>
                        <a:t>$</a:t>
                      </a:r>
                      <a:r>
                        <a:rPr lang="en-US" sz="3200" b="0" dirty="0" smtClean="0">
                          <a:effectLst/>
                          <a:latin typeface="Calibri"/>
                          <a:ea typeface="Calibri"/>
                          <a:cs typeface="Times New Roman"/>
                        </a:rPr>
                        <a:t>3.40</a:t>
                      </a:r>
                      <a:endParaRPr lang="en-US" sz="3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57086844"/>
                  </a:ext>
                </a:extLst>
              </a:tr>
              <a:tr h="262309">
                <a:tc gridSpan="3">
                  <a:txBody>
                    <a:bodyPr/>
                    <a:lstStyle/>
                    <a:p>
                      <a:pPr marL="0" marR="0" algn="l">
                        <a:lnSpc>
                          <a:spcPct val="107000"/>
                        </a:lnSpc>
                        <a:spcBef>
                          <a:spcPts val="0"/>
                        </a:spcBef>
                        <a:spcAft>
                          <a:spcPts val="0"/>
                        </a:spcAft>
                      </a:pPr>
                      <a:r>
                        <a:rPr lang="en-US" sz="800" b="1" dirty="0">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9C398"/>
                    </a:solidFill>
                  </a:tcPr>
                </a:tc>
                <a:tc hMerge="1">
                  <a:txBody>
                    <a:bodyPr/>
                    <a:lstStyle/>
                    <a:p>
                      <a:pPr marL="0" marR="0">
                        <a:lnSpc>
                          <a:spcPct val="107000"/>
                        </a:lnSpc>
                        <a:spcBef>
                          <a:spcPts val="0"/>
                        </a:spcBef>
                        <a:spcAft>
                          <a:spcPts val="0"/>
                        </a:spcAft>
                      </a:pP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2F5496"/>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extLst>
                  <a:ext uri="{0D108BD9-81ED-4DB2-BD59-A6C34878D82A}">
                    <a16:rowId xmlns:a16="http://schemas.microsoft.com/office/drawing/2014/main" val="3300054067"/>
                  </a:ext>
                </a:extLst>
              </a:tr>
            </a:tbl>
          </a:graphicData>
        </a:graphic>
      </p:graphicFrame>
      <p:grpSp>
        <p:nvGrpSpPr>
          <p:cNvPr id="3" name="Group 2">
            <a:extLst>
              <a:ext uri="{FF2B5EF4-FFF2-40B4-BE49-F238E27FC236}">
                <a16:creationId xmlns:a16="http://schemas.microsoft.com/office/drawing/2014/main" id="{1D681350-2A0D-43D4-A12C-2E59BEAF1D39}"/>
              </a:ext>
            </a:extLst>
          </p:cNvPr>
          <p:cNvGrpSpPr/>
          <p:nvPr/>
        </p:nvGrpSpPr>
        <p:grpSpPr>
          <a:xfrm>
            <a:off x="0" y="6913"/>
            <a:ext cx="2030651" cy="584775"/>
            <a:chOff x="208967" y="194164"/>
            <a:chExt cx="2030651" cy="584775"/>
          </a:xfrm>
        </p:grpSpPr>
        <p:sp>
          <p:nvSpPr>
            <p:cNvPr id="4" name="Rectangle 8">
              <a:extLst>
                <a:ext uri="{FF2B5EF4-FFF2-40B4-BE49-F238E27FC236}">
                  <a16:creationId xmlns:a16="http://schemas.microsoft.com/office/drawing/2014/main" id="{869D0EF7-2572-4D6A-A808-29E81DA85276}"/>
                </a:ext>
              </a:extLst>
            </p:cNvPr>
            <p:cNvSpPr/>
            <p:nvPr/>
          </p:nvSpPr>
          <p:spPr>
            <a:xfrm rot="16200000">
              <a:off x="992417" y="-528773"/>
              <a:ext cx="463752" cy="2030651"/>
            </a:xfrm>
            <a:custGeom>
              <a:avLst/>
              <a:gdLst>
                <a:gd name="connsiteX0" fmla="*/ 0 w 381000"/>
                <a:gd name="connsiteY0" fmla="*/ 0 h 6977270"/>
                <a:gd name="connsiteX1" fmla="*/ 381000 w 381000"/>
                <a:gd name="connsiteY1" fmla="*/ 0 h 6977270"/>
                <a:gd name="connsiteX2" fmla="*/ 381000 w 381000"/>
                <a:gd name="connsiteY2" fmla="*/ 6977270 h 6977270"/>
                <a:gd name="connsiteX3" fmla="*/ 0 w 381000"/>
                <a:gd name="connsiteY3" fmla="*/ 6977270 h 6977270"/>
                <a:gd name="connsiteX4" fmla="*/ 0 w 381000"/>
                <a:gd name="connsiteY4" fmla="*/ 0 h 6977270"/>
                <a:gd name="connsiteX0" fmla="*/ 9939 w 390939"/>
                <a:gd name="connsiteY0" fmla="*/ 0 h 6977270"/>
                <a:gd name="connsiteX1" fmla="*/ 390939 w 390939"/>
                <a:gd name="connsiteY1" fmla="*/ 0 h 6977270"/>
                <a:gd name="connsiteX2" fmla="*/ 390939 w 390939"/>
                <a:gd name="connsiteY2" fmla="*/ 6977270 h 6977270"/>
                <a:gd name="connsiteX3" fmla="*/ 0 w 390939"/>
                <a:gd name="connsiteY3" fmla="*/ 6470374 h 6977270"/>
                <a:gd name="connsiteX4" fmla="*/ 9939 w 390939"/>
                <a:gd name="connsiteY4" fmla="*/ 0 h 6977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939" h="6977270">
                  <a:moveTo>
                    <a:pt x="9939" y="0"/>
                  </a:moveTo>
                  <a:lnTo>
                    <a:pt x="390939" y="0"/>
                  </a:lnTo>
                  <a:lnTo>
                    <a:pt x="390939" y="6977270"/>
                  </a:lnTo>
                  <a:lnTo>
                    <a:pt x="0" y="6470374"/>
                  </a:lnTo>
                  <a:lnTo>
                    <a:pt x="9939" y="0"/>
                  </a:lnTo>
                  <a:close/>
                </a:path>
              </a:pathLst>
            </a:custGeom>
            <a:solidFill>
              <a:srgbClr val="057780"/>
            </a:solidFill>
            <a:ln>
              <a:solidFill>
                <a:srgbClr val="0577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780"/>
                </a:solidFill>
              </a:endParaRPr>
            </a:p>
          </p:txBody>
        </p:sp>
        <p:sp>
          <p:nvSpPr>
            <p:cNvPr id="6" name="TextBox 5">
              <a:extLst>
                <a:ext uri="{FF2B5EF4-FFF2-40B4-BE49-F238E27FC236}">
                  <a16:creationId xmlns:a16="http://schemas.microsoft.com/office/drawing/2014/main" id="{01D4068A-BC22-413C-906D-753AB3D51F77}"/>
                </a:ext>
              </a:extLst>
            </p:cNvPr>
            <p:cNvSpPr txBox="1"/>
            <p:nvPr/>
          </p:nvSpPr>
          <p:spPr>
            <a:xfrm>
              <a:off x="781880" y="194164"/>
              <a:ext cx="1166190" cy="584775"/>
            </a:xfrm>
            <a:prstGeom prst="rect">
              <a:avLst/>
            </a:prstGeom>
            <a:noFill/>
          </p:spPr>
          <p:txBody>
            <a:bodyPr wrap="square" rtlCol="0">
              <a:spAutoFit/>
            </a:bodyPr>
            <a:lstStyle/>
            <a:p>
              <a:r>
                <a:rPr lang="en-US" sz="3200" b="1">
                  <a:solidFill>
                    <a:schemeClr val="bg1"/>
                  </a:solidFill>
                </a:rPr>
                <a:t>CEP</a:t>
              </a:r>
            </a:p>
          </p:txBody>
        </p:sp>
      </p:grpSp>
    </p:spTree>
    <p:custDataLst>
      <p:tags r:id="rId1"/>
    </p:custDataLst>
    <p:extLst>
      <p:ext uri="{BB962C8B-B14F-4D97-AF65-F5344CB8AC3E}">
        <p14:creationId xmlns:p14="http://schemas.microsoft.com/office/powerpoint/2010/main" val="30942124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EF5BC988-FE68-4701-8331-047F9A808AAD}"/>
              </a:ext>
            </a:extLst>
          </p:cNvPr>
          <p:cNvGraphicFramePr>
            <a:graphicFrameLocks noGrp="1"/>
          </p:cNvGraphicFramePr>
          <p:nvPr>
            <p:extLst>
              <p:ext uri="{D42A27DB-BD31-4B8C-83A1-F6EECF244321}">
                <p14:modId xmlns:p14="http://schemas.microsoft.com/office/powerpoint/2010/main" val="3866299578"/>
              </p:ext>
            </p:extLst>
          </p:nvPr>
        </p:nvGraphicFramePr>
        <p:xfrm>
          <a:off x="838200" y="270221"/>
          <a:ext cx="10515600" cy="5204590"/>
        </p:xfrm>
        <a:graphic>
          <a:graphicData uri="http://schemas.openxmlformats.org/drawingml/2006/table">
            <a:tbl>
              <a:tblPr firstRow="1" firstCol="1" bandRow="1"/>
              <a:tblGrid>
                <a:gridCol w="8078000">
                  <a:extLst>
                    <a:ext uri="{9D8B030D-6E8A-4147-A177-3AD203B41FA5}">
                      <a16:colId xmlns:a16="http://schemas.microsoft.com/office/drawing/2014/main" val="1469287526"/>
                    </a:ext>
                  </a:extLst>
                </a:gridCol>
                <a:gridCol w="724772">
                  <a:extLst>
                    <a:ext uri="{9D8B030D-6E8A-4147-A177-3AD203B41FA5}">
                      <a16:colId xmlns:a16="http://schemas.microsoft.com/office/drawing/2014/main" val="4133907480"/>
                    </a:ext>
                  </a:extLst>
                </a:gridCol>
                <a:gridCol w="1712828">
                  <a:extLst>
                    <a:ext uri="{9D8B030D-6E8A-4147-A177-3AD203B41FA5}">
                      <a16:colId xmlns:a16="http://schemas.microsoft.com/office/drawing/2014/main" val="2483343060"/>
                    </a:ext>
                  </a:extLst>
                </a:gridCol>
              </a:tblGrid>
              <a:tr h="914400">
                <a:tc gridSpan="3">
                  <a:txBody>
                    <a:bodyPr/>
                    <a:lstStyle/>
                    <a:p>
                      <a:pPr marL="0" marR="0" algn="ctr">
                        <a:lnSpc>
                          <a:spcPct val="107000"/>
                        </a:lnSpc>
                        <a:spcBef>
                          <a:spcPts val="0"/>
                        </a:spcBef>
                        <a:spcAft>
                          <a:spcPts val="0"/>
                        </a:spcAft>
                      </a:pPr>
                      <a:r>
                        <a:rPr lang="en-US" sz="4000" b="1">
                          <a:solidFill>
                            <a:srgbClr val="FFFFFF"/>
                          </a:solidFill>
                          <a:effectLst/>
                          <a:latin typeface="Calibri" panose="020F0502020204030204" pitchFamily="34" charset="0"/>
                          <a:ea typeface="Calibri" panose="020F0502020204030204" pitchFamily="34" charset="0"/>
                          <a:cs typeface="Times New Roman" panose="02020603050405020304" pitchFamily="18" charset="0"/>
                        </a:rPr>
                        <a:t>Adult Meal Prices for Non-Pricing Sites</a:t>
                      </a:r>
                      <a:endParaRPr lang="en-US" sz="4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9C398"/>
                    </a:solidFill>
                  </a:tcPr>
                </a:tc>
                <a:tc hMerge="1">
                  <a:txBody>
                    <a:bodyPr/>
                    <a:lstStyle/>
                    <a:p>
                      <a:pPr marL="0" marR="0" algn="ctr">
                        <a:lnSpc>
                          <a:spcPct val="107000"/>
                        </a:lnSpc>
                        <a:spcBef>
                          <a:spcPts val="0"/>
                        </a:spcBef>
                        <a:spcAft>
                          <a:spcPts val="0"/>
                        </a:spcAft>
                      </a:pPr>
                      <a:endParaRPr lang="en-US" sz="16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9050" cap="flat" cmpd="dbl" algn="ctr">
                      <a:solidFill>
                        <a:srgbClr val="000000"/>
                      </a:solidFill>
                      <a:prstDash val="solid"/>
                      <a:round/>
                      <a:headEnd type="none" w="med" len="med"/>
                      <a:tailEnd type="none" w="med" len="med"/>
                    </a:lnL>
                    <a:lnR w="19050" cap="flat" cmpd="dbl" algn="ctr">
                      <a:solidFill>
                        <a:srgbClr val="000000"/>
                      </a:solidFill>
                      <a:prstDash val="solid"/>
                      <a:round/>
                      <a:headEnd type="none" w="med" len="med"/>
                      <a:tailEnd type="none" w="med" len="med"/>
                    </a:lnR>
                    <a:lnT w="19050" cap="flat" cmpd="dbl" algn="ctr">
                      <a:solidFill>
                        <a:srgbClr val="000000"/>
                      </a:solidFill>
                      <a:prstDash val="solid"/>
                      <a:round/>
                      <a:headEnd type="none" w="med" len="med"/>
                      <a:tailEnd type="none" w="med" len="med"/>
                    </a:lnT>
                    <a:lnB w="19050" cap="flat" cmpd="dbl" algn="ctr">
                      <a:solidFill>
                        <a:srgbClr val="000000"/>
                      </a:solidFill>
                      <a:prstDash val="solid"/>
                      <a:round/>
                      <a:headEnd type="none" w="med" len="med"/>
                      <a:tailEnd type="none" w="med" len="med"/>
                    </a:lnB>
                    <a:solidFill>
                      <a:srgbClr val="69C398"/>
                    </a:solidFill>
                  </a:tcPr>
                </a:tc>
                <a:tc hMerge="1">
                  <a:txBody>
                    <a:bodyPr/>
                    <a:lstStyle/>
                    <a:p>
                      <a:endParaRPr lang="en-US"/>
                    </a:p>
                  </a:txBody>
                  <a:tcPr/>
                </a:tc>
                <a:extLst>
                  <a:ext uri="{0D108BD9-81ED-4DB2-BD59-A6C34878D82A}">
                    <a16:rowId xmlns:a16="http://schemas.microsoft.com/office/drawing/2014/main" val="3573203421"/>
                  </a:ext>
                </a:extLst>
              </a:tr>
              <a:tr h="640080">
                <a:tc>
                  <a:txBody>
                    <a:bodyPr/>
                    <a:lstStyle/>
                    <a:p>
                      <a:pPr marL="0" marR="0" algn="ctr">
                        <a:lnSpc>
                          <a:spcPct val="107000"/>
                        </a:lnSpc>
                        <a:spcBef>
                          <a:spcPts val="0"/>
                        </a:spcBef>
                        <a:spcAft>
                          <a:spcPts val="0"/>
                        </a:spcAft>
                      </a:pPr>
                      <a:r>
                        <a:rPr lang="en-US" sz="36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Lunch Formula</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C6E7"/>
                    </a:solidFill>
                  </a:tcPr>
                </a:tc>
                <a:tc gridSpan="2">
                  <a:txBody>
                    <a:bodyPr/>
                    <a:lstStyle/>
                    <a:p>
                      <a:pPr marL="0" marR="0" algn="ctr">
                        <a:lnSpc>
                          <a:spcPct val="107000"/>
                        </a:lnSpc>
                        <a:spcBef>
                          <a:spcPts val="0"/>
                        </a:spcBef>
                        <a:spcAft>
                          <a:spcPts val="0"/>
                        </a:spcAft>
                      </a:pPr>
                      <a:r>
                        <a:rPr lang="en-US" sz="3600">
                          <a:effectLst/>
                          <a:latin typeface="Calibri" panose="020F0502020204030204" pitchFamily="34" charset="0"/>
                          <a:ea typeface="Calibri" panose="020F0502020204030204" pitchFamily="34" charset="0"/>
                          <a:cs typeface="Times New Roman" panose="02020603050405020304" pitchFamily="18" charset="0"/>
                        </a:rPr>
                        <a:t>Example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B4C6E7"/>
                    </a:solidFill>
                  </a:tcPr>
                </a:tc>
                <a:tc hMerge="1">
                  <a:txBody>
                    <a:bodyPr/>
                    <a:lstStyle/>
                    <a:p>
                      <a:endParaRPr lang="en-US"/>
                    </a:p>
                  </a:txBody>
                  <a:tcPr/>
                </a:tc>
                <a:extLst>
                  <a:ext uri="{0D108BD9-81ED-4DB2-BD59-A6C34878D82A}">
                    <a16:rowId xmlns:a16="http://schemas.microsoft.com/office/drawing/2014/main" val="2225412219"/>
                  </a:ext>
                </a:extLst>
              </a:tr>
              <a:tr h="457200">
                <a:tc>
                  <a:txBody>
                    <a:bodyPr/>
                    <a:lstStyle/>
                    <a:p>
                      <a:pPr marL="0" marR="0">
                        <a:lnSpc>
                          <a:spcPct val="107000"/>
                        </a:lnSpc>
                        <a:spcBef>
                          <a:spcPts val="0"/>
                        </a:spcBef>
                        <a:spcAft>
                          <a:spcPts val="0"/>
                        </a:spcAft>
                      </a:pPr>
                      <a:r>
                        <a:rPr lang="en-US"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Current USDA Free Lunch Reimbursement Rate</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dirty="0">
                          <a:effectLst/>
                          <a:latin typeface="Calibri"/>
                          <a:ea typeface="Calibri"/>
                          <a:cs typeface="Times New Roman"/>
                        </a:rPr>
                        <a:t>$</a:t>
                      </a:r>
                      <a:r>
                        <a:rPr lang="en-US" sz="3200" dirty="0" smtClean="0">
                          <a:effectLst/>
                          <a:latin typeface="Calibri"/>
                          <a:ea typeface="Calibri"/>
                          <a:cs typeface="Times New Roman"/>
                        </a:rPr>
                        <a:t>4.76</a:t>
                      </a:r>
                      <a:endParaRPr lang="en-US" dirty="0"/>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872654432"/>
                  </a:ext>
                </a:extLst>
              </a:tr>
              <a:tr h="457200">
                <a:tc>
                  <a:txBody>
                    <a:bodyPr/>
                    <a:lstStyle/>
                    <a:p>
                      <a:pPr marL="0" marR="0">
                        <a:lnSpc>
                          <a:spcPct val="107000"/>
                        </a:lnSpc>
                        <a:spcBef>
                          <a:spcPts val="0"/>
                        </a:spcBef>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Performance Based Reimbursement Rate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a:effectLst/>
                          <a:latin typeface="Calibri" panose="020F0502020204030204" pitchFamily="34" charset="0"/>
                          <a:ea typeface="Calibri" panose="020F0502020204030204" pitchFamily="34" charset="0"/>
                          <a:cs typeface="Times New Roman" panose="02020603050405020304" pitchFamily="18" charset="0"/>
                        </a:rPr>
                        <a:t>$0.09</a:t>
                      </a: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3029147927"/>
                  </a:ext>
                </a:extLst>
              </a:tr>
              <a:tr h="457200">
                <a:tc>
                  <a:txBody>
                    <a:bodyPr/>
                    <a:lstStyle/>
                    <a:p>
                      <a:pPr marL="0" marR="0">
                        <a:lnSpc>
                          <a:spcPct val="107000"/>
                        </a:lnSpc>
                        <a:spcBef>
                          <a:spcPts val="0"/>
                        </a:spcBef>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Bonus Reimbursement:  Lunch Safety Net</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a:effectLst/>
                          <a:latin typeface="Calibri" panose="020F0502020204030204" pitchFamily="34" charset="0"/>
                          <a:ea typeface="Calibri" panose="020F0502020204030204" pitchFamily="34" charset="0"/>
                          <a:cs typeface="Times New Roman" panose="02020603050405020304" pitchFamily="18" charset="0"/>
                        </a:rPr>
                        <a:t>$0.02</a:t>
                      </a: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320367488"/>
                  </a:ext>
                </a:extLst>
              </a:tr>
              <a:tr h="457200">
                <a:tc>
                  <a:txBody>
                    <a:bodyPr/>
                    <a:lstStyle/>
                    <a:p>
                      <a:pPr marL="0" marR="0">
                        <a:lnSpc>
                          <a:spcPct val="107000"/>
                        </a:lnSpc>
                        <a:spcBef>
                          <a:spcPts val="0"/>
                        </a:spcBef>
                        <a:spcAft>
                          <a:spcPts val="0"/>
                        </a:spcAft>
                      </a:pPr>
                      <a:r>
                        <a:rPr lang="en-US" sz="2400">
                          <a:effectLst/>
                          <a:latin typeface="Calibri" panose="020F0502020204030204" pitchFamily="34" charset="0"/>
                          <a:ea typeface="Calibri" panose="020F0502020204030204" pitchFamily="34" charset="0"/>
                          <a:cs typeface="Times New Roman" panose="02020603050405020304" pitchFamily="18" charset="0"/>
                        </a:rPr>
                        <a:t>Current Value of Donated Foods/Commodity Rate</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dirty="0">
                          <a:effectLst/>
                          <a:latin typeface="Calibri" panose="020F0502020204030204" pitchFamily="34" charset="0"/>
                          <a:ea typeface="Calibri" panose="020F0502020204030204" pitchFamily="34" charset="0"/>
                          <a:cs typeface="Times New Roman" panose="02020603050405020304" pitchFamily="18" charset="0"/>
                        </a:rPr>
                        <a:t>$</a:t>
                      </a:r>
                      <a:r>
                        <a:rPr lang="en-US" sz="3200" dirty="0" smtClean="0">
                          <a:effectLst/>
                          <a:latin typeface="Calibri" panose="020F0502020204030204" pitchFamily="34" charset="0"/>
                          <a:ea typeface="Calibri" panose="020F0502020204030204" pitchFamily="34" charset="0"/>
                          <a:cs typeface="Times New Roman" panose="02020603050405020304" pitchFamily="18" charset="0"/>
                        </a:rPr>
                        <a:t>0.32</a:t>
                      </a:r>
                      <a:endParaRPr lang="en-US" sz="32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313176995"/>
                  </a:ext>
                </a:extLst>
              </a:tr>
              <a:tr h="457200">
                <a:tc>
                  <a:txBody>
                    <a:bodyPr/>
                    <a:lstStyle/>
                    <a:p>
                      <a:pPr marL="0" marR="0">
                        <a:lnSpc>
                          <a:spcPct val="107000"/>
                        </a:lnSpc>
                        <a:spcBef>
                          <a:spcPts val="0"/>
                        </a:spcBef>
                        <a:spcAft>
                          <a:spcPts val="0"/>
                        </a:spcAft>
                      </a:pPr>
                      <a:r>
                        <a:rPr lang="en-US" sz="2400" b="1">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Minimum Adult Meal Price Required</a:t>
                      </a:r>
                      <a:endParaRPr lang="en-US"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b="0" dirty="0">
                          <a:effectLst/>
                          <a:latin typeface="Calibri"/>
                          <a:ea typeface="Calibri"/>
                          <a:cs typeface="Times New Roman"/>
                        </a:rPr>
                        <a:t>$</a:t>
                      </a:r>
                      <a:r>
                        <a:rPr lang="en-US" sz="3200" b="0" dirty="0" smtClean="0">
                          <a:effectLst/>
                          <a:latin typeface="Calibri"/>
                          <a:ea typeface="Calibri"/>
                          <a:cs typeface="Times New Roman"/>
                        </a:rPr>
                        <a:t>5.19</a:t>
                      </a:r>
                      <a:endParaRPr lang="en-US" sz="3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953418188"/>
                  </a:ext>
                </a:extLst>
              </a:tr>
              <a:tr h="778586">
                <a:tc>
                  <a:txBody>
                    <a:bodyPr/>
                    <a:lstStyle/>
                    <a:p>
                      <a:pPr marL="0" marR="0">
                        <a:lnSpc>
                          <a:spcPct val="107000"/>
                        </a:lnSpc>
                        <a:spcBef>
                          <a:spcPts val="0"/>
                        </a:spcBef>
                        <a:spcAft>
                          <a:spcPts val="0"/>
                        </a:spcAft>
                      </a:pPr>
                      <a:r>
                        <a:rPr lang="en-US" sz="2400" b="0">
                          <a:effectLst/>
                          <a:latin typeface="Calibri" panose="020F0502020204030204" pitchFamily="34" charset="0"/>
                          <a:ea typeface="Calibri" panose="020F0502020204030204" pitchFamily="34" charset="0"/>
                          <a:cs typeface="Times New Roman" panose="02020603050405020304" pitchFamily="18" charset="0"/>
                        </a:rPr>
                        <a:t>Suggested Adult Lunch Price</a:t>
                      </a:r>
                    </a:p>
                    <a:p>
                      <a:pPr marL="0" marR="0">
                        <a:lnSpc>
                          <a:spcPct val="107000"/>
                        </a:lnSpc>
                        <a:spcBef>
                          <a:spcPts val="0"/>
                        </a:spcBef>
                        <a:spcAft>
                          <a:spcPts val="0"/>
                        </a:spcAft>
                      </a:pPr>
                      <a:r>
                        <a:rPr lang="en-US" sz="2000" b="0">
                          <a:effectLst/>
                          <a:latin typeface="Calibri" panose="020F0502020204030204" pitchFamily="34" charset="0"/>
                          <a:ea typeface="Calibri" panose="020F0502020204030204" pitchFamily="34" charset="0"/>
                          <a:cs typeface="Times New Roman" panose="02020603050405020304" pitchFamily="18" charset="0"/>
                        </a:rPr>
                        <a:t>(Rounded to the nearest $0.05)</a:t>
                      </a: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tc>
                  <a:txBody>
                    <a:bodyPr/>
                    <a:lstStyle/>
                    <a:p>
                      <a:pPr marL="0" marR="0" algn="ctr">
                        <a:lnSpc>
                          <a:spcPct val="107000"/>
                        </a:lnSpc>
                        <a:spcBef>
                          <a:spcPts val="0"/>
                        </a:spcBef>
                        <a:spcAft>
                          <a:spcPts val="0"/>
                        </a:spcAft>
                      </a:pP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FFFFF"/>
                    </a:solidFill>
                  </a:tcPr>
                </a:tc>
                <a:tc>
                  <a:txBody>
                    <a:bodyPr/>
                    <a:lstStyle/>
                    <a:p>
                      <a:pPr marL="0" marR="0" algn="l">
                        <a:lnSpc>
                          <a:spcPct val="107000"/>
                        </a:lnSpc>
                        <a:spcBef>
                          <a:spcPts val="0"/>
                        </a:spcBef>
                        <a:spcAft>
                          <a:spcPts val="0"/>
                        </a:spcAft>
                      </a:pPr>
                      <a:r>
                        <a:rPr lang="en-US" sz="3200" b="0" dirty="0">
                          <a:effectLst/>
                          <a:latin typeface="Calibri"/>
                          <a:ea typeface="Calibri"/>
                          <a:cs typeface="Times New Roman"/>
                        </a:rPr>
                        <a:t>$</a:t>
                      </a:r>
                      <a:r>
                        <a:rPr lang="en-US" sz="3200" b="0" dirty="0" smtClean="0">
                          <a:effectLst/>
                          <a:latin typeface="Calibri"/>
                          <a:ea typeface="Calibri"/>
                          <a:cs typeface="Times New Roman"/>
                        </a:rPr>
                        <a:t>5.20</a:t>
                      </a:r>
                      <a:endParaRPr lang="en-US" sz="3200" b="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FF"/>
                    </a:solidFill>
                  </a:tcPr>
                </a:tc>
                <a:extLst>
                  <a:ext uri="{0D108BD9-81ED-4DB2-BD59-A6C34878D82A}">
                    <a16:rowId xmlns:a16="http://schemas.microsoft.com/office/drawing/2014/main" val="2157086844"/>
                  </a:ext>
                </a:extLst>
              </a:tr>
              <a:tr h="262309">
                <a:tc gridSpan="3">
                  <a:txBody>
                    <a:bodyPr/>
                    <a:lstStyle/>
                    <a:p>
                      <a:pPr marL="0" marR="0" algn="l">
                        <a:lnSpc>
                          <a:spcPct val="107000"/>
                        </a:lnSpc>
                        <a:spcBef>
                          <a:spcPts val="0"/>
                        </a:spcBef>
                        <a:spcAft>
                          <a:spcPts val="0"/>
                        </a:spcAft>
                      </a:pPr>
                      <a:r>
                        <a:rPr lang="en-US" sz="800" b="1" dirty="0">
                          <a:effectLst/>
                          <a:latin typeface="Calibri" panose="020F0502020204030204" pitchFamily="34" charset="0"/>
                          <a:ea typeface="Calibri" panose="020F0502020204030204" pitchFamily="34" charset="0"/>
                          <a:cs typeface="Times New Roman" panose="02020603050405020304" pitchFamily="18" charset="0"/>
                        </a:rPr>
                        <a:t> </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69C398"/>
                    </a:solidFill>
                  </a:tcPr>
                </a:tc>
                <a:tc hMerge="1">
                  <a:txBody>
                    <a:bodyPr/>
                    <a:lstStyle/>
                    <a:p>
                      <a:pPr marL="0" marR="0">
                        <a:lnSpc>
                          <a:spcPct val="107000"/>
                        </a:lnSpc>
                        <a:spcBef>
                          <a:spcPts val="0"/>
                        </a:spcBef>
                        <a:spcAft>
                          <a:spcPts val="0"/>
                        </a:spcAft>
                      </a:pP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9050" cap="flat" cmpd="dbl" algn="ctr">
                      <a:solidFill>
                        <a:srgbClr val="2F5496"/>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hMerge="1">
                  <a:txBody>
                    <a:bodyPr/>
                    <a:lstStyle/>
                    <a:p>
                      <a:endParaRPr lang="en-US"/>
                    </a:p>
                  </a:txBody>
                  <a:tcPr/>
                </a:tc>
                <a:extLst>
                  <a:ext uri="{0D108BD9-81ED-4DB2-BD59-A6C34878D82A}">
                    <a16:rowId xmlns:a16="http://schemas.microsoft.com/office/drawing/2014/main" val="3300054067"/>
                  </a:ext>
                </a:extLst>
              </a:tr>
            </a:tbl>
          </a:graphicData>
        </a:graphic>
      </p:graphicFrame>
      <p:grpSp>
        <p:nvGrpSpPr>
          <p:cNvPr id="7" name="Group 6">
            <a:extLst>
              <a:ext uri="{FF2B5EF4-FFF2-40B4-BE49-F238E27FC236}">
                <a16:creationId xmlns:a16="http://schemas.microsoft.com/office/drawing/2014/main" id="{1FAC3067-DAA2-4201-9747-5A7DB06EE3A2}"/>
              </a:ext>
            </a:extLst>
          </p:cNvPr>
          <p:cNvGrpSpPr/>
          <p:nvPr/>
        </p:nvGrpSpPr>
        <p:grpSpPr>
          <a:xfrm>
            <a:off x="0" y="6913"/>
            <a:ext cx="2030651" cy="584775"/>
            <a:chOff x="208967" y="194164"/>
            <a:chExt cx="2030651" cy="584775"/>
          </a:xfrm>
        </p:grpSpPr>
        <p:sp>
          <p:nvSpPr>
            <p:cNvPr id="8" name="Rectangle 8">
              <a:extLst>
                <a:ext uri="{FF2B5EF4-FFF2-40B4-BE49-F238E27FC236}">
                  <a16:creationId xmlns:a16="http://schemas.microsoft.com/office/drawing/2014/main" id="{848CDA9D-949F-4DBE-952F-CE539F3ED3EF}"/>
                </a:ext>
              </a:extLst>
            </p:cNvPr>
            <p:cNvSpPr/>
            <p:nvPr/>
          </p:nvSpPr>
          <p:spPr>
            <a:xfrm rot="16200000">
              <a:off x="992417" y="-528773"/>
              <a:ext cx="463752" cy="2030651"/>
            </a:xfrm>
            <a:custGeom>
              <a:avLst/>
              <a:gdLst>
                <a:gd name="connsiteX0" fmla="*/ 0 w 381000"/>
                <a:gd name="connsiteY0" fmla="*/ 0 h 6977270"/>
                <a:gd name="connsiteX1" fmla="*/ 381000 w 381000"/>
                <a:gd name="connsiteY1" fmla="*/ 0 h 6977270"/>
                <a:gd name="connsiteX2" fmla="*/ 381000 w 381000"/>
                <a:gd name="connsiteY2" fmla="*/ 6977270 h 6977270"/>
                <a:gd name="connsiteX3" fmla="*/ 0 w 381000"/>
                <a:gd name="connsiteY3" fmla="*/ 6977270 h 6977270"/>
                <a:gd name="connsiteX4" fmla="*/ 0 w 381000"/>
                <a:gd name="connsiteY4" fmla="*/ 0 h 6977270"/>
                <a:gd name="connsiteX0" fmla="*/ 9939 w 390939"/>
                <a:gd name="connsiteY0" fmla="*/ 0 h 6977270"/>
                <a:gd name="connsiteX1" fmla="*/ 390939 w 390939"/>
                <a:gd name="connsiteY1" fmla="*/ 0 h 6977270"/>
                <a:gd name="connsiteX2" fmla="*/ 390939 w 390939"/>
                <a:gd name="connsiteY2" fmla="*/ 6977270 h 6977270"/>
                <a:gd name="connsiteX3" fmla="*/ 0 w 390939"/>
                <a:gd name="connsiteY3" fmla="*/ 6470374 h 6977270"/>
                <a:gd name="connsiteX4" fmla="*/ 9939 w 390939"/>
                <a:gd name="connsiteY4" fmla="*/ 0 h 6977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939" h="6977270">
                  <a:moveTo>
                    <a:pt x="9939" y="0"/>
                  </a:moveTo>
                  <a:lnTo>
                    <a:pt x="390939" y="0"/>
                  </a:lnTo>
                  <a:lnTo>
                    <a:pt x="390939" y="6977270"/>
                  </a:lnTo>
                  <a:lnTo>
                    <a:pt x="0" y="6470374"/>
                  </a:lnTo>
                  <a:lnTo>
                    <a:pt x="9939" y="0"/>
                  </a:lnTo>
                  <a:close/>
                </a:path>
              </a:pathLst>
            </a:custGeom>
            <a:solidFill>
              <a:srgbClr val="057780"/>
            </a:solidFill>
            <a:ln>
              <a:solidFill>
                <a:srgbClr val="0577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780"/>
                </a:solidFill>
              </a:endParaRPr>
            </a:p>
          </p:txBody>
        </p:sp>
        <p:sp>
          <p:nvSpPr>
            <p:cNvPr id="9" name="TextBox 8">
              <a:extLst>
                <a:ext uri="{FF2B5EF4-FFF2-40B4-BE49-F238E27FC236}">
                  <a16:creationId xmlns:a16="http://schemas.microsoft.com/office/drawing/2014/main" id="{272E940C-45A4-4A71-9BED-78B4D716AC53}"/>
                </a:ext>
              </a:extLst>
            </p:cNvPr>
            <p:cNvSpPr txBox="1"/>
            <p:nvPr/>
          </p:nvSpPr>
          <p:spPr>
            <a:xfrm>
              <a:off x="781880" y="194164"/>
              <a:ext cx="1166190" cy="584775"/>
            </a:xfrm>
            <a:prstGeom prst="rect">
              <a:avLst/>
            </a:prstGeom>
            <a:noFill/>
          </p:spPr>
          <p:txBody>
            <a:bodyPr wrap="square" rtlCol="0">
              <a:spAutoFit/>
            </a:bodyPr>
            <a:lstStyle/>
            <a:p>
              <a:r>
                <a:rPr lang="en-US" sz="3200" b="1">
                  <a:solidFill>
                    <a:schemeClr val="bg1"/>
                  </a:solidFill>
                </a:rPr>
                <a:t>CEP</a:t>
              </a:r>
            </a:p>
          </p:txBody>
        </p:sp>
      </p:grpSp>
    </p:spTree>
    <p:custDataLst>
      <p:tags r:id="rId1"/>
    </p:custDataLst>
    <p:extLst>
      <p:ext uri="{BB962C8B-B14F-4D97-AF65-F5344CB8AC3E}">
        <p14:creationId xmlns:p14="http://schemas.microsoft.com/office/powerpoint/2010/main" val="6411470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C349A-FF0D-48D9-87B8-CF19A23733AA}"/>
              </a:ext>
            </a:extLst>
          </p:cNvPr>
          <p:cNvSpPr>
            <a:spLocks noGrp="1"/>
          </p:cNvSpPr>
          <p:nvPr>
            <p:ph type="title"/>
          </p:nvPr>
        </p:nvSpPr>
        <p:spPr/>
        <p:txBody>
          <a:bodyPr>
            <a:normAutofit/>
          </a:bodyPr>
          <a:lstStyle/>
          <a:p>
            <a:r>
              <a:rPr lang="en-US" sz="5400"/>
              <a:t>Our Adult Meal Prices</a:t>
            </a:r>
          </a:p>
        </p:txBody>
      </p:sp>
      <p:sp>
        <p:nvSpPr>
          <p:cNvPr id="4" name="TextBox 3">
            <a:extLst>
              <a:ext uri="{FF2B5EF4-FFF2-40B4-BE49-F238E27FC236}">
                <a16:creationId xmlns:a16="http://schemas.microsoft.com/office/drawing/2014/main" id="{05EC4D0A-47D5-4FB0-871D-8CA6D9DAF589}"/>
              </a:ext>
            </a:extLst>
          </p:cNvPr>
          <p:cNvSpPr txBox="1"/>
          <p:nvPr/>
        </p:nvSpPr>
        <p:spPr>
          <a:xfrm>
            <a:off x="838200" y="1589867"/>
            <a:ext cx="10739511" cy="3970318"/>
          </a:xfrm>
          <a:prstGeom prst="rect">
            <a:avLst/>
          </a:prstGeom>
          <a:noFill/>
        </p:spPr>
        <p:txBody>
          <a:bodyPr wrap="square" rtlCol="0">
            <a:spAutoFit/>
          </a:bodyPr>
          <a:lstStyle/>
          <a:p>
            <a:r>
              <a:rPr lang="en-US" sz="3600" dirty="0">
                <a:solidFill>
                  <a:srgbClr val="102649"/>
                </a:solidFill>
              </a:rPr>
              <a:t>                                              Breakfast		   Lunch</a:t>
            </a:r>
          </a:p>
          <a:p>
            <a:endParaRPr lang="en-US" sz="3600" dirty="0">
              <a:solidFill>
                <a:srgbClr val="102649"/>
              </a:solidFill>
            </a:endParaRPr>
          </a:p>
          <a:p>
            <a:r>
              <a:rPr lang="en-US" sz="3600" dirty="0">
                <a:solidFill>
                  <a:srgbClr val="102649"/>
                </a:solidFill>
              </a:rPr>
              <a:t>Current Adult Meal Price:     $ </a:t>
            </a:r>
            <a:r>
              <a:rPr lang="en-US" sz="3600" dirty="0" smtClean="0">
                <a:solidFill>
                  <a:srgbClr val="102649"/>
                </a:solidFill>
              </a:rPr>
              <a:t>3.25</a:t>
            </a:r>
            <a:r>
              <a:rPr lang="en-US" sz="3600" dirty="0">
                <a:solidFill>
                  <a:srgbClr val="102649"/>
                </a:solidFill>
              </a:rPr>
              <a:t>		$ </a:t>
            </a:r>
            <a:r>
              <a:rPr lang="en-US" sz="3600" dirty="0" smtClean="0">
                <a:solidFill>
                  <a:srgbClr val="102649"/>
                </a:solidFill>
              </a:rPr>
              <a:t>5.05</a:t>
            </a:r>
            <a:endParaRPr lang="en-US" sz="3600" dirty="0">
              <a:solidFill>
                <a:srgbClr val="102649"/>
              </a:solidFill>
            </a:endParaRPr>
          </a:p>
          <a:p>
            <a:endParaRPr lang="en-US" sz="3600" dirty="0">
              <a:solidFill>
                <a:srgbClr val="102649"/>
              </a:solidFill>
            </a:endParaRPr>
          </a:p>
          <a:p>
            <a:r>
              <a:rPr lang="en-US" sz="3600" dirty="0">
                <a:solidFill>
                  <a:srgbClr val="102649"/>
                </a:solidFill>
              </a:rPr>
              <a:t>New Proposed Price:            $ </a:t>
            </a:r>
            <a:r>
              <a:rPr lang="en-US" sz="3600" dirty="0" smtClean="0">
                <a:solidFill>
                  <a:srgbClr val="102649"/>
                </a:solidFill>
              </a:rPr>
              <a:t>3.40</a:t>
            </a:r>
            <a:r>
              <a:rPr lang="en-US" sz="3600" dirty="0">
                <a:solidFill>
                  <a:srgbClr val="102649"/>
                </a:solidFill>
              </a:rPr>
              <a:t>		$ </a:t>
            </a:r>
            <a:r>
              <a:rPr lang="en-US" sz="3600" dirty="0" smtClean="0">
                <a:solidFill>
                  <a:srgbClr val="102649"/>
                </a:solidFill>
              </a:rPr>
              <a:t>5.20</a:t>
            </a:r>
            <a:endParaRPr lang="en-US" sz="3600" dirty="0">
              <a:solidFill>
                <a:srgbClr val="102649"/>
              </a:solidFill>
            </a:endParaRPr>
          </a:p>
          <a:p>
            <a:endParaRPr lang="en-US" sz="3600" dirty="0">
              <a:solidFill>
                <a:srgbClr val="102649"/>
              </a:solidFill>
            </a:endParaRPr>
          </a:p>
          <a:p>
            <a:r>
              <a:rPr lang="en-US" sz="3600" dirty="0">
                <a:solidFill>
                  <a:srgbClr val="102649"/>
                </a:solidFill>
              </a:rPr>
              <a:t>Overall Increase:                   $ </a:t>
            </a:r>
            <a:r>
              <a:rPr lang="en-US" sz="3600" dirty="0" smtClean="0">
                <a:solidFill>
                  <a:srgbClr val="102649"/>
                </a:solidFill>
              </a:rPr>
              <a:t>0.15</a:t>
            </a:r>
            <a:r>
              <a:rPr lang="en-US" sz="3600" dirty="0">
                <a:solidFill>
                  <a:srgbClr val="102649"/>
                </a:solidFill>
              </a:rPr>
              <a:t>		$ </a:t>
            </a:r>
            <a:r>
              <a:rPr lang="en-US" sz="3600" dirty="0" smtClean="0">
                <a:solidFill>
                  <a:srgbClr val="102649"/>
                </a:solidFill>
              </a:rPr>
              <a:t>0.15</a:t>
            </a:r>
            <a:endParaRPr lang="en-US" sz="3600" dirty="0">
              <a:solidFill>
                <a:srgbClr val="102649"/>
              </a:solidFill>
            </a:endParaRPr>
          </a:p>
        </p:txBody>
      </p:sp>
    </p:spTree>
    <p:custDataLst>
      <p:tags r:id="rId1"/>
    </p:custDataLst>
    <p:extLst>
      <p:ext uri="{BB962C8B-B14F-4D97-AF65-F5344CB8AC3E}">
        <p14:creationId xmlns:p14="http://schemas.microsoft.com/office/powerpoint/2010/main" val="2800124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BC349A-FF0D-48D9-87B8-CF19A23733AA}"/>
              </a:ext>
            </a:extLst>
          </p:cNvPr>
          <p:cNvSpPr>
            <a:spLocks noGrp="1"/>
          </p:cNvSpPr>
          <p:nvPr>
            <p:ph type="title"/>
          </p:nvPr>
        </p:nvSpPr>
        <p:spPr/>
        <p:txBody>
          <a:bodyPr>
            <a:normAutofit/>
          </a:bodyPr>
          <a:lstStyle/>
          <a:p>
            <a:r>
              <a:rPr lang="en-US" sz="5400"/>
              <a:t>Formula to Approve</a:t>
            </a:r>
          </a:p>
        </p:txBody>
      </p:sp>
      <p:sp>
        <p:nvSpPr>
          <p:cNvPr id="4" name="TextBox 3">
            <a:extLst>
              <a:ext uri="{FF2B5EF4-FFF2-40B4-BE49-F238E27FC236}">
                <a16:creationId xmlns:a16="http://schemas.microsoft.com/office/drawing/2014/main" id="{05EC4D0A-47D5-4FB0-871D-8CA6D9DAF589}"/>
              </a:ext>
            </a:extLst>
          </p:cNvPr>
          <p:cNvSpPr txBox="1"/>
          <p:nvPr/>
        </p:nvSpPr>
        <p:spPr>
          <a:xfrm>
            <a:off x="1514036" y="1447027"/>
            <a:ext cx="9163927" cy="3539430"/>
          </a:xfrm>
          <a:prstGeom prst="rect">
            <a:avLst/>
          </a:prstGeom>
          <a:noFill/>
        </p:spPr>
        <p:txBody>
          <a:bodyPr wrap="square" rtlCol="0">
            <a:spAutoFit/>
          </a:bodyPr>
          <a:lstStyle/>
          <a:p>
            <a:pPr algn="ctr"/>
            <a:r>
              <a:rPr lang="en-US" sz="3600">
                <a:solidFill>
                  <a:srgbClr val="102649"/>
                </a:solidFill>
              </a:rPr>
              <a:t>USDA School Meal Program in Operation Reimbursement Rates</a:t>
            </a:r>
          </a:p>
          <a:p>
            <a:pPr algn="ctr"/>
            <a:r>
              <a:rPr lang="en-US" sz="3600">
                <a:solidFill>
                  <a:srgbClr val="102649"/>
                </a:solidFill>
              </a:rPr>
              <a:t>+</a:t>
            </a:r>
          </a:p>
          <a:p>
            <a:pPr algn="ctr"/>
            <a:r>
              <a:rPr lang="en-US" sz="3600">
                <a:solidFill>
                  <a:srgbClr val="102649"/>
                </a:solidFill>
              </a:rPr>
              <a:t>Value of Donated Foods/Commodity Rate</a:t>
            </a:r>
          </a:p>
          <a:p>
            <a:endParaRPr lang="en-US" sz="1600">
              <a:solidFill>
                <a:srgbClr val="102649"/>
              </a:solidFill>
            </a:endParaRPr>
          </a:p>
          <a:p>
            <a:pPr algn="ctr"/>
            <a:r>
              <a:rPr lang="en-US" sz="3600">
                <a:solidFill>
                  <a:srgbClr val="102649"/>
                </a:solidFill>
              </a:rPr>
              <a:t>Minimum Adult Meal Price</a:t>
            </a:r>
          </a:p>
          <a:p>
            <a:pPr algn="ctr"/>
            <a:r>
              <a:rPr lang="en-US" sz="2800">
                <a:solidFill>
                  <a:srgbClr val="102649"/>
                </a:solidFill>
              </a:rPr>
              <a:t>(Rounding Up is Optional)</a:t>
            </a:r>
          </a:p>
        </p:txBody>
      </p:sp>
      <p:cxnSp>
        <p:nvCxnSpPr>
          <p:cNvPr id="5" name="Straight Connector 4">
            <a:extLst>
              <a:ext uri="{FF2B5EF4-FFF2-40B4-BE49-F238E27FC236}">
                <a16:creationId xmlns:a16="http://schemas.microsoft.com/office/drawing/2014/main" id="{F623901D-18BA-4940-83F0-FA2072C67836}"/>
              </a:ext>
            </a:extLst>
          </p:cNvPr>
          <p:cNvCxnSpPr/>
          <p:nvPr/>
        </p:nvCxnSpPr>
        <p:spPr>
          <a:xfrm>
            <a:off x="2185180" y="3790927"/>
            <a:ext cx="7821637" cy="0"/>
          </a:xfrm>
          <a:prstGeom prst="line">
            <a:avLst/>
          </a:prstGeom>
          <a:ln w="76200"/>
        </p:spPr>
        <p:style>
          <a:lnRef idx="1">
            <a:schemeClr val="accent1"/>
          </a:lnRef>
          <a:fillRef idx="0">
            <a:schemeClr val="accent1"/>
          </a:fillRef>
          <a:effectRef idx="0">
            <a:schemeClr val="accent1"/>
          </a:effectRef>
          <a:fontRef idx="minor">
            <a:schemeClr val="tx1"/>
          </a:fontRef>
        </p:style>
      </p:cxnSp>
      <p:grpSp>
        <p:nvGrpSpPr>
          <p:cNvPr id="7" name="Group 6">
            <a:extLst>
              <a:ext uri="{FF2B5EF4-FFF2-40B4-BE49-F238E27FC236}">
                <a16:creationId xmlns:a16="http://schemas.microsoft.com/office/drawing/2014/main" id="{4D64412C-7261-4ECB-AE9E-64AA5A8AA860}"/>
              </a:ext>
            </a:extLst>
          </p:cNvPr>
          <p:cNvGrpSpPr/>
          <p:nvPr/>
        </p:nvGrpSpPr>
        <p:grpSpPr>
          <a:xfrm>
            <a:off x="0" y="0"/>
            <a:ext cx="2030651" cy="584775"/>
            <a:chOff x="208967" y="194164"/>
            <a:chExt cx="2030651" cy="584775"/>
          </a:xfrm>
        </p:grpSpPr>
        <p:sp>
          <p:nvSpPr>
            <p:cNvPr id="8" name="Rectangle 8">
              <a:extLst>
                <a:ext uri="{FF2B5EF4-FFF2-40B4-BE49-F238E27FC236}">
                  <a16:creationId xmlns:a16="http://schemas.microsoft.com/office/drawing/2014/main" id="{AE4F7174-F4A7-4422-ABE0-5C5C046DF821}"/>
                </a:ext>
              </a:extLst>
            </p:cNvPr>
            <p:cNvSpPr/>
            <p:nvPr/>
          </p:nvSpPr>
          <p:spPr>
            <a:xfrm rot="16200000">
              <a:off x="992417" y="-528773"/>
              <a:ext cx="463752" cy="2030651"/>
            </a:xfrm>
            <a:custGeom>
              <a:avLst/>
              <a:gdLst>
                <a:gd name="connsiteX0" fmla="*/ 0 w 381000"/>
                <a:gd name="connsiteY0" fmla="*/ 0 h 6977270"/>
                <a:gd name="connsiteX1" fmla="*/ 381000 w 381000"/>
                <a:gd name="connsiteY1" fmla="*/ 0 h 6977270"/>
                <a:gd name="connsiteX2" fmla="*/ 381000 w 381000"/>
                <a:gd name="connsiteY2" fmla="*/ 6977270 h 6977270"/>
                <a:gd name="connsiteX3" fmla="*/ 0 w 381000"/>
                <a:gd name="connsiteY3" fmla="*/ 6977270 h 6977270"/>
                <a:gd name="connsiteX4" fmla="*/ 0 w 381000"/>
                <a:gd name="connsiteY4" fmla="*/ 0 h 6977270"/>
                <a:gd name="connsiteX0" fmla="*/ 9939 w 390939"/>
                <a:gd name="connsiteY0" fmla="*/ 0 h 6977270"/>
                <a:gd name="connsiteX1" fmla="*/ 390939 w 390939"/>
                <a:gd name="connsiteY1" fmla="*/ 0 h 6977270"/>
                <a:gd name="connsiteX2" fmla="*/ 390939 w 390939"/>
                <a:gd name="connsiteY2" fmla="*/ 6977270 h 6977270"/>
                <a:gd name="connsiteX3" fmla="*/ 0 w 390939"/>
                <a:gd name="connsiteY3" fmla="*/ 6470374 h 6977270"/>
                <a:gd name="connsiteX4" fmla="*/ 9939 w 390939"/>
                <a:gd name="connsiteY4" fmla="*/ 0 h 697727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90939" h="6977270">
                  <a:moveTo>
                    <a:pt x="9939" y="0"/>
                  </a:moveTo>
                  <a:lnTo>
                    <a:pt x="390939" y="0"/>
                  </a:lnTo>
                  <a:lnTo>
                    <a:pt x="390939" y="6977270"/>
                  </a:lnTo>
                  <a:lnTo>
                    <a:pt x="0" y="6470374"/>
                  </a:lnTo>
                  <a:lnTo>
                    <a:pt x="9939" y="0"/>
                  </a:lnTo>
                  <a:close/>
                </a:path>
              </a:pathLst>
            </a:custGeom>
            <a:solidFill>
              <a:srgbClr val="057780"/>
            </a:solidFill>
            <a:ln>
              <a:solidFill>
                <a:srgbClr val="0577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007780"/>
                </a:solidFill>
              </a:endParaRPr>
            </a:p>
          </p:txBody>
        </p:sp>
        <p:sp>
          <p:nvSpPr>
            <p:cNvPr id="9" name="TextBox 8">
              <a:extLst>
                <a:ext uri="{FF2B5EF4-FFF2-40B4-BE49-F238E27FC236}">
                  <a16:creationId xmlns:a16="http://schemas.microsoft.com/office/drawing/2014/main" id="{31C632C5-CBB8-45B8-A686-6B22810A713E}"/>
                </a:ext>
              </a:extLst>
            </p:cNvPr>
            <p:cNvSpPr txBox="1"/>
            <p:nvPr/>
          </p:nvSpPr>
          <p:spPr>
            <a:xfrm>
              <a:off x="781880" y="194164"/>
              <a:ext cx="1166190" cy="584775"/>
            </a:xfrm>
            <a:prstGeom prst="rect">
              <a:avLst/>
            </a:prstGeom>
            <a:noFill/>
          </p:spPr>
          <p:txBody>
            <a:bodyPr wrap="square" rtlCol="0">
              <a:spAutoFit/>
            </a:bodyPr>
            <a:lstStyle/>
            <a:p>
              <a:r>
                <a:rPr lang="en-US" sz="3200" b="1">
                  <a:solidFill>
                    <a:schemeClr val="bg1"/>
                  </a:solidFill>
                </a:rPr>
                <a:t>CEP</a:t>
              </a:r>
            </a:p>
          </p:txBody>
        </p:sp>
      </p:grpSp>
    </p:spTree>
    <p:custDataLst>
      <p:tags r:id="rId1"/>
    </p:custDataLst>
    <p:extLst>
      <p:ext uri="{BB962C8B-B14F-4D97-AF65-F5344CB8AC3E}">
        <p14:creationId xmlns:p14="http://schemas.microsoft.com/office/powerpoint/2010/main" val="10646117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73EA8A-4DED-4024-99F3-122C8DD25A04}"/>
              </a:ext>
            </a:extLst>
          </p:cNvPr>
          <p:cNvSpPr>
            <a:spLocks noGrp="1"/>
          </p:cNvSpPr>
          <p:nvPr>
            <p:ph type="title"/>
          </p:nvPr>
        </p:nvSpPr>
        <p:spPr/>
        <p:txBody>
          <a:bodyPr>
            <a:normAutofit/>
          </a:bodyPr>
          <a:lstStyle/>
          <a:p>
            <a:pPr algn="ctr"/>
            <a:r>
              <a:rPr lang="en-US" sz="9600"/>
              <a:t>Questions?</a:t>
            </a:r>
          </a:p>
        </p:txBody>
      </p:sp>
      <p:sp>
        <p:nvSpPr>
          <p:cNvPr id="3" name="Text Placeholder 2">
            <a:extLst>
              <a:ext uri="{FF2B5EF4-FFF2-40B4-BE49-F238E27FC236}">
                <a16:creationId xmlns:a16="http://schemas.microsoft.com/office/drawing/2014/main" id="{79AB6F1A-F905-417F-80CE-7F21E42BF998}"/>
              </a:ext>
            </a:extLst>
          </p:cNvPr>
          <p:cNvSpPr>
            <a:spLocks noGrp="1"/>
          </p:cNvSpPr>
          <p:nvPr>
            <p:ph type="body" idx="1"/>
          </p:nvPr>
        </p:nvSpPr>
        <p:spPr/>
        <p:txBody>
          <a:bodyPr/>
          <a:lstStyle/>
          <a:p>
            <a:endParaRPr lang="en-US"/>
          </a:p>
        </p:txBody>
      </p:sp>
    </p:spTree>
    <p:custDataLst>
      <p:tags r:id="rId1"/>
    </p:custDataLst>
    <p:extLst>
      <p:ext uri="{BB962C8B-B14F-4D97-AF65-F5344CB8AC3E}">
        <p14:creationId xmlns:p14="http://schemas.microsoft.com/office/powerpoint/2010/main" val="18763780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56D5E9-E2AD-4219-AB0C-E5CADAB9C364}"/>
              </a:ext>
            </a:extLst>
          </p:cNvPr>
          <p:cNvSpPr>
            <a:spLocks noGrp="1"/>
          </p:cNvSpPr>
          <p:nvPr>
            <p:ph type="title"/>
          </p:nvPr>
        </p:nvSpPr>
        <p:spPr>
          <a:xfrm>
            <a:off x="457200" y="58271"/>
            <a:ext cx="10515600" cy="661817"/>
          </a:xfrm>
        </p:spPr>
        <p:txBody>
          <a:bodyPr>
            <a:normAutofit/>
          </a:bodyPr>
          <a:lstStyle/>
          <a:p>
            <a:r>
              <a:rPr lang="en-US" sz="3600"/>
              <a:t>USDA Nondiscrimination Statement</a:t>
            </a:r>
          </a:p>
        </p:txBody>
      </p:sp>
      <p:sp>
        <p:nvSpPr>
          <p:cNvPr id="3" name="Content Placeholder 2">
            <a:extLst>
              <a:ext uri="{FF2B5EF4-FFF2-40B4-BE49-F238E27FC236}">
                <a16:creationId xmlns:a16="http://schemas.microsoft.com/office/drawing/2014/main" id="{0E3C3AEF-C970-4B64-A54D-8714F5AF6751}"/>
              </a:ext>
            </a:extLst>
          </p:cNvPr>
          <p:cNvSpPr>
            <a:spLocks noGrp="1"/>
          </p:cNvSpPr>
          <p:nvPr>
            <p:ph idx="1"/>
          </p:nvPr>
        </p:nvSpPr>
        <p:spPr>
          <a:xfrm>
            <a:off x="457200" y="708537"/>
            <a:ext cx="11306907" cy="5150021"/>
          </a:xfrm>
        </p:spPr>
        <p:txBody>
          <a:bodyPr>
            <a:normAutofit fontScale="62500" lnSpcReduction="20000"/>
          </a:bodyPr>
          <a:lstStyle/>
          <a:p>
            <a:pPr marL="0" indent="0">
              <a:buNone/>
            </a:pPr>
            <a:r>
              <a:rPr lang="en-US" dirty="0"/>
              <a:t>In accordance with Federal civil rights law and U.S. Department of Agriculture (USDA) civil rights regulations and policies, the USDA, its Agencies, offices, and employees, and institutions participating in or administering USDA programs are prohibited from discriminating based on race, color, national origin, religion, sex, disability, age, marital status, family/parental status, income derived from a public assistance program, political beliefs, or reprisal or retaliation for prior civil rights activity, in any program or activity conducted or funded by USDA (not all bases apply to all programs). Remedies and complaint filing deadlines vary by program or incident.</a:t>
            </a:r>
          </a:p>
          <a:p>
            <a:pPr marL="0" indent="0">
              <a:buNone/>
            </a:pPr>
            <a:r>
              <a:rPr lang="en-US" dirty="0"/>
              <a:t>Persons with disabilities who require alternative means of communication for program information (e.g., Braille, large print, audiotape, American Sign Language, etc.) should contact the State or local Agency that administers the program or contact USDA through the Telecommunications Relay Service at 711 (voice and TTY). Additionally, program information may be made available in languages other than English.</a:t>
            </a:r>
          </a:p>
          <a:p>
            <a:pPr marL="0" indent="0">
              <a:buNone/>
            </a:pPr>
            <a:r>
              <a:rPr lang="en-US" dirty="0"/>
              <a:t>To file a program discrimination complaint, complete the USDA Program Discrimination Complaint Form, AD-3027, found online at </a:t>
            </a:r>
            <a:r>
              <a:rPr lang="en-US" dirty="0">
                <a:hlinkClick r:id="rId4"/>
              </a:rPr>
              <a:t>How to File a Program Discrimination Complaint</a:t>
            </a:r>
            <a:r>
              <a:rPr lang="en-US" dirty="0"/>
              <a:t> and at any USDA office or write a letter addressed to USDA and provide in the letter all of the information requested in the form. To request a copy of the complaint form, call (866) 632-9992. Submit your completed form or letter to USDA by: (1) mail: U.S. Department of Agriculture, Office of the Assistant Secretary for Civil Rights, 1400 Independence Avenue, SW, Mail Stop 9410, Washington, D.C. 20250-9410; (2) fax: (202) 690-7442; or (3) email: </a:t>
            </a:r>
            <a:r>
              <a:rPr lang="en-US" dirty="0">
                <a:hlinkClick r:id="rId5"/>
              </a:rPr>
              <a:t>program.intake@usda.gov</a:t>
            </a:r>
            <a:r>
              <a:rPr lang="en-US" dirty="0"/>
              <a:t>.</a:t>
            </a:r>
          </a:p>
          <a:p>
            <a:pPr marL="0" indent="0">
              <a:buNone/>
            </a:pPr>
            <a:r>
              <a:rPr lang="en-US" dirty="0"/>
              <a:t>USDA is an equal opportunity provider, employer, and lender.</a:t>
            </a:r>
          </a:p>
          <a:p>
            <a:pPr marL="0" indent="0" algn="ctr">
              <a:buNone/>
            </a:pPr>
            <a:r>
              <a:rPr lang="en-US" dirty="0"/>
              <a:t/>
            </a:r>
            <a:br>
              <a:rPr lang="en-US" dirty="0"/>
            </a:br>
            <a:endParaRPr lang="en-US" dirty="0"/>
          </a:p>
          <a:p>
            <a:pPr marL="0" indent="0">
              <a:buNone/>
            </a:pPr>
            <a:endParaRPr lang="en-US" dirty="0"/>
          </a:p>
        </p:txBody>
      </p:sp>
    </p:spTree>
    <p:custDataLst>
      <p:tags r:id="rId1"/>
    </p:custDataLst>
    <p:extLst>
      <p:ext uri="{BB962C8B-B14F-4D97-AF65-F5344CB8AC3E}">
        <p14:creationId xmlns:p14="http://schemas.microsoft.com/office/powerpoint/2010/main" val="35891645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Logo&#10;&#10;Description automatically generated">
            <a:extLst>
              <a:ext uri="{FF2B5EF4-FFF2-40B4-BE49-F238E27FC236}">
                <a16:creationId xmlns:a16="http://schemas.microsoft.com/office/drawing/2014/main" id="{F6A139B3-1DED-4928-B101-5B5DD4A45385}"/>
              </a:ext>
            </a:extLst>
          </p:cNvPr>
          <p:cNvPicPr>
            <a:picLocks noChangeAspect="1"/>
          </p:cNvPicPr>
          <p:nvPr/>
        </p:nvPicPr>
        <p:blipFill>
          <a:blip r:embed="rId4"/>
          <a:stretch>
            <a:fillRect/>
          </a:stretch>
        </p:blipFill>
        <p:spPr>
          <a:xfrm>
            <a:off x="3472852" y="805852"/>
            <a:ext cx="5246295" cy="5246295"/>
          </a:xfrm>
          <a:prstGeom prst="rect">
            <a:avLst/>
          </a:prstGeom>
        </p:spPr>
      </p:pic>
    </p:spTree>
    <p:custDataLst>
      <p:tags r:id="rId1"/>
    </p:custDataLst>
    <p:extLst>
      <p:ext uri="{BB962C8B-B14F-4D97-AF65-F5344CB8AC3E}">
        <p14:creationId xmlns:p14="http://schemas.microsoft.com/office/powerpoint/2010/main" val="221385819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ARTICULATE_DESIGN_ID_OFFICE THEME" val="pjpdbTlb"/>
  <p:tag name="ARTICULATE_SLIDE_THUMBNAIL_REFRESH" val="1"/>
  <p:tag name="ARTICULATE_SLIDE_COUNT" val="16"/>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7.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8.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9.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0.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2.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3.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4.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5.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ags/tag16.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Franklin Gothic">
      <a:majorFont>
        <a:latin typeface="Franklin Gothic Medium" panose="020B0603020102020204"/>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panose="020B0503020102020204"/>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KDE PowerPoint Template 2021" id="{232487D6-DE50-43AC-9A1A-9E0995222801}" vid="{B3218C9C-B218-4F32-B182-2BF729B1F3C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5bc9d522-2386-425a-9f2a-a617cf877ec0" xsi:nil="true"/>
    <Sort_x0020_Order xmlns="8db151ca-b72d-4660-b29f-bc37a61a94d6" xsi:nil="true"/>
    <Category xmlns="8db151ca-b72d-4660-b29f-bc37a61a94d6">Financial Management</Category>
    <Group xmlns="8db151ca-b72d-4660-b29f-bc37a61a94d6" xsi:nil="true"/>
    <Description0 xmlns="8db151ca-b72d-4660-b29f-bc37a61a94d6">Utilize this template presentation to assist in communicating the requirement of the adult meal price for SY 2026-2027. </Description0>
    <Review_x0020_Date xmlns="8db151ca-b72d-4660-b29f-bc37a61a94d6" xsi:nil="true"/>
    <lcf76f155ced4ddcb4097134ff3c332f xmlns="8db151ca-b72d-4660-b29f-bc37a61a94d6">
      <Terms xmlns="http://schemas.microsoft.com/office/infopath/2007/PartnerControls"/>
    </lcf76f155ced4ddcb4097134ff3c332f>
    <Reviewer xmlns="8db151ca-b72d-4660-b29f-bc37a61a94d6">
      <UserInfo>
        <DisplayName>Langfels, Jennifer - Division of School and Community Nutrition</DisplayName>
        <AccountId>335</AccountId>
        <AccountType/>
      </UserInfo>
    </Reviewer>
    <Sub_x0020_Category xmlns="8db151ca-b72d-4660-b29f-bc37a61a94d6">Pricing</Sub_x0020_Category>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91E92030394F7B48B770AE460B715862" ma:contentTypeVersion="25" ma:contentTypeDescription="Create a new document." ma:contentTypeScope="" ma:versionID="42718e2c0a74247f2460dd0be0b56678">
  <xsd:schema xmlns:xsd="http://www.w3.org/2001/XMLSchema" xmlns:xs="http://www.w3.org/2001/XMLSchema" xmlns:p="http://schemas.microsoft.com/office/2006/metadata/properties" xmlns:ns2="8db151ca-b72d-4660-b29f-bc37a61a94d6" xmlns:ns3="5bc9d522-2386-425a-9f2a-a617cf877ec0" xmlns:ns4="cd1a358b-61e7-4e2c-963a-bbcfb053c0fe" targetNamespace="http://schemas.microsoft.com/office/2006/metadata/properties" ma:root="true" ma:fieldsID="daf1d159d0e80bdd6fb56c3efe37fe73" ns2:_="" ns3:_="" ns4:_="">
    <xsd:import namespace="8db151ca-b72d-4660-b29f-bc37a61a94d6"/>
    <xsd:import namespace="5bc9d522-2386-425a-9f2a-a617cf877ec0"/>
    <xsd:import namespace="cd1a358b-61e7-4e2c-963a-bbcfb053c0fe"/>
    <xsd:element name="properties">
      <xsd:complexType>
        <xsd:sequence>
          <xsd:element name="documentManagement">
            <xsd:complexType>
              <xsd:all>
                <xsd:element ref="ns2:Category" minOccurs="0"/>
                <xsd:element ref="ns2:Description0" minOccurs="0"/>
                <xsd:element ref="ns2:Sub_x0020_Category" minOccurs="0"/>
                <xsd:element ref="ns2:Group" minOccurs="0"/>
                <xsd:element ref="ns2:Review_x0020_Date" minOccurs="0"/>
                <xsd:element ref="ns2:Reviewer"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Sort_x0020_Order" minOccurs="0"/>
                <xsd:element ref="ns2:MediaLengthInSeconds" minOccurs="0"/>
                <xsd:element ref="ns2:MediaServiceLocation" minOccurs="0"/>
                <xsd:element ref="ns2:lcf76f155ced4ddcb4097134ff3c332f" minOccurs="0"/>
                <xsd:element ref="ns3:TaxCatchAll" minOccurs="0"/>
                <xsd:element ref="ns2:MediaServiceObjectDetectorVersions" minOccurs="0"/>
                <xsd:element ref="ns2:MediaServiceSearchProperties" minOccurs="0"/>
                <xsd:element ref="ns4:SharedWithUsers" minOccurs="0"/>
                <xsd:element ref="ns4: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db151ca-b72d-4660-b29f-bc37a61a94d6" elementFormDefault="qualified">
    <xsd:import namespace="http://schemas.microsoft.com/office/2006/documentManagement/types"/>
    <xsd:import namespace="http://schemas.microsoft.com/office/infopath/2007/PartnerControls"/>
    <xsd:element name="Category" ma:index="2" nillable="true" ma:displayName="Category" ma:format="Dropdown" ma:internalName="Category">
      <xsd:simpleType>
        <xsd:restriction base="dms:Choice">
          <xsd:enumeration value="Additional Programs"/>
          <xsd:enumeration value="Civil Rights &amp; Accessibility"/>
          <xsd:enumeration value="Claims"/>
          <xsd:enumeration value="Compliance Reviews - Administrative and Procurement"/>
          <xsd:enumeration value="Disaster Resources and Program Waivers"/>
          <xsd:enumeration value="Farm to School"/>
          <xsd:enumeration value="Financial Management"/>
          <xsd:enumeration value="Food Safety"/>
          <xsd:enumeration value="Food Service Management Companies"/>
          <xsd:enumeration value="Meal Access and Reimbursement"/>
          <xsd:enumeration value="Meal Pattern and Healthy School Nutrition Environment"/>
          <xsd:enumeration value="New Director"/>
          <xsd:enumeration value="Other General Program Areas"/>
          <xsd:enumeration value="Past Trainings"/>
          <xsd:enumeration value="Procurement"/>
          <xsd:enumeration value="Program Promotion and Marketing"/>
          <xsd:enumeration value="SCN Recipe Library"/>
          <xsd:enumeration value="SMP Focus Group Resources"/>
          <xsd:enumeration value="Special Provision Options"/>
          <xsd:enumeration value="Statewide POS"/>
          <xsd:enumeration value="Statewide BOH for POS"/>
          <xsd:enumeration value="Train the Trainer and Professional Standards"/>
          <xsd:enumeration value="Training"/>
        </xsd:restriction>
      </xsd:simpleType>
    </xsd:element>
    <xsd:element name="Description0" ma:index="3" nillable="true" ma:displayName="Description" ma:internalName="Description0">
      <xsd:simpleType>
        <xsd:restriction base="dms:Note">
          <xsd:maxLength value="255"/>
        </xsd:restriction>
      </xsd:simpleType>
    </xsd:element>
    <xsd:element name="Sub_x0020_Category" ma:index="4" nillable="true" ma:displayName="Sub Category" ma:format="Dropdown" ma:internalName="Sub_x0020_Category">
      <xsd:simpleType>
        <xsd:restriction base="dms:Choice">
          <xsd:enumeration value="Accommodating Disabilities"/>
          <xsd:enumeration value="Additional Resources"/>
          <xsd:enumeration value="Administrative Review Materials"/>
          <xsd:enumeration value="After School Snack"/>
          <xsd:enumeration value="Back of House Resources"/>
          <xsd:enumeration value="Breakfast"/>
          <xsd:enumeration value="Buy American"/>
          <xsd:enumeration value="CEP Financial Analysis Tools"/>
          <xsd:enumeration value="CEP Guidance"/>
          <xsd:enumeration value="CEP Suggested Use Templates"/>
          <xsd:enumeration value="Certification and Benefit Issuance"/>
          <xsd:enumeration value="Civil Rights"/>
          <xsd:enumeration value="Civil Rights Complaints"/>
          <xsd:enumeration value="Civil Rights Resources"/>
          <xsd:enumeration value="Corrective Action"/>
          <xsd:enumeration value="COVID-19 Waivers"/>
          <xsd:enumeration value="Dietary Specs and Nutrient Analysis"/>
          <xsd:enumeration value="Direct Certification"/>
          <xsd:enumeration value="Disaster Feeding Resources"/>
          <xsd:enumeration value="Equipment"/>
          <xsd:enumeration value="Equipment Purchase: Request and Approval Procedure"/>
          <xsd:enumeration value="Excess Balance"/>
          <xsd:enumeration value="Farm to School Resources"/>
          <xsd:enumeration value="FFVP"/>
          <xsd:enumeration value="Financial Reporting"/>
          <xsd:enumeration value="Financial Tools (things to help with analysis)"/>
          <xsd:enumeration value="Food Safety Inspections"/>
          <xsd:enumeration value="Food Safety Plans"/>
          <xsd:enumeration value="Food Safety Policy and Regulations"/>
          <xsd:enumeration value="Food Safety Resources"/>
          <xsd:enumeration value="Formal Purchase Resources"/>
          <xsd:enumeration value="General Marketing"/>
          <xsd:enumeration value="Harvest of the Month Toolkits"/>
          <xsd:enumeration value="Healthy Meals Incentives Initiative (HMI)"/>
          <xsd:enumeration value="Independent Review of Applications"/>
          <xsd:enumeration value="Indirect and Allowable Costs"/>
          <xsd:enumeration value="Infants and Toddlers"/>
          <xsd:enumeration value="Kentucky Director Development Program"/>
          <xsd:enumeration value="Kentucky Orientation for New Employees (KY ONE)"/>
          <xsd:enumeration value="LEP"/>
          <xsd:enumeration value="Local School Wellness Policy and School Meal Environment"/>
          <xsd:enumeration value="Lunch Entree – Main Dishes"/>
          <xsd:enumeration value="Lunch Entree – Soups and Salads"/>
          <xsd:enumeration value="Lunch Entree – Sandwiches and Wraps"/>
          <xsd:enumeration value="Marketing"/>
          <xsd:enumeration value="Meal Components and Quantities"/>
          <xsd:enumeration value="Meal Counting and Claiming"/>
          <xsd:enumeration value="Meal Pattern Signage"/>
          <xsd:enumeration value="Media Release"/>
          <xsd:enumeration value="Menu Planning"/>
          <xsd:enumeration value="Micro-Purchase and Simplified Acquisition Resources"/>
          <xsd:enumeration value="Miscellaneous Items"/>
          <xsd:enumeration value="Monitoring"/>
          <xsd:enumeration value="Monitoring and Delivery Forms"/>
          <xsd:enumeration value="National School Breakfast Week"/>
          <xsd:enumeration value="National School Lunch Week"/>
          <xsd:enumeration value="National School Lunch Hero Day"/>
          <xsd:enumeration value="New Director Resources"/>
          <xsd:enumeration value="New Director Training Webinars"/>
          <xsd:enumeration value="Non-Congregate Guidance"/>
          <xsd:enumeration value="Non-Congregate Requests"/>
          <xsd:enumeration value="Non-Congregate Waivers"/>
          <xsd:enumeration value="NSLP/SBP"/>
          <xsd:enumeration value="Offer vs. Serve"/>
          <xsd:enumeration value="Paid Lunch Equity"/>
          <xsd:enumeration value="Policy Statement"/>
          <xsd:enumeration value="Preschool and Infant Meal Pattern"/>
          <xsd:enumeration value="Pricing"/>
          <xsd:enumeration value="Procurement Guidelines"/>
          <xsd:enumeration value="Procurement Review Materials"/>
          <xsd:enumeration value="Procurement Review Information"/>
          <xsd:enumeration value="Procurement Quick Reference Series"/>
          <xsd:enumeration value="Production Records"/>
          <xsd:enumeration value="Professional Standards"/>
          <xsd:enumeration value="Program Information Resources"/>
          <xsd:enumeration value="Purchasing"/>
          <xsd:enumeration value="Recipe Library Resources"/>
          <xsd:enumeration value="Reporting and Record Keeping"/>
          <xsd:enumeration value="Revenue from Nonprogram"/>
          <xsd:enumeration value="Review Schedules"/>
          <xsd:enumeration value="School Breakfast"/>
          <xsd:enumeration value="School Breakfast Promotion"/>
          <xsd:enumeration value="SCN Procurement Templates"/>
          <xsd:enumeration value="Seamless Summer"/>
          <xsd:enumeration value="SFA Onsite Monitoring"/>
          <xsd:enumeration value="Side Dishes"/>
          <xsd:enumeration value="Site Enrollment"/>
          <xsd:enumeration value="Smart Snacks in School"/>
          <xsd:enumeration value="Smarter Lunchroom"/>
          <xsd:enumeration value="Special Considerations"/>
          <xsd:enumeration value="Special Milk Program"/>
          <xsd:enumeration value="Special Provision Options 1, 2, and 3"/>
          <xsd:enumeration value="Specification Sheets"/>
          <xsd:enumeration value="SSO"/>
          <xsd:enumeration value="Standardized Recipes"/>
          <xsd:enumeration value="Statewide POS"/>
          <xsd:enumeration value="Traditional Program Waivers"/>
          <xsd:enumeration value="Train the Trainer"/>
          <xsd:enumeration value="Training"/>
          <xsd:enumeration value="Verification"/>
          <xsd:enumeration value="Water Availability"/>
          <xsd:enumeration value="WG Resources"/>
        </xsd:restriction>
      </xsd:simpleType>
    </xsd:element>
    <xsd:element name="Group" ma:index="5" nillable="true" ma:displayName="Group" ma:format="Dropdown" ma:internalName="Group">
      <xsd:simpleType>
        <xsd:restriction base="dms:Choice">
          <xsd:enumeration value="Civil Rights"/>
          <xsd:enumeration value="Code of Conduct"/>
          <xsd:enumeration value="Disclosure"/>
          <xsd:enumeration value="Meal Counting and Claiming"/>
          <xsd:enumeration value="Media Release"/>
          <xsd:enumeration value="Monitoring and Delivery Forms"/>
          <xsd:enumeration value="Offer vs. Serve"/>
          <xsd:enumeration value="Production Records"/>
          <xsd:enumeration value="Provision 2"/>
          <xsd:enumeration value="Provisional"/>
          <xsd:enumeration value="Procurement Plan"/>
          <xsd:enumeration value="Procurement Quick Reference Series"/>
          <xsd:enumeration value="Residential Child Care Institutions"/>
          <xsd:enumeration value="Review Cycle"/>
          <xsd:enumeration value="Review Tool"/>
          <xsd:enumeration value="SCNs Food Safety Plan Manual"/>
          <xsd:enumeration value="SCN Menu Process Category Forms"/>
          <xsd:enumeration value="SCN Operational Description Forms"/>
          <xsd:enumeration value="SCN SOP Related Forms"/>
          <xsd:enumeration value="SCN Review and Revise Forms"/>
          <xsd:enumeration value="Smart Snacks in School"/>
          <xsd:enumeration value="SOPs – Food Code"/>
          <xsd:enumeration value="SOPs – Program Specific"/>
          <xsd:enumeration value="SOPs - Other"/>
          <xsd:enumeration value="Statewide POS KDE Mosaic User Guides"/>
          <xsd:enumeration value="Statewide POS Newsletters"/>
          <xsd:enumeration value="Statewide POS Hardware"/>
          <xsd:enumeration value="Traditional"/>
          <xsd:enumeration value="Universal Free Feeding"/>
        </xsd:restriction>
      </xsd:simpleType>
    </xsd:element>
    <xsd:element name="Review_x0020_Date" ma:index="6" nillable="true" ma:displayName="Review Date" ma:format="DateOnly" ma:internalName="Review_x0020_Date">
      <xsd:simpleType>
        <xsd:restriction base="dms:DateTime"/>
      </xsd:simpleType>
    </xsd:element>
    <xsd:element name="Reviewer" ma:index="7" nillable="true" ma:displayName="Reviewer" ma:list="UserInfo" ma:SharePointGroup="0" ma:internalName="Reviewer" ma:showField="ImnName">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AutoTags" ma:index="19" nillable="true" ma:displayName="Tags" ma:internalName="MediaServiceAutoTags" ma:readOnly="true">
      <xsd:simpleType>
        <xsd:restriction base="dms:Text"/>
      </xsd:simpleType>
    </xsd:element>
    <xsd:element name="MediaServiceGenerationTime" ma:index="20" nillable="true" ma:displayName="MediaServiceGenerationTime" ma:hidden="true" ma:internalName="MediaServiceGenerationTime" ma:readOnly="true">
      <xsd:simpleType>
        <xsd:restriction base="dms:Text"/>
      </xsd:simpleType>
    </xsd:element>
    <xsd:element name="MediaServiceEventHashCode" ma:index="21" nillable="true" ma:displayName="MediaServiceEventHashCode" ma:hidden="true" ma:internalName="MediaServiceEventHashCode" ma:readOnly="true">
      <xsd:simpleType>
        <xsd:restriction base="dms:Text"/>
      </xsd:simpleType>
    </xsd:element>
    <xsd:element name="MediaServiceOCR" ma:index="22" nillable="true" ma:displayName="Extracted Text" ma:internalName="MediaServiceOCR" ma:readOnly="true">
      <xsd:simpleType>
        <xsd:restriction base="dms:Note">
          <xsd:maxLength value="255"/>
        </xsd:restriction>
      </xsd:simpleType>
    </xsd:element>
    <xsd:element name="Sort_x0020_Order" ma:index="23" nillable="true" ma:displayName="Sort Order" ma:decimals="0" ma:internalName="Sort_x0020_Order">
      <xsd:simpleType>
        <xsd:restriction base="dms:Number"/>
      </xsd:simpleType>
    </xsd:element>
    <xsd:element name="MediaLengthInSeconds" ma:index="24" nillable="true" ma:displayName="Length (seconds)" ma:internalName="MediaLengthInSeconds" ma:readOnly="true">
      <xsd:simpleType>
        <xsd:restriction base="dms:Unknown"/>
      </xsd:simpleType>
    </xsd:element>
    <xsd:element name="MediaServiceLocation" ma:index="25" nillable="true" ma:displayName="Location" ma:internalName="MediaServiceLocation" ma:readOnly="true">
      <xsd:simpleType>
        <xsd:restriction base="dms:Text"/>
      </xsd:simpleType>
    </xsd:element>
    <xsd:element name="lcf76f155ced4ddcb4097134ff3c332f" ma:index="27" nillable="true" ma:taxonomy="true" ma:internalName="lcf76f155ced4ddcb4097134ff3c332f" ma:taxonomyFieldName="MediaServiceImageTags" ma:displayName="Image Tags" ma:readOnly="false" ma:fieldId="{5cf76f15-5ced-4ddc-b409-7134ff3c332f}" ma:taxonomyMulti="true" ma:sspId="a7bdea9e-3278-4e13-9004-350b7b13f25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9" nillable="true" ma:displayName="MediaServiceObjectDetectorVersions" ma:hidden="true" ma:indexed="true" ma:internalName="MediaServiceObjectDetectorVersions" ma:readOnly="true">
      <xsd:simpleType>
        <xsd:restriction base="dms:Text"/>
      </xsd:simpleType>
    </xsd:element>
    <xsd:element name="MediaServiceSearchProperties" ma:index="30"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bc9d522-2386-425a-9f2a-a617cf877ec0" elementFormDefault="qualified">
    <xsd:import namespace="http://schemas.microsoft.com/office/2006/documentManagement/types"/>
    <xsd:import namespace="http://schemas.microsoft.com/office/infopath/2007/PartnerControls"/>
    <xsd:element name="TaxCatchAll" ma:index="28" nillable="true" ma:displayName="Taxonomy Catch All Column" ma:hidden="true" ma:list="{996104cf-a403-4c52-b7a3-2ceacd3f1bff}" ma:internalName="TaxCatchAll" ma:showField="CatchAllData" ma:web="5bc9d522-2386-425a-9f2a-a617cf877ec0">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d1a358b-61e7-4e2c-963a-bbcfb053c0fe" elementFormDefault="qualified">
    <xsd:import namespace="http://schemas.microsoft.com/office/2006/documentManagement/types"/>
    <xsd:import namespace="http://schemas.microsoft.com/office/infopath/2007/PartnerControls"/>
    <xsd:element name="SharedWithUsers" ma:index="3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2"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70D4522-EDD2-4326-BD38-D65ABD3DF72F}">
  <ds:schemaRefs>
    <ds:schemaRef ds:uri="http://purl.org/dc/terms/"/>
    <ds:schemaRef ds:uri="http://schemas.microsoft.com/office/2006/metadata/properties"/>
    <ds:schemaRef ds:uri="http://schemas.microsoft.com/office/2006/documentManagement/types"/>
    <ds:schemaRef ds:uri="http://schemas.microsoft.com/office/infopath/2007/PartnerControls"/>
    <ds:schemaRef ds:uri="http://purl.org/dc/dcmitype/"/>
    <ds:schemaRef ds:uri="5bc9d522-2386-425a-9f2a-a617cf877ec0"/>
    <ds:schemaRef ds:uri="http://schemas.openxmlformats.org/package/2006/metadata/core-properties"/>
    <ds:schemaRef ds:uri="cd1a358b-61e7-4e2c-963a-bbcfb053c0fe"/>
    <ds:schemaRef ds:uri="8db151ca-b72d-4660-b29f-bc37a61a94d6"/>
    <ds:schemaRef ds:uri="http://www.w3.org/XML/1998/namespace"/>
    <ds:schemaRef ds:uri="http://purl.org/dc/elements/1.1/"/>
  </ds:schemaRefs>
</ds:datastoreItem>
</file>

<file path=customXml/itemProps2.xml><?xml version="1.0" encoding="utf-8"?>
<ds:datastoreItem xmlns:ds="http://schemas.openxmlformats.org/officeDocument/2006/customXml" ds:itemID="{90E6F42D-5890-4C03-ABE5-0B2ED52FA4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db151ca-b72d-4660-b29f-bc37a61a94d6"/>
    <ds:schemaRef ds:uri="5bc9d522-2386-425a-9f2a-a617cf877ec0"/>
    <ds:schemaRef ds:uri="cd1a358b-61e7-4e2c-963a-bbcfb053c0f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AE43AF4-C9DA-4948-8B48-B657A868B766}">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13</TotalTime>
  <Words>1043</Words>
  <Application>Microsoft Office PowerPoint</Application>
  <PresentationFormat>Widescreen</PresentationFormat>
  <Paragraphs>116</Paragraphs>
  <Slides>11</Slides>
  <Notes>10</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11</vt:i4>
      </vt:variant>
    </vt:vector>
  </HeadingPairs>
  <TitlesOfParts>
    <vt:vector size="21" baseType="lpstr">
      <vt:lpstr>Arial</vt:lpstr>
      <vt:lpstr>Calibri</vt:lpstr>
      <vt:lpstr>Calibri Light</vt:lpstr>
      <vt:lpstr>Franklin Gothic Book</vt:lpstr>
      <vt:lpstr>Franklin Gothic Medium</vt:lpstr>
      <vt:lpstr>Times New Roman</vt:lpstr>
      <vt:lpstr>Wingdings</vt:lpstr>
      <vt:lpstr>Office Theme</vt:lpstr>
      <vt:lpstr>Office Theme</vt:lpstr>
      <vt:lpstr>1_Custom Design</vt:lpstr>
      <vt:lpstr>SY 2026-2027:  Adult Meal Prices</vt:lpstr>
      <vt:lpstr>Adult Participation</vt:lpstr>
      <vt:lpstr>Adult Pricing</vt:lpstr>
      <vt:lpstr>Why is the price changing?</vt:lpstr>
      <vt:lpstr>PowerPoint Presentation</vt:lpstr>
      <vt:lpstr>PowerPoint Presentation</vt:lpstr>
      <vt:lpstr>Our Adult Meal Prices</vt:lpstr>
      <vt:lpstr>Formula to Approve</vt:lpstr>
      <vt:lpstr>Questions?</vt:lpstr>
      <vt:lpstr>USDA Nondiscrimination Statement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SY 2026-2027 Adult Meal Price Presentation</dc:title>
  <dc:creator>Harrod, Jennifer - Division of School and Community Nutrition</dc:creator>
  <cp:lastModifiedBy>Robin Herrington</cp:lastModifiedBy>
  <cp:revision>9</cp:revision>
  <dcterms:created xsi:type="dcterms:W3CDTF">2021-11-10T13:41:12Z</dcterms:created>
  <dcterms:modified xsi:type="dcterms:W3CDTF">2026-08-03T20:57:10Z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rticulateGUID">
    <vt:lpwstr>517CE086-A8D0-4CE3-B0FE-53A1D66631DF</vt:lpwstr>
  </property>
  <property fmtid="{D5CDD505-2E9C-101B-9397-08002B2CF9AE}" pid="3" name="ArticulatePath">
    <vt:lpwstr>Presentation1</vt:lpwstr>
  </property>
  <property fmtid="{D5CDD505-2E9C-101B-9397-08002B2CF9AE}" pid="4" name="ContentTypeId">
    <vt:lpwstr>0x01010091E92030394F7B48B770AE460B715862</vt:lpwstr>
  </property>
  <property fmtid="{D5CDD505-2E9C-101B-9397-08002B2CF9AE}" pid="5" name="MediaServiceImageTags">
    <vt:lpwstr/>
  </property>
  <property fmtid="{D5CDD505-2E9C-101B-9397-08002B2CF9AE}" pid="6" name="MSIP_Label_eb544694-0027-44fa-bee4-2648c0363f9d_Enabled">
    <vt:lpwstr>true</vt:lpwstr>
  </property>
  <property fmtid="{D5CDD505-2E9C-101B-9397-08002B2CF9AE}" pid="7" name="MSIP_Label_eb544694-0027-44fa-bee4-2648c0363f9d_SetDate">
    <vt:lpwstr>2024-07-12T16:38:12Z</vt:lpwstr>
  </property>
  <property fmtid="{D5CDD505-2E9C-101B-9397-08002B2CF9AE}" pid="8" name="MSIP_Label_eb544694-0027-44fa-bee4-2648c0363f9d_Method">
    <vt:lpwstr>Standard</vt:lpwstr>
  </property>
  <property fmtid="{D5CDD505-2E9C-101B-9397-08002B2CF9AE}" pid="9" name="MSIP_Label_eb544694-0027-44fa-bee4-2648c0363f9d_Name">
    <vt:lpwstr>defa4170-0d19-0005-0004-bc88714345d2</vt:lpwstr>
  </property>
  <property fmtid="{D5CDD505-2E9C-101B-9397-08002B2CF9AE}" pid="10" name="MSIP_Label_eb544694-0027-44fa-bee4-2648c0363f9d_SiteId">
    <vt:lpwstr>9360c11f-90e6-4706-ad00-25fcdc9e2ed1</vt:lpwstr>
  </property>
  <property fmtid="{D5CDD505-2E9C-101B-9397-08002B2CF9AE}" pid="11" name="MSIP_Label_eb544694-0027-44fa-bee4-2648c0363f9d_ActionId">
    <vt:lpwstr>0144bb4d-067f-48c0-a923-f91d252b1049</vt:lpwstr>
  </property>
  <property fmtid="{D5CDD505-2E9C-101B-9397-08002B2CF9AE}" pid="12" name="MSIP_Label_eb544694-0027-44fa-bee4-2648c0363f9d_ContentBits">
    <vt:lpwstr>0</vt:lpwstr>
  </property>
</Properties>
</file>