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y="5143500" cx="9144000"/>
  <p:notesSz cx="6858000" cy="9144000"/>
  <p:embeddedFontLst>
    <p:embeddedFont>
      <p:font typeface="Average"/>
      <p:regular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6A20412-EF6E-4C64-B73C-8533FFD6D3DB}">
  <a:tblStyle styleId="{A6A20412-EF6E-4C64-B73C-8533FFD6D3D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22" Type="http://schemas.openxmlformats.org/officeDocument/2006/relationships/slide" Target="slides/slide16.xml"/><Relationship Id="rId10" Type="http://schemas.openxmlformats.org/officeDocument/2006/relationships/slide" Target="slides/slide4.xml"/><Relationship Id="rId21" Type="http://schemas.openxmlformats.org/officeDocument/2006/relationships/slide" Target="slides/slide15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23" Type="http://schemas.openxmlformats.org/officeDocument/2006/relationships/font" Target="fonts/Average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e31b7af056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e31b7af056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e31b7af0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3e31b7af0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e3046bf0d4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e3046bf0d4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e3046bf0d4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e3046bf0d4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e3046bf0d4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e3046bf0d4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e3046bf0d4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e3046bf0d4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e3046bf0d4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e3046bf0d4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e31b7af05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e31b7af05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e31b7af056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e31b7af056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e31b7af056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e31b7af056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e31b7af056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e31b7af056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e31b7af056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e31b7af056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e31b7af056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3e31b7af056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e31b7af056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e31b7af056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e31b7af056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e31b7af056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e31b7af056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3e31b7af056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Google Shape;62;p15"/>
          <p:cNvGraphicFramePr/>
          <p:nvPr/>
        </p:nvGraphicFramePr>
        <p:xfrm>
          <a:off x="319863" y="220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885975"/>
                <a:gridCol w="885975"/>
                <a:gridCol w="885975"/>
                <a:gridCol w="885975"/>
                <a:gridCol w="885975"/>
                <a:gridCol w="885975"/>
                <a:gridCol w="885975"/>
                <a:gridCol w="885975"/>
                <a:gridCol w="885975"/>
              </a:tblGrid>
              <a:tr h="5654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BCES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Novice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6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6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6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6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612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3rd Grade Reading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45%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29%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612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4th Grade Reading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37%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20%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36%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19%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35%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20%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612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5th Grade Reading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38%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30%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30%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14%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3" name="Google Shape;63;p15"/>
          <p:cNvGraphicFramePr/>
          <p:nvPr/>
        </p:nvGraphicFramePr>
        <p:xfrm>
          <a:off x="319925" y="2820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893925"/>
                <a:gridCol w="893925"/>
                <a:gridCol w="893925"/>
                <a:gridCol w="893925"/>
                <a:gridCol w="893925"/>
                <a:gridCol w="893925"/>
                <a:gridCol w="893925"/>
                <a:gridCol w="893925"/>
                <a:gridCol w="893925"/>
              </a:tblGrid>
              <a:tr h="4347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BCES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Novice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6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6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6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6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96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3rd Grade Math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75%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42%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96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4th Grade Math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69%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32%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38%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96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5th Grade Math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57%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46%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11%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" name="Google Shape;68;p16"/>
          <p:cNvGraphicFramePr/>
          <p:nvPr/>
        </p:nvGraphicFramePr>
        <p:xfrm>
          <a:off x="319863" y="220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885975"/>
                <a:gridCol w="885975"/>
                <a:gridCol w="885975"/>
                <a:gridCol w="885975"/>
                <a:gridCol w="885975"/>
                <a:gridCol w="885975"/>
                <a:gridCol w="885975"/>
                <a:gridCol w="885975"/>
                <a:gridCol w="885975"/>
              </a:tblGrid>
              <a:tr h="5654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CRES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Novice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6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6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6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6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612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3rd Grade Reading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40%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10%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612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4th Grade Reading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612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5th Grade Reading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44%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9" name="Google Shape;69;p16"/>
          <p:cNvGraphicFramePr/>
          <p:nvPr/>
        </p:nvGraphicFramePr>
        <p:xfrm>
          <a:off x="319925" y="2820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893925"/>
                <a:gridCol w="893925"/>
                <a:gridCol w="893925"/>
                <a:gridCol w="893925"/>
                <a:gridCol w="893925"/>
                <a:gridCol w="893925"/>
                <a:gridCol w="893925"/>
                <a:gridCol w="893925"/>
                <a:gridCol w="893925"/>
              </a:tblGrid>
              <a:tr h="4347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CRES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Novice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STAR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6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6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8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8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6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6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96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3rd Grade Math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96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4th Grade Math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35%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96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5th Grade Math</a:t>
                      </a:r>
                      <a:endParaRPr b="1" sz="9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" name="Google Shape;74;p17"/>
          <p:cNvGraphicFramePr/>
          <p:nvPr/>
        </p:nvGraphicFramePr>
        <p:xfrm>
          <a:off x="355663" y="339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NMES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3rd 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56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29%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43%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19%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4th 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35%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5th 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28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5" name="Google Shape;75;p17"/>
          <p:cNvGraphicFramePr/>
          <p:nvPr/>
        </p:nvGraphicFramePr>
        <p:xfrm>
          <a:off x="355663" y="2521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NMES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3rd 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52%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33%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10%</a:t>
                      </a:r>
                      <a:endParaRPr b="1" sz="13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4th 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5th 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18"/>
          <p:cNvGraphicFramePr/>
          <p:nvPr/>
        </p:nvGraphicFramePr>
        <p:xfrm>
          <a:off x="355663" y="339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BCMS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32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29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7th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43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18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39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1" name="Google Shape;81;p18"/>
          <p:cNvGraphicFramePr/>
          <p:nvPr/>
        </p:nvGraphicFramePr>
        <p:xfrm>
          <a:off x="355663" y="2521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BCMS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42</a:t>
                      </a: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34%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35%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31%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</a:t>
                      </a: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</a:t>
                      </a: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74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7th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43</a:t>
                      </a: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39%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</a:t>
                      </a: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11%</a:t>
                      </a:r>
                      <a:endParaRPr b="1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56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18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6" name="Google Shape;86;p19"/>
          <p:cNvGraphicFramePr/>
          <p:nvPr/>
        </p:nvGraphicFramePr>
        <p:xfrm>
          <a:off x="355663" y="339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BCHS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35%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10th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31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11th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Reading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Google Shape;87;p19"/>
          <p:cNvGraphicFramePr/>
          <p:nvPr/>
        </p:nvGraphicFramePr>
        <p:xfrm>
          <a:off x="355663" y="2521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  <a:gridCol w="9502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BCHS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Novice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Apprentice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Proficient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Fall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Spring STAR:  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Distinguished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26%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30%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15%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10th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38%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32%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8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11th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 Grade Math</a:t>
                      </a:r>
                      <a:endParaRPr b="1" sz="10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19%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33%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" name="Google Shape;96;p21"/>
          <p:cNvGraphicFramePr/>
          <p:nvPr/>
        </p:nvGraphicFramePr>
        <p:xfrm>
          <a:off x="317500" y="14593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1063625"/>
                <a:gridCol w="1063625"/>
                <a:gridCol w="1063625"/>
                <a:gridCol w="1063625"/>
                <a:gridCol w="1063625"/>
                <a:gridCol w="1063625"/>
                <a:gridCol w="1063625"/>
                <a:gridCol w="10636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SAT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# tested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BCHS Score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Compares to ACT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24-25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ACT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State Score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Compares to ACT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24-25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ACT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Total Score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177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877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15-16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17.4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911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16-17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18.1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Reading &amp; Writing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177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461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17.6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472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16-17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18.6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Math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177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416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15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16.6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439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17.5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7" name="Google Shape;97;p21"/>
          <p:cNvSpPr txBox="1"/>
          <p:nvPr/>
        </p:nvSpPr>
        <p:spPr>
          <a:xfrm>
            <a:off x="1325550" y="870625"/>
            <a:ext cx="64929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100">
                <a:solidFill>
                  <a:schemeClr val="dk1"/>
                </a:solidFill>
              </a:rPr>
              <a:t>SAT</a:t>
            </a:r>
            <a:endParaRPr b="1" sz="41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22"/>
          <p:cNvGraphicFramePr/>
          <p:nvPr/>
        </p:nvGraphicFramePr>
        <p:xfrm>
          <a:off x="486813" y="968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1644050"/>
                <a:gridCol w="620825"/>
                <a:gridCol w="1259700"/>
                <a:gridCol w="1259700"/>
                <a:gridCol w="632425"/>
                <a:gridCol w="1317775"/>
                <a:gridCol w="1317775"/>
              </a:tblGrid>
              <a:tr h="537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SAT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# 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tested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BCHS # Met Benchmark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24-25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ACT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# </a:t>
                      </a: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tested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State # Met Benchmark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24-25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ACT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02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Meets Both Benchmarks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177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7%--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12 students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14%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All 4 Benchmarks</a:t>
                      </a:r>
                      <a:endParaRPr b="1" sz="11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47,761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17%--8,119 students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15%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All 4 Benchmarks</a:t>
                      </a:r>
                      <a:endParaRPr b="1" sz="11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5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Meets One Benchmark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177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36%--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64 students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N/A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47,761</a:t>
                      </a:r>
                      <a:endParaRPr b="1" sz="12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31%--14,806 students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N/A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640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Reading &amp; Writing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177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43%--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76 students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33%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47,761</a:t>
                      </a:r>
                      <a:endParaRPr b="1" sz="12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48%--22,925 students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41%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5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Math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177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7%--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12 students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21%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47,761</a:t>
                      </a:r>
                      <a:endParaRPr b="1" sz="1200">
                        <a:solidFill>
                          <a:schemeClr val="dk1"/>
                        </a:solidFill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18%--8,597 students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5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30%</a:t>
                      </a:r>
                      <a:endParaRPr b="1" sz="15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03" name="Google Shape;103;p22"/>
          <p:cNvSpPr txBox="1"/>
          <p:nvPr/>
        </p:nvSpPr>
        <p:spPr>
          <a:xfrm>
            <a:off x="508000" y="412750"/>
            <a:ext cx="7937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</a:rPr>
              <a:t>SAT</a:t>
            </a:r>
            <a:endParaRPr b="1"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3"/>
          <p:cNvPicPr preferRelativeResize="0"/>
          <p:nvPr/>
        </p:nvPicPr>
        <p:blipFill rotWithShape="1">
          <a:blip r:embed="rId3">
            <a:alphaModFix/>
          </a:blip>
          <a:srcRect b="0" l="380" r="-380" t="0"/>
          <a:stretch/>
        </p:blipFill>
        <p:spPr>
          <a:xfrm>
            <a:off x="9525" y="9525"/>
            <a:ext cx="9143999" cy="51806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" name="Google Shape;113;p24"/>
          <p:cNvGraphicFramePr/>
          <p:nvPr/>
        </p:nvGraphicFramePr>
        <p:xfrm>
          <a:off x="952500" y="1317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2413000"/>
                <a:gridCol w="2413000"/>
                <a:gridCol w="24130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Pathway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# Passed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State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Ag Power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15--30%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40%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Agribusiness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13--52%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44%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Animal Science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19--45%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47%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Business Management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13--68%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54%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Culinary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19--34%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50%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Plant Science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14--22%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29% Pass Rate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14" name="Google Shape;114;p24"/>
          <p:cNvSpPr txBox="1"/>
          <p:nvPr/>
        </p:nvSpPr>
        <p:spPr>
          <a:xfrm>
            <a:off x="857250" y="777875"/>
            <a:ext cx="7302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chemeClr val="dk1"/>
                </a:solidFill>
              </a:rPr>
              <a:t>End-Of-Program (CTE Pathways)</a:t>
            </a:r>
            <a:endParaRPr b="1"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" name="Google Shape;123;p26"/>
          <p:cNvGraphicFramePr/>
          <p:nvPr/>
        </p:nvGraphicFramePr>
        <p:xfrm>
          <a:off x="904875" y="317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2413000"/>
                <a:gridCol w="2413000"/>
                <a:gridCol w="2413000"/>
              </a:tblGrid>
              <a:tr h="407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Pathway</a:t>
                      </a:r>
                      <a:endParaRPr b="1" sz="19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Industry Certification</a:t>
                      </a:r>
                      <a:endParaRPr b="1" sz="19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9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Pass Rate</a:t>
                      </a:r>
                      <a:endParaRPr b="1" sz="19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7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Ag Power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EETC 4 Stroke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14 students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7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Agribusiness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No State Industry Cert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No Industry Certification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99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Animal Science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Elanco Animal Science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Elanco Vet Science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 students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21 students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054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Business Management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Assessment of Skills/Knowledge</a:t>
                      </a:r>
                      <a:endParaRPr b="1" sz="12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Business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Marketing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 students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 Student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7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Culinary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Serv Safe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 students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07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Plant Science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BASF Plant Science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 students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72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Health Science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SRNA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NOCTI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16 students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3 students</a:t>
                      </a:r>
                      <a:endParaRPr b="1" sz="16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24" name="Google Shape;124;p26"/>
          <p:cNvSpPr txBox="1"/>
          <p:nvPr/>
        </p:nvSpPr>
        <p:spPr>
          <a:xfrm>
            <a:off x="857250" y="-79375"/>
            <a:ext cx="7302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dk1"/>
                </a:solidFill>
              </a:rPr>
              <a:t>Industry Certification</a:t>
            </a:r>
            <a:r>
              <a:rPr b="1" lang="en" sz="2100">
                <a:solidFill>
                  <a:schemeClr val="dk1"/>
                </a:solidFill>
              </a:rPr>
              <a:t>(CTE Pathways)</a:t>
            </a:r>
            <a:endParaRPr b="1" sz="21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8"/>
          <p:cNvSpPr txBox="1"/>
          <p:nvPr/>
        </p:nvSpPr>
        <p:spPr>
          <a:xfrm>
            <a:off x="889000" y="777875"/>
            <a:ext cx="7302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ACCESS Testing</a:t>
            </a:r>
            <a:endParaRPr b="1" sz="21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  <p:graphicFrame>
        <p:nvGraphicFramePr>
          <p:cNvPr id="134" name="Google Shape;134;p28"/>
          <p:cNvGraphicFramePr/>
          <p:nvPr/>
        </p:nvGraphicFramePr>
        <p:xfrm>
          <a:off x="682625" y="1222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{A6A20412-EF6E-4C64-B73C-8533FFD6D3DB}</a:tableStyleId>
              </a:tblPr>
              <a:tblGrid>
                <a:gridCol w="1094975"/>
                <a:gridCol w="1317950"/>
                <a:gridCol w="1462200"/>
                <a:gridCol w="2171475"/>
                <a:gridCol w="176397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School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Growth 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(0.5 and above)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Tested Out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3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(4.5 or higher)</a:t>
                      </a:r>
                      <a:endParaRPr b="1" sz="13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24-25 Growth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(0.5 and above)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24-25 Tested Out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300">
                          <a:solidFill>
                            <a:schemeClr val="dk1"/>
                          </a:solidFill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(4.5 or higher)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BCES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25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23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8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CRES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18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4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15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NMES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 student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5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 student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BCMS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 student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 student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13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BCHS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6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0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9 students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700">
                          <a:latin typeface="Average"/>
                          <a:ea typeface="Average"/>
                          <a:cs typeface="Average"/>
                          <a:sym typeface="Average"/>
                        </a:rPr>
                        <a:t>1 student</a:t>
                      </a:r>
                      <a:endParaRPr b="1" sz="1700">
                        <a:latin typeface="Average"/>
                        <a:ea typeface="Average"/>
                        <a:cs typeface="Average"/>
                        <a:sym typeface="Average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