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4"/>
  </p:notesMasterIdLst>
  <p:sldIdLst>
    <p:sldId id="262" r:id="rId2"/>
    <p:sldId id="263" r:id="rId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384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2" name="Google Shape;11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>
          <a:extLst>
            <a:ext uri="{FF2B5EF4-FFF2-40B4-BE49-F238E27FC236}">
              <a16:creationId xmlns:a16="http://schemas.microsoft.com/office/drawing/2014/main" id="{A3719C7F-D2B5-8C72-5BB1-63A042422F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>
            <a:extLst>
              <a:ext uri="{FF2B5EF4-FFF2-40B4-BE49-F238E27FC236}">
                <a16:creationId xmlns:a16="http://schemas.microsoft.com/office/drawing/2014/main" id="{A1671711-248A-2446-7ED9-E34876DC776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2" name="Google Shape;112;p7:notes">
            <a:extLst>
              <a:ext uri="{FF2B5EF4-FFF2-40B4-BE49-F238E27FC236}">
                <a16:creationId xmlns:a16="http://schemas.microsoft.com/office/drawing/2014/main" id="{445198B2-70F6-F39F-F53F-75EA78589B9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2753435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11095178" y="6414761"/>
            <a:ext cx="258623" cy="248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>
  <p:cSld name="Two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095178" y="6414761"/>
            <a:ext cx="258623" cy="248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>
  <p:cSld name="Comparison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body" idx="1"/>
          </p:nvPr>
        </p:nvSpPr>
        <p:spPr>
          <a:xfrm>
            <a:off x="839787" y="1681163"/>
            <a:ext cx="5157790" cy="82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body" idx="2"/>
          </p:nvPr>
        </p:nvSpPr>
        <p:spPr>
          <a:xfrm>
            <a:off x="6172200" y="1681163"/>
            <a:ext cx="5183188" cy="82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sldNum" idx="12"/>
          </p:nvPr>
        </p:nvSpPr>
        <p:spPr>
          <a:xfrm>
            <a:off x="11095178" y="6414761"/>
            <a:ext cx="258623" cy="248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11095178" y="6414761"/>
            <a:ext cx="258623" cy="248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095178" y="6414761"/>
            <a:ext cx="258623" cy="248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>
  <p:cSld name="Content with Ca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4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body" idx="1"/>
          </p:nvPr>
        </p:nvSpPr>
        <p:spPr>
          <a:xfrm>
            <a:off x="5183187" y="987425"/>
            <a:ext cx="6172202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1pPr>
            <a:lvl2pPr marL="914400" lvl="1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2pPr>
            <a:lvl3pPr marL="1371600" lvl="2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3pPr>
            <a:lvl4pPr marL="1828800" lvl="3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4pPr>
            <a:lvl5pPr marL="2286000" lvl="4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body" idx="2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ldNum" idx="12"/>
          </p:nvPr>
        </p:nvSpPr>
        <p:spPr>
          <a:xfrm>
            <a:off x="11095178" y="6414761"/>
            <a:ext cx="258623" cy="248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>
  <p:cSld name="Picture with Capti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4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>
            <a:spLocks noGrp="1"/>
          </p:cNvSpPr>
          <p:nvPr>
            <p:ph type="pic" idx="2"/>
          </p:nvPr>
        </p:nvSpPr>
        <p:spPr>
          <a:xfrm>
            <a:off x="5183187" y="987425"/>
            <a:ext cx="6172202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839787" y="2057400"/>
            <a:ext cx="3932240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11095178" y="6414761"/>
            <a:ext cx="258623" cy="248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>
  <p:cSld name="Title and Vertical 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sldNum" idx="12"/>
          </p:nvPr>
        </p:nvSpPr>
        <p:spPr>
          <a:xfrm>
            <a:off x="11095178" y="6414761"/>
            <a:ext cx="258623" cy="248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>
  <p:cSld name="Vertical Title and Text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>
            <a:spLocks noGrp="1"/>
          </p:cNvSpPr>
          <p:nvPr>
            <p:ph type="title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2"/>
          <p:cNvSpPr txBox="1">
            <a:spLocks noGrp="1"/>
          </p:cNvSpPr>
          <p:nvPr>
            <p:ph type="body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sldNum" idx="12"/>
          </p:nvPr>
        </p:nvSpPr>
        <p:spPr>
          <a:xfrm>
            <a:off x="11095178" y="6414761"/>
            <a:ext cx="258623" cy="248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095178" y="6414761"/>
            <a:ext cx="258623" cy="248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9"/>
          <p:cNvSpPr txBox="1"/>
          <p:nvPr/>
        </p:nvSpPr>
        <p:spPr>
          <a:xfrm>
            <a:off x="-49427" y="118108"/>
            <a:ext cx="10675934" cy="834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en-US" sz="5400" b="1" dirty="0">
                <a:solidFill>
                  <a:schemeClr val="tx1"/>
                </a:solidFill>
                <a:latin typeface="Book Antiqua" panose="02040602050305030304" pitchFamily="18" charset="0"/>
                <a:ea typeface="Calibri"/>
                <a:cs typeface="Calibri"/>
                <a:sym typeface="Calibri"/>
              </a:rPr>
              <a:t>Berea Middle Board Report </a:t>
            </a:r>
            <a:endParaRPr sz="5400" b="0" i="0" strike="noStrike" cap="none" dirty="0">
              <a:solidFill>
                <a:schemeClr val="tx1"/>
              </a:solidFill>
              <a:latin typeface="Book Antiqua" panose="02040602050305030304" pitchFamily="18" charset="0"/>
              <a:ea typeface="Calibri"/>
              <a:cs typeface="Calibri"/>
              <a:sym typeface="Calibri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94DC68A-D454-4085-81F4-543D9C342DB8}"/>
              </a:ext>
            </a:extLst>
          </p:cNvPr>
          <p:cNvGrpSpPr/>
          <p:nvPr/>
        </p:nvGrpSpPr>
        <p:grpSpPr>
          <a:xfrm>
            <a:off x="-1" y="6215449"/>
            <a:ext cx="12192004" cy="642551"/>
            <a:chOff x="-1" y="6277336"/>
            <a:chExt cx="12192004" cy="580664"/>
          </a:xfrm>
        </p:grpSpPr>
        <p:sp>
          <p:nvSpPr>
            <p:cNvPr id="10" name="Google Shape;59;p13">
              <a:extLst>
                <a:ext uri="{FF2B5EF4-FFF2-40B4-BE49-F238E27FC236}">
                  <a16:creationId xmlns:a16="http://schemas.microsoft.com/office/drawing/2014/main" id="{491DF8A5-C173-4895-B1A7-B7AC55B3EB52}"/>
                </a:ext>
              </a:extLst>
            </p:cNvPr>
            <p:cNvSpPr/>
            <p:nvPr/>
          </p:nvSpPr>
          <p:spPr>
            <a:xfrm>
              <a:off x="0" y="6277336"/>
              <a:ext cx="12192003" cy="43752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mbria"/>
                <a:buNone/>
              </a:pPr>
              <a:endParaRPr sz="1800" b="0" i="0" u="none" strike="noStrike" cap="none">
                <a:solidFill>
                  <a:srgbClr val="000000"/>
                </a:solidFill>
                <a:highlight>
                  <a:srgbClr val="FF00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60;p13">
              <a:extLst>
                <a:ext uri="{FF2B5EF4-FFF2-40B4-BE49-F238E27FC236}">
                  <a16:creationId xmlns:a16="http://schemas.microsoft.com/office/drawing/2014/main" id="{4D750CF5-A52D-46AF-8695-C27F58C38FFA}"/>
                </a:ext>
              </a:extLst>
            </p:cNvPr>
            <p:cNvSpPr/>
            <p:nvPr/>
          </p:nvSpPr>
          <p:spPr>
            <a:xfrm>
              <a:off x="-1" y="6367073"/>
              <a:ext cx="12192003" cy="490927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15360000" algn="br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mbria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61;p13">
              <a:extLst>
                <a:ext uri="{FF2B5EF4-FFF2-40B4-BE49-F238E27FC236}">
                  <a16:creationId xmlns:a16="http://schemas.microsoft.com/office/drawing/2014/main" id="{D7823AFE-7C77-4129-8FEF-685F93018E61}"/>
                </a:ext>
              </a:extLst>
            </p:cNvPr>
            <p:cNvSpPr txBox="1"/>
            <p:nvPr/>
          </p:nvSpPr>
          <p:spPr>
            <a:xfrm>
              <a:off x="9453960" y="6421916"/>
              <a:ext cx="2419052" cy="3693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r>
                <a:rPr lang="en-US" sz="1800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berea.kyschools.us</a:t>
              </a:r>
              <a:endParaRPr sz="1800" b="0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CF2CA0A-CAD1-4258-B46F-F332825FF79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3743" y="6421916"/>
              <a:ext cx="421690" cy="42169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6B4C1E3-3885-479E-AD7F-7AFC548777D7}"/>
              </a:ext>
            </a:extLst>
          </p:cNvPr>
          <p:cNvGrpSpPr/>
          <p:nvPr/>
        </p:nvGrpSpPr>
        <p:grpSpPr>
          <a:xfrm>
            <a:off x="9860268" y="0"/>
            <a:ext cx="2082382" cy="3824416"/>
            <a:chOff x="3781849" y="2770655"/>
            <a:chExt cx="1725100" cy="2746567"/>
          </a:xfrm>
        </p:grpSpPr>
        <p:sp>
          <p:nvSpPr>
            <p:cNvPr id="25" name="Flowchart: Off-page Connector 24">
              <a:extLst>
                <a:ext uri="{FF2B5EF4-FFF2-40B4-BE49-F238E27FC236}">
                  <a16:creationId xmlns:a16="http://schemas.microsoft.com/office/drawing/2014/main" id="{D5549C1B-BD34-4B94-B2CB-B8B301A1C3B3}"/>
                </a:ext>
              </a:extLst>
            </p:cNvPr>
            <p:cNvSpPr/>
            <p:nvPr/>
          </p:nvSpPr>
          <p:spPr>
            <a:xfrm>
              <a:off x="3781849" y="2770655"/>
              <a:ext cx="1725100" cy="2746567"/>
            </a:xfrm>
            <a:prstGeom prst="flowChartOffpageConnector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" name="Flowchart: Off-page Connector 1">
              <a:extLst>
                <a:ext uri="{FF2B5EF4-FFF2-40B4-BE49-F238E27FC236}">
                  <a16:creationId xmlns:a16="http://schemas.microsoft.com/office/drawing/2014/main" id="{7EE8D5FB-3EA0-47D6-9BA6-5D7054832F61}"/>
                </a:ext>
              </a:extLst>
            </p:cNvPr>
            <p:cNvSpPr/>
            <p:nvPr/>
          </p:nvSpPr>
          <p:spPr>
            <a:xfrm>
              <a:off x="3965826" y="2969230"/>
              <a:ext cx="1404470" cy="2270589"/>
            </a:xfrm>
            <a:prstGeom prst="flowChartOffpage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D07CE01-D5B4-480D-8217-60E25DDEA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92791" y="3074151"/>
              <a:ext cx="1324117" cy="1324117"/>
            </a:xfrm>
            <a:prstGeom prst="rect">
              <a:avLst/>
            </a:prstGeom>
          </p:spPr>
        </p:pic>
      </p:grp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217546" y="1133686"/>
            <a:ext cx="9477767" cy="4913628"/>
          </a:xfrm>
        </p:spPr>
        <p:txBody>
          <a:bodyPr/>
          <a:lstStyle/>
          <a:p>
            <a:pPr marL="114300" indent="0">
              <a:buNone/>
            </a:pP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February 2025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Enrollment -  213 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75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 66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 72 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(Middle School Enrollment Remains Stable) </a:t>
            </a:r>
          </a:p>
          <a:p>
            <a:pPr marL="114300" indent="0">
              <a:buNone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Mid-Term / 3</a:t>
            </a:r>
            <a:r>
              <a:rPr lang="en-US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Grading Period (62 School Days Remain)</a:t>
            </a:r>
          </a:p>
          <a:p>
            <a:pPr marL="114300" indent="0">
              <a:buNone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Board Members added to MS Parent Email / Information 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14300" indent="0">
              <a:buNone/>
            </a:pP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1800" dirty="0"/>
          </a:p>
          <a:p>
            <a:pPr>
              <a:buFont typeface="Arial" panose="020B0604020202020204" pitchFamily="34" charset="0"/>
              <a:buChar char="•"/>
            </a:pPr>
            <a:endParaRPr lang="en-US" sz="1800" dirty="0"/>
          </a:p>
          <a:p>
            <a:pPr>
              <a:buFont typeface="Arial" panose="020B0604020202020204" pitchFamily="34" charset="0"/>
              <a:buChar char="•"/>
            </a:pPr>
            <a:endParaRPr lang="en-US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>
          <a:extLst>
            <a:ext uri="{FF2B5EF4-FFF2-40B4-BE49-F238E27FC236}">
              <a16:creationId xmlns:a16="http://schemas.microsoft.com/office/drawing/2014/main" id="{4EC92D21-EA9E-1A74-5DEC-82B6EBC5F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9">
            <a:extLst>
              <a:ext uri="{FF2B5EF4-FFF2-40B4-BE49-F238E27FC236}">
                <a16:creationId xmlns:a16="http://schemas.microsoft.com/office/drawing/2014/main" id="{99DA0F72-0A7E-DB98-3CAB-E474928F9593}"/>
              </a:ext>
            </a:extLst>
          </p:cNvPr>
          <p:cNvSpPr txBox="1"/>
          <p:nvPr/>
        </p:nvSpPr>
        <p:spPr>
          <a:xfrm>
            <a:off x="-49427" y="118108"/>
            <a:ext cx="10675934" cy="834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en-US" sz="5400" b="1" dirty="0">
                <a:solidFill>
                  <a:schemeClr val="tx1"/>
                </a:solidFill>
                <a:latin typeface="Book Antiqua" panose="02040602050305030304" pitchFamily="18" charset="0"/>
                <a:ea typeface="Calibri"/>
                <a:cs typeface="Calibri"/>
                <a:sym typeface="Calibri"/>
              </a:rPr>
              <a:t>Berea Middle Board Report </a:t>
            </a:r>
            <a:endParaRPr sz="5400" b="0" i="0" strike="noStrike" cap="none" dirty="0">
              <a:solidFill>
                <a:schemeClr val="tx1"/>
              </a:solidFill>
              <a:latin typeface="Book Antiqua" panose="02040602050305030304" pitchFamily="18" charset="0"/>
              <a:ea typeface="Calibri"/>
              <a:cs typeface="Calibri"/>
              <a:sym typeface="Calibri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83831B5-5745-419F-7EB9-B3651B19FBBD}"/>
              </a:ext>
            </a:extLst>
          </p:cNvPr>
          <p:cNvGrpSpPr/>
          <p:nvPr/>
        </p:nvGrpSpPr>
        <p:grpSpPr>
          <a:xfrm>
            <a:off x="-1" y="6215449"/>
            <a:ext cx="12192004" cy="642551"/>
            <a:chOff x="-1" y="6277336"/>
            <a:chExt cx="12192004" cy="580664"/>
          </a:xfrm>
        </p:grpSpPr>
        <p:sp>
          <p:nvSpPr>
            <p:cNvPr id="10" name="Google Shape;59;p13">
              <a:extLst>
                <a:ext uri="{FF2B5EF4-FFF2-40B4-BE49-F238E27FC236}">
                  <a16:creationId xmlns:a16="http://schemas.microsoft.com/office/drawing/2014/main" id="{B8E38C27-3F17-E0BA-595D-DEA894BC9E0A}"/>
                </a:ext>
              </a:extLst>
            </p:cNvPr>
            <p:cNvSpPr/>
            <p:nvPr/>
          </p:nvSpPr>
          <p:spPr>
            <a:xfrm>
              <a:off x="0" y="6277336"/>
              <a:ext cx="12192003" cy="43752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mbria"/>
                <a:buNone/>
              </a:pPr>
              <a:endParaRPr sz="1800" b="0" i="0" u="none" strike="noStrike" cap="none">
                <a:solidFill>
                  <a:srgbClr val="000000"/>
                </a:solidFill>
                <a:highlight>
                  <a:srgbClr val="FF0000"/>
                </a:highlight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60;p13">
              <a:extLst>
                <a:ext uri="{FF2B5EF4-FFF2-40B4-BE49-F238E27FC236}">
                  <a16:creationId xmlns:a16="http://schemas.microsoft.com/office/drawing/2014/main" id="{674ADFF4-01D0-B01A-9681-2FFAD8DBE8E1}"/>
                </a:ext>
              </a:extLst>
            </p:cNvPr>
            <p:cNvSpPr/>
            <p:nvPr/>
          </p:nvSpPr>
          <p:spPr>
            <a:xfrm>
              <a:off x="-1" y="6367073"/>
              <a:ext cx="12192003" cy="490927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15360000" algn="br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mbria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61;p13">
              <a:extLst>
                <a:ext uri="{FF2B5EF4-FFF2-40B4-BE49-F238E27FC236}">
                  <a16:creationId xmlns:a16="http://schemas.microsoft.com/office/drawing/2014/main" id="{E2B9A038-11A6-99D6-4740-B66028B42E7B}"/>
                </a:ext>
              </a:extLst>
            </p:cNvPr>
            <p:cNvSpPr txBox="1"/>
            <p:nvPr/>
          </p:nvSpPr>
          <p:spPr>
            <a:xfrm>
              <a:off x="9453960" y="6421916"/>
              <a:ext cx="2419052" cy="3693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r>
                <a:rPr lang="en-US" sz="1800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berea.kyschools.us</a:t>
              </a:r>
              <a:endParaRPr sz="1800" b="0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4D0C17F-4C0B-921C-31E6-10AB6A44F6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3743" y="6421916"/>
              <a:ext cx="421690" cy="42169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1037C47-C590-ECB3-00C8-775D8589DB2B}"/>
              </a:ext>
            </a:extLst>
          </p:cNvPr>
          <p:cNvGrpSpPr/>
          <p:nvPr/>
        </p:nvGrpSpPr>
        <p:grpSpPr>
          <a:xfrm>
            <a:off x="9860268" y="0"/>
            <a:ext cx="2082382" cy="3824416"/>
            <a:chOff x="3781849" y="2770655"/>
            <a:chExt cx="1725100" cy="2746567"/>
          </a:xfrm>
        </p:grpSpPr>
        <p:sp>
          <p:nvSpPr>
            <p:cNvPr id="25" name="Flowchart: Off-page Connector 24">
              <a:extLst>
                <a:ext uri="{FF2B5EF4-FFF2-40B4-BE49-F238E27FC236}">
                  <a16:creationId xmlns:a16="http://schemas.microsoft.com/office/drawing/2014/main" id="{BA8F855B-8298-6BFF-5C4B-170B19012F5E}"/>
                </a:ext>
              </a:extLst>
            </p:cNvPr>
            <p:cNvSpPr/>
            <p:nvPr/>
          </p:nvSpPr>
          <p:spPr>
            <a:xfrm>
              <a:off x="3781849" y="2770655"/>
              <a:ext cx="1725100" cy="2746567"/>
            </a:xfrm>
            <a:prstGeom prst="flowChartOffpageConnector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" name="Flowchart: Off-page Connector 1">
              <a:extLst>
                <a:ext uri="{FF2B5EF4-FFF2-40B4-BE49-F238E27FC236}">
                  <a16:creationId xmlns:a16="http://schemas.microsoft.com/office/drawing/2014/main" id="{7688AF68-40B9-5188-E6D7-07D6F98A48EE}"/>
                </a:ext>
              </a:extLst>
            </p:cNvPr>
            <p:cNvSpPr/>
            <p:nvPr/>
          </p:nvSpPr>
          <p:spPr>
            <a:xfrm>
              <a:off x="3965826" y="2969230"/>
              <a:ext cx="1404470" cy="2270589"/>
            </a:xfrm>
            <a:prstGeom prst="flowChartOffpage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A7BAD97-CB6E-A815-09A4-A884877830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92791" y="3074151"/>
              <a:ext cx="1324117" cy="1324117"/>
            </a:xfrm>
            <a:prstGeom prst="rect">
              <a:avLst/>
            </a:prstGeom>
          </p:spPr>
        </p:pic>
      </p:grp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D657C0-AE29-A114-2206-98BE41ED73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7546" y="1133686"/>
            <a:ext cx="9477767" cy="4913628"/>
          </a:xfrm>
        </p:spPr>
        <p:txBody>
          <a:bodyPr/>
          <a:lstStyle/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February 28: Snowball Dance (front atrium 6-8pm) 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March 13: End of Grading Period 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March 14: No School – Staff Workday 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April 1-2: Final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Iready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Diagnostic Testing 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April 4: 8th Grade Trip (Air Raid Trampoline Park) 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April 7 – 11: Spring Break (Students Report April 14th) 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April 23: National Administrative Assistant Day / Secretary Day 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April 29: Spring Band and Choir Concerts 6pm-8pm 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5-9: Teacher Appreciation Week </a:t>
            </a:r>
          </a:p>
          <a:p>
            <a:pPr marL="11430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5-13: Middle School State Testing Window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800" dirty="0"/>
          </a:p>
          <a:p>
            <a:pPr>
              <a:buFont typeface="Arial" panose="020B0604020202020204" pitchFamily="34" charset="0"/>
              <a:buChar char="•"/>
            </a:pPr>
            <a:endParaRPr lang="en-US" sz="1800" dirty="0"/>
          </a:p>
          <a:p>
            <a:pPr>
              <a:buFont typeface="Arial" panose="020B0604020202020204" pitchFamily="34" charset="0"/>
              <a:buChar char="•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5984012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150</Words>
  <Application>Microsoft Office PowerPoint</Application>
  <PresentationFormat>Widescreen</PresentationFormat>
  <Paragraphs>28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Book Antiqua</vt:lpstr>
      <vt:lpstr>Calibri</vt:lpstr>
      <vt:lpstr>Cambria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 POWERPOINT PRESENTATION GUIDELINES</dc:title>
  <dc:creator>Cobb, Bonita</dc:creator>
  <cp:lastModifiedBy>Poynter, Casey</cp:lastModifiedBy>
  <cp:revision>23</cp:revision>
  <dcterms:modified xsi:type="dcterms:W3CDTF">2025-02-12T16:24:59Z</dcterms:modified>
</cp:coreProperties>
</file>