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2824795.18</c:v>
                </c:pt>
                <c:pt idx="1">
                  <c:v>0</c:v>
                </c:pt>
                <c:pt idx="2">
                  <c:v>8250</c:v>
                </c:pt>
                <c:pt idx="3">
                  <c:v>31689.13</c:v>
                </c:pt>
                <c:pt idx="4">
                  <c:v>-46968.1</c:v>
                </c:pt>
                <c:pt idx="5">
                  <c:v>701379</c:v>
                </c:pt>
                <c:pt idx="6">
                  <c:v>1140.8399999999999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556195.74</c:v>
                </c:pt>
                <c:pt idx="1">
                  <c:v>84493.02</c:v>
                </c:pt>
                <c:pt idx="2">
                  <c:v>17262.22</c:v>
                </c:pt>
                <c:pt idx="3">
                  <c:v>173142.47</c:v>
                </c:pt>
                <c:pt idx="4">
                  <c:v>97733.78</c:v>
                </c:pt>
                <c:pt idx="5">
                  <c:v>48670.71</c:v>
                </c:pt>
                <c:pt idx="6">
                  <c:v>121548.31</c:v>
                </c:pt>
                <c:pt idx="7">
                  <c:v>138390.85</c:v>
                </c:pt>
                <c:pt idx="8">
                  <c:v>1904.12</c:v>
                </c:pt>
                <c:pt idx="9">
                  <c:v>18564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12/4/2024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November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November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$7,972,579.21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November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$7,505,209.50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November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/>
          </a:bodyPr>
          <a:lstStyle/>
          <a:p>
            <a:r>
              <a:rPr lang="en-US" dirty="0"/>
              <a:t>General Fund - $3,520,286.05</a:t>
            </a:r>
          </a:p>
          <a:p>
            <a:r>
              <a:rPr lang="en-US" dirty="0"/>
              <a:t>Special Fund - $128,685.84</a:t>
            </a:r>
          </a:p>
          <a:p>
            <a:r>
              <a:rPr lang="en-US" dirty="0"/>
              <a:t>Food Service - $155,000.00</a:t>
            </a:r>
          </a:p>
          <a:p>
            <a:r>
              <a:rPr lang="en-US" dirty="0"/>
              <a:t>Child Care - $8,093.01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November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/>
          </a:bodyPr>
          <a:lstStyle/>
          <a:p>
            <a:r>
              <a:rPr lang="en-US" dirty="0"/>
              <a:t>General Fund - $3,447,718.48</a:t>
            </a:r>
          </a:p>
          <a:p>
            <a:r>
              <a:rPr lang="en-US" dirty="0"/>
              <a:t>Special Fund - $415,916.67</a:t>
            </a:r>
          </a:p>
          <a:p>
            <a:r>
              <a:rPr lang="en-US" dirty="0"/>
              <a:t>Food Service - $7,108.59</a:t>
            </a:r>
          </a:p>
          <a:p>
            <a:r>
              <a:rPr lang="en-US" dirty="0"/>
              <a:t>Childcare - $8,034.25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November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 lnSpcReduction="10000"/>
          </a:bodyPr>
          <a:lstStyle/>
          <a:p>
            <a:r>
              <a:rPr lang="en-US" dirty="0"/>
              <a:t>General Fund - $1,257,905.45</a:t>
            </a:r>
          </a:p>
          <a:p>
            <a:r>
              <a:rPr lang="en-US" dirty="0"/>
              <a:t>Special Fund - $306,754.91</a:t>
            </a:r>
          </a:p>
          <a:p>
            <a:r>
              <a:rPr lang="en-US" dirty="0"/>
              <a:t>Food Service - $233,889.25</a:t>
            </a:r>
          </a:p>
          <a:p>
            <a:r>
              <a:rPr lang="en-US" dirty="0"/>
              <a:t>Childcare - $15,059.87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November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General Fund - $1,335,692.95</a:t>
            </a:r>
          </a:p>
          <a:p>
            <a:r>
              <a:rPr lang="en-US" dirty="0"/>
              <a:t>Special Fund - $347,647.98</a:t>
            </a:r>
          </a:p>
          <a:p>
            <a:r>
              <a:rPr lang="en-US" dirty="0"/>
              <a:t>Debt Service - $63,387.94</a:t>
            </a:r>
          </a:p>
          <a:p>
            <a:r>
              <a:rPr lang="en-US" dirty="0"/>
              <a:t>Food Service - $151,309.69</a:t>
            </a:r>
          </a:p>
          <a:p>
            <a:r>
              <a:rPr lang="en-US" dirty="0"/>
              <a:t>Childcare - $16,268.32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$3,520,286.05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87229935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6846943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$1,257,905.45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2348</TotalTime>
  <Words>138</Words>
  <Application>Microsoft Office PowerPoint</Application>
  <PresentationFormat>Widescreen</PresentationFormat>
  <Paragraphs>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November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Preston Browning</cp:lastModifiedBy>
  <cp:revision>65</cp:revision>
  <cp:lastPrinted>2022-12-07T15:48:59Z</cp:lastPrinted>
  <dcterms:created xsi:type="dcterms:W3CDTF">2021-03-04T14:20:50Z</dcterms:created>
  <dcterms:modified xsi:type="dcterms:W3CDTF">2024-12-04T21:10:07Z</dcterms:modified>
</cp:coreProperties>
</file>