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10287000" cx="18288000"/>
  <p:notesSz cx="6858000" cy="9144000"/>
  <p:embeddedFontLst>
    <p:embeddedFont>
      <p:font typeface="Merriweather Sans"/>
      <p:regular r:id="rId14"/>
      <p:bold r:id="rId15"/>
      <p:italic r:id="rId16"/>
      <p:boldItalic r:id="rId17"/>
    </p:embeddedFont>
    <p:embeddedFont>
      <p:font typeface="Questrial"/>
      <p:regular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MerriweatherSans-bold.fntdata"/><Relationship Id="rId14" Type="http://schemas.openxmlformats.org/officeDocument/2006/relationships/font" Target="fonts/MerriweatherSans-regular.fntdata"/><Relationship Id="rId17" Type="http://schemas.openxmlformats.org/officeDocument/2006/relationships/font" Target="fonts/MerriweatherSans-boldItalic.fntdata"/><Relationship Id="rId16" Type="http://schemas.openxmlformats.org/officeDocument/2006/relationships/font" Target="fonts/MerriweatherSans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font" Target="fonts/Questrial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75e2bcf3d5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g375e2bcf3d5_0_1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75e2bcf3d5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g375e2bcf3d5_0_2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75e2bcf3d5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g375e2bcf3d5_0_3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0" y="0"/>
            <a:ext cx="406854" cy="2575832"/>
          </a:xfrm>
          <a:prstGeom prst="rect">
            <a:avLst/>
          </a:prstGeom>
          <a:solidFill>
            <a:srgbClr val="11477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5" name="Google Shape;85;p13"/>
          <p:cNvGrpSpPr/>
          <p:nvPr/>
        </p:nvGrpSpPr>
        <p:grpSpPr>
          <a:xfrm>
            <a:off x="2035190" y="667423"/>
            <a:ext cx="11581463" cy="8799747"/>
            <a:chOff x="-52067" y="-861417"/>
            <a:chExt cx="15441950" cy="11732995"/>
          </a:xfrm>
        </p:grpSpPr>
        <p:sp>
          <p:nvSpPr>
            <p:cNvPr id="86" name="Google Shape;86;p13"/>
            <p:cNvSpPr txBox="1"/>
            <p:nvPr/>
          </p:nvSpPr>
          <p:spPr>
            <a:xfrm>
              <a:off x="-52067" y="10153379"/>
              <a:ext cx="15441900" cy="718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3500" u="none" cap="none" strike="noStrike">
                  <a:solidFill>
                    <a:srgbClr val="114779"/>
                  </a:solidFill>
                  <a:latin typeface="Arial"/>
                  <a:ea typeface="Arial"/>
                  <a:cs typeface="Arial"/>
                  <a:sym typeface="Arial"/>
                </a:rPr>
                <a:t>August 11, 2025</a:t>
              </a:r>
              <a:endParaRPr/>
            </a:p>
          </p:txBody>
        </p:sp>
        <p:sp>
          <p:nvSpPr>
            <p:cNvPr id="87" name="Google Shape;87;p13"/>
            <p:cNvSpPr txBox="1"/>
            <p:nvPr/>
          </p:nvSpPr>
          <p:spPr>
            <a:xfrm>
              <a:off x="-52017" y="-861417"/>
              <a:ext cx="15441900" cy="10646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0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2500" u="none" cap="none" strike="noStrike">
                  <a:solidFill>
                    <a:srgbClr val="114779"/>
                  </a:solidFill>
                  <a:latin typeface="Questrial"/>
                  <a:ea typeface="Questrial"/>
                  <a:cs typeface="Questrial"/>
                  <a:sym typeface="Questrial"/>
                </a:rPr>
                <a:t>Urgent </a:t>
              </a:r>
              <a:endParaRPr b="1" i="0" sz="12500" u="none" cap="none" strike="noStrike">
                <a:solidFill>
                  <a:srgbClr val="114779"/>
                </a:solidFill>
                <a:latin typeface="Questrial"/>
                <a:ea typeface="Questrial"/>
                <a:cs typeface="Questrial"/>
                <a:sym typeface="Questrial"/>
              </a:endParaRPr>
            </a:p>
            <a:p>
              <a:pPr indent="0" lvl="0" marL="0" marR="0" rtl="0" algn="l">
                <a:lnSpc>
                  <a:spcPct val="10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2500" u="none" cap="none" strike="noStrike">
                  <a:solidFill>
                    <a:srgbClr val="114779"/>
                  </a:solidFill>
                  <a:latin typeface="Questrial"/>
                  <a:ea typeface="Questrial"/>
                  <a:cs typeface="Questrial"/>
                  <a:sym typeface="Questrial"/>
                </a:rPr>
                <a:t>Science </a:t>
              </a:r>
              <a:endParaRPr b="1" i="0" sz="12500" u="none" cap="none" strike="noStrike">
                <a:solidFill>
                  <a:srgbClr val="114779"/>
                </a:solidFill>
                <a:latin typeface="Questrial"/>
                <a:ea typeface="Questrial"/>
                <a:cs typeface="Questrial"/>
                <a:sym typeface="Questrial"/>
              </a:endParaRPr>
            </a:p>
            <a:p>
              <a:pPr indent="0" lvl="0" marL="0" marR="0" rtl="0" algn="l">
                <a:lnSpc>
                  <a:spcPct val="104999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2500" u="none" cap="none" strike="noStrike">
                  <a:solidFill>
                    <a:srgbClr val="114779"/>
                  </a:solidFill>
                  <a:latin typeface="Questrial"/>
                  <a:ea typeface="Questrial"/>
                  <a:cs typeface="Questrial"/>
                  <a:sym typeface="Questrial"/>
                </a:rPr>
                <a:t>Staffing Proposal</a:t>
              </a:r>
              <a:endParaRPr/>
            </a:p>
          </p:txBody>
        </p:sp>
      </p:grpSp>
      <p:sp>
        <p:nvSpPr>
          <p:cNvPr id="88" name="Google Shape;88;p13"/>
          <p:cNvSpPr/>
          <p:nvPr/>
        </p:nvSpPr>
        <p:spPr>
          <a:xfrm>
            <a:off x="0" y="2570389"/>
            <a:ext cx="406854" cy="2575832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3"/>
          <p:cNvSpPr/>
          <p:nvPr/>
        </p:nvSpPr>
        <p:spPr>
          <a:xfrm>
            <a:off x="0" y="5140779"/>
            <a:ext cx="406854" cy="2575832"/>
          </a:xfrm>
          <a:prstGeom prst="rect">
            <a:avLst/>
          </a:prstGeom>
          <a:solidFill>
            <a:srgbClr val="11477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3"/>
          <p:cNvSpPr/>
          <p:nvPr/>
        </p:nvSpPr>
        <p:spPr>
          <a:xfrm>
            <a:off x="0" y="7711168"/>
            <a:ext cx="406854" cy="2575832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3"/>
          <p:cNvSpPr/>
          <p:nvPr/>
        </p:nvSpPr>
        <p:spPr>
          <a:xfrm>
            <a:off x="8193257" y="5228866"/>
            <a:ext cx="10094743" cy="5058134"/>
          </a:xfrm>
          <a:custGeom>
            <a:rect b="b" l="l" r="r" t="t"/>
            <a:pathLst>
              <a:path extrusionOk="0" h="5058134" w="10094743">
                <a:moveTo>
                  <a:pt x="0" y="0"/>
                </a:moveTo>
                <a:lnTo>
                  <a:pt x="10094743" y="0"/>
                </a:lnTo>
                <a:lnTo>
                  <a:pt x="10094743" y="5058134"/>
                </a:lnTo>
                <a:lnTo>
                  <a:pt x="0" y="505813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 amt="17000"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92" name="Google Shape;92;p13"/>
          <p:cNvSpPr/>
          <p:nvPr/>
        </p:nvSpPr>
        <p:spPr>
          <a:xfrm>
            <a:off x="12063147" y="2630790"/>
            <a:ext cx="5196153" cy="5196153"/>
          </a:xfrm>
          <a:custGeom>
            <a:rect b="b" l="l" r="r" t="t"/>
            <a:pathLst>
              <a:path extrusionOk="0" h="5196153" w="5196153">
                <a:moveTo>
                  <a:pt x="0" y="0"/>
                </a:moveTo>
                <a:lnTo>
                  <a:pt x="5196153" y="0"/>
                </a:lnTo>
                <a:lnTo>
                  <a:pt x="5196153" y="5196153"/>
                </a:lnTo>
                <a:lnTo>
                  <a:pt x="0" y="519615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4779"/>
        </a:solid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4"/>
          <p:cNvSpPr/>
          <p:nvPr/>
        </p:nvSpPr>
        <p:spPr>
          <a:xfrm>
            <a:off x="0" y="0"/>
            <a:ext cx="406854" cy="257583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4"/>
          <p:cNvSpPr/>
          <p:nvPr/>
        </p:nvSpPr>
        <p:spPr>
          <a:xfrm>
            <a:off x="0" y="2570389"/>
            <a:ext cx="406854" cy="2575832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14"/>
          <p:cNvSpPr/>
          <p:nvPr/>
        </p:nvSpPr>
        <p:spPr>
          <a:xfrm>
            <a:off x="0" y="5140779"/>
            <a:ext cx="406854" cy="257583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4"/>
          <p:cNvSpPr/>
          <p:nvPr/>
        </p:nvSpPr>
        <p:spPr>
          <a:xfrm>
            <a:off x="0" y="7711168"/>
            <a:ext cx="406854" cy="2575832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4"/>
          <p:cNvSpPr/>
          <p:nvPr/>
        </p:nvSpPr>
        <p:spPr>
          <a:xfrm>
            <a:off x="16258379" y="8564469"/>
            <a:ext cx="1748317" cy="1387661"/>
          </a:xfrm>
          <a:custGeom>
            <a:rect b="b" l="l" r="r" t="t"/>
            <a:pathLst>
              <a:path extrusionOk="0" h="1387661" w="1748317">
                <a:moveTo>
                  <a:pt x="0" y="0"/>
                </a:moveTo>
                <a:lnTo>
                  <a:pt x="1748317" y="0"/>
                </a:lnTo>
                <a:lnTo>
                  <a:pt x="1748317" y="1387662"/>
                </a:lnTo>
                <a:lnTo>
                  <a:pt x="0" y="13876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02" name="Google Shape;102;p14"/>
          <p:cNvSpPr txBox="1"/>
          <p:nvPr/>
        </p:nvSpPr>
        <p:spPr>
          <a:xfrm>
            <a:off x="1474475" y="1114697"/>
            <a:ext cx="6302706" cy="28651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9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Current Reality</a:t>
            </a:r>
            <a:endParaRPr/>
          </a:p>
        </p:txBody>
      </p:sp>
      <p:sp>
        <p:nvSpPr>
          <p:cNvPr id="103" name="Google Shape;103;p14"/>
          <p:cNvSpPr txBox="1"/>
          <p:nvPr/>
        </p:nvSpPr>
        <p:spPr>
          <a:xfrm>
            <a:off x="6578950" y="914900"/>
            <a:ext cx="10410600" cy="8958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23850" lvl="1" marL="6477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Char char="•"/>
            </a:pPr>
            <a:r>
              <a:rPr b="0" i="0" lang="en-US" sz="3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Mt. Washington Middle: </a:t>
            </a:r>
            <a:endParaRPr b="0" i="0" sz="3000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-4191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Char char="■"/>
            </a:pPr>
            <a:r>
              <a:rPr b="0" i="0" lang="en-US" sz="3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2 openings (</a:t>
            </a:r>
            <a:r>
              <a:rPr lang="en-US" sz="300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2</a:t>
            </a:r>
            <a:r>
              <a:rPr b="0" i="0" lang="en-US" sz="3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50 students)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000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-323850" lvl="1" marL="6477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Char char="•"/>
            </a:pPr>
            <a:r>
              <a:rPr b="0" i="0" lang="en-US" sz="3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Hebron Middle School: </a:t>
            </a:r>
            <a:endParaRPr b="0" i="0" sz="3000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-4191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Char char="■"/>
            </a:pPr>
            <a:r>
              <a:rPr b="0" i="0" lang="en-US" sz="3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2 openings (300 students)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000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-323850" lvl="1" marL="6477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Char char="•"/>
            </a:pPr>
            <a:r>
              <a:rPr b="0" i="0" lang="en-US" sz="3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Bullitt Central High School: </a:t>
            </a:r>
            <a:endParaRPr b="0" i="0" sz="3000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-4191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Char char="■"/>
            </a:pPr>
            <a:r>
              <a:rPr b="0" i="0" lang="en-US" sz="3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1 opening (Biology/Physics for 213 students)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000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-323850" lvl="1" marL="6477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Char char="•"/>
            </a:pPr>
            <a:r>
              <a:rPr b="0" i="0" lang="en-US" sz="3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Bullitt East High School: </a:t>
            </a:r>
            <a:endParaRPr b="0" i="0" sz="3000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-4191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Char char="■"/>
            </a:pPr>
            <a:r>
              <a:rPr b="0" i="0" lang="en-US" sz="3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1 opening (Physics for </a:t>
            </a:r>
            <a:r>
              <a:rPr lang="en-US" sz="300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90</a:t>
            </a:r>
            <a:r>
              <a:rPr b="0" i="0" lang="en-US" sz="3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 students)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000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-323850" lvl="1" marL="6477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Char char="•"/>
            </a:pPr>
            <a:r>
              <a:rPr b="0" i="0" lang="en-US" sz="3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North Bullitt High School: </a:t>
            </a:r>
            <a:endParaRPr b="0" i="0" sz="3000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-4191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Char char="■"/>
            </a:pPr>
            <a:r>
              <a:rPr b="0" i="0" lang="en-US" sz="3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1 opening (Integrated Science for 1</a:t>
            </a:r>
            <a:r>
              <a:rPr lang="en-US" sz="300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10</a:t>
            </a:r>
            <a:r>
              <a:rPr b="0" i="0" lang="en-US" sz="3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 students)</a:t>
            </a:r>
            <a:endParaRPr b="0" i="0" sz="3000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-4191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Questrial"/>
              <a:buChar char="■"/>
            </a:pPr>
            <a:r>
              <a:rPr lang="en-US" sz="300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1 opening (Chemistry for 30 students)</a:t>
            </a:r>
            <a:endParaRPr sz="300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0" lvl="0" marL="0" marR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000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04" name="Google Shape;104;p14"/>
          <p:cNvSpPr txBox="1"/>
          <p:nvPr/>
        </p:nvSpPr>
        <p:spPr>
          <a:xfrm>
            <a:off x="1260400" y="5572900"/>
            <a:ext cx="4720500" cy="123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rPr>
              <a:t>Impact: </a:t>
            </a:r>
            <a:endParaRPr sz="4400">
              <a:solidFill>
                <a:schemeClr val="lt1"/>
              </a:solidFill>
              <a:latin typeface="Merriweather Sans"/>
              <a:ea typeface="Merriweather Sans"/>
              <a:cs typeface="Merriweather Sans"/>
              <a:sym typeface="Merriweather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lt1"/>
                </a:solidFill>
                <a:latin typeface="Merriweather Sans"/>
                <a:ea typeface="Merriweather Sans"/>
                <a:cs typeface="Merriweather Sans"/>
                <a:sym typeface="Merriweather Sans"/>
              </a:rPr>
              <a:t>Approx. 1000 students</a:t>
            </a:r>
            <a:endParaRPr sz="4400">
              <a:solidFill>
                <a:schemeClr val="lt1"/>
              </a:solidFill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4779"/>
        </a:solid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5"/>
          <p:cNvSpPr/>
          <p:nvPr/>
        </p:nvSpPr>
        <p:spPr>
          <a:xfrm>
            <a:off x="0" y="0"/>
            <a:ext cx="406854" cy="102870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5"/>
          <p:cNvSpPr txBox="1"/>
          <p:nvPr/>
        </p:nvSpPr>
        <p:spPr>
          <a:xfrm>
            <a:off x="2171700" y="1349626"/>
            <a:ext cx="14486478" cy="1381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9000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Impact on Students</a:t>
            </a:r>
            <a:endParaRPr/>
          </a:p>
        </p:txBody>
      </p:sp>
      <p:sp>
        <p:nvSpPr>
          <p:cNvPr id="111" name="Google Shape;111;p15"/>
          <p:cNvSpPr txBox="1"/>
          <p:nvPr/>
        </p:nvSpPr>
        <p:spPr>
          <a:xfrm>
            <a:off x="2171700" y="3770366"/>
            <a:ext cx="14486400" cy="51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42898" lvl="1" marL="647695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99"/>
              <a:buFont typeface="Arial"/>
              <a:buChar char="•"/>
            </a:pPr>
            <a:r>
              <a:rPr b="0" i="0" lang="en-US" sz="3299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Limited exposure to science content in developmental years, impacting passion for science.</a:t>
            </a:r>
            <a:endParaRPr sz="1700"/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99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-342898" lvl="1" marL="647695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99"/>
              <a:buFont typeface="Arial"/>
              <a:buChar char="•"/>
            </a:pPr>
            <a:r>
              <a:rPr b="0" i="0" lang="en-US" sz="3299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Potential for lower academic performance in state and national science assessments.</a:t>
            </a:r>
            <a:endParaRPr sz="1700"/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99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-342898" lvl="1" marL="647695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99"/>
              <a:buFont typeface="Arial"/>
              <a:buChar char="•"/>
            </a:pPr>
            <a:r>
              <a:rPr b="0" i="0" lang="en-US" sz="3299" u="none" cap="none" strike="noStrik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Long-term gaps in postsecondary opportunities that rely on consistent science education.</a:t>
            </a:r>
            <a:endParaRPr sz="1700"/>
          </a:p>
          <a:p>
            <a:pPr indent="0" lvl="0" marL="0" marR="0" rtl="0" algn="l">
              <a:lnSpc>
                <a:spcPct val="933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999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12" name="Google Shape;112;p15"/>
          <p:cNvSpPr/>
          <p:nvPr/>
        </p:nvSpPr>
        <p:spPr>
          <a:xfrm>
            <a:off x="16258379" y="8564469"/>
            <a:ext cx="1748317" cy="1387661"/>
          </a:xfrm>
          <a:custGeom>
            <a:rect b="b" l="l" r="r" t="t"/>
            <a:pathLst>
              <a:path extrusionOk="0" h="1387661" w="1748317">
                <a:moveTo>
                  <a:pt x="0" y="0"/>
                </a:moveTo>
                <a:lnTo>
                  <a:pt x="1748317" y="0"/>
                </a:lnTo>
                <a:lnTo>
                  <a:pt x="1748317" y="1387662"/>
                </a:lnTo>
                <a:lnTo>
                  <a:pt x="0" y="13876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4779"/>
        </a:solid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6"/>
          <p:cNvSpPr/>
          <p:nvPr/>
        </p:nvSpPr>
        <p:spPr>
          <a:xfrm>
            <a:off x="0" y="0"/>
            <a:ext cx="406854" cy="102870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8" name="Google Shape;118;p16"/>
          <p:cNvGrpSpPr/>
          <p:nvPr/>
        </p:nvGrpSpPr>
        <p:grpSpPr>
          <a:xfrm>
            <a:off x="8320475" y="-108501"/>
            <a:ext cx="9967599" cy="10395602"/>
            <a:chOff x="0" y="-28575"/>
            <a:chExt cx="2625194" cy="2991282"/>
          </a:xfrm>
        </p:grpSpPr>
        <p:sp>
          <p:nvSpPr>
            <p:cNvPr id="119" name="Google Shape;119;p16"/>
            <p:cNvSpPr/>
            <p:nvPr/>
          </p:nvSpPr>
          <p:spPr>
            <a:xfrm>
              <a:off x="0" y="0"/>
              <a:ext cx="2625194" cy="2962707"/>
            </a:xfrm>
            <a:custGeom>
              <a:rect b="b" l="l" r="r" t="t"/>
              <a:pathLst>
                <a:path extrusionOk="0" h="2962707" w="2625194">
                  <a:moveTo>
                    <a:pt x="0" y="0"/>
                  </a:moveTo>
                  <a:lnTo>
                    <a:pt x="2625194" y="0"/>
                  </a:lnTo>
                  <a:lnTo>
                    <a:pt x="2625194" y="2962707"/>
                  </a:lnTo>
                  <a:lnTo>
                    <a:pt x="0" y="296270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120" name="Google Shape;120;p16"/>
            <p:cNvSpPr txBox="1"/>
            <p:nvPr/>
          </p:nvSpPr>
          <p:spPr>
            <a:xfrm>
              <a:off x="0" y="-28575"/>
              <a:ext cx="2625194" cy="299128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08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1" name="Google Shape;121;p16"/>
          <p:cNvSpPr/>
          <p:nvPr/>
        </p:nvSpPr>
        <p:spPr>
          <a:xfrm>
            <a:off x="16364649" y="9016508"/>
            <a:ext cx="1923351" cy="1270492"/>
          </a:xfrm>
          <a:custGeom>
            <a:rect b="b" l="l" r="r" t="t"/>
            <a:pathLst>
              <a:path extrusionOk="0" h="1270492" w="1923351">
                <a:moveTo>
                  <a:pt x="0" y="0"/>
                </a:moveTo>
                <a:lnTo>
                  <a:pt x="1923351" y="0"/>
                </a:lnTo>
                <a:lnTo>
                  <a:pt x="1923351" y="1270492"/>
                </a:lnTo>
                <a:lnTo>
                  <a:pt x="0" y="127049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122" name="Google Shape;122;p16"/>
          <p:cNvGrpSpPr/>
          <p:nvPr/>
        </p:nvGrpSpPr>
        <p:grpSpPr>
          <a:xfrm>
            <a:off x="1095375" y="565126"/>
            <a:ext cx="6411600" cy="7255492"/>
            <a:chOff x="0" y="-9525"/>
            <a:chExt cx="8548800" cy="4939405"/>
          </a:xfrm>
        </p:grpSpPr>
        <p:sp>
          <p:nvSpPr>
            <p:cNvPr id="123" name="Google Shape;123;p16"/>
            <p:cNvSpPr txBox="1"/>
            <p:nvPr/>
          </p:nvSpPr>
          <p:spPr>
            <a:xfrm>
              <a:off x="0" y="-9525"/>
              <a:ext cx="8548800" cy="2074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9000">
                  <a:solidFill>
                    <a:srgbClr val="FFFFFF"/>
                  </a:solidFill>
                  <a:latin typeface="Questrial"/>
                  <a:ea typeface="Questrial"/>
                  <a:cs typeface="Questrial"/>
                  <a:sym typeface="Questrial"/>
                </a:rPr>
                <a:t>Current Reality</a:t>
              </a:r>
              <a:endParaRPr/>
            </a:p>
          </p:txBody>
        </p:sp>
        <p:sp>
          <p:nvSpPr>
            <p:cNvPr id="124" name="Google Shape;124;p16"/>
            <p:cNvSpPr txBox="1"/>
            <p:nvPr/>
          </p:nvSpPr>
          <p:spPr>
            <a:xfrm>
              <a:off x="0" y="2405380"/>
              <a:ext cx="8548800" cy="2524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-303529" lvl="1" marL="518158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99"/>
                <a:buFont typeface="Arial"/>
                <a:buChar char="•"/>
              </a:pPr>
              <a:r>
                <a:rPr b="0" i="0" lang="en-US" sz="3099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Lack of qualified or no applicants for science teaching positions.</a:t>
              </a:r>
              <a:endParaRPr sz="2100"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3099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03529" lvl="1" marL="518158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99"/>
                <a:buFont typeface="Arial"/>
                <a:buChar char="•"/>
              </a:pPr>
              <a:r>
                <a:rPr b="0" i="0" lang="en-US" sz="3099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Low enrollment in teachers pursuing science education programs at the </a:t>
              </a:r>
              <a:r>
                <a:rPr lang="en-US" sz="3099">
                  <a:solidFill>
                    <a:srgbClr val="FFFFFF"/>
                  </a:solidFill>
                </a:rPr>
                <a:t>colleges/universities. </a:t>
              </a:r>
              <a:endParaRPr sz="2100"/>
            </a:p>
            <a:p>
              <a:pPr indent="0" lvl="0" marL="0" marR="0" rtl="0" algn="l">
                <a:lnSpc>
                  <a:spcPct val="116715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2399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5" name="Google Shape;125;p16"/>
          <p:cNvGrpSpPr/>
          <p:nvPr/>
        </p:nvGrpSpPr>
        <p:grpSpPr>
          <a:xfrm>
            <a:off x="8836550" y="565125"/>
            <a:ext cx="8528176" cy="9375475"/>
            <a:chOff x="-387787" y="-9537"/>
            <a:chExt cx="11370901" cy="12500633"/>
          </a:xfrm>
        </p:grpSpPr>
        <p:sp>
          <p:nvSpPr>
            <p:cNvPr id="126" name="Google Shape;126;p16"/>
            <p:cNvSpPr txBox="1"/>
            <p:nvPr/>
          </p:nvSpPr>
          <p:spPr>
            <a:xfrm>
              <a:off x="-387787" y="-9537"/>
              <a:ext cx="11370900" cy="1847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9000" u="none" cap="none" strike="noStrike">
                  <a:solidFill>
                    <a:srgbClr val="114779"/>
                  </a:solidFill>
                  <a:latin typeface="Questrial"/>
                  <a:ea typeface="Questrial"/>
                  <a:cs typeface="Questrial"/>
                  <a:sym typeface="Questrial"/>
                </a:rPr>
                <a:t>Proposed Plan</a:t>
              </a:r>
              <a:endParaRPr/>
            </a:p>
          </p:txBody>
        </p:sp>
        <p:sp>
          <p:nvSpPr>
            <p:cNvPr id="127" name="Google Shape;127;p16"/>
            <p:cNvSpPr txBox="1"/>
            <p:nvPr/>
          </p:nvSpPr>
          <p:spPr>
            <a:xfrm>
              <a:off x="-387786" y="2405396"/>
              <a:ext cx="11370900" cy="10085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-284478" lvl="1" marL="518157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14779"/>
                </a:buClr>
                <a:buSzPts val="2799"/>
                <a:buFont typeface="Arial"/>
                <a:buChar char="•"/>
              </a:pPr>
              <a:r>
                <a:rPr b="0" i="0" lang="en-US" sz="2799" u="none" cap="none" strike="noStrike">
                  <a:solidFill>
                    <a:srgbClr val="114779"/>
                  </a:solidFill>
                  <a:latin typeface="Arial"/>
                  <a:ea typeface="Arial"/>
                  <a:cs typeface="Arial"/>
                  <a:sym typeface="Arial"/>
                </a:rPr>
                <a:t>Introduction of Subject.com Software across </a:t>
              </a:r>
              <a:r>
                <a:rPr lang="en-US" sz="2799">
                  <a:solidFill>
                    <a:srgbClr val="114779"/>
                  </a:solidFill>
                </a:rPr>
                <a:t>in one middle school </a:t>
              </a:r>
              <a:r>
                <a:rPr b="0" i="0" lang="en-US" sz="2799" u="none" cap="none" strike="noStrike">
                  <a:solidFill>
                    <a:srgbClr val="114779"/>
                  </a:solidFill>
                  <a:latin typeface="Arial"/>
                  <a:ea typeface="Arial"/>
                  <a:cs typeface="Arial"/>
                  <a:sym typeface="Arial"/>
                </a:rPr>
                <a:t>and high schools.</a:t>
              </a:r>
              <a:endParaRPr b="0" i="0" sz="2799" u="none" cap="none" strike="noStrike">
                <a:solidFill>
                  <a:srgbClr val="11477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91440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99">
                <a:solidFill>
                  <a:srgbClr val="114779"/>
                </a:solidFill>
              </a:endParaRPr>
            </a:p>
            <a:p>
              <a:pPr indent="-284478" lvl="1" marL="518157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14779"/>
                </a:buClr>
                <a:buSzPts val="2799"/>
                <a:buChar char="•"/>
              </a:pPr>
              <a:r>
                <a:rPr lang="en-US" sz="2799">
                  <a:solidFill>
                    <a:srgbClr val="114779"/>
                  </a:solidFill>
                </a:rPr>
                <a:t>Teacher of Record will be provided through Subject.com at high schools to meet state reporting requirements.</a:t>
              </a:r>
              <a:endParaRPr sz="1800"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2799" u="none" cap="none" strike="noStrike">
                <a:solidFill>
                  <a:srgbClr val="11477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4479" lvl="1" marL="518158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14779"/>
                </a:buClr>
                <a:buSzPts val="2799"/>
                <a:buFont typeface="Arial"/>
                <a:buChar char="•"/>
              </a:pPr>
              <a:r>
                <a:rPr b="0" i="0" lang="en-US" sz="2799" u="none" cap="none" strike="noStrike">
                  <a:solidFill>
                    <a:srgbClr val="114779"/>
                  </a:solidFill>
                  <a:latin typeface="Arial"/>
                  <a:ea typeface="Arial"/>
                  <a:cs typeface="Arial"/>
                  <a:sym typeface="Arial"/>
                </a:rPr>
                <a:t>Hiring 7 Instructional Tutors for facilitating science instruction (contract days, salary, and responsibilities).</a:t>
              </a:r>
              <a:endParaRPr sz="1800"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2799" u="none" cap="none" strike="noStrike">
                <a:solidFill>
                  <a:srgbClr val="11477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4478" lvl="1" marL="518157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14779"/>
                </a:buClr>
                <a:buSzPts val="2799"/>
                <a:buFont typeface="Arial"/>
                <a:buChar char="•"/>
              </a:pPr>
              <a:r>
                <a:rPr b="0" i="0" lang="en-US" sz="2799" u="none" cap="none" strike="noStrike">
                  <a:solidFill>
                    <a:srgbClr val="114779"/>
                  </a:solidFill>
                  <a:latin typeface="Arial"/>
                  <a:ea typeface="Arial"/>
                  <a:cs typeface="Arial"/>
                  <a:sym typeface="Arial"/>
                </a:rPr>
                <a:t>Hiring </a:t>
              </a:r>
              <a:r>
                <a:rPr lang="en-US" sz="2799">
                  <a:solidFill>
                    <a:srgbClr val="114779"/>
                  </a:solidFill>
                </a:rPr>
                <a:t>itinerant part-time middle school science teacher to support tutors and </a:t>
              </a:r>
              <a:r>
                <a:rPr lang="en-US" sz="2799">
                  <a:solidFill>
                    <a:srgbClr val="114779"/>
                  </a:solidFill>
                </a:rPr>
                <a:t>facilitation</a:t>
              </a:r>
              <a:r>
                <a:rPr lang="en-US" sz="2799">
                  <a:solidFill>
                    <a:srgbClr val="114779"/>
                  </a:solidFill>
                </a:rPr>
                <a:t> of online platforms, co-planning, grading, etc. </a:t>
              </a:r>
              <a:endParaRPr sz="2799">
                <a:solidFill>
                  <a:srgbClr val="114779"/>
                </a:solidFill>
              </a:endParaRPr>
            </a:p>
            <a:p>
              <a:pPr indent="-406336" lvl="2" marL="137160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14779"/>
                </a:buClr>
                <a:buSzPts val="2799"/>
                <a:buChar char="■"/>
              </a:pPr>
              <a:r>
                <a:rPr lang="en-US" sz="2799">
                  <a:solidFill>
                    <a:srgbClr val="114779"/>
                  </a:solidFill>
                </a:rPr>
                <a:t>Will serve as teacher of record at middle schools.</a:t>
              </a:r>
              <a:endParaRPr sz="2799">
                <a:solidFill>
                  <a:srgbClr val="114779"/>
                </a:solidFill>
              </a:endParaRPr>
            </a:p>
            <a:p>
              <a:pPr indent="0" lvl="0" marL="0" marR="0" rtl="0" algn="l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  <a:p>
              <a:pPr indent="0" lvl="0" marL="0" marR="0" rtl="0" algn="l">
                <a:lnSpc>
                  <a:spcPct val="116715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2399" u="none" cap="none" strike="noStrike">
                <a:solidFill>
                  <a:srgbClr val="11477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4779"/>
        </a:solidFill>
      </p:bgPr>
    </p:bg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7"/>
          <p:cNvSpPr/>
          <p:nvPr/>
        </p:nvSpPr>
        <p:spPr>
          <a:xfrm>
            <a:off x="0" y="0"/>
            <a:ext cx="406800" cy="102870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17"/>
          <p:cNvSpPr txBox="1"/>
          <p:nvPr/>
        </p:nvSpPr>
        <p:spPr>
          <a:xfrm>
            <a:off x="1866900" y="663826"/>
            <a:ext cx="14486400" cy="3047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US" sz="9000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rPr>
              <a:t>Benefits of the Proposed Plan</a:t>
            </a:r>
            <a:endParaRPr/>
          </a:p>
        </p:txBody>
      </p:sp>
      <p:sp>
        <p:nvSpPr>
          <p:cNvPr id="134" name="Google Shape;134;p17"/>
          <p:cNvSpPr txBox="1"/>
          <p:nvPr/>
        </p:nvSpPr>
        <p:spPr>
          <a:xfrm>
            <a:off x="1866900" y="4130441"/>
            <a:ext cx="14486400" cy="45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431800" lvl="1" marL="91440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n-US" sz="3200">
                <a:solidFill>
                  <a:schemeClr val="lt1"/>
                </a:solidFill>
              </a:rPr>
              <a:t>Equitable access to high-quality science instruction for all students.</a:t>
            </a:r>
            <a:endParaRPr sz="3200">
              <a:solidFill>
                <a:schemeClr val="lt1"/>
              </a:solidFill>
            </a:endParaRPr>
          </a:p>
          <a:p>
            <a:pPr indent="-431800" lvl="1" marL="91440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n-US" sz="3200">
                <a:solidFill>
                  <a:schemeClr val="lt1"/>
                </a:solidFill>
              </a:rPr>
              <a:t>Preservation of the integrity of science education while addressing staffing shortages.</a:t>
            </a:r>
            <a:endParaRPr sz="3200">
              <a:solidFill>
                <a:schemeClr val="lt1"/>
              </a:solidFill>
            </a:endParaRPr>
          </a:p>
          <a:p>
            <a:pPr indent="-431800" lvl="1" marL="91440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n-US" sz="3200">
                <a:solidFill>
                  <a:schemeClr val="lt1"/>
                </a:solidFill>
              </a:rPr>
              <a:t>Long-term academic benefits for middle and high school students in science content areas.</a:t>
            </a:r>
            <a:endParaRPr sz="3200">
              <a:solidFill>
                <a:schemeClr val="lt1"/>
              </a:solidFill>
            </a:endParaRPr>
          </a:p>
          <a:p>
            <a:pPr indent="-431800" lvl="1" marL="91440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r>
              <a:rPr lang="en-US" sz="3200">
                <a:solidFill>
                  <a:schemeClr val="lt1"/>
                </a:solidFill>
              </a:rPr>
              <a:t>Strengthened partnerships with postsecondary institutions.</a:t>
            </a:r>
            <a:endParaRPr sz="4199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indent="0" lvl="0" marL="0" marR="0" rtl="0" algn="l">
              <a:lnSpc>
                <a:spcPct val="933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999" u="none" cap="none" strike="noStrike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35" name="Google Shape;135;p17"/>
          <p:cNvSpPr/>
          <p:nvPr/>
        </p:nvSpPr>
        <p:spPr>
          <a:xfrm>
            <a:off x="16258379" y="8564469"/>
            <a:ext cx="1748317" cy="1387661"/>
          </a:xfrm>
          <a:custGeom>
            <a:rect b="b" l="l" r="r" t="t"/>
            <a:pathLst>
              <a:path extrusionOk="0" h="1387661" w="1748317">
                <a:moveTo>
                  <a:pt x="0" y="0"/>
                </a:moveTo>
                <a:lnTo>
                  <a:pt x="1748317" y="0"/>
                </a:lnTo>
                <a:lnTo>
                  <a:pt x="1748317" y="1387662"/>
                </a:lnTo>
                <a:lnTo>
                  <a:pt x="0" y="13876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4779"/>
        </a:soli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8"/>
          <p:cNvSpPr txBox="1"/>
          <p:nvPr/>
        </p:nvSpPr>
        <p:spPr>
          <a:xfrm>
            <a:off x="3423775" y="2335425"/>
            <a:ext cx="14029500" cy="6126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419100" lvl="1" marL="91440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Char char="•"/>
            </a:pPr>
            <a:r>
              <a:rPr lang="en-US" sz="3000">
                <a:solidFill>
                  <a:srgbClr val="FFFFFF"/>
                </a:solidFill>
              </a:rPr>
              <a:t>I</a:t>
            </a:r>
            <a:r>
              <a:rPr b="0" i="0" lang="en-US" sz="3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nstructional Tutors</a:t>
            </a:r>
            <a:r>
              <a:rPr lang="en-US" sz="3000">
                <a:solidFill>
                  <a:srgbClr val="FFFFFF"/>
                </a:solidFill>
              </a:rPr>
              <a:t> placed in all classrooms</a:t>
            </a:r>
            <a:endParaRPr sz="3000">
              <a:solidFill>
                <a:srgbClr val="FFFFFF"/>
              </a:solidFill>
            </a:endParaRPr>
          </a:p>
          <a:p>
            <a:pPr indent="-419100" lvl="2" marL="137160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Char char="■"/>
            </a:pPr>
            <a:r>
              <a:rPr lang="en-US" sz="3000">
                <a:solidFill>
                  <a:srgbClr val="FFFFFF"/>
                </a:solidFill>
              </a:rPr>
              <a:t>Higher Pay than Instructional Assistants</a:t>
            </a:r>
            <a:endParaRPr sz="3000">
              <a:solidFill>
                <a:srgbClr val="FFFFFF"/>
              </a:solidFill>
            </a:endParaRPr>
          </a:p>
          <a:p>
            <a:pPr indent="-419100" lvl="2" marL="137160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Char char="■"/>
            </a:pPr>
            <a:r>
              <a:rPr lang="en-US" sz="3000">
                <a:solidFill>
                  <a:srgbClr val="FFFFFF"/>
                </a:solidFill>
              </a:rPr>
              <a:t>Current ITs already plan small group instruction, collaborate with teachers in intervention settings, etc. due to higher college requirement hours</a:t>
            </a:r>
            <a:endParaRPr sz="3000">
              <a:solidFill>
                <a:srgbClr val="FFFFFF"/>
              </a:solidFill>
            </a:endParaRPr>
          </a:p>
          <a:p>
            <a:pPr indent="-419100" lvl="2" marL="137160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Char char="■"/>
            </a:pPr>
            <a:r>
              <a:rPr lang="en-US" sz="3000">
                <a:solidFill>
                  <a:srgbClr val="FFFFFF"/>
                </a:solidFill>
              </a:rPr>
              <a:t>At the high school some ITs are already assisting monitor instructional software platforms/academic progress for credit recovery students, etc. </a:t>
            </a:r>
            <a:endParaRPr sz="3000">
              <a:solidFill>
                <a:srgbClr val="FFFFFF"/>
              </a:solidFill>
            </a:endParaRPr>
          </a:p>
          <a:p>
            <a:pPr indent="-419100" lvl="2" marL="137160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Char char="■"/>
            </a:pPr>
            <a:r>
              <a:rPr lang="en-US" sz="3000">
                <a:solidFill>
                  <a:srgbClr val="FFFFFF"/>
                </a:solidFill>
              </a:rPr>
              <a:t>Current IT contract day is 6 hours and these will be 7.50 to mimic teacher schedule</a:t>
            </a:r>
            <a:endParaRPr sz="3000">
              <a:solidFill>
                <a:srgbClr val="FFFFFF"/>
              </a:solidFill>
            </a:endParaRPr>
          </a:p>
          <a:p>
            <a:pPr indent="-419100" lvl="2" marL="137160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Char char="■"/>
            </a:pPr>
            <a:r>
              <a:rPr b="0" i="0" lang="en-US" sz="3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Cost: $326,015.66 for 7 Instructional Tutors.</a:t>
            </a:r>
            <a:endParaRPr sz="2400"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18"/>
          <p:cNvSpPr/>
          <p:nvPr/>
        </p:nvSpPr>
        <p:spPr>
          <a:xfrm>
            <a:off x="16258379" y="8564469"/>
            <a:ext cx="1748317" cy="1387661"/>
          </a:xfrm>
          <a:custGeom>
            <a:rect b="b" l="l" r="r" t="t"/>
            <a:pathLst>
              <a:path extrusionOk="0" h="1387661" w="1748317">
                <a:moveTo>
                  <a:pt x="0" y="0"/>
                </a:moveTo>
                <a:lnTo>
                  <a:pt x="1748317" y="0"/>
                </a:lnTo>
                <a:lnTo>
                  <a:pt x="1748317" y="1387662"/>
                </a:lnTo>
                <a:lnTo>
                  <a:pt x="0" y="13876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2" name="Google Shape;142;p18"/>
          <p:cNvSpPr/>
          <p:nvPr/>
        </p:nvSpPr>
        <p:spPr>
          <a:xfrm>
            <a:off x="0" y="0"/>
            <a:ext cx="2172803" cy="10287000"/>
          </a:xfrm>
          <a:custGeom>
            <a:rect b="b" l="l" r="r" t="t"/>
            <a:pathLst>
              <a:path extrusionOk="0" h="10287000" w="2172803">
                <a:moveTo>
                  <a:pt x="0" y="0"/>
                </a:moveTo>
                <a:lnTo>
                  <a:pt x="2172803" y="0"/>
                </a:lnTo>
                <a:lnTo>
                  <a:pt x="217280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-741609" t="0"/>
            </a:stretch>
          </a:blipFill>
          <a:ln>
            <a:noFill/>
          </a:ln>
        </p:spPr>
      </p:sp>
      <p:sp>
        <p:nvSpPr>
          <p:cNvPr id="143" name="Google Shape;143;p18"/>
          <p:cNvSpPr txBox="1"/>
          <p:nvPr/>
        </p:nvSpPr>
        <p:spPr>
          <a:xfrm>
            <a:off x="3423776" y="814821"/>
            <a:ext cx="140295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00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Proposed Plan Breakdown</a:t>
            </a:r>
            <a:endParaRPr/>
          </a:p>
        </p:txBody>
      </p:sp>
      <p:sp>
        <p:nvSpPr>
          <p:cNvPr id="144" name="Google Shape;144;p18"/>
          <p:cNvSpPr/>
          <p:nvPr/>
        </p:nvSpPr>
        <p:spPr>
          <a:xfrm>
            <a:off x="2153753" y="0"/>
            <a:ext cx="406800" cy="102870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4779"/>
        </a:solidFill>
      </p:bgPr>
    </p:bg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9"/>
          <p:cNvSpPr txBox="1"/>
          <p:nvPr/>
        </p:nvSpPr>
        <p:spPr>
          <a:xfrm>
            <a:off x="2681425" y="1569300"/>
            <a:ext cx="13487100" cy="7783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chemeClr val="lt1"/>
                </a:solidFill>
              </a:rPr>
              <a:t>Subject.com Pilot Plan</a:t>
            </a:r>
            <a:endParaRPr b="1" sz="3000">
              <a:solidFill>
                <a:schemeClr val="lt1"/>
              </a:solidFill>
            </a:endParaRPr>
          </a:p>
          <a:p>
            <a:pPr indent="-419100" lvl="0" marL="457200" rtl="0" algn="l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Clr>
                <a:schemeClr val="lt1"/>
              </a:buClr>
              <a:buSzPts val="3000"/>
              <a:buChar char="●"/>
            </a:pPr>
            <a:r>
              <a:rPr b="1" lang="en-US" sz="3000">
                <a:solidFill>
                  <a:schemeClr val="lt1"/>
                </a:solidFill>
              </a:rPr>
              <a:t>Evidence-Based Research:</a:t>
            </a:r>
            <a:endParaRPr b="1" sz="3000">
              <a:solidFill>
                <a:schemeClr val="lt1"/>
              </a:solidFill>
            </a:endParaRPr>
          </a:p>
          <a:p>
            <a:pPr indent="-3302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AutoNum type="alphaLcPeriod"/>
            </a:pPr>
            <a:r>
              <a:rPr b="1" lang="en-US" sz="1600">
                <a:solidFill>
                  <a:schemeClr val="lt1"/>
                </a:solidFill>
              </a:rPr>
              <a:t>Improved Student Performance:</a:t>
            </a:r>
            <a:r>
              <a:rPr lang="en-US" sz="1600">
                <a:solidFill>
                  <a:schemeClr val="lt1"/>
                </a:solidFill>
              </a:rPr>
              <a:t> Subject schools saw a 30% relative gain on the California Science Test (CAST). The platform also led to a 13% increase in AP scores for California partners. Students who took a Subject course before performed 11% better on subsequent courses</a:t>
            </a:r>
            <a:endParaRPr sz="1600">
              <a:solidFill>
                <a:schemeClr val="lt1"/>
              </a:solidFill>
            </a:endParaRPr>
          </a:p>
          <a:p>
            <a:pPr indent="-3302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AutoNum type="alphaLcPeriod"/>
            </a:pPr>
            <a:r>
              <a:rPr b="1" lang="en-US" sz="1600">
                <a:solidFill>
                  <a:schemeClr val="lt1"/>
                </a:solidFill>
              </a:rPr>
              <a:t>Positive School-Wide Outcomes:</a:t>
            </a:r>
            <a:r>
              <a:rPr lang="en-US" sz="1600">
                <a:solidFill>
                  <a:schemeClr val="lt1"/>
                </a:solidFill>
              </a:rPr>
              <a:t> In Illinois, chronic absenteeism decreased by 11% , and graduation rates increased by 3% after implementing the Subject platform.</a:t>
            </a:r>
            <a:endParaRPr sz="1600">
              <a:solidFill>
                <a:schemeClr val="lt1"/>
              </a:solidFill>
            </a:endParaRPr>
          </a:p>
          <a:p>
            <a:pPr indent="-3873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AutoNum type="alphaLcPeriod"/>
            </a:pPr>
            <a:r>
              <a:rPr b="1" lang="en-US" sz="1600">
                <a:solidFill>
                  <a:schemeClr val="lt1"/>
                </a:solidFill>
              </a:rPr>
              <a:t>Benefits for Rural Schools:</a:t>
            </a:r>
            <a:r>
              <a:rPr lang="en-US" sz="1600">
                <a:solidFill>
                  <a:schemeClr val="lt1"/>
                </a:solidFill>
              </a:rPr>
              <a:t> Rural schools using Subject have an 85% completed enrollment rate and an average exam score of 78%.</a:t>
            </a:r>
            <a:endParaRPr sz="1600">
              <a:solidFill>
                <a:schemeClr val="lt1"/>
              </a:solidFill>
            </a:endParaRPr>
          </a:p>
          <a:p>
            <a:pPr indent="-3873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AutoNum type="alphaLcPeriod"/>
            </a:pPr>
            <a:r>
              <a:rPr b="1" lang="en-US" sz="1600">
                <a:solidFill>
                  <a:schemeClr val="lt1"/>
                </a:solidFill>
              </a:rPr>
              <a:t>Support for Teachers:</a:t>
            </a:r>
            <a:r>
              <a:rPr lang="en-US" sz="1600">
                <a:solidFill>
                  <a:schemeClr val="lt1"/>
                </a:solidFill>
              </a:rPr>
              <a:t> The platform helps address staffing issues by saving schools approximately 2,800 teacher hours in 2024-25 through Subject-graded coursework. This includes saving around 15 hours of grading per teacher per day. Additionally, 82% of teachers prefer Subject over other edtech vendors.</a:t>
            </a:r>
            <a:endParaRPr sz="1600">
              <a:solidFill>
                <a:schemeClr val="lt1"/>
              </a:solidFill>
            </a:endParaRPr>
          </a:p>
          <a:p>
            <a:pPr indent="-419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●"/>
            </a:pPr>
            <a:r>
              <a:rPr b="1" lang="en-US" sz="3000">
                <a:solidFill>
                  <a:schemeClr val="lt1"/>
                </a:solidFill>
              </a:rPr>
              <a:t>Implemented at High Schools and Hebron Middle School</a:t>
            </a:r>
            <a:endParaRPr b="1" sz="3000">
              <a:solidFill>
                <a:schemeClr val="lt1"/>
              </a:solidFill>
            </a:endParaRPr>
          </a:p>
          <a:p>
            <a:pPr indent="-3302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AutoNum type="alphaLcPeriod"/>
            </a:pPr>
            <a:r>
              <a:rPr lang="en-US" sz="1600">
                <a:solidFill>
                  <a:schemeClr val="lt1"/>
                </a:solidFill>
              </a:rPr>
              <a:t>High Schools would have a teacher through Subject.com that meets </a:t>
            </a:r>
            <a:r>
              <a:rPr lang="en-US" sz="1600">
                <a:solidFill>
                  <a:schemeClr val="lt1"/>
                </a:solidFill>
              </a:rPr>
              <a:t>qualifications</a:t>
            </a:r>
            <a:r>
              <a:rPr lang="en-US" sz="1600">
                <a:solidFill>
                  <a:schemeClr val="lt1"/>
                </a:solidFill>
              </a:rPr>
              <a:t> for reporting requirements for EPSB</a:t>
            </a:r>
            <a:endParaRPr sz="1600">
              <a:solidFill>
                <a:schemeClr val="lt1"/>
              </a:solidFill>
            </a:endParaRPr>
          </a:p>
          <a:p>
            <a:pPr indent="-3302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AutoNum type="alphaLcPeriod"/>
            </a:pPr>
            <a:r>
              <a:rPr lang="en-US" sz="1600">
                <a:solidFill>
                  <a:schemeClr val="lt1"/>
                </a:solidFill>
              </a:rPr>
              <a:t>HMS would utilize as primary instructional software for content delivery with Instructional Tutor supporting students in the classroom (ensuring lesson mastery, unlocking lessons as available, etc.) </a:t>
            </a:r>
            <a:endParaRPr sz="1600">
              <a:solidFill>
                <a:schemeClr val="lt1"/>
              </a:solidFill>
            </a:endParaRPr>
          </a:p>
          <a:p>
            <a:pPr indent="-508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Char char="●"/>
            </a:pPr>
            <a:r>
              <a:rPr b="1" lang="en-US" sz="3000">
                <a:solidFill>
                  <a:schemeClr val="lt1"/>
                </a:solidFill>
              </a:rPr>
              <a:t>Continuous Improvement</a:t>
            </a:r>
            <a:endParaRPr b="1" sz="3000">
              <a:solidFill>
                <a:schemeClr val="lt1"/>
              </a:solidFill>
            </a:endParaRPr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AutoNum type="alphaLcPeriod"/>
            </a:pPr>
            <a:r>
              <a:rPr lang="en-US" sz="1800">
                <a:solidFill>
                  <a:schemeClr val="lt1"/>
                </a:solidFill>
              </a:rPr>
              <a:t>Allows us to pilot new programming to ensure our current content delivery system is providing high quality instruction at the middle school level</a:t>
            </a:r>
            <a:endParaRPr sz="1800">
              <a:solidFill>
                <a:schemeClr val="lt1"/>
              </a:solidFill>
            </a:endParaRPr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AutoNum type="alphaLcPeriod"/>
            </a:pPr>
            <a:r>
              <a:rPr lang="en-US" sz="1800">
                <a:solidFill>
                  <a:schemeClr val="lt1"/>
                </a:solidFill>
              </a:rPr>
              <a:t>Develop a more hybrid learning model if continued issues with staffing in current content areas due to little to no applicants</a:t>
            </a:r>
            <a:endParaRPr sz="1800">
              <a:solidFill>
                <a:schemeClr val="lt1"/>
              </a:solidFill>
            </a:endParaRPr>
          </a:p>
          <a:p>
            <a:pPr indent="-438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Char char="●"/>
            </a:pPr>
            <a:r>
              <a:rPr lang="en-US" sz="3300">
                <a:solidFill>
                  <a:schemeClr val="lt1"/>
                </a:solidFill>
              </a:rPr>
              <a:t>Cost: $175,000 for all content and 3 Teacher of Records</a:t>
            </a:r>
            <a:endParaRPr sz="3300">
              <a:solidFill>
                <a:schemeClr val="lt1"/>
              </a:solidFill>
            </a:endParaRPr>
          </a:p>
        </p:txBody>
      </p:sp>
      <p:sp>
        <p:nvSpPr>
          <p:cNvPr id="150" name="Google Shape;150;p19"/>
          <p:cNvSpPr/>
          <p:nvPr/>
        </p:nvSpPr>
        <p:spPr>
          <a:xfrm>
            <a:off x="16258379" y="8564469"/>
            <a:ext cx="1748317" cy="1387661"/>
          </a:xfrm>
          <a:custGeom>
            <a:rect b="b" l="l" r="r" t="t"/>
            <a:pathLst>
              <a:path extrusionOk="0" h="1387661" w="1748317">
                <a:moveTo>
                  <a:pt x="0" y="0"/>
                </a:moveTo>
                <a:lnTo>
                  <a:pt x="1748317" y="0"/>
                </a:lnTo>
                <a:lnTo>
                  <a:pt x="1748317" y="1387662"/>
                </a:lnTo>
                <a:lnTo>
                  <a:pt x="0" y="13876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1" name="Google Shape;151;p19"/>
          <p:cNvSpPr/>
          <p:nvPr/>
        </p:nvSpPr>
        <p:spPr>
          <a:xfrm>
            <a:off x="0" y="0"/>
            <a:ext cx="2172803" cy="10287000"/>
          </a:xfrm>
          <a:custGeom>
            <a:rect b="b" l="l" r="r" t="t"/>
            <a:pathLst>
              <a:path extrusionOk="0" h="10287000" w="2172803">
                <a:moveTo>
                  <a:pt x="0" y="0"/>
                </a:moveTo>
                <a:lnTo>
                  <a:pt x="2172803" y="0"/>
                </a:lnTo>
                <a:lnTo>
                  <a:pt x="217280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-741609" t="0"/>
            </a:stretch>
          </a:blipFill>
          <a:ln>
            <a:noFill/>
          </a:ln>
        </p:spPr>
      </p:sp>
      <p:sp>
        <p:nvSpPr>
          <p:cNvPr id="152" name="Google Shape;152;p19"/>
          <p:cNvSpPr txBox="1"/>
          <p:nvPr/>
        </p:nvSpPr>
        <p:spPr>
          <a:xfrm>
            <a:off x="2856250" y="284700"/>
            <a:ext cx="145971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000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rPr>
              <a:t>Proposed Plan Breakdown</a:t>
            </a:r>
            <a:endParaRPr b="1" sz="8400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53" name="Google Shape;153;p19"/>
          <p:cNvSpPr/>
          <p:nvPr/>
        </p:nvSpPr>
        <p:spPr>
          <a:xfrm>
            <a:off x="2153753" y="0"/>
            <a:ext cx="406854" cy="102870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4779"/>
        </a:solidFill>
      </p:bgPr>
    </p:bg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0"/>
          <p:cNvSpPr txBox="1"/>
          <p:nvPr/>
        </p:nvSpPr>
        <p:spPr>
          <a:xfrm>
            <a:off x="3361050" y="2310725"/>
            <a:ext cx="14092200" cy="6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  <a:p>
            <a:pPr indent="-323850" lvl="1" marL="431801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rial"/>
              <a:buChar char="•"/>
            </a:pPr>
            <a:r>
              <a:rPr lang="en-US" sz="3700">
                <a:solidFill>
                  <a:srgbClr val="FFFFFF"/>
                </a:solidFill>
              </a:rPr>
              <a:t>Part-time Itinerant Middle School Science Teacher</a:t>
            </a:r>
            <a:endParaRPr sz="3700">
              <a:solidFill>
                <a:srgbClr val="FFFFFF"/>
              </a:solidFill>
            </a:endParaRPr>
          </a:p>
          <a:p>
            <a:pPr indent="-463550" lvl="2" marL="137160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Char char="■"/>
            </a:pPr>
            <a:r>
              <a:rPr lang="en-US" sz="3700">
                <a:solidFill>
                  <a:srgbClr val="FFFFFF"/>
                </a:solidFill>
              </a:rPr>
              <a:t>2.5 days a week</a:t>
            </a:r>
            <a:endParaRPr sz="3700">
              <a:solidFill>
                <a:srgbClr val="FFFFFF"/>
              </a:solidFill>
            </a:endParaRPr>
          </a:p>
          <a:p>
            <a:pPr indent="-323850" lvl="1" marL="431801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Arial"/>
              <a:buChar char="•"/>
            </a:pPr>
            <a:r>
              <a:rPr b="0" i="0" lang="en-US" sz="37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Responsibilities: Teacher of Record, academic oversight, collaboration with tutors, virtual support, family communication</a:t>
            </a:r>
            <a:r>
              <a:rPr lang="en-US" sz="3700">
                <a:solidFill>
                  <a:srgbClr val="FFFFFF"/>
                </a:solidFill>
              </a:rPr>
              <a:t>, grading oversight, etc. </a:t>
            </a:r>
            <a:endParaRPr sz="3700">
              <a:solidFill>
                <a:srgbClr val="FFFFFF"/>
              </a:solidFill>
            </a:endParaRPr>
          </a:p>
          <a:p>
            <a:pPr indent="-323850" lvl="1" marL="431801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Char char="•"/>
            </a:pPr>
            <a:r>
              <a:rPr lang="en-US" sz="3700">
                <a:solidFill>
                  <a:srgbClr val="FFFFFF"/>
                </a:solidFill>
              </a:rPr>
              <a:t>Cost: $40,540.15</a:t>
            </a:r>
            <a:endParaRPr sz="3700">
              <a:solidFill>
                <a:srgbClr val="FFFFFF"/>
              </a:solidFill>
            </a:endParaRPr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0"/>
          <p:cNvSpPr/>
          <p:nvPr/>
        </p:nvSpPr>
        <p:spPr>
          <a:xfrm>
            <a:off x="16258379" y="8564469"/>
            <a:ext cx="1748317" cy="1387661"/>
          </a:xfrm>
          <a:custGeom>
            <a:rect b="b" l="l" r="r" t="t"/>
            <a:pathLst>
              <a:path extrusionOk="0" h="1387661" w="1748317">
                <a:moveTo>
                  <a:pt x="0" y="0"/>
                </a:moveTo>
                <a:lnTo>
                  <a:pt x="1748317" y="0"/>
                </a:lnTo>
                <a:lnTo>
                  <a:pt x="1748317" y="1387662"/>
                </a:lnTo>
                <a:lnTo>
                  <a:pt x="0" y="13876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60" name="Google Shape;160;p20"/>
          <p:cNvSpPr/>
          <p:nvPr/>
        </p:nvSpPr>
        <p:spPr>
          <a:xfrm>
            <a:off x="0" y="0"/>
            <a:ext cx="2172803" cy="10287000"/>
          </a:xfrm>
          <a:custGeom>
            <a:rect b="b" l="l" r="r" t="t"/>
            <a:pathLst>
              <a:path extrusionOk="0" h="10287000" w="2172803">
                <a:moveTo>
                  <a:pt x="0" y="0"/>
                </a:moveTo>
                <a:lnTo>
                  <a:pt x="2172803" y="0"/>
                </a:lnTo>
                <a:lnTo>
                  <a:pt x="217280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-741609" t="0"/>
            </a:stretch>
          </a:blipFill>
          <a:ln>
            <a:noFill/>
          </a:ln>
        </p:spPr>
      </p:sp>
      <p:sp>
        <p:nvSpPr>
          <p:cNvPr id="161" name="Google Shape;161;p20"/>
          <p:cNvSpPr txBox="1"/>
          <p:nvPr/>
        </p:nvSpPr>
        <p:spPr>
          <a:xfrm>
            <a:off x="3423776" y="814821"/>
            <a:ext cx="140295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00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Proposed Plan Breakdown</a:t>
            </a:r>
            <a:endParaRPr/>
          </a:p>
        </p:txBody>
      </p:sp>
      <p:sp>
        <p:nvSpPr>
          <p:cNvPr id="162" name="Google Shape;162;p20"/>
          <p:cNvSpPr/>
          <p:nvPr/>
        </p:nvSpPr>
        <p:spPr>
          <a:xfrm>
            <a:off x="2153753" y="0"/>
            <a:ext cx="406800" cy="102870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