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y="10287000" cx="18288000"/>
  <p:notesSz cx="6858000" cy="9144000"/>
  <p:embeddedFontLst>
    <p:embeddedFont>
      <p:font typeface="Merriweather Sans"/>
      <p:regular r:id="rId18"/>
      <p:bold r:id="rId19"/>
      <p:italic r:id="rId20"/>
      <p:boldItalic r:id="rId21"/>
    </p:embeddedFont>
    <p:embeddedFont>
      <p:font typeface="Poppins"/>
      <p:regular r:id="rId22"/>
      <p:bold r:id="rId23"/>
      <p:italic r:id="rId24"/>
      <p:boldItalic r:id="rId25"/>
    </p:embeddedFont>
    <p:embeddedFont>
      <p:font typeface="Inter"/>
      <p:regular r:id="rId26"/>
      <p:bold r:id="rId27"/>
      <p:italic r:id="rId28"/>
      <p:boldItalic r:id="rId29"/>
    </p:embeddedFont>
    <p:embeddedFont>
      <p:font typeface="Poppins Light"/>
      <p:regular r:id="rId30"/>
      <p:bold r:id="rId31"/>
      <p:italic r:id="rId32"/>
      <p:boldItalic r:id="rId33"/>
    </p:embeddedFont>
    <p:embeddedFont>
      <p:font typeface="Poppins Medium"/>
      <p:regular r:id="rId34"/>
      <p:bold r:id="rId35"/>
      <p:italic r:id="rId36"/>
      <p:boldItalic r:id="rId37"/>
    </p:embeddedFont>
    <p:embeddedFont>
      <p:font typeface="Poppins ExtraBold"/>
      <p:bold r:id="rId38"/>
      <p:boldItalic r:id="rId39"/>
    </p:embeddedFont>
    <p:embeddedFont>
      <p:font typeface="Merriweather Sans Light"/>
      <p:regular r:id="rId40"/>
      <p:bold r:id="rId41"/>
      <p:italic r:id="rId42"/>
      <p:boldItalic r:id="rId43"/>
    </p:embeddedFont>
    <p:embeddedFont>
      <p:font typeface="Open Sans"/>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12FA11F-AB76-4FC5-9BA4-8B60E93DDE55}">
  <a:tblStyle styleId="{912FA11F-AB76-4FC5-9BA4-8B60E93DDE55}"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655FF957-F8F9-48E5-BDB5-6FF42D81044D}"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erriweatherSansLight-regular.fntdata"/><Relationship Id="rId20" Type="http://schemas.openxmlformats.org/officeDocument/2006/relationships/font" Target="fonts/MerriweatherSans-italic.fntdata"/><Relationship Id="rId42" Type="http://schemas.openxmlformats.org/officeDocument/2006/relationships/font" Target="fonts/MerriweatherSansLight-italic.fntdata"/><Relationship Id="rId41" Type="http://schemas.openxmlformats.org/officeDocument/2006/relationships/font" Target="fonts/MerriweatherSansLight-bold.fntdata"/><Relationship Id="rId22" Type="http://schemas.openxmlformats.org/officeDocument/2006/relationships/font" Target="fonts/Poppins-regular.fntdata"/><Relationship Id="rId44" Type="http://schemas.openxmlformats.org/officeDocument/2006/relationships/font" Target="fonts/OpenSans-regular.fntdata"/><Relationship Id="rId21" Type="http://schemas.openxmlformats.org/officeDocument/2006/relationships/font" Target="fonts/MerriweatherSans-boldItalic.fntdata"/><Relationship Id="rId43" Type="http://schemas.openxmlformats.org/officeDocument/2006/relationships/font" Target="fonts/MerriweatherSansLight-boldItalic.fntdata"/><Relationship Id="rId24" Type="http://schemas.openxmlformats.org/officeDocument/2006/relationships/font" Target="fonts/Poppins-italic.fntdata"/><Relationship Id="rId46" Type="http://schemas.openxmlformats.org/officeDocument/2006/relationships/font" Target="fonts/OpenSans-italic.fntdata"/><Relationship Id="rId23" Type="http://schemas.openxmlformats.org/officeDocument/2006/relationships/font" Target="fonts/Poppins-bold.fntdata"/><Relationship Id="rId45" Type="http://schemas.openxmlformats.org/officeDocument/2006/relationships/font" Target="fonts/OpenSa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regular.fntdata"/><Relationship Id="rId25" Type="http://schemas.openxmlformats.org/officeDocument/2006/relationships/font" Target="fonts/Poppins-boldItalic.fntdata"/><Relationship Id="rId47" Type="http://schemas.openxmlformats.org/officeDocument/2006/relationships/font" Target="fonts/OpenSans-boldItalic.fntdata"/><Relationship Id="rId28" Type="http://schemas.openxmlformats.org/officeDocument/2006/relationships/font" Target="fonts/Inter-italic.fntdata"/><Relationship Id="rId27" Type="http://schemas.openxmlformats.org/officeDocument/2006/relationships/font" Target="fonts/Inter-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Inter-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oppinsLight-bold.fntdata"/><Relationship Id="rId30" Type="http://schemas.openxmlformats.org/officeDocument/2006/relationships/font" Target="fonts/PoppinsLight-regular.fntdata"/><Relationship Id="rId11" Type="http://schemas.openxmlformats.org/officeDocument/2006/relationships/slide" Target="slides/slide5.xml"/><Relationship Id="rId33" Type="http://schemas.openxmlformats.org/officeDocument/2006/relationships/font" Target="fonts/PoppinsLight-boldItalic.fntdata"/><Relationship Id="rId10" Type="http://schemas.openxmlformats.org/officeDocument/2006/relationships/slide" Target="slides/slide4.xml"/><Relationship Id="rId32" Type="http://schemas.openxmlformats.org/officeDocument/2006/relationships/font" Target="fonts/PoppinsLight-italic.fntdata"/><Relationship Id="rId13" Type="http://schemas.openxmlformats.org/officeDocument/2006/relationships/slide" Target="slides/slide7.xml"/><Relationship Id="rId35" Type="http://schemas.openxmlformats.org/officeDocument/2006/relationships/font" Target="fonts/PoppinsMedium-bold.fntdata"/><Relationship Id="rId12" Type="http://schemas.openxmlformats.org/officeDocument/2006/relationships/slide" Target="slides/slide6.xml"/><Relationship Id="rId34" Type="http://schemas.openxmlformats.org/officeDocument/2006/relationships/font" Target="fonts/PoppinsMedium-regular.fntdata"/><Relationship Id="rId15" Type="http://schemas.openxmlformats.org/officeDocument/2006/relationships/slide" Target="slides/slide9.xml"/><Relationship Id="rId37" Type="http://schemas.openxmlformats.org/officeDocument/2006/relationships/font" Target="fonts/PoppinsMedium-boldItalic.fntdata"/><Relationship Id="rId14" Type="http://schemas.openxmlformats.org/officeDocument/2006/relationships/slide" Target="slides/slide8.xml"/><Relationship Id="rId36" Type="http://schemas.openxmlformats.org/officeDocument/2006/relationships/font" Target="fonts/PoppinsMedium-italic.fntdata"/><Relationship Id="rId17" Type="http://schemas.openxmlformats.org/officeDocument/2006/relationships/slide" Target="slides/slide11.xml"/><Relationship Id="rId39" Type="http://schemas.openxmlformats.org/officeDocument/2006/relationships/font" Target="fonts/PoppinsExtraBold-boldItalic.fntdata"/><Relationship Id="rId16" Type="http://schemas.openxmlformats.org/officeDocument/2006/relationships/slide" Target="slides/slide10.xml"/><Relationship Id="rId38" Type="http://schemas.openxmlformats.org/officeDocument/2006/relationships/font" Target="fonts/PoppinsExtraBold-bold.fntdata"/><Relationship Id="rId19" Type="http://schemas.openxmlformats.org/officeDocument/2006/relationships/font" Target="fonts/MerriweatherSans-bold.fntdata"/><Relationship Id="rId18" Type="http://schemas.openxmlformats.org/officeDocument/2006/relationships/font" Target="fonts/MerriweatherSans-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c0d7423e03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c0d7423e03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da5a1478c5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3da5a1478c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da5a1478c5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da5a1478c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c0d7423e0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c0d7423e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c479462a64_1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3c479462a64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c0d7423e03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c0d7423e03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3f91412bf7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3f91412bf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3f91412bf7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3f91412bf7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3f91412bf7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3f91412bf7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c479462a64_1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c479462a64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c479462a64_1_3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3c479462a64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_1_1">
    <p:spTree>
      <p:nvGrpSpPr>
        <p:cNvPr id="80" name="Shape 80"/>
        <p:cNvGrpSpPr/>
        <p:nvPr/>
      </p:nvGrpSpPr>
      <p:grpSpPr>
        <a:xfrm>
          <a:off x="0" y="0"/>
          <a:ext cx="0" cy="0"/>
          <a:chOff x="0" y="0"/>
          <a:chExt cx="0" cy="0"/>
        </a:xfrm>
      </p:grpSpPr>
      <p:sp>
        <p:nvSpPr>
          <p:cNvPr id="81" name="Google Shape;81;p13"/>
          <p:cNvSpPr txBox="1"/>
          <p:nvPr>
            <p:ph idx="12" type="sldNum"/>
          </p:nvPr>
        </p:nvSpPr>
        <p:spPr>
          <a:xfrm>
            <a:off x="16944916" y="9326434"/>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82" name="Google Shape;82;p13"/>
          <p:cNvSpPr txBox="1"/>
          <p:nvPr>
            <p:ph type="title"/>
          </p:nvPr>
        </p:nvSpPr>
        <p:spPr>
          <a:xfrm>
            <a:off x="2430650" y="385778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3" name="Google Shape;83;p13"/>
          <p:cNvSpPr txBox="1"/>
          <p:nvPr>
            <p:ph idx="2" type="title"/>
          </p:nvPr>
        </p:nvSpPr>
        <p:spPr>
          <a:xfrm>
            <a:off x="2430650" y="515623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4" name="Google Shape;84;p13"/>
          <p:cNvSpPr txBox="1"/>
          <p:nvPr>
            <p:ph idx="3" type="title"/>
          </p:nvPr>
        </p:nvSpPr>
        <p:spPr>
          <a:xfrm>
            <a:off x="2430650" y="7753059"/>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jpg"/><Relationship Id="rId4" Type="http://schemas.openxmlformats.org/officeDocument/2006/relationships/hyperlink" Target="https://docs.google.com/spreadsheets/d/1kuaEMIBpattDBBddq8upw0GOYQCPAXUAbx_ALklyLT0/edit?usp=sharin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4"/>
          <p:cNvSpPr txBox="1"/>
          <p:nvPr/>
        </p:nvSpPr>
        <p:spPr>
          <a:xfrm>
            <a:off x="920375" y="556750"/>
            <a:ext cx="12052500" cy="14301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en-US" sz="5700">
                <a:solidFill>
                  <a:schemeClr val="dk1"/>
                </a:solidFill>
                <a:latin typeface="Poppins ExtraBold"/>
                <a:ea typeface="Poppins ExtraBold"/>
                <a:cs typeface="Poppins ExtraBold"/>
                <a:sym typeface="Poppins ExtraBold"/>
              </a:rPr>
              <a:t>Directions</a:t>
            </a:r>
            <a:endParaRPr sz="5700">
              <a:solidFill>
                <a:schemeClr val="dk1"/>
              </a:solidFill>
              <a:latin typeface="Poppins ExtraBold"/>
              <a:ea typeface="Poppins ExtraBold"/>
              <a:cs typeface="Poppins ExtraBold"/>
              <a:sym typeface="Poppins ExtraBold"/>
            </a:endParaRPr>
          </a:p>
        </p:txBody>
      </p:sp>
      <p:sp>
        <p:nvSpPr>
          <p:cNvPr id="90" name="Google Shape;90;p14"/>
          <p:cNvSpPr txBox="1"/>
          <p:nvPr/>
        </p:nvSpPr>
        <p:spPr>
          <a:xfrm>
            <a:off x="1012725" y="1770125"/>
            <a:ext cx="16203300" cy="8440200"/>
          </a:xfrm>
          <a:prstGeom prst="rect">
            <a:avLst/>
          </a:prstGeom>
          <a:noFill/>
          <a:ln>
            <a:noFill/>
          </a:ln>
        </p:spPr>
        <p:txBody>
          <a:bodyPr anchorCtr="0" anchor="t" bIns="91425" lIns="91425" spcFirstLastPara="1" rIns="91425" wrap="square" tIns="91425">
            <a:normAutofit/>
          </a:bodyPr>
          <a:lstStyle/>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Add your Schools mission on slide 4</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5 include the persons involved in your planning process</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6 describe your planning process.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7 link in your CSIP needs assessment.  Include your top two focus areas of improvement based on your needs assessment and how these relate to your school goals.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your professional learning slides, add your focus area, as well as short and long term goals.  These can be your CSIP goals.  </a:t>
            </a:r>
            <a:endParaRPr sz="2400">
              <a:solidFill>
                <a:schemeClr val="dk1"/>
              </a:solidFill>
              <a:latin typeface="Poppins Medium"/>
              <a:ea typeface="Poppins Medium"/>
              <a:cs typeface="Poppins Medium"/>
              <a:sym typeface="Poppins Medium"/>
            </a:endParaRPr>
          </a:p>
          <a:p>
            <a:pPr indent="-355600" lvl="1" marL="914400" rtl="0" algn="l">
              <a:lnSpc>
                <a:spcPct val="115000"/>
              </a:lnSpc>
              <a:spcBef>
                <a:spcPts val="0"/>
              </a:spcBef>
              <a:spcAft>
                <a:spcPts val="0"/>
              </a:spcAft>
              <a:buClr>
                <a:schemeClr val="dk1"/>
              </a:buClr>
              <a:buSzPts val="2000"/>
              <a:buFont typeface="Poppins Light"/>
              <a:buAutoNum type="alphaLcPeriod"/>
            </a:pPr>
            <a:r>
              <a:rPr lang="en-US" sz="2000">
                <a:solidFill>
                  <a:schemeClr val="dk1"/>
                </a:solidFill>
                <a:latin typeface="Poppins Light"/>
                <a:ea typeface="Poppins Light"/>
                <a:cs typeface="Poppins Light"/>
                <a:sym typeface="Poppins Light"/>
              </a:rPr>
              <a:t>Include: </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Professional learning activity and description of activity</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Targeted audience &amp; intended learning outcomes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Monitoring &amp; ongoing supports- respond to the questions in the column</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Indicators of success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State, end date and # of hours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Resources, Estimated Cost, &amp; Funding Source</a:t>
            </a:r>
            <a:endParaRPr sz="2000">
              <a:solidFill>
                <a:schemeClr val="dk1"/>
              </a:solidFill>
              <a:latin typeface="Poppins Light"/>
              <a:ea typeface="Poppins Light"/>
              <a:cs typeface="Poppins Light"/>
              <a:sym typeface="Poppins Light"/>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See slide 8 for an example of a professional learning activity slide.</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highlight>
                  <a:srgbClr val="FFE599"/>
                </a:highlight>
                <a:latin typeface="Poppins Medium"/>
                <a:ea typeface="Poppins Medium"/>
                <a:cs typeface="Poppins Medium"/>
                <a:sym typeface="Poppins Medium"/>
              </a:rPr>
              <a:t>Submit to Brandy Howard and CC Kim Lee with SBDM approval by April 23rd. </a:t>
            </a:r>
            <a:endParaRPr sz="2400">
              <a:solidFill>
                <a:schemeClr val="dk1"/>
              </a:solidFill>
              <a:highlight>
                <a:srgbClr val="FFFFFF"/>
              </a:highlight>
              <a:latin typeface="Poppins Medium"/>
              <a:ea typeface="Poppins Medium"/>
              <a:cs typeface="Poppins Medium"/>
              <a:sym typeface="Poppins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p23"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56" name="Google Shape;156;p23"/>
          <p:cNvGraphicFramePr/>
          <p:nvPr/>
        </p:nvGraphicFramePr>
        <p:xfrm>
          <a:off x="598163" y="2141200"/>
          <a:ext cx="3000000" cy="3000000"/>
        </p:xfrm>
        <a:graphic>
          <a:graphicData uri="http://schemas.openxmlformats.org/drawingml/2006/table">
            <a:tbl>
              <a:tblPr>
                <a:noFill/>
                <a:tableStyleId>{655FF957-F8F9-48E5-BDB5-6FF42D81044D}</a:tableStyleId>
              </a:tblPr>
              <a:tblGrid>
                <a:gridCol w="2483150"/>
                <a:gridCol w="4303225"/>
                <a:gridCol w="3314400"/>
                <a:gridCol w="31274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b="1" lang="en-US" sz="1500">
                          <a:solidFill>
                            <a:schemeClr val="dk1"/>
                          </a:solidFill>
                          <a:latin typeface="Poppins"/>
                          <a:ea typeface="Poppins"/>
                          <a:cs typeface="Poppins"/>
                          <a:sym typeface="Poppins"/>
                        </a:rPr>
                        <a:t>Description of Activity:</a:t>
                      </a:r>
                      <a:endParaRPr b="1" sz="1500">
                        <a:solidFill>
                          <a:schemeClr val="dk1"/>
                        </a:solidFill>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Autism training</a:t>
                      </a:r>
                      <a:endParaRPr b="1" sz="1500">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Teachers will learn strategies for serving students with autism. Over the course of a year, teachers will learn how to u</a:t>
                      </a:r>
                      <a:r>
                        <a:rPr lang="en-US" sz="1500">
                          <a:latin typeface="Poppins"/>
                          <a:ea typeface="Poppins"/>
                          <a:cs typeface="Poppins"/>
                          <a:sym typeface="Poppins"/>
                        </a:rPr>
                        <a:t>tilize</a:t>
                      </a:r>
                      <a:r>
                        <a:rPr lang="en-US" sz="1500">
                          <a:latin typeface="Poppins"/>
                          <a:ea typeface="Poppins"/>
                          <a:cs typeface="Poppins"/>
                          <a:sym typeface="Poppins"/>
                        </a:rPr>
                        <a:t> data analytics to monitor student progress, </a:t>
                      </a:r>
                      <a:r>
                        <a:rPr lang="en-US" sz="1500">
                          <a:latin typeface="Poppins"/>
                          <a:ea typeface="Poppins"/>
                          <a:cs typeface="Poppins"/>
                          <a:sym typeface="Poppins"/>
                        </a:rPr>
                        <a:t>coordinate</a:t>
                      </a:r>
                      <a:r>
                        <a:rPr lang="en-US" sz="1500">
                          <a:latin typeface="Poppins"/>
                          <a:ea typeface="Poppins"/>
                          <a:cs typeface="Poppins"/>
                          <a:sym typeface="Poppins"/>
                        </a:rPr>
                        <a:t> </a:t>
                      </a:r>
                      <a:r>
                        <a:rPr lang="en-US" sz="1500">
                          <a:latin typeface="Poppins"/>
                          <a:ea typeface="Poppins"/>
                          <a:cs typeface="Poppins"/>
                          <a:sym typeface="Poppins"/>
                        </a:rPr>
                        <a:t>interventions</a:t>
                      </a:r>
                      <a:r>
                        <a:rPr lang="en-US" sz="1500">
                          <a:latin typeface="Poppins"/>
                          <a:ea typeface="Poppins"/>
                          <a:cs typeface="Poppins"/>
                          <a:sym typeface="Poppins"/>
                        </a:rPr>
                        <a:t> and ensure </a:t>
                      </a:r>
                      <a:r>
                        <a:rPr lang="en-US" sz="1500">
                          <a:latin typeface="Poppins"/>
                          <a:ea typeface="Poppins"/>
                          <a:cs typeface="Poppins"/>
                          <a:sym typeface="Poppins"/>
                        </a:rPr>
                        <a:t>responsive support systems. </a:t>
                      </a:r>
                      <a:endParaRPr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It is worth noting, the strategies learned are effective for all students.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 </a:t>
                      </a:r>
                      <a:endParaRPr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Certified Teachers</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endParaRPr b="1" sz="1500">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latin typeface="Poppins"/>
                          <a:ea typeface="Poppins"/>
                          <a:cs typeface="Poppins"/>
                          <a:sym typeface="Poppins"/>
                        </a:rPr>
                        <a:t>Decreased behavior incidents</a:t>
                      </a:r>
                      <a:endParaRPr sz="1500">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latin typeface="Poppins"/>
                          <a:ea typeface="Poppins"/>
                          <a:cs typeface="Poppins"/>
                          <a:sym typeface="Poppins"/>
                        </a:rPr>
                        <a:t>More </a:t>
                      </a:r>
                      <a:r>
                        <a:rPr lang="en-US" sz="1500">
                          <a:latin typeface="Poppins"/>
                          <a:ea typeface="Poppins"/>
                          <a:cs typeface="Poppins"/>
                          <a:sym typeface="Poppins"/>
                        </a:rPr>
                        <a:t>inclusive</a:t>
                      </a:r>
                      <a:r>
                        <a:rPr lang="en-US" sz="1500">
                          <a:latin typeface="Poppins"/>
                          <a:ea typeface="Poppins"/>
                          <a:cs typeface="Poppins"/>
                          <a:sym typeface="Poppins"/>
                        </a:rPr>
                        <a:t> teaching in the general education classroom</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b="1"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solidFill>
                            <a:schemeClr val="dk1"/>
                          </a:solidFill>
                          <a:latin typeface="Poppins"/>
                          <a:ea typeface="Poppins"/>
                          <a:cs typeface="Poppins"/>
                          <a:sym typeface="Poppins"/>
                        </a:rPr>
                        <a:t>Positive adjustments to classroom environment</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Practical, effective strategies implemented</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Improved behavior support</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Stronger teamwork and communication between staff and families</a:t>
                      </a:r>
                      <a:endParaRPr sz="1500">
                        <a:solidFill>
                          <a:schemeClr val="dk1"/>
                        </a:solidFill>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 teacher understanding of autism</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Equipping</a:t>
                      </a:r>
                      <a:r>
                        <a:rPr lang="en-US" sz="1500">
                          <a:latin typeface="Poppins"/>
                          <a:ea typeface="Poppins"/>
                          <a:cs typeface="Poppins"/>
                          <a:sym typeface="Poppins"/>
                        </a:rPr>
                        <a:t> current </a:t>
                      </a:r>
                      <a:r>
                        <a:rPr lang="en-US" sz="1500">
                          <a:latin typeface="Poppins"/>
                          <a:ea typeface="Poppins"/>
                          <a:cs typeface="Poppins"/>
                          <a:sym typeface="Poppins"/>
                        </a:rPr>
                        <a:t>staff</a:t>
                      </a:r>
                      <a:r>
                        <a:rPr lang="en-US" sz="1500">
                          <a:latin typeface="Poppins"/>
                          <a:ea typeface="Poppins"/>
                          <a:cs typeface="Poppins"/>
                          <a:sym typeface="Poppins"/>
                        </a:rPr>
                        <a:t> to train incoming teachers on the knowledge and skills learned from this training</a:t>
                      </a:r>
                      <a:endParaRPr sz="1500">
                        <a:latin typeface="Poppins"/>
                        <a:ea typeface="Poppins"/>
                        <a:cs typeface="Poppins"/>
                        <a:sym typeface="Poppins"/>
                      </a:endParaRPr>
                    </a:p>
                    <a:p>
                      <a:pPr indent="0" lvl="0" marL="457200" rtl="0" algn="l">
                        <a:spcBef>
                          <a:spcPts val="0"/>
                        </a:spcBef>
                        <a:spcAft>
                          <a:spcPts val="0"/>
                        </a:spcAft>
                        <a:buNone/>
                      </a:pPr>
                      <a:r>
                        <a:t/>
                      </a:r>
                      <a:endParaRPr sz="1500">
                        <a:latin typeface="Poppins"/>
                        <a:ea typeface="Poppins"/>
                        <a:cs typeface="Poppins"/>
                        <a:sym typeface="Poppins"/>
                      </a:endParaRPr>
                    </a:p>
                    <a:p>
                      <a:pPr indent="0" lvl="0" marL="457200" rtl="0" algn="l">
                        <a:spcBef>
                          <a:spcPts val="0"/>
                        </a:spcBef>
                        <a:spcAft>
                          <a:spcPts val="0"/>
                        </a:spcAft>
                        <a:buNone/>
                      </a:pPr>
                      <a:r>
                        <a:t/>
                      </a:r>
                      <a:endParaRPr sz="1500">
                        <a:latin typeface="Poppins"/>
                        <a:ea typeface="Poppins"/>
                        <a:cs typeface="Poppins"/>
                        <a:sym typeface="Poppins"/>
                      </a:endParaRPr>
                    </a:p>
                    <a:p>
                      <a:pPr indent="0" lvl="0" marL="457200" rtl="0" algn="l">
                        <a:spcBef>
                          <a:spcPts val="0"/>
                        </a:spcBef>
                        <a:spcAft>
                          <a:spcPts val="0"/>
                        </a:spcAft>
                        <a:buNone/>
                      </a:pPr>
                      <a:r>
                        <a:t/>
                      </a:r>
                      <a:endParaRPr sz="1500">
                        <a:latin typeface="Poppins"/>
                        <a:ea typeface="Poppins"/>
                        <a:cs typeface="Poppins"/>
                        <a:sym typeface="Poppins"/>
                      </a:endParaRPr>
                    </a:p>
                    <a:p>
                      <a:pPr indent="0" lvl="0" marL="45720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Data Gathered:</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Progress</a:t>
                      </a:r>
                      <a:r>
                        <a:rPr lang="en-US" sz="1600">
                          <a:latin typeface="Poppins"/>
                          <a:ea typeface="Poppins"/>
                          <a:cs typeface="Poppins"/>
                          <a:sym typeface="Poppins"/>
                        </a:rPr>
                        <a:t> monitoring</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School behavior data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Communications between school and home</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Responsible Parties: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solidFill>
                            <a:schemeClr val="dk1"/>
                          </a:solidFill>
                          <a:latin typeface="Poppins"/>
                          <a:ea typeface="Poppins"/>
                          <a:cs typeface="Poppins"/>
                          <a:sym typeface="Poppins"/>
                        </a:rPr>
                        <a:t>Training Site Team</a:t>
                      </a:r>
                      <a:endParaRPr sz="1600">
                        <a:solidFill>
                          <a:schemeClr val="dk1"/>
                        </a:solidFill>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solidFill>
                            <a:schemeClr val="dk1"/>
                          </a:solidFill>
                          <a:latin typeface="Poppins"/>
                          <a:ea typeface="Poppins"/>
                          <a:cs typeface="Poppins"/>
                          <a:sym typeface="Poppins"/>
                        </a:rPr>
                        <a:t>Instructional Coach</a:t>
                      </a:r>
                      <a:endParaRPr sz="1600">
                        <a:solidFill>
                          <a:schemeClr val="dk1"/>
                        </a:solidFill>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solidFill>
                            <a:schemeClr val="dk1"/>
                          </a:solidFill>
                          <a:latin typeface="Poppins"/>
                          <a:ea typeface="Poppins"/>
                          <a:cs typeface="Poppins"/>
                          <a:sym typeface="Poppins"/>
                        </a:rPr>
                        <a:t>Special Education Instructional Coach</a:t>
                      </a:r>
                      <a:endParaRPr sz="1600">
                        <a:solidFill>
                          <a:schemeClr val="dk1"/>
                        </a:solidFill>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solidFill>
                            <a:schemeClr val="dk1"/>
                          </a:solidFill>
                          <a:latin typeface="Poppins"/>
                          <a:ea typeface="Poppins"/>
                          <a:cs typeface="Poppins"/>
                          <a:sym typeface="Poppins"/>
                        </a:rPr>
                        <a:t>Principal</a:t>
                      </a:r>
                      <a:endParaRPr sz="1600">
                        <a:solidFill>
                          <a:schemeClr val="dk1"/>
                        </a:solidFill>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solidFill>
                            <a:schemeClr val="dk1"/>
                          </a:solidFill>
                          <a:latin typeface="Poppins"/>
                          <a:ea typeface="Poppins"/>
                          <a:cs typeface="Poppins"/>
                          <a:sym typeface="Poppins"/>
                        </a:rPr>
                        <a:t>Assistant Principal</a:t>
                      </a:r>
                      <a:endParaRPr sz="1600">
                        <a:solidFill>
                          <a:schemeClr val="dk1"/>
                        </a:solidFill>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solidFill>
                            <a:schemeClr val="dk1"/>
                          </a:solidFill>
                          <a:latin typeface="Poppins"/>
                          <a:ea typeface="Poppins"/>
                          <a:cs typeface="Poppins"/>
                          <a:sym typeface="Poppins"/>
                        </a:rPr>
                        <a:t>Counselors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Frequency of Analysis: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 Supports:</a:t>
                      </a:r>
                      <a:r>
                        <a:rPr lang="en-US" sz="1600">
                          <a:latin typeface="Poppins"/>
                          <a:ea typeface="Poppins"/>
                          <a:cs typeface="Poppins"/>
                          <a:sym typeface="Poppins"/>
                        </a:rPr>
                        <a:t>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Behavior data showing decreased incidents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Teachers implementation of strategies learned</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Teacher will collaborate and be equipped to lead future trainings. </a:t>
                      </a:r>
                      <a:endParaRPr sz="1500">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2026</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Ongoing support during the year</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May 2026</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Optional Autism PL: July 16-17, 2026 at OVEC</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OVEC - Mallory Vice will collaborate with the KATC (Kentucky Autism Training Center) in conjunction with UofL</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Training coordinator</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Instructional Coach</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Special Education Instructional Coach</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Principal</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Assistant Principal</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Counselors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7" name="Google Shape;157;p23"/>
          <p:cNvSpPr txBox="1"/>
          <p:nvPr/>
        </p:nvSpPr>
        <p:spPr>
          <a:xfrm>
            <a:off x="529575" y="120000"/>
            <a:ext cx="17609700" cy="164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900">
                <a:solidFill>
                  <a:schemeClr val="dk1"/>
                </a:solidFill>
                <a:latin typeface="Poppins"/>
                <a:ea typeface="Poppins"/>
                <a:cs typeface="Poppins"/>
                <a:sym typeface="Poppins"/>
              </a:rPr>
              <a:t>Focus Area:  </a:t>
            </a:r>
            <a:r>
              <a:rPr lang="en-US" sz="1900">
                <a:solidFill>
                  <a:schemeClr val="dk1"/>
                </a:solidFill>
                <a:latin typeface="Poppins"/>
                <a:ea typeface="Poppins"/>
                <a:cs typeface="Poppins"/>
                <a:sym typeface="Poppins"/>
              </a:rPr>
              <a:t>Students with disabilities, specifically autism</a:t>
            </a:r>
            <a:endParaRPr sz="1900">
              <a:solidFill>
                <a:schemeClr val="dk1"/>
              </a:solidFill>
              <a:latin typeface="Poppins"/>
              <a:ea typeface="Poppins"/>
              <a:cs typeface="Poppins"/>
              <a:sym typeface="Poppins"/>
            </a:endParaRPr>
          </a:p>
          <a:p>
            <a:pPr indent="0" lvl="0" marL="0" rtl="0" algn="l">
              <a:spcBef>
                <a:spcPts val="0"/>
              </a:spcBef>
              <a:spcAft>
                <a:spcPts val="0"/>
              </a:spcAft>
              <a:buNone/>
            </a:pPr>
            <a:r>
              <a:t/>
            </a:r>
            <a:endParaRPr b="1" sz="1900">
              <a:solidFill>
                <a:schemeClr val="dk1"/>
              </a:solidFill>
              <a:latin typeface="Poppins"/>
              <a:ea typeface="Poppins"/>
              <a:cs typeface="Poppins"/>
              <a:sym typeface="Poppins"/>
            </a:endParaRPr>
          </a:p>
          <a:p>
            <a:pPr indent="0" lvl="0" marL="0" rtl="0" algn="l">
              <a:spcBef>
                <a:spcPts val="0"/>
              </a:spcBef>
              <a:spcAft>
                <a:spcPts val="0"/>
              </a:spcAft>
              <a:buNone/>
            </a:pPr>
            <a:r>
              <a:rPr b="1" lang="en-US" sz="1900">
                <a:solidFill>
                  <a:schemeClr val="dk1"/>
                </a:solidFill>
                <a:latin typeface="Poppins"/>
                <a:ea typeface="Poppins"/>
                <a:cs typeface="Poppins"/>
                <a:sym typeface="Poppins"/>
              </a:rPr>
              <a:t>Short Term Goal: </a:t>
            </a:r>
            <a:r>
              <a:rPr lang="en-US" sz="1900">
                <a:solidFill>
                  <a:schemeClr val="dk1"/>
                </a:solidFill>
                <a:latin typeface="Poppins"/>
                <a:ea typeface="Poppins"/>
                <a:cs typeface="Poppins"/>
                <a:sym typeface="Poppins"/>
              </a:rPr>
              <a:t>Introduce strategies that have been shown to be effective for </a:t>
            </a:r>
            <a:r>
              <a:rPr lang="en-US" sz="1900">
                <a:solidFill>
                  <a:schemeClr val="dk1"/>
                </a:solidFill>
                <a:latin typeface="Poppins"/>
                <a:ea typeface="Poppins"/>
                <a:cs typeface="Poppins"/>
                <a:sym typeface="Poppins"/>
              </a:rPr>
              <a:t>students</a:t>
            </a:r>
            <a:r>
              <a:rPr lang="en-US" sz="1900">
                <a:solidFill>
                  <a:schemeClr val="dk1"/>
                </a:solidFill>
                <a:latin typeface="Poppins"/>
                <a:ea typeface="Poppins"/>
                <a:cs typeface="Poppins"/>
                <a:sym typeface="Poppins"/>
              </a:rPr>
              <a:t> with autism</a:t>
            </a:r>
            <a:endParaRPr sz="1900">
              <a:solidFill>
                <a:schemeClr val="dk1"/>
              </a:solidFill>
              <a:latin typeface="Poppins"/>
              <a:ea typeface="Poppins"/>
              <a:cs typeface="Poppins"/>
              <a:sym typeface="Poppins"/>
            </a:endParaRPr>
          </a:p>
          <a:p>
            <a:pPr indent="0" lvl="0" marL="0" rtl="0" algn="l">
              <a:spcBef>
                <a:spcPts val="0"/>
              </a:spcBef>
              <a:spcAft>
                <a:spcPts val="0"/>
              </a:spcAft>
              <a:buNone/>
            </a:pPr>
            <a:r>
              <a:t/>
            </a:r>
            <a:endParaRPr b="1" sz="1900">
              <a:solidFill>
                <a:schemeClr val="dk1"/>
              </a:solidFill>
              <a:latin typeface="Poppins"/>
              <a:ea typeface="Poppins"/>
              <a:cs typeface="Poppins"/>
              <a:sym typeface="Poppins"/>
            </a:endParaRPr>
          </a:p>
          <a:p>
            <a:pPr indent="0" lvl="0" marL="0" rtl="0" algn="l">
              <a:spcBef>
                <a:spcPts val="0"/>
              </a:spcBef>
              <a:spcAft>
                <a:spcPts val="0"/>
              </a:spcAft>
              <a:buNone/>
            </a:pPr>
            <a:r>
              <a:rPr b="1" lang="en-US" sz="1900">
                <a:solidFill>
                  <a:schemeClr val="dk1"/>
                </a:solidFill>
                <a:latin typeface="Poppins"/>
                <a:ea typeface="Poppins"/>
                <a:cs typeface="Poppins"/>
                <a:sym typeface="Poppins"/>
              </a:rPr>
              <a:t>Long Term Goal: </a:t>
            </a:r>
            <a:r>
              <a:rPr lang="en-US" sz="1900">
                <a:solidFill>
                  <a:schemeClr val="dk1"/>
                </a:solidFill>
                <a:latin typeface="Poppins"/>
                <a:ea typeface="Poppins"/>
                <a:cs typeface="Poppins"/>
                <a:sym typeface="Poppins"/>
              </a:rPr>
              <a:t>Build capacity in our staff to serve students with autism </a:t>
            </a:r>
            <a:endParaRPr sz="1900">
              <a:solidFill>
                <a:schemeClr val="dk1"/>
              </a:solidFill>
              <a:latin typeface="Poppins"/>
              <a:ea typeface="Poppins"/>
              <a:cs typeface="Poppins"/>
              <a:sym typeface="Poppi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24"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63" name="Google Shape;163;p24"/>
          <p:cNvGraphicFramePr/>
          <p:nvPr/>
        </p:nvGraphicFramePr>
        <p:xfrm>
          <a:off x="598163" y="2141200"/>
          <a:ext cx="3000000" cy="3000000"/>
        </p:xfrm>
        <a:graphic>
          <a:graphicData uri="http://schemas.openxmlformats.org/drawingml/2006/table">
            <a:tbl>
              <a:tblPr>
                <a:noFill/>
                <a:tableStyleId>{655FF957-F8F9-48E5-BDB5-6FF42D81044D}</a:tableStyleId>
              </a:tblPr>
              <a:tblGrid>
                <a:gridCol w="2483150"/>
                <a:gridCol w="4303225"/>
                <a:gridCol w="3314400"/>
                <a:gridCol w="3127475"/>
                <a:gridCol w="1688900"/>
                <a:gridCol w="26239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b="1" lang="en-US" sz="1500">
                          <a:solidFill>
                            <a:schemeClr val="dk1"/>
                          </a:solidFill>
                          <a:latin typeface="Poppins"/>
                          <a:ea typeface="Poppins"/>
                          <a:cs typeface="Poppins"/>
                          <a:sym typeface="Poppins"/>
                        </a:rPr>
                        <a:t>Description of Activity:</a:t>
                      </a:r>
                      <a:endParaRPr b="1" sz="1500">
                        <a:solidFill>
                          <a:schemeClr val="dk1"/>
                        </a:solidFill>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OVEC - Coteaching for Teacher Teams</a:t>
                      </a:r>
                      <a:endParaRPr b="1" sz="1500">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Learn effective coteaching in the </a:t>
                      </a:r>
                      <a:r>
                        <a:rPr lang="en-US" sz="1500">
                          <a:latin typeface="Poppins"/>
                          <a:ea typeface="Poppins"/>
                          <a:cs typeface="Poppins"/>
                          <a:sym typeface="Poppins"/>
                        </a:rPr>
                        <a:t>implementation</a:t>
                      </a:r>
                      <a:r>
                        <a:rPr lang="en-US" sz="1500">
                          <a:latin typeface="Poppins"/>
                          <a:ea typeface="Poppins"/>
                          <a:cs typeface="Poppins"/>
                          <a:sym typeface="Poppins"/>
                        </a:rPr>
                        <a:t> of </a:t>
                      </a:r>
                      <a:r>
                        <a:rPr lang="en-US" sz="1500">
                          <a:latin typeface="Poppins"/>
                          <a:ea typeface="Poppins"/>
                          <a:cs typeface="Poppins"/>
                          <a:sym typeface="Poppins"/>
                        </a:rPr>
                        <a:t>specially</a:t>
                      </a:r>
                      <a:r>
                        <a:rPr lang="en-US" sz="1500">
                          <a:latin typeface="Poppins"/>
                          <a:ea typeface="Poppins"/>
                          <a:cs typeface="Poppins"/>
                          <a:sym typeface="Poppins"/>
                        </a:rPr>
                        <a:t>-designed instruction in cotaught settings with </a:t>
                      </a:r>
                      <a:r>
                        <a:rPr lang="en-US" sz="1500">
                          <a:latin typeface="Poppins"/>
                          <a:ea typeface="Poppins"/>
                          <a:cs typeface="Poppins"/>
                          <a:sym typeface="Poppins"/>
                        </a:rPr>
                        <a:t>co-teaching</a:t>
                      </a:r>
                      <a:r>
                        <a:rPr lang="en-US" sz="1500">
                          <a:latin typeface="Poppins"/>
                          <a:ea typeface="Poppins"/>
                          <a:cs typeface="Poppins"/>
                          <a:sym typeface="Poppins"/>
                        </a:rPr>
                        <a:t> </a:t>
                      </a:r>
                      <a:r>
                        <a:rPr lang="en-US" sz="1500">
                          <a:latin typeface="Poppins"/>
                          <a:ea typeface="Poppins"/>
                          <a:cs typeface="Poppins"/>
                          <a:sym typeface="Poppins"/>
                        </a:rPr>
                        <a:t>partners</a:t>
                      </a:r>
                      <a:r>
                        <a:rPr lang="en-US" sz="1500">
                          <a:latin typeface="Poppins"/>
                          <a:ea typeface="Poppins"/>
                          <a:cs typeface="Poppins"/>
                          <a:sym typeface="Poppins"/>
                        </a:rPr>
                        <a:t>.</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 </a:t>
                      </a:r>
                      <a:r>
                        <a:rPr lang="en-US" sz="1500">
                          <a:latin typeface="Poppins"/>
                          <a:ea typeface="Poppins"/>
                          <a:cs typeface="Poppins"/>
                          <a:sym typeface="Poppins"/>
                        </a:rPr>
                        <a:t>coteaching pairs</a:t>
                      </a:r>
                      <a:endParaRPr sz="1500">
                        <a:latin typeface="Poppins"/>
                        <a:ea typeface="Poppins"/>
                        <a:cs typeface="Poppins"/>
                        <a:sym typeface="Poppins"/>
                      </a:endParaRPr>
                    </a:p>
                    <a:p>
                      <a:pPr indent="0" lvl="0" marL="0" rtl="0" algn="l">
                        <a:spcBef>
                          <a:spcPts val="0"/>
                        </a:spcBef>
                        <a:spcAft>
                          <a:spcPts val="0"/>
                        </a:spcAft>
                        <a:buNone/>
                      </a:pPr>
                      <a:r>
                        <a:t/>
                      </a:r>
                      <a:endParaRPr b="1"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endParaRPr b="1" sz="1500">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latin typeface="Poppins"/>
                          <a:ea typeface="Poppins"/>
                          <a:cs typeface="Poppins"/>
                          <a:sym typeface="Poppins"/>
                        </a:rPr>
                        <a:t>Stronger supported in the coteach classrooms </a:t>
                      </a:r>
                      <a:endParaRPr sz="1500">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latin typeface="Poppins"/>
                          <a:ea typeface="Poppins"/>
                          <a:cs typeface="Poppins"/>
                          <a:sym typeface="Poppins"/>
                        </a:rPr>
                        <a:t>Increase access to instruction</a:t>
                      </a:r>
                      <a:endParaRPr sz="1500">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latin typeface="Poppins"/>
                          <a:ea typeface="Poppins"/>
                          <a:cs typeface="Poppins"/>
                          <a:sym typeface="Poppins"/>
                        </a:rPr>
                        <a:t>Improved </a:t>
                      </a:r>
                      <a:r>
                        <a:rPr lang="en-US" sz="1500">
                          <a:latin typeface="Poppins"/>
                          <a:ea typeface="Poppins"/>
                          <a:cs typeface="Poppins"/>
                          <a:sym typeface="Poppins"/>
                        </a:rPr>
                        <a:t>academic</a:t>
                      </a:r>
                      <a:r>
                        <a:rPr lang="en-US" sz="1500">
                          <a:latin typeface="Poppins"/>
                          <a:ea typeface="Poppins"/>
                          <a:cs typeface="Poppins"/>
                          <a:sym typeface="Poppins"/>
                        </a:rPr>
                        <a:t> achievement</a:t>
                      </a:r>
                      <a:endParaRPr sz="1500">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latin typeface="Poppins"/>
                          <a:ea typeface="Poppins"/>
                          <a:cs typeface="Poppins"/>
                          <a:sym typeface="Poppins"/>
                        </a:rPr>
                        <a:t>Greater </a:t>
                      </a:r>
                      <a:r>
                        <a:rPr lang="en-US" sz="1500">
                          <a:latin typeface="Poppins"/>
                          <a:ea typeface="Poppins"/>
                          <a:cs typeface="Poppins"/>
                          <a:sym typeface="Poppins"/>
                        </a:rPr>
                        <a:t>differentiation</a:t>
                      </a:r>
                      <a:endParaRPr sz="1500">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latin typeface="Poppins"/>
                          <a:ea typeface="Poppins"/>
                          <a:cs typeface="Poppins"/>
                          <a:sym typeface="Poppins"/>
                        </a:rPr>
                        <a:t>S</a:t>
                      </a:r>
                      <a:r>
                        <a:rPr lang="en-US" sz="1500">
                          <a:latin typeface="Poppins"/>
                          <a:ea typeface="Poppins"/>
                          <a:cs typeface="Poppins"/>
                          <a:sym typeface="Poppins"/>
                        </a:rPr>
                        <a:t>tronger</a:t>
                      </a:r>
                      <a:r>
                        <a:rPr lang="en-US" sz="1500">
                          <a:latin typeface="Poppins"/>
                          <a:ea typeface="Poppins"/>
                          <a:cs typeface="Poppins"/>
                          <a:sym typeface="Poppins"/>
                        </a:rPr>
                        <a:t> engagement</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b="1"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Teachers will learn the </a:t>
                      </a:r>
                      <a:r>
                        <a:rPr lang="en-US" sz="1500">
                          <a:latin typeface="Poppins"/>
                          <a:ea typeface="Poppins"/>
                          <a:cs typeface="Poppins"/>
                          <a:sym typeface="Poppins"/>
                        </a:rPr>
                        <a:t>definitions and essential competents of coteaching  the most commonly used models for coteaching</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How to incorporate specially designed instruction into the cotaught classroom</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How coteachers can work together in coteaching to be successful</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Shared ownership of all students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High </a:t>
                      </a:r>
                      <a:r>
                        <a:rPr lang="en-US" sz="1500">
                          <a:latin typeface="Poppins"/>
                          <a:ea typeface="Poppins"/>
                          <a:cs typeface="Poppins"/>
                          <a:sym typeface="Poppins"/>
                        </a:rPr>
                        <a:t>expectations</a:t>
                      </a:r>
                      <a:r>
                        <a:rPr lang="en-US" sz="1500">
                          <a:latin typeface="Poppins"/>
                          <a:ea typeface="Poppins"/>
                          <a:cs typeface="Poppins"/>
                          <a:sym typeface="Poppins"/>
                        </a:rPr>
                        <a:t> for all students</a:t>
                      </a:r>
                      <a:endParaRPr sz="1500">
                        <a:latin typeface="Poppins"/>
                        <a:ea typeface="Poppins"/>
                        <a:cs typeface="Poppins"/>
                        <a:sym typeface="Poppins"/>
                      </a:endParaRPr>
                    </a:p>
                    <a:p>
                      <a:pPr indent="0" lvl="0" marL="45720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Data Gathered:</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Monitored</a:t>
                      </a:r>
                      <a:r>
                        <a:rPr lang="en-US" sz="1600">
                          <a:latin typeface="Poppins"/>
                          <a:ea typeface="Poppins"/>
                          <a:cs typeface="Poppins"/>
                          <a:sym typeface="Poppins"/>
                        </a:rPr>
                        <a:t> via unit and lesson plans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Coplanning artifacts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Observation artifacts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Responsible Parties: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Coteachers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Instructional Coaches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Building Admin</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Frequency of Analysis: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Monthly</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 Supports: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Coaching</a:t>
                      </a:r>
                      <a:r>
                        <a:rPr lang="en-US" sz="1600">
                          <a:latin typeface="Poppins"/>
                          <a:ea typeface="Poppins"/>
                          <a:cs typeface="Poppins"/>
                          <a:sym typeface="Poppins"/>
                        </a:rPr>
                        <a:t> cycles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Walkthrough data</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Coteaching pairs utilize coteach models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F</a:t>
                      </a:r>
                      <a:r>
                        <a:rPr lang="en-US" sz="1500">
                          <a:latin typeface="Poppins"/>
                          <a:ea typeface="Poppins"/>
                          <a:cs typeface="Poppins"/>
                          <a:sym typeface="Poppins"/>
                        </a:rPr>
                        <a:t>requency</a:t>
                      </a:r>
                      <a:r>
                        <a:rPr lang="en-US" sz="1500">
                          <a:latin typeface="Poppins"/>
                          <a:ea typeface="Poppins"/>
                          <a:cs typeface="Poppins"/>
                          <a:sym typeface="Poppins"/>
                        </a:rPr>
                        <a:t> of coplanning</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Balanced instructional roles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Use of </a:t>
                      </a:r>
                      <a:r>
                        <a:rPr lang="en-US" sz="1500">
                          <a:latin typeface="Poppins"/>
                          <a:ea typeface="Poppins"/>
                          <a:cs typeface="Poppins"/>
                          <a:sym typeface="Poppins"/>
                        </a:rPr>
                        <a:t>differentiated</a:t>
                      </a:r>
                      <a:r>
                        <a:rPr lang="en-US" sz="1500">
                          <a:latin typeface="Poppins"/>
                          <a:ea typeface="Poppins"/>
                          <a:cs typeface="Poppins"/>
                          <a:sym typeface="Poppins"/>
                        </a:rPr>
                        <a:t> instruction</a:t>
                      </a:r>
                      <a:endParaRPr sz="1500">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July 15, 2026</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July 2026</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endParaRPr b="1"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OVEC</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0.00</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Free to co-op districts</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64" name="Google Shape;164;p24"/>
          <p:cNvSpPr txBox="1"/>
          <p:nvPr/>
        </p:nvSpPr>
        <p:spPr>
          <a:xfrm>
            <a:off x="529575" y="120000"/>
            <a:ext cx="17609700" cy="193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900">
                <a:solidFill>
                  <a:schemeClr val="dk1"/>
                </a:solidFill>
                <a:latin typeface="Poppins"/>
                <a:ea typeface="Poppins"/>
                <a:cs typeface="Poppins"/>
                <a:sym typeface="Poppins"/>
              </a:rPr>
              <a:t>Focus Area:  </a:t>
            </a:r>
            <a:r>
              <a:rPr lang="en-US" sz="1900">
                <a:solidFill>
                  <a:schemeClr val="dk1"/>
                </a:solidFill>
                <a:latin typeface="Poppins"/>
                <a:ea typeface="Poppins"/>
                <a:cs typeface="Poppins"/>
                <a:sym typeface="Poppins"/>
              </a:rPr>
              <a:t>Students with disabilities (coteach / reading and math)</a:t>
            </a:r>
            <a:endParaRPr sz="1900">
              <a:solidFill>
                <a:schemeClr val="dk1"/>
              </a:solidFill>
              <a:latin typeface="Poppins"/>
              <a:ea typeface="Poppins"/>
              <a:cs typeface="Poppins"/>
              <a:sym typeface="Poppins"/>
            </a:endParaRPr>
          </a:p>
          <a:p>
            <a:pPr indent="0" lvl="0" marL="0" rtl="0" algn="l">
              <a:spcBef>
                <a:spcPts val="0"/>
              </a:spcBef>
              <a:spcAft>
                <a:spcPts val="0"/>
              </a:spcAft>
              <a:buNone/>
            </a:pPr>
            <a:r>
              <a:t/>
            </a:r>
            <a:endParaRPr b="1" sz="1900">
              <a:solidFill>
                <a:schemeClr val="dk1"/>
              </a:solidFill>
              <a:latin typeface="Poppins"/>
              <a:ea typeface="Poppins"/>
              <a:cs typeface="Poppins"/>
              <a:sym typeface="Poppins"/>
            </a:endParaRPr>
          </a:p>
          <a:p>
            <a:pPr indent="0" lvl="0" marL="0" rtl="0" algn="l">
              <a:spcBef>
                <a:spcPts val="0"/>
              </a:spcBef>
              <a:spcAft>
                <a:spcPts val="0"/>
              </a:spcAft>
              <a:buNone/>
            </a:pPr>
            <a:r>
              <a:rPr b="1" lang="en-US" sz="1900">
                <a:solidFill>
                  <a:schemeClr val="dk1"/>
                </a:solidFill>
                <a:latin typeface="Poppins"/>
                <a:ea typeface="Poppins"/>
                <a:cs typeface="Poppins"/>
                <a:sym typeface="Poppins"/>
              </a:rPr>
              <a:t>Short Term Goal: </a:t>
            </a:r>
            <a:r>
              <a:rPr lang="en-US" sz="1900">
                <a:solidFill>
                  <a:schemeClr val="dk1"/>
                </a:solidFill>
                <a:latin typeface="Poppins"/>
                <a:ea typeface="Poppins"/>
                <a:cs typeface="Poppins"/>
                <a:sym typeface="Poppins"/>
              </a:rPr>
              <a:t>To increase proficiency and move out of ATSI</a:t>
            </a:r>
            <a:endParaRPr sz="1900">
              <a:solidFill>
                <a:schemeClr val="dk1"/>
              </a:solidFill>
              <a:latin typeface="Poppins"/>
              <a:ea typeface="Poppins"/>
              <a:cs typeface="Poppins"/>
              <a:sym typeface="Poppins"/>
            </a:endParaRPr>
          </a:p>
          <a:p>
            <a:pPr indent="0" lvl="0" marL="0" rtl="0" algn="l">
              <a:spcBef>
                <a:spcPts val="0"/>
              </a:spcBef>
              <a:spcAft>
                <a:spcPts val="0"/>
              </a:spcAft>
              <a:buNone/>
            </a:pPr>
            <a:r>
              <a:t/>
            </a:r>
            <a:endParaRPr b="1" sz="1900">
              <a:solidFill>
                <a:schemeClr val="dk1"/>
              </a:solidFill>
              <a:latin typeface="Poppins"/>
              <a:ea typeface="Poppins"/>
              <a:cs typeface="Poppins"/>
              <a:sym typeface="Poppins"/>
            </a:endParaRPr>
          </a:p>
          <a:p>
            <a:pPr indent="0" lvl="0" marL="0" rtl="0" algn="l">
              <a:spcBef>
                <a:spcPts val="0"/>
              </a:spcBef>
              <a:spcAft>
                <a:spcPts val="0"/>
              </a:spcAft>
              <a:buNone/>
            </a:pPr>
            <a:r>
              <a:rPr b="1" lang="en-US" sz="1900">
                <a:solidFill>
                  <a:schemeClr val="dk1"/>
                </a:solidFill>
                <a:latin typeface="Poppins"/>
                <a:ea typeface="Poppins"/>
                <a:cs typeface="Poppins"/>
                <a:sym typeface="Poppins"/>
              </a:rPr>
              <a:t>Long Term Goal: </a:t>
            </a:r>
            <a:r>
              <a:rPr lang="en-US" sz="1900">
                <a:solidFill>
                  <a:schemeClr val="dk1"/>
                </a:solidFill>
                <a:latin typeface="Poppins"/>
                <a:ea typeface="Poppins"/>
                <a:cs typeface="Poppins"/>
                <a:sym typeface="Poppins"/>
              </a:rPr>
              <a:t>Implement high-yield instructional strategies that maintain proper rigor for all students, thus improving the quality of instructional experiences and eventually further increasing proficiency for all students, especially students with disabilities.</a:t>
            </a:r>
            <a:endParaRPr sz="1900">
              <a:solidFill>
                <a:schemeClr val="dk1"/>
              </a:solidFill>
              <a:latin typeface="Poppins"/>
              <a:ea typeface="Poppins"/>
              <a:cs typeface="Poppins"/>
              <a:sym typeface="Poppi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5" title="3.jpg"/>
          <p:cNvPicPr preferRelativeResize="0"/>
          <p:nvPr/>
        </p:nvPicPr>
        <p:blipFill>
          <a:blip r:embed="rId3">
            <a:alphaModFix/>
          </a:blip>
          <a:stretch>
            <a:fillRect/>
          </a:stretch>
        </p:blipFill>
        <p:spPr>
          <a:xfrm>
            <a:off x="0" y="0"/>
            <a:ext cx="18288000" cy="10287019"/>
          </a:xfrm>
          <a:prstGeom prst="rect">
            <a:avLst/>
          </a:prstGeom>
          <a:noFill/>
          <a:ln>
            <a:noFill/>
          </a:ln>
        </p:spPr>
      </p:pic>
      <p:sp>
        <p:nvSpPr>
          <p:cNvPr id="96" name="Google Shape;96;p15"/>
          <p:cNvSpPr txBox="1"/>
          <p:nvPr/>
        </p:nvSpPr>
        <p:spPr>
          <a:xfrm>
            <a:off x="789800" y="2317050"/>
            <a:ext cx="13209300" cy="647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9000">
                <a:solidFill>
                  <a:schemeClr val="dk1"/>
                </a:solidFill>
                <a:latin typeface="Poppins"/>
                <a:ea typeface="Poppins"/>
                <a:cs typeface="Poppins"/>
                <a:sym typeface="Poppins"/>
              </a:rPr>
              <a:t>Hebron Middle School</a:t>
            </a:r>
            <a:endParaRPr b="1" sz="9000">
              <a:solidFill>
                <a:schemeClr val="dk1"/>
              </a:solidFill>
              <a:latin typeface="Poppins"/>
              <a:ea typeface="Poppins"/>
              <a:cs typeface="Poppins"/>
              <a:sym typeface="Poppins"/>
            </a:endParaRPr>
          </a:p>
          <a:p>
            <a:pPr indent="0" lvl="0" marL="0" rtl="0" algn="l">
              <a:spcBef>
                <a:spcPts val="0"/>
              </a:spcBef>
              <a:spcAft>
                <a:spcPts val="0"/>
              </a:spcAft>
              <a:buNone/>
            </a:pPr>
            <a:r>
              <a:rPr b="1" lang="en-US" sz="9000">
                <a:solidFill>
                  <a:schemeClr val="dk1"/>
                </a:solidFill>
                <a:latin typeface="Poppins"/>
                <a:ea typeface="Poppins"/>
                <a:cs typeface="Poppins"/>
                <a:sym typeface="Poppins"/>
              </a:rPr>
              <a:t> </a:t>
            </a:r>
            <a:endParaRPr b="1" sz="9000">
              <a:solidFill>
                <a:schemeClr val="dk1"/>
              </a:solidFill>
              <a:latin typeface="Poppins"/>
              <a:ea typeface="Poppins"/>
              <a:cs typeface="Poppins"/>
              <a:sym typeface="Poppins"/>
            </a:endParaRPr>
          </a:p>
          <a:p>
            <a:pPr indent="0" lvl="0" marL="0" rtl="0" algn="ctr">
              <a:spcBef>
                <a:spcPts val="0"/>
              </a:spcBef>
              <a:spcAft>
                <a:spcPts val="0"/>
              </a:spcAft>
              <a:buNone/>
            </a:pPr>
            <a:r>
              <a:rPr b="1" lang="en-US" sz="8500">
                <a:solidFill>
                  <a:schemeClr val="dk1"/>
                </a:solidFill>
                <a:latin typeface="Poppins"/>
                <a:ea typeface="Poppins"/>
                <a:cs typeface="Poppins"/>
                <a:sym typeface="Poppins"/>
              </a:rPr>
              <a:t>Professional Development Plan</a:t>
            </a:r>
            <a:endParaRPr b="1" sz="8500">
              <a:solidFill>
                <a:schemeClr val="dk1"/>
              </a:solidFill>
              <a:latin typeface="Poppins"/>
              <a:ea typeface="Poppins"/>
              <a:cs typeface="Poppins"/>
              <a:sym typeface="Poppins"/>
            </a:endParaRPr>
          </a:p>
          <a:p>
            <a:pPr indent="0" lvl="0" marL="0" rtl="0" algn="ctr">
              <a:spcBef>
                <a:spcPts val="0"/>
              </a:spcBef>
              <a:spcAft>
                <a:spcPts val="0"/>
              </a:spcAft>
              <a:buNone/>
            </a:pPr>
            <a:r>
              <a:t/>
            </a:r>
            <a:endParaRPr b="1" sz="8500">
              <a:solidFill>
                <a:schemeClr val="dk1"/>
              </a:solidFill>
              <a:latin typeface="Poppins"/>
              <a:ea typeface="Poppins"/>
              <a:cs typeface="Poppins"/>
              <a:sym typeface="Poppins"/>
            </a:endParaRPr>
          </a:p>
          <a:p>
            <a:pPr indent="0" lvl="0" marL="0" rtl="0" algn="ctr">
              <a:spcBef>
                <a:spcPts val="0"/>
              </a:spcBef>
              <a:spcAft>
                <a:spcPts val="0"/>
              </a:spcAft>
              <a:buNone/>
            </a:pPr>
            <a:r>
              <a:rPr lang="en-US" sz="4800">
                <a:solidFill>
                  <a:schemeClr val="dk1"/>
                </a:solidFill>
                <a:latin typeface="Poppins"/>
                <a:ea typeface="Poppins"/>
                <a:cs typeface="Poppins"/>
                <a:sym typeface="Poppins"/>
              </a:rPr>
              <a:t>2026-2027</a:t>
            </a:r>
            <a:endParaRPr sz="4800">
              <a:solidFill>
                <a:schemeClr val="dk1"/>
              </a:solidFill>
              <a:latin typeface="Poppins"/>
              <a:ea typeface="Poppins"/>
              <a:cs typeface="Poppins"/>
              <a:sym typeface="Poppins"/>
            </a:endParaRPr>
          </a:p>
        </p:txBody>
      </p:sp>
      <p:sp>
        <p:nvSpPr>
          <p:cNvPr id="97" name="Google Shape;97;p15"/>
          <p:cNvSpPr txBox="1"/>
          <p:nvPr/>
        </p:nvSpPr>
        <p:spPr>
          <a:xfrm>
            <a:off x="1401300" y="159375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id="98" name="Google Shape;98;p15"/>
          <p:cNvPicPr preferRelativeResize="0"/>
          <p:nvPr/>
        </p:nvPicPr>
        <p:blipFill rotWithShape="1">
          <a:blip r:embed="rId4">
            <a:alphaModFix/>
          </a:blip>
          <a:srcRect b="14767" l="23788" r="25186" t="18686"/>
          <a:stretch/>
        </p:blipFill>
        <p:spPr>
          <a:xfrm>
            <a:off x="13683099" y="1593750"/>
            <a:ext cx="4433049" cy="65060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pic>
        <p:nvPicPr>
          <p:cNvPr id="103" name="Google Shape;103;p16"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04" name="Google Shape;104;p16"/>
          <p:cNvGraphicFramePr/>
          <p:nvPr/>
        </p:nvGraphicFramePr>
        <p:xfrm>
          <a:off x="1236275" y="2608563"/>
          <a:ext cx="3000000" cy="3000000"/>
        </p:xfrm>
        <a:graphic>
          <a:graphicData uri="http://schemas.openxmlformats.org/drawingml/2006/table">
            <a:tbl>
              <a:tblPr>
                <a:noFill/>
                <a:tableStyleId>{912FA11F-AB76-4FC5-9BA4-8B60E93DDE55}</a:tableStyleId>
              </a:tblPr>
              <a:tblGrid>
                <a:gridCol w="8173975"/>
                <a:gridCol w="8173975"/>
              </a:tblGrid>
              <a:tr h="885700">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The School Based Decision-Making Council has reviewed and approved the attached Professional Development plan for the 2026-2027 school year.</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Principal Signature:  Lauren  Burnett</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 Amanda Young </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 Nicole Raymond</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 Melinda Jeffries</a:t>
                      </a:r>
                      <a:endParaRPr b="1" sz="2000">
                        <a:solidFill>
                          <a:srgbClr val="0D0D0D"/>
                        </a:solidFill>
                        <a:latin typeface="Poppins"/>
                        <a:ea typeface="Poppins"/>
                        <a:cs typeface="Poppins"/>
                        <a:sym typeface="Poppins"/>
                      </a:endParaRPr>
                    </a:p>
                    <a:p>
                      <a:pPr indent="0" lvl="0" marL="0" rtl="0" algn="l">
                        <a:spcBef>
                          <a:spcPts val="0"/>
                        </a:spcBef>
                        <a:spcAft>
                          <a:spcPts val="0"/>
                        </a:spcAft>
                        <a:buNone/>
                      </a:pPr>
                      <a:r>
                        <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bl>
          </a:graphicData>
        </a:graphic>
      </p:graphicFrame>
      <p:sp>
        <p:nvSpPr>
          <p:cNvPr id="105" name="Google Shape;105;p16"/>
          <p:cNvSpPr txBox="1"/>
          <p:nvPr/>
        </p:nvSpPr>
        <p:spPr>
          <a:xfrm>
            <a:off x="1236275" y="767175"/>
            <a:ext cx="16086900" cy="11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5400">
                <a:solidFill>
                  <a:srgbClr val="0D0D0D"/>
                </a:solidFill>
                <a:latin typeface="Poppins"/>
                <a:ea typeface="Poppins"/>
                <a:cs typeface="Poppins"/>
                <a:sym typeface="Poppins"/>
              </a:rPr>
              <a:t>Date: April 16, 2026</a:t>
            </a:r>
            <a:endParaRPr b="1" sz="5400">
              <a:solidFill>
                <a:srgbClr val="0D0D0D"/>
              </a:solidFill>
              <a:latin typeface="Poppins"/>
              <a:ea typeface="Poppins"/>
              <a:cs typeface="Poppins"/>
              <a:sym typeface="Poppi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pic>
        <p:nvPicPr>
          <p:cNvPr id="110" name="Google Shape;110;p17"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11" name="Google Shape;111;p17"/>
          <p:cNvSpPr txBox="1"/>
          <p:nvPr/>
        </p:nvSpPr>
        <p:spPr>
          <a:xfrm>
            <a:off x="2010941" y="527550"/>
            <a:ext cx="15236400" cy="1112700"/>
          </a:xfrm>
          <a:prstGeom prst="rect">
            <a:avLst/>
          </a:prstGeom>
          <a:noFill/>
          <a:ln>
            <a:noFill/>
          </a:ln>
        </p:spPr>
        <p:txBody>
          <a:bodyPr anchorCtr="0" anchor="t" bIns="0" lIns="0" spcFirstLastPara="1" rIns="0" wrap="square" tIns="0">
            <a:spAutoFit/>
          </a:bodyPr>
          <a:lstStyle/>
          <a:p>
            <a:pPr indent="0" lvl="0" marL="0" marR="0" rtl="0" algn="ctr">
              <a:lnSpc>
                <a:spcPct val="109006"/>
              </a:lnSpc>
              <a:spcBef>
                <a:spcPts val="0"/>
              </a:spcBef>
              <a:spcAft>
                <a:spcPts val="0"/>
              </a:spcAft>
              <a:buNone/>
            </a:pPr>
            <a:r>
              <a:rPr b="1" lang="en-US" sz="7229">
                <a:solidFill>
                  <a:schemeClr val="dk1"/>
                </a:solidFill>
                <a:latin typeface="Poppins"/>
                <a:ea typeface="Poppins"/>
                <a:cs typeface="Poppins"/>
                <a:sym typeface="Poppins"/>
              </a:rPr>
              <a:t>Hebron Middle School</a:t>
            </a:r>
            <a:endParaRPr b="1" sz="3000">
              <a:solidFill>
                <a:schemeClr val="dk1"/>
              </a:solidFill>
              <a:latin typeface="Poppins"/>
              <a:ea typeface="Poppins"/>
              <a:cs typeface="Poppins"/>
              <a:sym typeface="Poppins"/>
            </a:endParaRPr>
          </a:p>
        </p:txBody>
      </p:sp>
      <p:sp>
        <p:nvSpPr>
          <p:cNvPr id="112" name="Google Shape;112;p17"/>
          <p:cNvSpPr txBox="1"/>
          <p:nvPr/>
        </p:nvSpPr>
        <p:spPr>
          <a:xfrm>
            <a:off x="1282050" y="1816475"/>
            <a:ext cx="16054800" cy="7517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3300" u="sng">
                <a:solidFill>
                  <a:schemeClr val="dk1"/>
                </a:solidFill>
                <a:latin typeface="Poppins"/>
                <a:ea typeface="Poppins"/>
                <a:cs typeface="Poppins"/>
                <a:sym typeface="Poppins"/>
              </a:rPr>
              <a:t>Mission</a:t>
            </a:r>
            <a:endParaRPr i="1" sz="2700">
              <a:solidFill>
                <a:schemeClr val="dk1"/>
              </a:solidFill>
              <a:latin typeface="Poppins"/>
              <a:ea typeface="Poppins"/>
              <a:cs typeface="Poppins"/>
              <a:sym typeface="Poppins"/>
            </a:endParaRPr>
          </a:p>
          <a:p>
            <a:pPr indent="0" lvl="0" marL="0" rtl="0" algn="ctr">
              <a:lnSpc>
                <a:spcPct val="115000"/>
              </a:lnSpc>
              <a:spcBef>
                <a:spcPts val="1200"/>
              </a:spcBef>
              <a:spcAft>
                <a:spcPts val="0"/>
              </a:spcAft>
              <a:buClr>
                <a:schemeClr val="dk1"/>
              </a:buClr>
              <a:buSzPts val="1100"/>
              <a:buFont typeface="Arial"/>
              <a:buNone/>
            </a:pPr>
            <a:r>
              <a:rPr b="1" lang="en-US" sz="5200">
                <a:solidFill>
                  <a:schemeClr val="dk1"/>
                </a:solidFill>
                <a:latin typeface="Inter"/>
                <a:ea typeface="Inter"/>
                <a:cs typeface="Inter"/>
                <a:sym typeface="Inter"/>
              </a:rPr>
              <a:t>Developing Learners and Leaders</a:t>
            </a:r>
            <a:endParaRPr b="1" sz="5200">
              <a:solidFill>
                <a:schemeClr val="dk1"/>
              </a:solidFill>
              <a:latin typeface="Inter"/>
              <a:ea typeface="Inter"/>
              <a:cs typeface="Inter"/>
              <a:sym typeface="Inter"/>
            </a:endParaRPr>
          </a:p>
          <a:p>
            <a:pPr indent="0" lvl="0" marL="0" rtl="0" algn="ctr">
              <a:spcBef>
                <a:spcPts val="1200"/>
              </a:spcBef>
              <a:spcAft>
                <a:spcPts val="0"/>
              </a:spcAft>
              <a:buClr>
                <a:schemeClr val="dk1"/>
              </a:buClr>
              <a:buSzPts val="1100"/>
              <a:buFont typeface="Arial"/>
              <a:buNone/>
            </a:pPr>
            <a:r>
              <a:rPr b="1" lang="en-US" sz="5200">
                <a:solidFill>
                  <a:schemeClr val="dk1"/>
                </a:solidFill>
                <a:latin typeface="Inter"/>
                <a:ea typeface="Inter"/>
                <a:cs typeface="Inter"/>
                <a:sym typeface="Inter"/>
              </a:rPr>
              <a:t>Building Relationships, Respect and Perseverance</a:t>
            </a:r>
            <a:endParaRPr sz="3400">
              <a:solidFill>
                <a:schemeClr val="dk1"/>
              </a:solidFill>
              <a:latin typeface="Poppins"/>
              <a:ea typeface="Poppins"/>
              <a:cs typeface="Poppins"/>
              <a:sym typeface="Poppins"/>
            </a:endParaRPr>
          </a:p>
        </p:txBody>
      </p:sp>
      <p:sp>
        <p:nvSpPr>
          <p:cNvPr id="113" name="Google Shape;113;p17"/>
          <p:cNvSpPr txBox="1"/>
          <p:nvPr/>
        </p:nvSpPr>
        <p:spPr>
          <a:xfrm>
            <a:off x="1065549" y="9650735"/>
            <a:ext cx="3693600" cy="55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US" sz="2400">
                <a:solidFill>
                  <a:schemeClr val="dk1"/>
                </a:solidFill>
                <a:latin typeface="Poppins Light"/>
                <a:ea typeface="Poppins Light"/>
                <a:cs typeface="Poppins Light"/>
                <a:sym typeface="Poppins Light"/>
              </a:rPr>
              <a:t>Date: March 1, 2026</a:t>
            </a:r>
            <a:endParaRPr sz="2400">
              <a:solidFill>
                <a:schemeClr val="dk1"/>
              </a:solidFill>
              <a:latin typeface="Poppins Light"/>
              <a:ea typeface="Poppins Light"/>
              <a:cs typeface="Poppins Light"/>
              <a:sym typeface="Poppins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id="118" name="Google Shape;118;p18"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19" name="Google Shape;119;p18"/>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500">
                <a:solidFill>
                  <a:schemeClr val="dk1"/>
                </a:solidFill>
                <a:latin typeface="Poppins"/>
                <a:ea typeface="Poppins"/>
                <a:cs typeface="Poppins"/>
                <a:sym typeface="Poppins"/>
              </a:rPr>
              <a:t>Persons Involved in Planning Process</a:t>
            </a:r>
            <a:endParaRPr b="1" sz="6500">
              <a:solidFill>
                <a:schemeClr val="dk1"/>
              </a:solidFill>
              <a:latin typeface="Poppins"/>
              <a:ea typeface="Poppins"/>
              <a:cs typeface="Poppins"/>
              <a:sym typeface="Poppins"/>
            </a:endParaRPr>
          </a:p>
        </p:txBody>
      </p:sp>
      <p:sp>
        <p:nvSpPr>
          <p:cNvPr id="120" name="Google Shape;120;p18"/>
          <p:cNvSpPr txBox="1"/>
          <p:nvPr/>
        </p:nvSpPr>
        <p:spPr>
          <a:xfrm>
            <a:off x="1454625" y="2302375"/>
            <a:ext cx="16025700" cy="68835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None/>
            </a:pPr>
            <a:r>
              <a:rPr lang="en-US" sz="3500">
                <a:solidFill>
                  <a:schemeClr val="dk1"/>
                </a:solidFill>
                <a:latin typeface="Poppins"/>
                <a:ea typeface="Poppins"/>
                <a:cs typeface="Poppins"/>
                <a:sym typeface="Poppins"/>
              </a:rPr>
              <a:t>Lauren Burnett, Principal</a:t>
            </a:r>
            <a:endParaRPr sz="3500">
              <a:solidFill>
                <a:schemeClr val="dk1"/>
              </a:solidFill>
              <a:latin typeface="Poppins"/>
              <a:ea typeface="Poppins"/>
              <a:cs typeface="Poppins"/>
              <a:sym typeface="Poppins"/>
            </a:endParaRPr>
          </a:p>
          <a:p>
            <a:pPr indent="0" lvl="0" marL="0" rtl="0" algn="l">
              <a:lnSpc>
                <a:spcPct val="115000"/>
              </a:lnSpc>
              <a:spcBef>
                <a:spcPts val="0"/>
              </a:spcBef>
              <a:spcAft>
                <a:spcPts val="0"/>
              </a:spcAft>
              <a:buNone/>
            </a:pPr>
            <a:r>
              <a:rPr lang="en-US" sz="3500">
                <a:solidFill>
                  <a:schemeClr val="dk1"/>
                </a:solidFill>
                <a:latin typeface="Poppins"/>
                <a:ea typeface="Poppins"/>
                <a:cs typeface="Poppins"/>
                <a:sym typeface="Poppins"/>
              </a:rPr>
              <a:t>Jamie Ballard, Assistant Principal</a:t>
            </a:r>
            <a:endParaRPr sz="3500">
              <a:solidFill>
                <a:schemeClr val="dk1"/>
              </a:solidFill>
              <a:latin typeface="Poppins"/>
              <a:ea typeface="Poppins"/>
              <a:cs typeface="Poppins"/>
              <a:sym typeface="Poppins"/>
            </a:endParaRPr>
          </a:p>
          <a:p>
            <a:pPr indent="0" lvl="0" marL="0" rtl="0" algn="l">
              <a:lnSpc>
                <a:spcPct val="115000"/>
              </a:lnSpc>
              <a:spcBef>
                <a:spcPts val="0"/>
              </a:spcBef>
              <a:spcAft>
                <a:spcPts val="0"/>
              </a:spcAft>
              <a:buNone/>
            </a:pPr>
            <a:r>
              <a:rPr lang="en-US" sz="3500">
                <a:solidFill>
                  <a:schemeClr val="dk1"/>
                </a:solidFill>
                <a:latin typeface="Poppins"/>
                <a:ea typeface="Poppins"/>
                <a:cs typeface="Poppins"/>
                <a:sym typeface="Poppins"/>
              </a:rPr>
              <a:t>Katie Cottner, Title I Instructional Coach</a:t>
            </a:r>
            <a:endParaRPr sz="3500">
              <a:solidFill>
                <a:schemeClr val="dk1"/>
              </a:solidFill>
              <a:latin typeface="Poppins"/>
              <a:ea typeface="Poppins"/>
              <a:cs typeface="Poppins"/>
              <a:sym typeface="Poppins"/>
            </a:endParaRPr>
          </a:p>
          <a:p>
            <a:pPr indent="0" lvl="0" marL="0" rtl="0" algn="l">
              <a:lnSpc>
                <a:spcPct val="115000"/>
              </a:lnSpc>
              <a:spcBef>
                <a:spcPts val="0"/>
              </a:spcBef>
              <a:spcAft>
                <a:spcPts val="0"/>
              </a:spcAft>
              <a:buNone/>
            </a:pPr>
            <a:r>
              <a:rPr lang="en-US" sz="3500">
                <a:solidFill>
                  <a:schemeClr val="dk1"/>
                </a:solidFill>
                <a:latin typeface="Poppins"/>
                <a:ea typeface="Poppins"/>
                <a:cs typeface="Poppins"/>
                <a:sym typeface="Poppins"/>
              </a:rPr>
              <a:t>Carey Murphy, Special Education Instructional Coach</a:t>
            </a:r>
            <a:endParaRPr sz="3500">
              <a:solidFill>
                <a:schemeClr val="dk1"/>
              </a:solidFill>
              <a:latin typeface="Poppins"/>
              <a:ea typeface="Poppins"/>
              <a:cs typeface="Poppins"/>
              <a:sym typeface="Poppi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id="125" name="Google Shape;125;p19"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26" name="Google Shape;126;p19"/>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Description of Planning Process</a:t>
            </a:r>
            <a:endParaRPr b="1" sz="6700">
              <a:solidFill>
                <a:schemeClr val="dk1"/>
              </a:solidFill>
              <a:latin typeface="Poppins"/>
              <a:ea typeface="Poppins"/>
              <a:cs typeface="Poppins"/>
              <a:sym typeface="Poppins"/>
            </a:endParaRPr>
          </a:p>
        </p:txBody>
      </p:sp>
      <p:sp>
        <p:nvSpPr>
          <p:cNvPr id="127" name="Google Shape;127;p19"/>
          <p:cNvSpPr txBox="1"/>
          <p:nvPr/>
        </p:nvSpPr>
        <p:spPr>
          <a:xfrm>
            <a:off x="1434450" y="2548850"/>
            <a:ext cx="16025700" cy="63492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None/>
            </a:pPr>
            <a:r>
              <a:rPr lang="en-US" sz="3100">
                <a:solidFill>
                  <a:schemeClr val="dk1"/>
                </a:solidFill>
                <a:latin typeface="Poppins"/>
                <a:ea typeface="Poppins"/>
                <a:cs typeface="Poppins"/>
                <a:sym typeface="Poppins"/>
              </a:rPr>
              <a:t>Decisions about professional learning needs are based on data collected from our ATSI status/CSIP, classroom observations, PLCs, teacher feedback,  and proficiency data.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1700">
              <a:solidFill>
                <a:schemeClr val="dk1"/>
              </a:solidFill>
              <a:latin typeface="Poppins"/>
              <a:ea typeface="Poppins"/>
              <a:cs typeface="Poppins"/>
              <a:sym typeface="Poppins"/>
            </a:endParaRPr>
          </a:p>
          <a:p>
            <a:pPr indent="0" lvl="0" marL="0" rtl="0" algn="l">
              <a:spcBef>
                <a:spcPts val="1200"/>
              </a:spcBef>
              <a:spcAft>
                <a:spcPts val="0"/>
              </a:spcAft>
              <a:buNone/>
            </a:pPr>
            <a:r>
              <a:t/>
            </a:r>
            <a:endParaRPr sz="1700">
              <a:solidFill>
                <a:schemeClr val="dk1"/>
              </a:solidFill>
              <a:latin typeface="Poppins"/>
              <a:ea typeface="Poppins"/>
              <a:cs typeface="Poppins"/>
              <a:sym typeface="Poppins"/>
            </a:endParaRPr>
          </a:p>
        </p:txBody>
      </p:sp>
      <p:sp>
        <p:nvSpPr>
          <p:cNvPr id="128" name="Google Shape;128;p19"/>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20"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34" name="Google Shape;134;p20"/>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Needs Assessment Analysis</a:t>
            </a:r>
            <a:endParaRPr b="1" sz="6700">
              <a:solidFill>
                <a:schemeClr val="dk1"/>
              </a:solidFill>
              <a:latin typeface="Poppins"/>
              <a:ea typeface="Poppins"/>
              <a:cs typeface="Poppins"/>
              <a:sym typeface="Poppins"/>
            </a:endParaRPr>
          </a:p>
        </p:txBody>
      </p:sp>
      <p:sp>
        <p:nvSpPr>
          <p:cNvPr id="135" name="Google Shape;135;p20"/>
          <p:cNvSpPr txBox="1"/>
          <p:nvPr/>
        </p:nvSpPr>
        <p:spPr>
          <a:xfrm>
            <a:off x="1434450" y="2253050"/>
            <a:ext cx="16025700" cy="63492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Clr>
                <a:schemeClr val="dk1"/>
              </a:buClr>
              <a:buSzPts val="275"/>
              <a:buFont typeface="Arial"/>
              <a:buNone/>
            </a:pPr>
            <a:r>
              <a:rPr lang="en-US" sz="8773" u="sng">
                <a:solidFill>
                  <a:schemeClr val="hlink"/>
                </a:solidFill>
                <a:latin typeface="Poppins"/>
                <a:ea typeface="Poppins"/>
                <a:cs typeface="Poppins"/>
                <a:sym typeface="Poppins"/>
                <a:hlinkClick r:id="rId4"/>
              </a:rPr>
              <a:t>CSIP Needs Assessment</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chemeClr val="dk1"/>
                </a:solidFill>
                <a:latin typeface="Poppins"/>
                <a:ea typeface="Poppins"/>
                <a:cs typeface="Poppins"/>
                <a:sym typeface="Poppins"/>
              </a:rPr>
              <a:t>Top two focus areas: </a:t>
            </a:r>
            <a:endParaRPr sz="8773">
              <a:solidFill>
                <a:schemeClr val="dk1"/>
              </a:solidFill>
              <a:latin typeface="Poppins"/>
              <a:ea typeface="Poppins"/>
              <a:cs typeface="Poppins"/>
              <a:sym typeface="Poppins"/>
            </a:endParaRPr>
          </a:p>
          <a:p>
            <a:pPr indent="-355600" lvl="0" marL="457200" rtl="0" algn="l">
              <a:lnSpc>
                <a:spcPct val="115000"/>
              </a:lnSpc>
              <a:spcBef>
                <a:spcPts val="1200"/>
              </a:spcBef>
              <a:spcAft>
                <a:spcPts val="0"/>
              </a:spcAft>
              <a:buClr>
                <a:schemeClr val="dk1"/>
              </a:buClr>
              <a:buSzPct val="100000"/>
              <a:buFont typeface="Poppins"/>
              <a:buChar char="●"/>
            </a:pPr>
            <a:r>
              <a:rPr lang="en-US" sz="8000">
                <a:solidFill>
                  <a:schemeClr val="dk1"/>
                </a:solidFill>
                <a:latin typeface="Poppins"/>
                <a:ea typeface="Poppins"/>
                <a:cs typeface="Poppins"/>
                <a:sym typeface="Poppins"/>
              </a:rPr>
              <a:t> </a:t>
            </a:r>
            <a:r>
              <a:rPr b="1" lang="en-US" sz="8000">
                <a:solidFill>
                  <a:schemeClr val="dk1"/>
                </a:solidFill>
                <a:latin typeface="Poppins"/>
                <a:ea typeface="Poppins"/>
                <a:cs typeface="Poppins"/>
                <a:sym typeface="Poppins"/>
              </a:rPr>
              <a:t>Students w</a:t>
            </a:r>
            <a:r>
              <a:rPr b="1" lang="en-US" sz="8000">
                <a:solidFill>
                  <a:schemeClr val="dk1"/>
                </a:solidFill>
                <a:latin typeface="Poppins"/>
                <a:ea typeface="Poppins"/>
                <a:cs typeface="Poppins"/>
                <a:sym typeface="Poppins"/>
              </a:rPr>
              <a:t>ith disabilities (reading and math) at all grade levels.</a:t>
            </a:r>
            <a:endParaRPr sz="8000">
              <a:solidFill>
                <a:schemeClr val="dk1"/>
              </a:solidFill>
              <a:latin typeface="Poppins"/>
              <a:ea typeface="Poppins"/>
              <a:cs typeface="Poppins"/>
              <a:sym typeface="Poppins"/>
            </a:endParaRPr>
          </a:p>
          <a:p>
            <a:pPr indent="-355600" lvl="0" marL="457200" rtl="0" algn="l">
              <a:lnSpc>
                <a:spcPct val="115000"/>
              </a:lnSpc>
              <a:spcBef>
                <a:spcPts val="0"/>
              </a:spcBef>
              <a:spcAft>
                <a:spcPts val="0"/>
              </a:spcAft>
              <a:buClr>
                <a:schemeClr val="dk1"/>
              </a:buClr>
              <a:buSzPct val="100000"/>
              <a:buFont typeface="Poppins"/>
              <a:buChar char="●"/>
            </a:pPr>
            <a:r>
              <a:rPr b="1" lang="en-US" sz="8000">
                <a:solidFill>
                  <a:schemeClr val="dk1"/>
                </a:solidFill>
                <a:latin typeface="Poppins"/>
                <a:ea typeface="Poppins"/>
                <a:cs typeface="Poppins"/>
                <a:sym typeface="Poppins"/>
              </a:rPr>
              <a:t> Math and reading at all grade levels.</a:t>
            </a:r>
            <a:endParaRPr b="1" sz="8000">
              <a:solidFill>
                <a:schemeClr val="dk1"/>
              </a:solidFill>
              <a:latin typeface="Poppins"/>
              <a:ea typeface="Poppins"/>
              <a:cs typeface="Poppins"/>
              <a:sym typeface="Poppins"/>
            </a:endParaRPr>
          </a:p>
          <a:p>
            <a:pPr indent="0" lvl="0" marL="0" rtl="0" algn="l">
              <a:spcBef>
                <a:spcPts val="1200"/>
              </a:spcBef>
              <a:spcAft>
                <a:spcPts val="0"/>
              </a:spcAft>
              <a:buNone/>
            </a:pPr>
            <a:r>
              <a:t/>
            </a:r>
            <a:endParaRPr b="1" sz="8773">
              <a:solidFill>
                <a:schemeClr val="dk1"/>
              </a:solidFill>
              <a:latin typeface="Poppins"/>
              <a:ea typeface="Poppins"/>
              <a:cs typeface="Poppins"/>
              <a:sym typeface="Poppins"/>
            </a:endParaRPr>
          </a:p>
          <a:p>
            <a:pPr indent="0" lvl="0" marL="0" rtl="0" algn="l">
              <a:lnSpc>
                <a:spcPct val="115000"/>
              </a:lnSpc>
              <a:spcBef>
                <a:spcPts val="0"/>
              </a:spcBef>
              <a:spcAft>
                <a:spcPts val="0"/>
              </a:spcAft>
              <a:buClr>
                <a:schemeClr val="dk1"/>
              </a:buClr>
              <a:buSzPts val="275"/>
              <a:buFont typeface="Arial"/>
              <a:buNone/>
            </a:pPr>
            <a:r>
              <a:rPr lang="en-US" sz="8773">
                <a:solidFill>
                  <a:srgbClr val="0D0D0D"/>
                </a:solidFill>
                <a:highlight>
                  <a:schemeClr val="lt1"/>
                </a:highlight>
                <a:latin typeface="Poppins"/>
                <a:ea typeface="Poppins"/>
                <a:cs typeface="Poppins"/>
                <a:sym typeface="Poppins"/>
              </a:rPr>
              <a:t>Explanation of how this relates to school goals here.</a:t>
            </a:r>
            <a:endParaRPr sz="8773">
              <a:solidFill>
                <a:srgbClr val="0D0D0D"/>
              </a:solidFill>
              <a:highlight>
                <a:schemeClr val="lt1"/>
              </a:highlight>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chemeClr val="dk1"/>
                </a:solidFill>
                <a:latin typeface="Poppins"/>
                <a:ea typeface="Poppins"/>
                <a:cs typeface="Poppins"/>
                <a:sym typeface="Poppins"/>
              </a:rPr>
              <a:t>Students with disabilities are a targeted support group and we are classified as ATSI. Improving Tier 1 instruction for all teachers is imperative</a:t>
            </a:r>
            <a:r>
              <a:rPr lang="en-US" sz="8773">
                <a:solidFill>
                  <a:schemeClr val="dk1"/>
                </a:solidFill>
                <a:latin typeface="Poppins"/>
                <a:ea typeface="Poppins"/>
                <a:cs typeface="Poppins"/>
                <a:sym typeface="Poppins"/>
              </a:rPr>
              <a:t> to first address this</a:t>
            </a:r>
            <a:r>
              <a:rPr lang="en-US" sz="8773">
                <a:solidFill>
                  <a:schemeClr val="dk1"/>
                </a:solidFill>
                <a:latin typeface="Poppins"/>
                <a:ea typeface="Poppins"/>
                <a:cs typeface="Poppins"/>
                <a:sym typeface="Poppins"/>
              </a:rPr>
              <a:t>, as all students are in co-teaching classrooms. Math and Reading are concentration areas for all students as well, </a:t>
            </a:r>
            <a:r>
              <a:rPr lang="en-US" sz="8773">
                <a:solidFill>
                  <a:schemeClr val="dk1"/>
                </a:solidFill>
                <a:highlight>
                  <a:srgbClr val="FFFF00"/>
                </a:highlight>
                <a:latin typeface="Poppins"/>
                <a:ea typeface="Poppins"/>
                <a:cs typeface="Poppins"/>
                <a:sym typeface="Poppins"/>
              </a:rPr>
              <a:t>with all ECE students receiving Tier 2 support …..</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chemeClr val="dk1"/>
                </a:solidFill>
                <a:latin typeface="Poppins"/>
                <a:ea typeface="Poppins"/>
                <a:cs typeface="Poppins"/>
                <a:sym typeface="Poppins"/>
              </a:rPr>
              <a:t>Math and reading proficiency is a focus for all students. In addition to Tier 1 improvement for rigor </a:t>
            </a:r>
            <a:r>
              <a:rPr lang="en-US" sz="8773">
                <a:solidFill>
                  <a:schemeClr val="dk1"/>
                </a:solidFill>
                <a:latin typeface="Poppins"/>
                <a:ea typeface="Poppins"/>
                <a:cs typeface="Poppins"/>
                <a:sym typeface="Poppins"/>
              </a:rPr>
              <a:t>congruence</a:t>
            </a:r>
            <a:r>
              <a:rPr lang="en-US" sz="8773">
                <a:solidFill>
                  <a:schemeClr val="dk1"/>
                </a:solidFill>
                <a:latin typeface="Poppins"/>
                <a:ea typeface="Poppins"/>
                <a:cs typeface="Poppins"/>
                <a:sym typeface="Poppins"/>
              </a:rPr>
              <a:t>, all students have personalized </a:t>
            </a:r>
            <a:r>
              <a:rPr lang="en-US" sz="8773">
                <a:solidFill>
                  <a:schemeClr val="dk1"/>
                </a:solidFill>
                <a:latin typeface="Poppins"/>
                <a:ea typeface="Poppins"/>
                <a:cs typeface="Poppins"/>
                <a:sym typeface="Poppins"/>
              </a:rPr>
              <a:t>intervention</a:t>
            </a:r>
            <a:r>
              <a:rPr lang="en-US" sz="8773">
                <a:solidFill>
                  <a:schemeClr val="dk1"/>
                </a:solidFill>
                <a:latin typeface="Poppins"/>
                <a:ea typeface="Poppins"/>
                <a:cs typeface="Poppins"/>
                <a:sym typeface="Poppins"/>
              </a:rPr>
              <a:t> according to iReady benchmark data in reading and math. Math teachers will continue to learn about and </a:t>
            </a:r>
            <a:r>
              <a:rPr lang="en-US" sz="8773">
                <a:solidFill>
                  <a:schemeClr val="dk1"/>
                </a:solidFill>
                <a:latin typeface="Poppins"/>
                <a:ea typeface="Poppins"/>
                <a:cs typeface="Poppins"/>
                <a:sym typeface="Poppins"/>
              </a:rPr>
              <a:t>utilize</a:t>
            </a:r>
            <a:r>
              <a:rPr lang="en-US" sz="8773">
                <a:solidFill>
                  <a:schemeClr val="dk1"/>
                </a:solidFill>
                <a:latin typeface="Poppins"/>
                <a:ea typeface="Poppins"/>
                <a:cs typeface="Poppins"/>
                <a:sym typeface="Poppins"/>
              </a:rPr>
              <a:t> iReady math curriculum (HQIR) for the </a:t>
            </a:r>
            <a:r>
              <a:rPr lang="en-US" sz="8773">
                <a:solidFill>
                  <a:schemeClr val="dk1"/>
                </a:solidFill>
                <a:latin typeface="Poppins"/>
                <a:ea typeface="Poppins"/>
                <a:cs typeface="Poppins"/>
                <a:sym typeface="Poppins"/>
              </a:rPr>
              <a:t>second</a:t>
            </a:r>
            <a:r>
              <a:rPr lang="en-US" sz="8773">
                <a:solidFill>
                  <a:schemeClr val="dk1"/>
                </a:solidFill>
                <a:latin typeface="Poppins"/>
                <a:ea typeface="Poppins"/>
                <a:cs typeface="Poppins"/>
                <a:sym typeface="Poppins"/>
              </a:rPr>
              <a:t> year. Additionally, math teachers are continuing work with Access to Algebra this summer to learn how to increase rigor in lesson. ELA teachers will continue to use CommonLit curriculum (HQIR) as a </a:t>
            </a:r>
            <a:r>
              <a:rPr lang="en-US" sz="8773">
                <a:solidFill>
                  <a:schemeClr val="dk1"/>
                </a:solidFill>
                <a:latin typeface="Poppins"/>
                <a:ea typeface="Poppins"/>
                <a:cs typeface="Poppins"/>
                <a:sym typeface="Poppins"/>
              </a:rPr>
              <a:t>foundation</a:t>
            </a:r>
            <a:r>
              <a:rPr lang="en-US" sz="8773">
                <a:solidFill>
                  <a:schemeClr val="dk1"/>
                </a:solidFill>
                <a:latin typeface="Poppins"/>
                <a:ea typeface="Poppins"/>
                <a:cs typeface="Poppins"/>
                <a:sym typeface="Poppins"/>
              </a:rPr>
              <a:t> for unit planning. </a:t>
            </a:r>
            <a:endParaRPr sz="8773">
              <a:solidFill>
                <a:srgbClr val="0D0D0D"/>
              </a:solidFill>
              <a:highlight>
                <a:schemeClr val="lt1"/>
              </a:highlight>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8773">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1700">
              <a:solidFill>
                <a:schemeClr val="dk2"/>
              </a:solidFill>
              <a:latin typeface="Poppins"/>
              <a:ea typeface="Poppins"/>
              <a:cs typeface="Poppins"/>
              <a:sym typeface="Poppins"/>
            </a:endParaRPr>
          </a:p>
          <a:p>
            <a:pPr indent="0" lvl="0" marL="0" rtl="0" algn="l">
              <a:spcBef>
                <a:spcPts val="1200"/>
              </a:spcBef>
              <a:spcAft>
                <a:spcPts val="0"/>
              </a:spcAft>
              <a:buNone/>
            </a:pPr>
            <a:r>
              <a:t/>
            </a:r>
            <a:endParaRPr sz="1700">
              <a:solidFill>
                <a:schemeClr val="dk2"/>
              </a:solidFill>
              <a:latin typeface="Poppins"/>
              <a:ea typeface="Poppins"/>
              <a:cs typeface="Poppins"/>
              <a:sym typeface="Poppins"/>
            </a:endParaRPr>
          </a:p>
        </p:txBody>
      </p:sp>
      <p:sp>
        <p:nvSpPr>
          <p:cNvPr id="136" name="Google Shape;136;p20"/>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pic>
        <p:nvPicPr>
          <p:cNvPr id="141" name="Google Shape;141;p21"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42" name="Google Shape;142;p21"/>
          <p:cNvGraphicFramePr/>
          <p:nvPr/>
        </p:nvGraphicFramePr>
        <p:xfrm>
          <a:off x="598163" y="2141200"/>
          <a:ext cx="3000000" cy="3000000"/>
        </p:xfrm>
        <a:graphic>
          <a:graphicData uri="http://schemas.openxmlformats.org/drawingml/2006/table">
            <a:tbl>
              <a:tblPr>
                <a:noFill/>
                <a:tableStyleId>{655FF957-F8F9-48E5-BDB5-6FF42D81044D}</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rtl="0" algn="l">
                        <a:spcBef>
                          <a:spcPts val="0"/>
                        </a:spcBef>
                        <a:spcAft>
                          <a:spcPts val="0"/>
                        </a:spcAft>
                        <a:buNone/>
                      </a:pPr>
                      <a:r>
                        <a:rPr b="1" lang="en-US" sz="1600">
                          <a:latin typeface="Poppins"/>
                          <a:ea typeface="Poppins"/>
                          <a:cs typeface="Poppins"/>
                          <a:sym typeface="Poppins"/>
                        </a:rPr>
                        <a:t>New Teacher Orientation &amp; </a:t>
                      </a:r>
                      <a:br>
                        <a:rPr b="1" lang="en-US" sz="1600">
                          <a:latin typeface="Poppins"/>
                          <a:ea typeface="Poppins"/>
                          <a:cs typeface="Poppins"/>
                          <a:sym typeface="Poppins"/>
                        </a:rPr>
                      </a:br>
                      <a:endParaRPr b="1"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T.H.R.I.V.E. Academy</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THRIVE Academy equips new teachers with practical strategies aligned to HQIR implementation, classroom management, instructional planning, formative assessment, and professionalism. The program includes structured mentorship, coaching cycles, and responsive support sessions to ensure teachers move beyond survival to sustained effectiveness.</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a:t>
                      </a:r>
                      <a:r>
                        <a:rPr lang="en-US" sz="1500">
                          <a:latin typeface="Poppins"/>
                          <a:ea typeface="Poppins"/>
                          <a:cs typeface="Poppins"/>
                          <a:sym typeface="Poppins"/>
                        </a:rPr>
                        <a:t> All newly hired certified teachers (2026–2027), including those new to the profession and those new to BCPS implementing HQIR in reading and/or math.</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evidence of grade-level rigorous instruction aligned to HQIR</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formative and curriculum-based assessment data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student proficiency on priority standards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implementation of HQIR-aligned lesson planning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instructional delivery and classroom management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Regular use of student work analysis to inform instruction</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teacher confidence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perception belonging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Improved retention of new teachers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Monitoring for Evidence of Implementation:</a:t>
                      </a:r>
                      <a:r>
                        <a:rPr lang="en-US">
                          <a:latin typeface="Poppins"/>
                          <a:ea typeface="Poppins"/>
                          <a:cs typeface="Poppins"/>
                          <a:sym typeface="Poppins"/>
                        </a:rPr>
                        <a:t> </a:t>
                      </a:r>
                      <a:r>
                        <a:rPr b="1" lang="en-US">
                          <a:latin typeface="Poppins"/>
                          <a:ea typeface="Poppins"/>
                          <a:cs typeface="Poppins"/>
                          <a:sym typeface="Poppins"/>
                        </a:rPr>
                        <a:t>Data Gathered:</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Classroom observation &amp; walkthrough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Student work samples (Inkwire)</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Curriculum-based &amp; common formative assessment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Mentor meeting logs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data</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Session attendance records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Responsible Parties: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Mentors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Coaches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Building Administrators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New Teachers (artifact submission)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Frequency of Analysis: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mentor check-ins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review of observation &amp; student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analysis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Ongoing Supports: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structured mentor/mentee protocol meetings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coaching cycles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district THRIVE cohort sessions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Urgent Care rapid-response support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Administrator evaluation conference alignment</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of new teachers paired with a trained mentor within 30 days of hire</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90%+ attendance in required THRIVE sessions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Demonstrated improvement in observation rubric scores from fall to spring</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evidence of HQIR-aligned instruction</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Positive growth in teacher efficacy survey results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new teacher retention compared to previous year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Documented evidence of monthly mentor meetings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2024 New Teacher Orientation (6 hours) </a:t>
                      </a:r>
                      <a:r>
                        <a:rPr b="1" lang="en-US" sz="1600">
                          <a:latin typeface="Poppins"/>
                          <a:ea typeface="Poppins"/>
                          <a:cs typeface="Poppins"/>
                          <a:sym typeface="Poppins"/>
                        </a:rPr>
                        <a:t>Ongoing:</a:t>
                      </a:r>
                      <a:r>
                        <a:rPr lang="en-US" sz="1600">
                          <a:latin typeface="Poppins"/>
                          <a:ea typeface="Poppins"/>
                          <a:cs typeface="Poppins"/>
                          <a:sym typeface="Poppins"/>
                        </a:rPr>
                        <a:t> Up to 6 additional THRIVE Academy hours throughout school year Monthly mentor meetings Quarterly cohort sessions </a:t>
                      </a:r>
                      <a:r>
                        <a:rPr b="1" lang="en-US" sz="1600">
                          <a:latin typeface="Poppins"/>
                          <a:ea typeface="Poppins"/>
                          <a:cs typeface="Poppins"/>
                          <a:sym typeface="Poppins"/>
                        </a:rPr>
                        <a:t>Mid-Year Review:</a:t>
                      </a:r>
                      <a:r>
                        <a:rPr lang="en-US" sz="1600">
                          <a:latin typeface="Poppins"/>
                          <a:ea typeface="Poppins"/>
                          <a:cs typeface="Poppins"/>
                          <a:sym typeface="Poppins"/>
                        </a:rPr>
                        <a:t> January 2026 </a:t>
                      </a:r>
                      <a:r>
                        <a:rPr b="1" lang="en-US" sz="1600">
                          <a:latin typeface="Poppins"/>
                          <a:ea typeface="Poppins"/>
                          <a:cs typeface="Poppins"/>
                          <a:sym typeface="Poppins"/>
                        </a:rPr>
                        <a:t>Completion:</a:t>
                      </a:r>
                      <a:r>
                        <a:rPr lang="en-US" sz="1600">
                          <a:latin typeface="Poppins"/>
                          <a:ea typeface="Poppins"/>
                          <a:cs typeface="Poppins"/>
                          <a:sym typeface="Poppins"/>
                        </a:rPr>
                        <a:t> May 2026</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r>
                        <a:rPr lang="en-US" sz="1600">
                          <a:latin typeface="Poppins"/>
                          <a:ea typeface="Poppins"/>
                          <a:cs typeface="Poppins"/>
                          <a:sym typeface="Poppins"/>
                        </a:rPr>
                        <a:t> T.H.R.I.V.E. Mentors, Instructional Coaches, Administrators, Professional Learning Coordinator </a:t>
                      </a:r>
                      <a:r>
                        <a:rPr b="1" lang="en-US" sz="1600">
                          <a:latin typeface="Poppins"/>
                          <a:ea typeface="Poppins"/>
                          <a:cs typeface="Poppins"/>
                          <a:sym typeface="Poppins"/>
                        </a:rPr>
                        <a:t>Technology &amp; Tools:</a:t>
                      </a:r>
                      <a:r>
                        <a:rPr lang="en-US" sz="1600">
                          <a:latin typeface="Poppins"/>
                          <a:ea typeface="Poppins"/>
                          <a:cs typeface="Poppins"/>
                          <a:sym typeface="Poppins"/>
                        </a:rPr>
                        <a:t> Inkwire platform, survey tools, observation rubrics, HQIR materials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Mentor check-ins, optional observation release time </a:t>
                      </a:r>
                      <a:r>
                        <a:rPr b="1" lang="en-US" sz="1600">
                          <a:latin typeface="Poppins"/>
                          <a:ea typeface="Poppins"/>
                          <a:cs typeface="Poppins"/>
                          <a:sym typeface="Poppins"/>
                        </a:rPr>
                        <a:t>Estimated Cost:</a:t>
                      </a:r>
                      <a:r>
                        <a:rPr lang="en-US" sz="1600">
                          <a:latin typeface="Poppins"/>
                          <a:ea typeface="Poppins"/>
                          <a:cs typeface="Poppins"/>
                          <a:sym typeface="Poppins"/>
                        </a:rPr>
                        <a:t> District-funded (no cost to schools) </a:t>
                      </a:r>
                      <a:r>
                        <a:rPr b="1" lang="en-US" sz="1600">
                          <a:latin typeface="Poppins"/>
                          <a:ea typeface="Poppins"/>
                          <a:cs typeface="Poppins"/>
                          <a:sym typeface="Poppins"/>
                        </a:rPr>
                        <a:t>Funding Sources:</a:t>
                      </a:r>
                      <a:r>
                        <a:rPr lang="en-US" sz="1600">
                          <a:latin typeface="Poppins"/>
                          <a:ea typeface="Poppins"/>
                          <a:cs typeface="Poppins"/>
                          <a:sym typeface="Poppins"/>
                        </a:rPr>
                        <a:t> District General Fund Professional Learning Allocation Title II (if applicable)</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43" name="Google Shape;143;p21"/>
          <p:cNvSpPr txBox="1"/>
          <p:nvPr/>
        </p:nvSpPr>
        <p:spPr>
          <a:xfrm>
            <a:off x="529575" y="120000"/>
            <a:ext cx="17609700" cy="179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1900">
                <a:solidFill>
                  <a:schemeClr val="dk1"/>
                </a:solidFill>
                <a:latin typeface="Poppins"/>
                <a:ea typeface="Poppins"/>
                <a:cs typeface="Poppins"/>
                <a:sym typeface="Poppins"/>
              </a:rPr>
              <a:t>Focus Area: </a:t>
            </a:r>
            <a:r>
              <a:rPr lang="en-US" sz="1900">
                <a:solidFill>
                  <a:schemeClr val="dk1"/>
                </a:solidFill>
                <a:latin typeface="Poppins"/>
                <a:ea typeface="Poppins"/>
                <a:cs typeface="Poppins"/>
                <a:sym typeface="Poppins"/>
              </a:rPr>
              <a:t>New Teacher Support – T.H.R.I.V.E. Mentorship Program</a:t>
            </a:r>
            <a:endParaRPr sz="19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900">
                <a:solidFill>
                  <a:schemeClr val="dk1"/>
                </a:solidFill>
                <a:latin typeface="Poppins"/>
                <a:ea typeface="Poppins"/>
                <a:cs typeface="Poppins"/>
                <a:sym typeface="Poppins"/>
              </a:rPr>
              <a:t>Short-Term Goal:</a:t>
            </a:r>
            <a:r>
              <a:rPr lang="en-US" sz="1900">
                <a:solidFill>
                  <a:schemeClr val="dk1"/>
                </a:solidFill>
                <a:latin typeface="Poppins"/>
                <a:ea typeface="Poppins"/>
                <a:cs typeface="Poppins"/>
                <a:sym typeface="Poppins"/>
              </a:rPr>
              <a:t> Implement a structured mentorship program pairing 100% of new teachers with an experienced T.H.R.I.V.E. mentor.</a:t>
            </a:r>
            <a:endParaRPr sz="19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900">
                <a:solidFill>
                  <a:schemeClr val="dk1"/>
                </a:solidFill>
                <a:latin typeface="Poppins"/>
                <a:ea typeface="Poppins"/>
                <a:cs typeface="Poppins"/>
                <a:sym typeface="Poppins"/>
              </a:rPr>
              <a:t>Long-Term Goal:</a:t>
            </a:r>
            <a:r>
              <a:rPr lang="en-US" sz="1900">
                <a:solidFill>
                  <a:schemeClr val="dk1"/>
                </a:solidFill>
                <a:latin typeface="Poppins"/>
                <a:ea typeface="Poppins"/>
                <a:cs typeface="Poppins"/>
                <a:sym typeface="Poppins"/>
              </a:rPr>
              <a:t> 100% of new teachers will complete the T.H.R.I.V.E. program, demonstrating measurable growth in instructional effectiveness, teacher efficacy, and retention, resulting in improved student outcomes.</a:t>
            </a:r>
            <a:endParaRPr sz="1900">
              <a:solidFill>
                <a:schemeClr val="dk1"/>
              </a:solidFill>
              <a:latin typeface="Poppins"/>
              <a:ea typeface="Poppins"/>
              <a:cs typeface="Poppins"/>
              <a:sym typeface="Poppi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pic>
        <p:nvPicPr>
          <p:cNvPr id="148" name="Google Shape;148;p22"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49" name="Google Shape;149;p22"/>
          <p:cNvGraphicFramePr/>
          <p:nvPr/>
        </p:nvGraphicFramePr>
        <p:xfrm>
          <a:off x="598163" y="2141200"/>
          <a:ext cx="3000000" cy="3000000"/>
        </p:xfrm>
        <a:graphic>
          <a:graphicData uri="http://schemas.openxmlformats.org/drawingml/2006/table">
            <a:tbl>
              <a:tblPr>
                <a:noFill/>
                <a:tableStyleId>{655FF957-F8F9-48E5-BDB5-6FF42D81044D}</a:tableStyleId>
              </a:tblPr>
              <a:tblGrid>
                <a:gridCol w="2483150"/>
                <a:gridCol w="4303225"/>
                <a:gridCol w="3314400"/>
                <a:gridCol w="31274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b="1" lang="en-US" sz="1500">
                          <a:solidFill>
                            <a:schemeClr val="dk1"/>
                          </a:solidFill>
                          <a:latin typeface="Poppins"/>
                          <a:ea typeface="Poppins"/>
                          <a:cs typeface="Poppins"/>
                          <a:sym typeface="Poppins"/>
                        </a:rPr>
                        <a:t>Description of Activity:</a:t>
                      </a:r>
                      <a:endParaRPr b="1" sz="1500">
                        <a:solidFill>
                          <a:schemeClr val="dk1"/>
                        </a:solidFill>
                        <a:latin typeface="Poppins"/>
                        <a:ea typeface="Poppins"/>
                        <a:cs typeface="Poppins"/>
                        <a:sym typeface="Poppins"/>
                      </a:endParaRPr>
                    </a:p>
                    <a:p>
                      <a:pPr indent="0" lvl="0" marL="0" rtl="0" algn="l">
                        <a:spcBef>
                          <a:spcPts val="0"/>
                        </a:spcBef>
                        <a:spcAft>
                          <a:spcPts val="0"/>
                        </a:spcAft>
                        <a:buNone/>
                      </a:pPr>
                      <a:r>
                        <a:t/>
                      </a:r>
                      <a:endParaRPr b="1" sz="1500">
                        <a:solidFill>
                          <a:schemeClr val="dk1"/>
                        </a:solidFill>
                        <a:latin typeface="Poppins"/>
                        <a:ea typeface="Poppins"/>
                        <a:cs typeface="Poppins"/>
                        <a:sym typeface="Poppins"/>
                      </a:endParaRPr>
                    </a:p>
                    <a:p>
                      <a:pPr indent="0" lvl="0" marL="0" rtl="0" algn="l">
                        <a:spcBef>
                          <a:spcPts val="0"/>
                        </a:spcBef>
                        <a:spcAft>
                          <a:spcPts val="0"/>
                        </a:spcAft>
                        <a:buNone/>
                      </a:pPr>
                      <a:r>
                        <a:rPr b="1" lang="en-US" sz="1500">
                          <a:solidFill>
                            <a:schemeClr val="dk1"/>
                          </a:solidFill>
                          <a:latin typeface="Poppins"/>
                          <a:ea typeface="Poppins"/>
                          <a:cs typeface="Poppins"/>
                          <a:sym typeface="Poppins"/>
                        </a:rPr>
                        <a:t>iReady (HQIR) and CommonLit (HQIR)</a:t>
                      </a:r>
                      <a:endParaRPr b="1" sz="1500">
                        <a:solidFill>
                          <a:schemeClr val="dk1"/>
                        </a:solidFill>
                        <a:latin typeface="Poppins"/>
                        <a:ea typeface="Poppins"/>
                        <a:cs typeface="Poppins"/>
                        <a:sym typeface="Poppins"/>
                      </a:endParaRPr>
                    </a:p>
                    <a:p>
                      <a:pPr indent="0" lvl="0" marL="0" rtl="0" algn="l">
                        <a:spcBef>
                          <a:spcPts val="0"/>
                        </a:spcBef>
                        <a:spcAft>
                          <a:spcPts val="0"/>
                        </a:spcAft>
                        <a:buNone/>
                      </a:pPr>
                      <a:r>
                        <a:t/>
                      </a:r>
                      <a:endParaRPr b="1"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sz="1500">
                          <a:solidFill>
                            <a:schemeClr val="dk1"/>
                          </a:solidFill>
                          <a:latin typeface="Poppins"/>
                          <a:ea typeface="Poppins"/>
                          <a:cs typeface="Poppins"/>
                          <a:sym typeface="Poppins"/>
                        </a:rPr>
                        <a:t>Teachers will engage in training on administering benchmarks in reading and math, pulling and analyzing data, utilising personalized tools to address student needs, as well as how to best implement the HQIR math curriculum.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 </a:t>
                      </a:r>
                      <a:r>
                        <a:rPr lang="en-US" sz="1500">
                          <a:latin typeface="Poppins"/>
                          <a:ea typeface="Poppins"/>
                          <a:cs typeface="Poppins"/>
                          <a:sym typeface="Poppins"/>
                        </a:rPr>
                        <a:t>new teachers</a:t>
                      </a:r>
                      <a:endParaRPr sz="1500">
                        <a:latin typeface="Poppins"/>
                        <a:ea typeface="Poppins"/>
                        <a:cs typeface="Poppins"/>
                        <a:sym typeface="Poppins"/>
                      </a:endParaRPr>
                    </a:p>
                    <a:p>
                      <a:pPr indent="0" lvl="0" marL="0" rtl="0" algn="l">
                        <a:spcBef>
                          <a:spcPts val="0"/>
                        </a:spcBef>
                        <a:spcAft>
                          <a:spcPts val="0"/>
                        </a:spcAft>
                        <a:buNone/>
                      </a:pPr>
                      <a:r>
                        <a:t/>
                      </a:r>
                      <a:endParaRPr b="1"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a:t>
                      </a:r>
                      <a:r>
                        <a:rPr b="1" lang="en-US" sz="1500">
                          <a:latin typeface="Poppins"/>
                          <a:ea typeface="Poppins"/>
                          <a:cs typeface="Poppins"/>
                          <a:sym typeface="Poppins"/>
                        </a:rPr>
                        <a:t>tudent Outcomes:</a:t>
                      </a:r>
                      <a:endParaRPr b="1" sz="1500">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Increased evidence of grade-level rigorous instruction aligned to HQIR</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Growth in formative and curriculum-based assessment data </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Increased student proficiency on priority standards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b="1"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a:t>
                      </a:r>
                      <a:r>
                        <a:rPr lang="en-US" sz="1500">
                          <a:latin typeface="Poppins"/>
                          <a:ea typeface="Poppins"/>
                          <a:cs typeface="Poppins"/>
                          <a:sym typeface="Poppins"/>
                        </a:rPr>
                        <a:t>mplementation</a:t>
                      </a:r>
                      <a:r>
                        <a:rPr lang="en-US" sz="1500">
                          <a:latin typeface="Poppins"/>
                          <a:ea typeface="Poppins"/>
                          <a:cs typeface="Poppins"/>
                          <a:sym typeface="Poppins"/>
                        </a:rPr>
                        <a:t> of HQIR, growth in </a:t>
                      </a:r>
                      <a:r>
                        <a:rPr lang="en-US" sz="1500">
                          <a:latin typeface="Poppins"/>
                          <a:ea typeface="Poppins"/>
                          <a:cs typeface="Poppins"/>
                          <a:sym typeface="Poppins"/>
                        </a:rPr>
                        <a:t>instructional</a:t>
                      </a:r>
                      <a:r>
                        <a:rPr lang="en-US" sz="1500">
                          <a:latin typeface="Poppins"/>
                          <a:ea typeface="Poppins"/>
                          <a:cs typeface="Poppins"/>
                          <a:sym typeface="Poppins"/>
                        </a:rPr>
                        <a:t> delivery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Gather and analyzing data to determine and making informed next steps in </a:t>
                      </a:r>
                      <a:r>
                        <a:rPr lang="en-US" sz="1500">
                          <a:latin typeface="Poppins"/>
                          <a:ea typeface="Poppins"/>
                          <a:cs typeface="Poppins"/>
                          <a:sym typeface="Poppins"/>
                        </a:rPr>
                        <a:t>student</a:t>
                      </a:r>
                      <a:r>
                        <a:rPr lang="en-US" sz="1500">
                          <a:latin typeface="Poppins"/>
                          <a:ea typeface="Poppins"/>
                          <a:cs typeface="Poppins"/>
                          <a:sym typeface="Poppins"/>
                        </a:rPr>
                        <a:t> mastery of standards</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 teacher capacity around the HQIR and data</a:t>
                      </a:r>
                      <a:endParaRPr sz="1500">
                        <a:latin typeface="Poppins"/>
                        <a:ea typeface="Poppins"/>
                        <a:cs typeface="Poppins"/>
                        <a:sym typeface="Poppins"/>
                      </a:endParaRPr>
                    </a:p>
                    <a:p>
                      <a:pPr indent="0" lvl="0" marL="45720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Data Gathered:</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Unit and lesson plans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Classroom formative and summative data</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Benchmark data</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MyPath data</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PLC minutes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Responsible Parties: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iReady coaches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Instructional coaches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Principal</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Assistant Principal</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Teachers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Frequency of Analysis: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Weekly lesson checks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3x/yr benchmarks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Weekly MyPath data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 Supports: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PLC collaboration around </a:t>
                      </a:r>
                      <a:r>
                        <a:rPr lang="en-US" sz="1600">
                          <a:latin typeface="Poppins"/>
                          <a:ea typeface="Poppins"/>
                          <a:cs typeface="Poppins"/>
                          <a:sym typeface="Poppins"/>
                        </a:rPr>
                        <a:t>student</a:t>
                      </a:r>
                      <a:r>
                        <a:rPr lang="en-US" sz="1600">
                          <a:latin typeface="Poppins"/>
                          <a:ea typeface="Poppins"/>
                          <a:cs typeface="Poppins"/>
                          <a:sym typeface="Poppins"/>
                        </a:rPr>
                        <a:t> learning, results, and next steps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iReady coach site visits</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a:t>
                      </a:r>
                      <a:r>
                        <a:rPr lang="en-US" sz="1500">
                          <a:latin typeface="Poppins"/>
                          <a:ea typeface="Poppins"/>
                          <a:cs typeface="Poppins"/>
                          <a:sym typeface="Poppins"/>
                        </a:rPr>
                        <a:t>evidence</a:t>
                      </a:r>
                      <a:r>
                        <a:rPr lang="en-US" sz="1500">
                          <a:latin typeface="Poppins"/>
                          <a:ea typeface="Poppins"/>
                          <a:cs typeface="Poppins"/>
                          <a:sym typeface="Poppins"/>
                        </a:rPr>
                        <a:t> of HQIR </a:t>
                      </a:r>
                      <a:r>
                        <a:rPr lang="en-US" sz="1500">
                          <a:latin typeface="Poppins"/>
                          <a:ea typeface="Poppins"/>
                          <a:cs typeface="Poppins"/>
                          <a:sym typeface="Poppins"/>
                        </a:rPr>
                        <a:t>implementation and delivery of instruction</a:t>
                      </a:r>
                      <a:endParaRPr sz="1500">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a:t>
                      </a:r>
                      <a:r>
                        <a:rPr lang="en-US" sz="1500">
                          <a:solidFill>
                            <a:schemeClr val="dk1"/>
                          </a:solidFill>
                          <a:latin typeface="Poppins"/>
                          <a:ea typeface="Poppins"/>
                          <a:cs typeface="Poppins"/>
                          <a:sym typeface="Poppins"/>
                        </a:rPr>
                        <a:t>ncrease student proficiency and standard mastery in units</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Benchmark goals met</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MyPath goals met</a:t>
                      </a:r>
                      <a:endParaRPr sz="1500">
                        <a:solidFill>
                          <a:schemeClr val="dk1"/>
                        </a:solidFill>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New teacher iReady training July (# hours TBD)</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CommonLit training for ELA/ECE teachers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iReady coach site visits during PLC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(no PL hours)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CommonLit virtual meetings on Bullitt Days (no PL hours)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May 2026</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Instructional coach, Special Education instructional coach, principal, assistant principal</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iReady platform</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CommonLit platform</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District</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District</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0" name="Google Shape;150;p22"/>
          <p:cNvSpPr txBox="1"/>
          <p:nvPr/>
        </p:nvSpPr>
        <p:spPr>
          <a:xfrm>
            <a:off x="529575" y="120000"/>
            <a:ext cx="17609700" cy="193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900">
                <a:solidFill>
                  <a:schemeClr val="dk1"/>
                </a:solidFill>
                <a:latin typeface="Poppins"/>
                <a:ea typeface="Poppins"/>
                <a:cs typeface="Poppins"/>
                <a:sym typeface="Poppins"/>
              </a:rPr>
              <a:t>Focus Area: </a:t>
            </a:r>
            <a:r>
              <a:rPr lang="en-US" sz="1900">
                <a:solidFill>
                  <a:schemeClr val="dk1"/>
                </a:solidFill>
                <a:latin typeface="Poppins"/>
                <a:ea typeface="Poppins"/>
                <a:cs typeface="Poppins"/>
                <a:sym typeface="Poppins"/>
              </a:rPr>
              <a:t>K-12 Math Instruction and Assessment / HQIR support</a:t>
            </a:r>
            <a:endParaRPr sz="19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b="1" sz="19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900">
                <a:solidFill>
                  <a:schemeClr val="dk1"/>
                </a:solidFill>
                <a:latin typeface="Poppins"/>
                <a:ea typeface="Poppins"/>
                <a:cs typeface="Poppins"/>
                <a:sym typeface="Poppins"/>
              </a:rPr>
              <a:t>Short Term Goal: </a:t>
            </a:r>
            <a:r>
              <a:rPr lang="en-US" sz="1900">
                <a:solidFill>
                  <a:schemeClr val="dk1"/>
                </a:solidFill>
                <a:latin typeface="Poppins"/>
                <a:ea typeface="Poppins"/>
                <a:cs typeface="Poppins"/>
                <a:sym typeface="Poppins"/>
              </a:rPr>
              <a:t>Teachers will implement HQIR in all grade levels.</a:t>
            </a:r>
            <a:endParaRPr sz="1900">
              <a:solidFill>
                <a:schemeClr val="dk1"/>
              </a:solidFill>
              <a:latin typeface="Poppins"/>
              <a:ea typeface="Poppins"/>
              <a:cs typeface="Poppins"/>
              <a:sym typeface="Poppins"/>
            </a:endParaRPr>
          </a:p>
          <a:p>
            <a:pPr indent="0" lvl="0" marL="0" rtl="0" algn="l">
              <a:spcBef>
                <a:spcPts val="0"/>
              </a:spcBef>
              <a:spcAft>
                <a:spcPts val="0"/>
              </a:spcAft>
              <a:buNone/>
            </a:pPr>
            <a:r>
              <a:t/>
            </a:r>
            <a:endParaRPr b="1" sz="19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900">
                <a:solidFill>
                  <a:schemeClr val="dk1"/>
                </a:solidFill>
                <a:latin typeface="Poppins"/>
                <a:ea typeface="Poppins"/>
                <a:cs typeface="Poppins"/>
                <a:sym typeface="Poppins"/>
              </a:rPr>
              <a:t>Long Term Goal: </a:t>
            </a:r>
            <a:r>
              <a:rPr lang="en-US" sz="1900">
                <a:solidFill>
                  <a:schemeClr val="dk1"/>
                </a:solidFill>
                <a:latin typeface="Poppins"/>
                <a:ea typeface="Poppins"/>
                <a:cs typeface="Poppins"/>
                <a:sym typeface="Poppins"/>
              </a:rPr>
              <a:t>Implementation of evidence-based instructional practices, and positive teacher feedback on the professional learning experience, thus improving the quality of all student instructional experiences.</a:t>
            </a:r>
            <a:endParaRPr sz="1900">
              <a:solidFill>
                <a:schemeClr val="dk1"/>
              </a:solidFill>
              <a:latin typeface="Poppins"/>
              <a:ea typeface="Poppins"/>
              <a:cs typeface="Poppins"/>
              <a:sym typeface="Poppi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