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5143500" cx="9144000"/>
  <p:notesSz cx="6858000" cy="9144000"/>
  <p:embeddedFontLst>
    <p:embeddedFont>
      <p:font typeface="Oswald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swald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Oswald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8341c0b47e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8341c0b47e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a953ae9d86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a953ae9d86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2de817bf3c2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2de817bf3c2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c86b2c4448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c86b2c4448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a953ae9d86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a953ae9d86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80fdbc5251_0_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80fdbc5251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c86b2c4448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c86b2c4448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b0ab35aa09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b0ab35aa09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b0ab35aa09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b0ab35aa09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d803284f78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d803284f78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d803284f78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d803284f78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3d1c819634e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3d1c819634e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d803284f78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d803284f78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3d803284f78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3d803284f78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4.png"/><Relationship Id="rId5" Type="http://schemas.openxmlformats.org/officeDocument/2006/relationships/image" Target="../media/image2.jpg"/><Relationship Id="rId6" Type="http://schemas.openxmlformats.org/officeDocument/2006/relationships/image" Target="../media/image1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0.jpg"/><Relationship Id="rId4" Type="http://schemas.openxmlformats.org/officeDocument/2006/relationships/image" Target="../media/image17.png"/><Relationship Id="rId5" Type="http://schemas.openxmlformats.org/officeDocument/2006/relationships/image" Target="../media/image2.jpg"/><Relationship Id="rId6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png"/><Relationship Id="rId4" Type="http://schemas.openxmlformats.org/officeDocument/2006/relationships/image" Target="../media/image2.jpg"/><Relationship Id="rId5" Type="http://schemas.openxmlformats.org/officeDocument/2006/relationships/image" Target="../media/image1.png"/><Relationship Id="rId6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2.jpg"/><Relationship Id="rId5" Type="http://schemas.openxmlformats.org/officeDocument/2006/relationships/image" Target="../media/image1.png"/><Relationship Id="rId6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2.jpg"/><Relationship Id="rId5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g"/><Relationship Id="rId4" Type="http://schemas.openxmlformats.org/officeDocument/2006/relationships/image" Target="../media/image4.png"/><Relationship Id="rId5" Type="http://schemas.openxmlformats.org/officeDocument/2006/relationships/image" Target="../media/image2.jpg"/><Relationship Id="rId6" Type="http://schemas.openxmlformats.org/officeDocument/2006/relationships/image" Target="../media/image7.png"/><Relationship Id="rId7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Relationship Id="rId4" Type="http://schemas.openxmlformats.org/officeDocument/2006/relationships/image" Target="../media/image2.jpg"/><Relationship Id="rId5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image" Target="../media/image4.png"/><Relationship Id="rId5" Type="http://schemas.openxmlformats.org/officeDocument/2006/relationships/image" Target="../media/image2.jpg"/><Relationship Id="rId6" Type="http://schemas.openxmlformats.org/officeDocument/2006/relationships/image" Target="../media/image7.png"/><Relationship Id="rId7" Type="http://schemas.openxmlformats.org/officeDocument/2006/relationships/image" Target="../media/image17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Relationship Id="rId4" Type="http://schemas.openxmlformats.org/officeDocument/2006/relationships/image" Target="../media/image21.png"/><Relationship Id="rId5" Type="http://schemas.openxmlformats.org/officeDocument/2006/relationships/image" Target="../media/image4.png"/><Relationship Id="rId6" Type="http://schemas.openxmlformats.org/officeDocument/2006/relationships/image" Target="../media/image1.png"/><Relationship Id="rId7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.jpg"/><Relationship Id="rId4" Type="http://schemas.openxmlformats.org/officeDocument/2006/relationships/image" Target="../media/image4.png"/><Relationship Id="rId5" Type="http://schemas.openxmlformats.org/officeDocument/2006/relationships/image" Target="../media/image11.png"/><Relationship Id="rId6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Relationship Id="rId4" Type="http://schemas.openxmlformats.org/officeDocument/2006/relationships/image" Target="../media/image2.jpg"/><Relationship Id="rId5" Type="http://schemas.openxmlformats.org/officeDocument/2006/relationships/image" Target="../media/image4.png"/><Relationship Id="rId6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Relationship Id="rId4" Type="http://schemas.openxmlformats.org/officeDocument/2006/relationships/image" Target="../media/image2.jpg"/><Relationship Id="rId5" Type="http://schemas.openxmlformats.org/officeDocument/2006/relationships/image" Target="../media/image4.png"/><Relationship Id="rId6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9.png"/><Relationship Id="rId4" Type="http://schemas.openxmlformats.org/officeDocument/2006/relationships/image" Target="../media/image2.jpg"/><Relationship Id="rId5" Type="http://schemas.openxmlformats.org/officeDocument/2006/relationships/image" Target="../media/image4.png"/><Relationship Id="rId6" Type="http://schemas.openxmlformats.org/officeDocument/2006/relationships/image" Target="../media/image1.png"/><Relationship Id="rId7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jpg"/><Relationship Id="rId4" Type="http://schemas.openxmlformats.org/officeDocument/2006/relationships/image" Target="../media/image4.png"/><Relationship Id="rId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 rotWithShape="1">
          <a:blip r:embed="rId3">
            <a:alphaModFix/>
          </a:blip>
          <a:srcRect b="0" l="4593" r="2815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2347173" y="4520400"/>
            <a:ext cx="4544700" cy="6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May 18th -</a:t>
            </a: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 Design &amp; Construction</a:t>
            </a:r>
            <a:endParaRPr b="1"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14" title="Picture8.jpg"/>
          <p:cNvPicPr preferRelativeResize="0"/>
          <p:nvPr/>
        </p:nvPicPr>
        <p:blipFill rotWithShape="1">
          <a:blip r:embed="rId3">
            <a:alphaModFix/>
          </a:blip>
          <a:srcRect b="2700" l="0" r="0" t="22298"/>
          <a:stretch/>
        </p:blipFill>
        <p:spPr>
          <a:xfrm>
            <a:off x="0" y="0"/>
            <a:ext cx="914400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1259750" y="4350900"/>
            <a:ext cx="5874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Fine Arts</a:t>
            </a:r>
            <a:endParaRPr b="1"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Bullitt East High School - Construction</a:t>
            </a:r>
            <a:r>
              <a:rPr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endParaRPr b="1"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67" name="Google Shape;67;p14"/>
          <p:cNvPicPr preferRelativeResize="0"/>
          <p:nvPr/>
        </p:nvPicPr>
        <p:blipFill rotWithShape="1">
          <a:blip r:embed="rId6">
            <a:alphaModFix/>
          </a:blip>
          <a:srcRect b="20106" l="23014" r="21716" t="25288"/>
          <a:stretch/>
        </p:blipFill>
        <p:spPr>
          <a:xfrm>
            <a:off x="6039700" y="3883750"/>
            <a:ext cx="1515628" cy="9359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15"/>
          <p:cNvPicPr preferRelativeResize="0"/>
          <p:nvPr/>
        </p:nvPicPr>
        <p:blipFill rotWithShape="1">
          <a:blip r:embed="rId3">
            <a:alphaModFix/>
          </a:blip>
          <a:srcRect b="2971" l="0" r="0" t="9639"/>
          <a:stretch/>
        </p:blipFill>
        <p:spPr>
          <a:xfrm>
            <a:off x="1382950" y="0"/>
            <a:ext cx="5775649" cy="4494599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/>
          <p:nvPr/>
        </p:nvSpPr>
        <p:spPr>
          <a:xfrm>
            <a:off x="2038350" y="2177075"/>
            <a:ext cx="2628900" cy="2412900"/>
          </a:xfrm>
          <a:prstGeom prst="rect">
            <a:avLst/>
          </a:prstGeom>
          <a:noFill/>
          <a:ln cap="flat" cmpd="sng" w="38100">
            <a:solidFill>
              <a:srgbClr val="FF00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156082"/>
              </a:solidFill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5"/>
          <p:cNvPicPr preferRelativeResize="0"/>
          <p:nvPr/>
        </p:nvPicPr>
        <p:blipFill rotWithShape="1">
          <a:blip r:embed="rId5">
            <a:alphaModFix/>
          </a:blip>
          <a:srcRect b="20106" l="23014" r="21716" t="25288"/>
          <a:stretch/>
        </p:blipFill>
        <p:spPr>
          <a:xfrm>
            <a:off x="7281801" y="2571750"/>
            <a:ext cx="2040084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5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rgbClr val="595959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rgbClr val="595959"/>
                </a:solidFill>
                <a:latin typeface="Oswald"/>
                <a:ea typeface="Oswald"/>
                <a:cs typeface="Oswald"/>
                <a:sym typeface="Oswald"/>
              </a:rPr>
              <a:t>Bullitt East High School  Construction </a:t>
            </a:r>
            <a:endParaRPr sz="2300">
              <a:solidFill>
                <a:srgbClr val="595959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77" name="Google Shape;77;p15"/>
          <p:cNvSpPr txBox="1"/>
          <p:nvPr/>
        </p:nvSpPr>
        <p:spPr>
          <a:xfrm>
            <a:off x="2719475" y="1779438"/>
            <a:ext cx="977400" cy="351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rgbClr val="FF0000"/>
                </a:solidFill>
              </a:rPr>
              <a:t>Area A</a:t>
            </a:r>
            <a:endParaRPr b="1" sz="1700">
              <a:solidFill>
                <a:srgbClr val="FF0000"/>
              </a:solidFill>
            </a:endParaRPr>
          </a:p>
        </p:txBody>
      </p:sp>
      <p:sp>
        <p:nvSpPr>
          <p:cNvPr id="78" name="Google Shape;78;p15"/>
          <p:cNvSpPr/>
          <p:nvPr/>
        </p:nvSpPr>
        <p:spPr>
          <a:xfrm>
            <a:off x="4603750" y="95250"/>
            <a:ext cx="2628900" cy="4494600"/>
          </a:xfrm>
          <a:prstGeom prst="rect">
            <a:avLst/>
          </a:prstGeom>
          <a:noFill/>
          <a:ln cap="flat" cmpd="sng" w="38100">
            <a:solidFill>
              <a:schemeClr val="accent5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5"/>
          <p:cNvSpPr txBox="1"/>
          <p:nvPr/>
        </p:nvSpPr>
        <p:spPr>
          <a:xfrm>
            <a:off x="4703925" y="179800"/>
            <a:ext cx="977400" cy="351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accent5"/>
                </a:solidFill>
              </a:rPr>
              <a:t>Area B</a:t>
            </a:r>
            <a:endParaRPr b="1" sz="1700">
              <a:solidFill>
                <a:schemeClr val="accent5"/>
              </a:solidFill>
            </a:endParaRPr>
          </a:p>
        </p:txBody>
      </p:sp>
      <p:sp>
        <p:nvSpPr>
          <p:cNvPr id="80" name="Google Shape;80;p15"/>
          <p:cNvSpPr/>
          <p:nvPr/>
        </p:nvSpPr>
        <p:spPr>
          <a:xfrm>
            <a:off x="1546500" y="1121450"/>
            <a:ext cx="846900" cy="866100"/>
          </a:xfrm>
          <a:prstGeom prst="rect">
            <a:avLst/>
          </a:prstGeom>
          <a:noFill/>
          <a:ln cap="flat" cmpd="sng" w="38100">
            <a:solidFill>
              <a:srgbClr val="38761D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8761D"/>
              </a:solidFill>
              <a:highlight>
                <a:srgbClr val="38761D"/>
              </a:highlight>
            </a:endParaRPr>
          </a:p>
        </p:txBody>
      </p:sp>
      <p:sp>
        <p:nvSpPr>
          <p:cNvPr id="81" name="Google Shape;81;p15"/>
          <p:cNvSpPr txBox="1"/>
          <p:nvPr/>
        </p:nvSpPr>
        <p:spPr>
          <a:xfrm>
            <a:off x="540850" y="1446100"/>
            <a:ext cx="904200" cy="450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rgbClr val="38761D"/>
                </a:solidFill>
              </a:rPr>
              <a:t>Area C</a:t>
            </a:r>
            <a:endParaRPr b="1" sz="1700">
              <a:solidFill>
                <a:srgbClr val="38761D"/>
              </a:solidFill>
            </a:endParaRPr>
          </a:p>
        </p:txBody>
      </p:sp>
      <p:sp>
        <p:nvSpPr>
          <p:cNvPr id="82" name="Google Shape;82;p15"/>
          <p:cNvSpPr txBox="1"/>
          <p:nvPr/>
        </p:nvSpPr>
        <p:spPr>
          <a:xfrm>
            <a:off x="7351700" y="95250"/>
            <a:ext cx="1792200" cy="2595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 u="sng">
                <a:solidFill>
                  <a:schemeClr val="dk1"/>
                </a:solidFill>
              </a:rPr>
              <a:t>Construction Timeframe:</a:t>
            </a:r>
            <a:endParaRPr b="1" sz="17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</a:rPr>
              <a:t>June 1 - Furniture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</a:rPr>
              <a:t>July 1 -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</a:rPr>
              <a:t>Turn Over to BEHS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p15"/>
          <p:cNvSpPr/>
          <p:nvPr/>
        </p:nvSpPr>
        <p:spPr>
          <a:xfrm>
            <a:off x="2393400" y="2691150"/>
            <a:ext cx="1540500" cy="915000"/>
          </a:xfrm>
          <a:prstGeom prst="rect">
            <a:avLst/>
          </a:prstGeom>
          <a:noFill/>
          <a:ln cap="flat" cmpd="sng" w="38100">
            <a:solidFill>
              <a:srgbClr val="FF9900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156082"/>
              </a:solidFill>
            </a:endParaRPr>
          </a:p>
        </p:txBody>
      </p:sp>
      <p:sp>
        <p:nvSpPr>
          <p:cNvPr id="85" name="Google Shape;85;p15"/>
          <p:cNvSpPr txBox="1"/>
          <p:nvPr/>
        </p:nvSpPr>
        <p:spPr>
          <a:xfrm>
            <a:off x="2956900" y="1282800"/>
            <a:ext cx="1426200" cy="450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lt1"/>
                </a:solidFill>
                <a:highlight>
                  <a:srgbClr val="6AA84F"/>
                </a:highlight>
              </a:rPr>
              <a:t>Courtyard</a:t>
            </a:r>
            <a:endParaRPr b="1" sz="1700">
              <a:solidFill>
                <a:schemeClr val="lt1"/>
              </a:solidFill>
              <a:highlight>
                <a:srgbClr val="6AA84F"/>
              </a:highlight>
            </a:endParaRPr>
          </a:p>
        </p:txBody>
      </p:sp>
      <p:sp>
        <p:nvSpPr>
          <p:cNvPr id="86" name="Google Shape;86;p15"/>
          <p:cNvSpPr txBox="1"/>
          <p:nvPr/>
        </p:nvSpPr>
        <p:spPr>
          <a:xfrm>
            <a:off x="5630400" y="4313650"/>
            <a:ext cx="1426200" cy="450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lt1"/>
                </a:solidFill>
                <a:highlight>
                  <a:schemeClr val="dk1"/>
                </a:highlight>
              </a:rPr>
              <a:t>Band Tower</a:t>
            </a:r>
            <a:endParaRPr b="1" sz="1700">
              <a:solidFill>
                <a:schemeClr val="lt1"/>
              </a:solidFill>
              <a:highlight>
                <a:schemeClr val="dk1"/>
              </a:highlight>
            </a:endParaRPr>
          </a:p>
        </p:txBody>
      </p:sp>
      <p:sp>
        <p:nvSpPr>
          <p:cNvPr id="87" name="Google Shape;87;p15"/>
          <p:cNvSpPr txBox="1"/>
          <p:nvPr/>
        </p:nvSpPr>
        <p:spPr>
          <a:xfrm>
            <a:off x="540850" y="3222900"/>
            <a:ext cx="904200" cy="450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lt1"/>
                </a:solidFill>
                <a:highlight>
                  <a:srgbClr val="CC0000"/>
                </a:highlight>
              </a:rPr>
              <a:t>School Store</a:t>
            </a:r>
            <a:endParaRPr b="1" sz="1700">
              <a:solidFill>
                <a:schemeClr val="lt1"/>
              </a:solidFill>
              <a:highlight>
                <a:srgbClr val="CC0000"/>
              </a:highlight>
            </a:endParaRPr>
          </a:p>
        </p:txBody>
      </p:sp>
      <p:cxnSp>
        <p:nvCxnSpPr>
          <p:cNvPr id="88" name="Google Shape;88;p15"/>
          <p:cNvCxnSpPr>
            <a:stCxn id="87" idx="3"/>
          </p:cNvCxnSpPr>
          <p:nvPr/>
        </p:nvCxnSpPr>
        <p:spPr>
          <a:xfrm>
            <a:off x="1445050" y="3448350"/>
            <a:ext cx="808500" cy="69570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89" name="Google Shape;89;p15"/>
          <p:cNvSpPr txBox="1"/>
          <p:nvPr/>
        </p:nvSpPr>
        <p:spPr>
          <a:xfrm>
            <a:off x="226275" y="790025"/>
            <a:ext cx="1218900" cy="450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>
                <a:solidFill>
                  <a:schemeClr val="lt1"/>
                </a:solidFill>
                <a:highlight>
                  <a:srgbClr val="6AA84F"/>
                </a:highlight>
              </a:rPr>
              <a:t>Break Out Area</a:t>
            </a:r>
            <a:endParaRPr b="1" sz="1700">
              <a:solidFill>
                <a:schemeClr val="lt1"/>
              </a:solidFill>
              <a:highlight>
                <a:srgbClr val="6AA84F"/>
              </a:highligh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6"/>
          <p:cNvSpPr txBox="1"/>
          <p:nvPr/>
        </p:nvSpPr>
        <p:spPr>
          <a:xfrm>
            <a:off x="1259750" y="4350900"/>
            <a:ext cx="5874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Fine Arts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East High School - Construction</a:t>
            </a: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6"/>
          <p:cNvPicPr preferRelativeResize="0"/>
          <p:nvPr/>
        </p:nvPicPr>
        <p:blipFill rotWithShape="1">
          <a:blip r:embed="rId5">
            <a:alphaModFix/>
          </a:blip>
          <a:srcRect b="20106" l="23014" r="21716" t="25288"/>
          <a:stretch/>
        </p:blipFill>
        <p:spPr>
          <a:xfrm>
            <a:off x="6039700" y="3883750"/>
            <a:ext cx="1515628" cy="93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7669" y="0"/>
            <a:ext cx="9008668" cy="3840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7"/>
          <p:cNvSpPr txBox="1"/>
          <p:nvPr/>
        </p:nvSpPr>
        <p:spPr>
          <a:xfrm>
            <a:off x="1259750" y="4350900"/>
            <a:ext cx="5874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Fine Arts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East High School - Construction</a:t>
            </a: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7"/>
          <p:cNvPicPr preferRelativeResize="0"/>
          <p:nvPr/>
        </p:nvPicPr>
        <p:blipFill rotWithShape="1">
          <a:blip r:embed="rId5">
            <a:alphaModFix/>
          </a:blip>
          <a:srcRect b="20106" l="23014" r="21716" t="25288"/>
          <a:stretch/>
        </p:blipFill>
        <p:spPr>
          <a:xfrm>
            <a:off x="6039700" y="3883750"/>
            <a:ext cx="1515628" cy="935901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7"/>
          <p:cNvSpPr txBox="1"/>
          <p:nvPr/>
        </p:nvSpPr>
        <p:spPr>
          <a:xfrm>
            <a:off x="0" y="0"/>
            <a:ext cx="9144000" cy="383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Board Consent Items - Bid Package No. 1 - Bullitt East Fine Arts</a:t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u="sng">
                <a:solidFill>
                  <a:schemeClr val="dk1"/>
                </a:solidFill>
              </a:rPr>
              <a:t>Change Order #34 - DPO GS Acoustics - Value Correction - Net Zero Change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156082"/>
                </a:solidFill>
              </a:rPr>
              <a:t>This Change Order corrects the value of the GS Acoustics DPO and deducts the value from the EH Construction General Contract.  This is a net-zero change.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dk1"/>
                </a:solidFill>
              </a:rPr>
              <a:t>Change Order #35 - Dock Bumpers</a:t>
            </a:r>
            <a:r>
              <a:rPr b="1" lang="en">
                <a:solidFill>
                  <a:schemeClr val="dk1"/>
                </a:solidFill>
              </a:rPr>
              <a:t> - $1,073.98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156082"/>
                </a:solidFill>
              </a:rPr>
              <a:t>The general contractor recommends, and BCPS Facilities agrees, with the addition of three dock bumpers at the cast-in-place concrete wall at the exterior loading dock.  These bumpers will help protect the finish of the wall. Work can be done in sequence with trades on site.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u="sng">
                <a:solidFill>
                  <a:schemeClr val="dk1"/>
                </a:solidFill>
              </a:rPr>
              <a:t>Change Order #36 - Painted Revisions</a:t>
            </a:r>
            <a:r>
              <a:rPr b="1" lang="en">
                <a:solidFill>
                  <a:schemeClr val="dk1"/>
                </a:solidFill>
              </a:rPr>
              <a:t> - $19,225.86 </a:t>
            </a:r>
            <a:endParaRPr i="1" sz="16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>
                <a:solidFill>
                  <a:srgbClr val="156082"/>
                </a:solidFill>
              </a:rPr>
              <a:t>BEHS Administration requested a color change on classroom accent walls and a painted ceiling the digital media photography space.  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156082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dk1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dk1"/>
                </a:solidFill>
              </a:rPr>
              <a:t> </a:t>
            </a:r>
            <a:r>
              <a:rPr i="1" lang="en">
                <a:solidFill>
                  <a:srgbClr val="156082"/>
                </a:solidFill>
              </a:rPr>
              <a:t>  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 </a:t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i="1" lang="en" sz="1300">
                <a:solidFill>
                  <a:srgbClr val="156082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 i="1" sz="1500">
              <a:solidFill>
                <a:schemeClr val="accent1"/>
              </a:solidFill>
            </a:endParaRPr>
          </a:p>
          <a:p>
            <a:pPr indent="0" lvl="0" marL="4572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chemeClr val="accen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8"/>
          <p:cNvPicPr preferRelativeResize="0"/>
          <p:nvPr/>
        </p:nvPicPr>
        <p:blipFill rotWithShape="1">
          <a:blip r:embed="rId3">
            <a:alphaModFix/>
          </a:blip>
          <a:srcRect b="9870" l="0" r="0" t="15134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8"/>
          <p:cNvPicPr preferRelativeResize="0"/>
          <p:nvPr/>
        </p:nvPicPr>
        <p:blipFill rotWithShape="1">
          <a:blip r:embed="rId6">
            <a:alphaModFix/>
          </a:blip>
          <a:srcRect b="18285" l="0" r="0" t="11712"/>
          <a:stretch/>
        </p:blipFill>
        <p:spPr>
          <a:xfrm>
            <a:off x="5755800" y="3883750"/>
            <a:ext cx="1799526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8"/>
          <p:cNvSpPr txBox="1"/>
          <p:nvPr/>
        </p:nvSpPr>
        <p:spPr>
          <a:xfrm>
            <a:off x="1259750" y="3883750"/>
            <a:ext cx="4614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Phase 2             Athletics</a:t>
            </a:r>
            <a:endParaRPr sz="2800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NBHS Physical      Science Center </a:t>
            </a:r>
            <a:endParaRPr b="1" sz="2800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19" name="Google Shape;119;p1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19"/>
          <p:cNvPicPr preferRelativeResize="0"/>
          <p:nvPr/>
        </p:nvPicPr>
        <p:blipFill rotWithShape="1">
          <a:blip r:embed="rId5">
            <a:alphaModFix/>
          </a:blip>
          <a:srcRect b="18285" l="0" r="0" t="11712"/>
          <a:stretch/>
        </p:blipFill>
        <p:spPr>
          <a:xfrm>
            <a:off x="5714875" y="3685750"/>
            <a:ext cx="1799526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/>
        </p:nvSpPr>
        <p:spPr>
          <a:xfrm>
            <a:off x="121890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2 Athletics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NBHS Physical Science Center 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28" name="Google Shape;12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9"/>
          <p:cNvSpPr txBox="1"/>
          <p:nvPr/>
        </p:nvSpPr>
        <p:spPr>
          <a:xfrm>
            <a:off x="0" y="41250"/>
            <a:ext cx="8956500" cy="3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 u="sng">
                <a:solidFill>
                  <a:schemeClr val="dk1"/>
                </a:solidFill>
              </a:rPr>
              <a:t>UPDATE</a:t>
            </a:r>
            <a:r>
              <a:rPr b="1" lang="en" sz="1600" u="sng">
                <a:solidFill>
                  <a:schemeClr val="dk1"/>
                </a:solidFill>
              </a:rPr>
              <a:t> - Bid Package No. 2 - North Bullitt </a:t>
            </a:r>
            <a:endParaRPr b="1" sz="16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 u="sng">
              <a:solidFill>
                <a:schemeClr val="dk1"/>
              </a:solidFill>
            </a:endParaRPr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b="1" lang="en" sz="1600">
                <a:solidFill>
                  <a:schemeClr val="dk1"/>
                </a:solidFill>
              </a:rPr>
              <a:t>Anticipated Inspections and Change Order Work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" sz="1600">
                <a:solidFill>
                  <a:schemeClr val="dk1"/>
                </a:solidFill>
              </a:rPr>
              <a:t>Substantial </a:t>
            </a:r>
            <a:r>
              <a:rPr lang="en" sz="1600">
                <a:solidFill>
                  <a:schemeClr val="dk1"/>
                </a:solidFill>
              </a:rPr>
              <a:t>Completion</a:t>
            </a:r>
            <a:r>
              <a:rPr lang="en" sz="1600">
                <a:solidFill>
                  <a:schemeClr val="dk1"/>
                </a:solidFill>
              </a:rPr>
              <a:t> Meeting </a:t>
            </a:r>
            <a:r>
              <a:rPr lang="en" sz="1600">
                <a:solidFill>
                  <a:schemeClr val="dk1"/>
                </a:solidFill>
              </a:rPr>
              <a:t>occurred</a:t>
            </a:r>
            <a:r>
              <a:rPr lang="en" sz="1600">
                <a:solidFill>
                  <a:schemeClr val="dk1"/>
                </a:solidFill>
              </a:rPr>
              <a:t> on March 26th </a:t>
            </a:r>
            <a:r>
              <a:rPr lang="en" sz="1600">
                <a:solidFill>
                  <a:schemeClr val="dk1"/>
                </a:solidFill>
              </a:rPr>
              <a:t>with</a:t>
            </a:r>
            <a:r>
              <a:rPr lang="en" sz="1600">
                <a:solidFill>
                  <a:schemeClr val="dk1"/>
                </a:solidFill>
              </a:rPr>
              <a:t> Contractor.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" sz="1600">
                <a:solidFill>
                  <a:schemeClr val="dk1"/>
                </a:solidFill>
              </a:rPr>
              <a:t>Substantial</a:t>
            </a:r>
            <a:r>
              <a:rPr lang="en" sz="1600">
                <a:solidFill>
                  <a:schemeClr val="dk1"/>
                </a:solidFill>
              </a:rPr>
              <a:t> Completion Date Established as March 18th and May 15th is final Completion Date based on work cited, below, added via Change Order. </a:t>
            </a:r>
            <a:endParaRPr sz="1600">
              <a:solidFill>
                <a:schemeClr val="dk1"/>
              </a:solidFill>
            </a:endParaRPr>
          </a:p>
          <a:p>
            <a:pPr indent="-3302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○"/>
            </a:pPr>
            <a:r>
              <a:rPr lang="en" sz="1600">
                <a:solidFill>
                  <a:schemeClr val="dk1"/>
                </a:solidFill>
              </a:rPr>
              <a:t>Work Remaining - </a:t>
            </a:r>
            <a:endParaRPr sz="1600">
              <a:solidFill>
                <a:schemeClr val="dk1"/>
              </a:solidFill>
            </a:endParaRPr>
          </a:p>
          <a:p>
            <a:pPr indent="-3302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</a:pPr>
            <a:r>
              <a:rPr lang="en" sz="1600">
                <a:solidFill>
                  <a:schemeClr val="dk1"/>
                </a:solidFill>
              </a:rPr>
              <a:t>Cable Tray installation for Data Cabling - Material Delay - </a:t>
            </a:r>
            <a:r>
              <a:rPr i="1" lang="en" sz="1600">
                <a:solidFill>
                  <a:schemeClr val="dk1"/>
                </a:solidFill>
              </a:rPr>
              <a:t>Starting Now</a:t>
            </a:r>
            <a:endParaRPr i="1" sz="1600">
              <a:solidFill>
                <a:schemeClr val="dk1"/>
              </a:solidFill>
            </a:endParaRPr>
          </a:p>
          <a:p>
            <a:pPr indent="-330200" lvl="2" marL="13716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■"/>
            </a:pPr>
            <a:r>
              <a:rPr lang="en" sz="1600">
                <a:solidFill>
                  <a:schemeClr val="dk1"/>
                </a:solidFill>
              </a:rPr>
              <a:t>Tennis Court Lighting - All Sites - </a:t>
            </a:r>
            <a:r>
              <a:rPr i="1" lang="en" sz="1600">
                <a:solidFill>
                  <a:schemeClr val="dk1"/>
                </a:solidFill>
              </a:rPr>
              <a:t>Complete - Inspecting Sites after work was complete.</a:t>
            </a:r>
            <a:endParaRPr i="1" sz="16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16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en" sz="1200">
                <a:solidFill>
                  <a:srgbClr val="156082"/>
                </a:solidFill>
              </a:rPr>
              <a:t> </a:t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200" u="sng">
                <a:solidFill>
                  <a:schemeClr val="dk1"/>
                </a:solidFill>
              </a:rPr>
              <a:t> </a:t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200" u="sng">
                <a:solidFill>
                  <a:schemeClr val="dk1"/>
                </a:solidFill>
              </a:rPr>
              <a:t> </a:t>
            </a:r>
            <a:r>
              <a:rPr i="1" lang="en" sz="1200">
                <a:solidFill>
                  <a:srgbClr val="156082"/>
                </a:solidFill>
              </a:rPr>
              <a:t>   </a:t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</a:rPr>
              <a:t> </a:t>
            </a:r>
            <a:endParaRPr b="1"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chemeClr val="dk1"/>
                </a:solidFill>
              </a:rPr>
              <a:t> </a:t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20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chemeClr val="dk1"/>
                </a:solidFill>
              </a:rPr>
              <a:t> 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i="1" lang="en" sz="1200">
                <a:solidFill>
                  <a:srgbClr val="156082"/>
                </a:solidFill>
              </a:rPr>
              <a:t> </a:t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 </a:t>
            </a:r>
            <a:endParaRPr i="1" sz="1200">
              <a:solidFill>
                <a:schemeClr val="accent1"/>
              </a:solidFill>
            </a:endParaRPr>
          </a:p>
          <a:p>
            <a:pPr indent="0" lvl="0" marL="4572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chemeClr val="accen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20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Google Shape;134;p20"/>
          <p:cNvPicPr preferRelativeResize="0"/>
          <p:nvPr/>
        </p:nvPicPr>
        <p:blipFill rotWithShape="1">
          <a:blip r:embed="rId3">
            <a:alphaModFix/>
          </a:blip>
          <a:srcRect b="0" l="0" r="8942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0"/>
          <p:cNvPicPr preferRelativeResize="0"/>
          <p:nvPr/>
        </p:nvPicPr>
        <p:blipFill rotWithShape="1">
          <a:blip r:embed="rId6">
            <a:alphaModFix/>
          </a:blip>
          <a:srcRect b="18285" l="0" r="0" t="11712"/>
          <a:stretch/>
        </p:blipFill>
        <p:spPr>
          <a:xfrm>
            <a:off x="5714875" y="3685750"/>
            <a:ext cx="1799526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0"/>
          <p:cNvSpPr txBox="1"/>
          <p:nvPr/>
        </p:nvSpPr>
        <p:spPr>
          <a:xfrm>
            <a:off x="121890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Phase 2 Athletics</a:t>
            </a:r>
            <a:endParaRPr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NBHS Physical Science Center </a:t>
            </a:r>
            <a:endParaRPr b="1"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39" name="Google Shape;13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20"/>
          <p:cNvSpPr txBox="1"/>
          <p:nvPr/>
        </p:nvSpPr>
        <p:spPr>
          <a:xfrm>
            <a:off x="47400" y="0"/>
            <a:ext cx="9144000" cy="384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Board Consent Items - Bid Package No. 2 - North Bullitt </a:t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rgbClr val="156082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Change Order 07 – Access Controls DPO ADD - $12,147.59</a:t>
            </a:r>
            <a:endParaRPr b="1" sz="15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i="1" lang="en" sz="1500">
                <a:solidFill>
                  <a:srgbClr val="156082"/>
                </a:solidFill>
              </a:rPr>
              <a:t>BCPS Facilities requested the addition of Door Access Controls at the Weight Room and Two PE Locker Rooms.  </a:t>
            </a:r>
            <a:r>
              <a:rPr b="1" i="1" lang="en" sz="1500">
                <a:solidFill>
                  <a:srgbClr val="156082"/>
                </a:solidFill>
              </a:rPr>
              <a:t>This is specifically for the DPO Materials Change Order to the Schiller DPO for the added Door Hardware.  Calhoun’s GC contract was approved June 19</a:t>
            </a:r>
            <a:r>
              <a:rPr b="1" baseline="30000" i="1" lang="en" sz="1500">
                <a:solidFill>
                  <a:srgbClr val="156082"/>
                </a:solidFill>
              </a:rPr>
              <a:t>th</a:t>
            </a:r>
            <a:r>
              <a:rPr b="1" i="1" lang="en" sz="1500">
                <a:solidFill>
                  <a:srgbClr val="156082"/>
                </a:solidFill>
              </a:rPr>
              <a:t>, 2025.</a:t>
            </a:r>
            <a:endParaRPr b="1" i="1" sz="15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u="sng">
                <a:solidFill>
                  <a:schemeClr val="dk1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156082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dk1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dk1"/>
                </a:solidFill>
              </a:rPr>
              <a:t> </a:t>
            </a:r>
            <a:r>
              <a:rPr i="1" lang="en">
                <a:solidFill>
                  <a:srgbClr val="156082"/>
                </a:solidFill>
              </a:rPr>
              <a:t>  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 </a:t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 </a:t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>
              <a:solidFill>
                <a:srgbClr val="156082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100">
                <a:solidFill>
                  <a:schemeClr val="dk1"/>
                </a:solidFill>
              </a:rPr>
              <a:t> </a:t>
            </a:r>
            <a:endParaRPr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i="1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i="1" lang="en" sz="1300">
                <a:solidFill>
                  <a:srgbClr val="156082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 i="1" sz="1500">
              <a:solidFill>
                <a:schemeClr val="accent1"/>
              </a:solidFill>
            </a:endParaRPr>
          </a:p>
          <a:p>
            <a:pPr indent="0" lvl="0" marL="4572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chemeClr val="accen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  <p:pic>
        <p:nvPicPr>
          <p:cNvPr id="141" name="Google Shape;141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1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48" name="Google Shape;148;p21"/>
          <p:cNvPicPr preferRelativeResize="0"/>
          <p:nvPr/>
        </p:nvPicPr>
        <p:blipFill rotWithShape="1">
          <a:blip r:embed="rId4">
            <a:alphaModFix/>
          </a:blip>
          <a:srcRect b="32092" l="0" r="0" t="34416"/>
          <a:stretch/>
        </p:blipFill>
        <p:spPr>
          <a:xfrm>
            <a:off x="703338" y="0"/>
            <a:ext cx="7737325" cy="2202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 rotWithShape="1">
          <a:blip r:embed="rId4">
            <a:alphaModFix/>
          </a:blip>
          <a:srcRect b="63538" l="0" r="0" t="5029"/>
          <a:stretch/>
        </p:blipFill>
        <p:spPr>
          <a:xfrm>
            <a:off x="1769350" y="2202550"/>
            <a:ext cx="6909951" cy="18460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1"/>
          <p:cNvPicPr preferRelativeResize="0"/>
          <p:nvPr/>
        </p:nvPicPr>
        <p:blipFill rotWithShape="1">
          <a:blip r:embed="rId6">
            <a:alphaModFix/>
          </a:blip>
          <a:srcRect b="20106" l="23014" r="21716" t="25288"/>
          <a:stretch/>
        </p:blipFill>
        <p:spPr>
          <a:xfrm>
            <a:off x="260225" y="2"/>
            <a:ext cx="1588675" cy="98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633000" y="2686288"/>
            <a:ext cx="1165976" cy="1165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2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59" name="Google Shape;15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2"/>
          <p:cNvPicPr preferRelativeResize="0"/>
          <p:nvPr/>
        </p:nvPicPr>
        <p:blipFill rotWithShape="1">
          <a:blip r:embed="rId5">
            <a:alphaModFix/>
          </a:blip>
          <a:srcRect b="4020" l="0" r="0" t="18670"/>
          <a:stretch/>
        </p:blipFill>
        <p:spPr>
          <a:xfrm>
            <a:off x="0" y="0"/>
            <a:ext cx="9143999" cy="388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822497" y="2686288"/>
            <a:ext cx="1165976" cy="1165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23"/>
          <p:cNvPicPr preferRelativeResize="0"/>
          <p:nvPr/>
        </p:nvPicPr>
        <p:blipFill rotWithShape="1">
          <a:blip r:embed="rId3">
            <a:alphaModFix/>
          </a:blip>
          <a:srcRect b="0" l="0" r="0" t="15125"/>
          <a:stretch/>
        </p:blipFill>
        <p:spPr>
          <a:xfrm>
            <a:off x="0" y="0"/>
            <a:ext cx="9144000" cy="3883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23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69" name="Google Shape;169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633000" y="2686288"/>
            <a:ext cx="1165976" cy="1165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24"/>
          <p:cNvPicPr preferRelativeResize="0"/>
          <p:nvPr/>
        </p:nvPicPr>
        <p:blipFill rotWithShape="1">
          <a:blip r:embed="rId3">
            <a:alphaModFix/>
          </a:blip>
          <a:srcRect b="0" l="0" r="0" t="18254"/>
          <a:stretch/>
        </p:blipFill>
        <p:spPr>
          <a:xfrm>
            <a:off x="0" y="0"/>
            <a:ext cx="9144000" cy="3793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4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78" name="Google Shape;178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4"/>
          <p:cNvPicPr preferRelativeResize="0"/>
          <p:nvPr/>
        </p:nvPicPr>
        <p:blipFill rotWithShape="1">
          <a:blip r:embed="rId6">
            <a:alphaModFix/>
          </a:blip>
          <a:srcRect b="20106" l="23014" r="21716" t="25288"/>
          <a:stretch/>
        </p:blipFill>
        <p:spPr>
          <a:xfrm>
            <a:off x="260225" y="2"/>
            <a:ext cx="1588675" cy="980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Google Shape;18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2" cy="5112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5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lt1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lt1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87" name="Google Shape;187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25"/>
          <p:cNvPicPr preferRelativeResize="0"/>
          <p:nvPr/>
        </p:nvPicPr>
        <p:blipFill rotWithShape="1">
          <a:blip r:embed="rId6">
            <a:alphaModFix/>
          </a:blip>
          <a:srcRect b="20106" l="23014" r="21716" t="25288"/>
          <a:stretch/>
        </p:blipFill>
        <p:spPr>
          <a:xfrm>
            <a:off x="260225" y="2"/>
            <a:ext cx="1588675" cy="9809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26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Bullitt Central &amp; Bullitt East - Construction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96" name="Google Shape;19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633000" y="2686288"/>
            <a:ext cx="1165976" cy="1165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