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Lst>
  <p:sldSz cy="5143500" cx="9144000"/>
  <p:notesSz cx="6858000" cy="9144000"/>
  <p:embeddedFontLst>
    <p:embeddedFont>
      <p:font typeface="Oswald"/>
      <p:regular r:id="rId25"/>
      <p:bold r:id="rId2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Oswald-bold.fntdata"/><Relationship Id="rId25" Type="http://schemas.openxmlformats.org/officeDocument/2006/relationships/font" Target="fonts/Oswald-regular.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28341c0b47e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28341c0b47e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 name="Shape 59"/>
        <p:cNvGrpSpPr/>
        <p:nvPr/>
      </p:nvGrpSpPr>
      <p:grpSpPr>
        <a:xfrm>
          <a:off x="0" y="0"/>
          <a:ext cx="0" cy="0"/>
          <a:chOff x="0" y="0"/>
          <a:chExt cx="0" cy="0"/>
        </a:xfrm>
      </p:grpSpPr>
      <p:sp>
        <p:nvSpPr>
          <p:cNvPr id="60" name="Google Shape;60;g368824f81f8_0_10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1" name="Google Shape;61;g368824f81f8_0_10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 name="Shape 69"/>
        <p:cNvGrpSpPr/>
        <p:nvPr/>
      </p:nvGrpSpPr>
      <p:grpSpPr>
        <a:xfrm>
          <a:off x="0" y="0"/>
          <a:ext cx="0" cy="0"/>
          <a:chOff x="0" y="0"/>
          <a:chExt cx="0" cy="0"/>
        </a:xfrm>
      </p:grpSpPr>
      <p:sp>
        <p:nvSpPr>
          <p:cNvPr id="70" name="Google Shape;70;g35165e67cef_0_7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1" name="Google Shape;71;g35165e67cef_0_7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g35165e67cef_0_9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2" name="Google Shape;82;g35165e67cef_0_9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g373c52506cb_0_8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3" name="Google Shape;93;g373c52506cb_0_8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g373c52506cb_0_9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3" name="Google Shape;103;g373c52506cb_0_9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g373c52506cb_0_10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3" name="Google Shape;113;g373c52506cb_0_10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g35a55de5de2_0_2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4" name="Google Shape;124;g35a55de5de2_0_2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g35a55de5de2_0_24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4" name="Google Shape;134;g35a55de5de2_0_2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g2de817bf3c2_0_16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5" name="Google Shape;145;g2de817bf3c2_0_1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g35165e67cef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3" name="Google Shape;153;g35165e67cef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g373c52506cb_0_1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2" name="Google Shape;162;g373c52506cb_0_1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g277c09e58c1_0_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0" name="Google Shape;170;g277c09e58c1_0_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g2de817bf3c2_0_8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9" name="Google Shape;179;g2de817bf3c2_0_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g368824f81f8_0_7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7" name="Google Shape;197;g368824f81f8_0_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g368824f81f8_0_9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6" name="Google Shape;206;g368824f81f8_0_9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g373c52506cb_0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6" name="Google Shape;216;g373c52506cb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g373c52506cb_0_6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6" name="Google Shape;226;g373c52506cb_0_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g373c52506cb_0_7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6" name="Google Shape;236;g373c52506cb_0_7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image" Target="../media/image4.png"/><Relationship Id="rId5" Type="http://schemas.openxmlformats.org/officeDocument/2006/relationships/image" Target="../media/image5.jpg"/><Relationship Id="rId6" Type="http://schemas.openxmlformats.org/officeDocument/2006/relationships/image" Target="../media/image8.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0.png"/><Relationship Id="rId4" Type="http://schemas.openxmlformats.org/officeDocument/2006/relationships/image" Target="../media/image4.png"/><Relationship Id="rId5" Type="http://schemas.openxmlformats.org/officeDocument/2006/relationships/image" Target="../media/image5.jpg"/><Relationship Id="rId6" Type="http://schemas.openxmlformats.org/officeDocument/2006/relationships/image" Target="../media/image8.png"/><Relationship Id="rId7"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5.png"/><Relationship Id="rId4" Type="http://schemas.openxmlformats.org/officeDocument/2006/relationships/image" Target="../media/image4.png"/><Relationship Id="rId5" Type="http://schemas.openxmlformats.org/officeDocument/2006/relationships/image" Target="../media/image5.jpg"/><Relationship Id="rId6" Type="http://schemas.openxmlformats.org/officeDocument/2006/relationships/image" Target="../media/image3.png"/><Relationship Id="rId7" Type="http://schemas.openxmlformats.org/officeDocument/2006/relationships/image" Target="../media/image8.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4.png"/><Relationship Id="rId4" Type="http://schemas.openxmlformats.org/officeDocument/2006/relationships/image" Target="../media/image5.jpg"/><Relationship Id="rId5" Type="http://schemas.openxmlformats.org/officeDocument/2006/relationships/image" Target="../media/image3.png"/><Relationship Id="rId6" Type="http://schemas.openxmlformats.org/officeDocument/2006/relationships/image" Target="../media/image1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4.png"/><Relationship Id="rId4" Type="http://schemas.openxmlformats.org/officeDocument/2006/relationships/image" Target="../media/image5.jpg"/><Relationship Id="rId5"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4.png"/><Relationship Id="rId4" Type="http://schemas.openxmlformats.org/officeDocument/2006/relationships/image" Target="../media/image5.jpg"/><Relationship Id="rId5"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4.png"/><Relationship Id="rId4" Type="http://schemas.openxmlformats.org/officeDocument/2006/relationships/image" Target="../media/image5.jpg"/><Relationship Id="rId5" Type="http://schemas.openxmlformats.org/officeDocument/2006/relationships/image" Target="../media/image3.png"/><Relationship Id="rId6"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16.png"/><Relationship Id="rId4" Type="http://schemas.openxmlformats.org/officeDocument/2006/relationships/image" Target="../media/image4.png"/><Relationship Id="rId5" Type="http://schemas.openxmlformats.org/officeDocument/2006/relationships/image" Target="../media/image5.jpg"/><Relationship Id="rId6" Type="http://schemas.openxmlformats.org/officeDocument/2006/relationships/image" Target="../media/image8.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4.png"/><Relationship Id="rId4" Type="http://schemas.openxmlformats.org/officeDocument/2006/relationships/image" Target="../media/image5.jpg"/><Relationship Id="rId5" Type="http://schemas.openxmlformats.org/officeDocument/2006/relationships/image" Target="../media/image7.png"/><Relationship Id="rId6" Type="http://schemas.openxmlformats.org/officeDocument/2006/relationships/image" Target="../media/image9.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5.jpg"/><Relationship Id="rId4" Type="http://schemas.openxmlformats.org/officeDocument/2006/relationships/image" Target="../media/image4.png"/><Relationship Id="rId5" Type="http://schemas.openxmlformats.org/officeDocument/2006/relationships/image" Target="../media/image3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5.jpg"/><Relationship Id="rId4" Type="http://schemas.openxmlformats.org/officeDocument/2006/relationships/image" Target="../media/image4.png"/><Relationship Id="rId5" Type="http://schemas.openxmlformats.org/officeDocument/2006/relationships/image" Target="../media/image19.png"/><Relationship Id="rId6" Type="http://schemas.openxmlformats.org/officeDocument/2006/relationships/image" Target="../media/image24.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5.jpg"/><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17.png"/><Relationship Id="rId4" Type="http://schemas.openxmlformats.org/officeDocument/2006/relationships/image" Target="../media/image5.jpg"/><Relationship Id="rId5" Type="http://schemas.openxmlformats.org/officeDocument/2006/relationships/image" Target="../media/image22.png"/><Relationship Id="rId6" Type="http://schemas.openxmlformats.org/officeDocument/2006/relationships/image" Target="../media/image8.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18.png"/><Relationship Id="rId4" Type="http://schemas.openxmlformats.org/officeDocument/2006/relationships/image" Target="../media/image5.jpg"/><Relationship Id="rId5" Type="http://schemas.openxmlformats.org/officeDocument/2006/relationships/image" Target="../media/image22.png"/><Relationship Id="rId6" Type="http://schemas.openxmlformats.org/officeDocument/2006/relationships/image" Target="../media/image4.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23.png"/><Relationship Id="rId4" Type="http://schemas.openxmlformats.org/officeDocument/2006/relationships/image" Target="../media/image5.jpg"/><Relationship Id="rId5" Type="http://schemas.openxmlformats.org/officeDocument/2006/relationships/image" Target="../media/image22.png"/><Relationship Id="rId6" Type="http://schemas.openxmlformats.org/officeDocument/2006/relationships/image" Target="../media/image4.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5.jpg"/><Relationship Id="rId4" Type="http://schemas.openxmlformats.org/officeDocument/2006/relationships/image" Target="../media/image22.png"/><Relationship Id="rId5" Type="http://schemas.openxmlformats.org/officeDocument/2006/relationships/image" Target="../media/image4.png"/><Relationship Id="rId6" Type="http://schemas.openxmlformats.org/officeDocument/2006/relationships/image" Target="../media/image30.jpg"/><Relationship Id="rId7" Type="http://schemas.openxmlformats.org/officeDocument/2006/relationships/image" Target="../media/image31.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27.png"/><Relationship Id="rId4" Type="http://schemas.openxmlformats.org/officeDocument/2006/relationships/image" Target="../media/image4.png"/><Relationship Id="rId5" Type="http://schemas.openxmlformats.org/officeDocument/2006/relationships/image" Target="../media/image5.jpg"/><Relationship Id="rId6" Type="http://schemas.openxmlformats.org/officeDocument/2006/relationships/image" Target="../media/image28.png"/><Relationship Id="rId7" Type="http://schemas.openxmlformats.org/officeDocument/2006/relationships/image" Target="../media/image8.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29.jpg"/><Relationship Id="rId4" Type="http://schemas.openxmlformats.org/officeDocument/2006/relationships/image" Target="../media/image4.png"/><Relationship Id="rId5" Type="http://schemas.openxmlformats.org/officeDocument/2006/relationships/image" Target="../media/image5.jpg"/><Relationship Id="rId6" Type="http://schemas.openxmlformats.org/officeDocument/2006/relationships/image" Target="../media/image28.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4.png"/><Relationship Id="rId4" Type="http://schemas.openxmlformats.org/officeDocument/2006/relationships/image" Target="../media/image5.jpg"/><Relationship Id="rId5"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pic>
        <p:nvPicPr>
          <p:cNvPr id="54" name="Google Shape;54;p13"/>
          <p:cNvPicPr preferRelativeResize="0"/>
          <p:nvPr/>
        </p:nvPicPr>
        <p:blipFill>
          <a:blip r:embed="rId3">
            <a:alphaModFix/>
          </a:blip>
          <a:stretch>
            <a:fillRect/>
          </a:stretch>
        </p:blipFill>
        <p:spPr>
          <a:xfrm>
            <a:off x="17325" y="-612050"/>
            <a:ext cx="9109350" cy="5755549"/>
          </a:xfrm>
          <a:prstGeom prst="rect">
            <a:avLst/>
          </a:prstGeom>
          <a:noFill/>
          <a:ln>
            <a:noFill/>
          </a:ln>
        </p:spPr>
      </p:pic>
      <p:pic>
        <p:nvPicPr>
          <p:cNvPr id="55" name="Google Shape;55;p13"/>
          <p:cNvPicPr preferRelativeResize="0"/>
          <p:nvPr/>
        </p:nvPicPr>
        <p:blipFill>
          <a:blip r:embed="rId4">
            <a:alphaModFix/>
          </a:blip>
          <a:stretch>
            <a:fillRect/>
          </a:stretch>
        </p:blipFill>
        <p:spPr>
          <a:xfrm>
            <a:off x="7555325" y="3883750"/>
            <a:ext cx="1588675" cy="1259750"/>
          </a:xfrm>
          <a:prstGeom prst="rect">
            <a:avLst/>
          </a:prstGeom>
          <a:noFill/>
          <a:ln>
            <a:noFill/>
          </a:ln>
        </p:spPr>
      </p:pic>
      <p:pic>
        <p:nvPicPr>
          <p:cNvPr id="56" name="Google Shape;56;p13"/>
          <p:cNvPicPr preferRelativeResize="0"/>
          <p:nvPr/>
        </p:nvPicPr>
        <p:blipFill>
          <a:blip r:embed="rId5">
            <a:alphaModFix/>
          </a:blip>
          <a:stretch>
            <a:fillRect/>
          </a:stretch>
        </p:blipFill>
        <p:spPr>
          <a:xfrm>
            <a:off x="0" y="3883750"/>
            <a:ext cx="1259750" cy="1259750"/>
          </a:xfrm>
          <a:prstGeom prst="rect">
            <a:avLst/>
          </a:prstGeom>
          <a:noFill/>
          <a:ln>
            <a:noFill/>
          </a:ln>
        </p:spPr>
      </p:pic>
      <p:pic>
        <p:nvPicPr>
          <p:cNvPr id="57" name="Google Shape;57;p13"/>
          <p:cNvPicPr preferRelativeResize="0"/>
          <p:nvPr/>
        </p:nvPicPr>
        <p:blipFill>
          <a:blip r:embed="rId6">
            <a:alphaModFix/>
          </a:blip>
          <a:stretch>
            <a:fillRect/>
          </a:stretch>
        </p:blipFill>
        <p:spPr>
          <a:xfrm>
            <a:off x="7555325" y="3883750"/>
            <a:ext cx="1588675" cy="1259750"/>
          </a:xfrm>
          <a:prstGeom prst="rect">
            <a:avLst/>
          </a:prstGeom>
          <a:noFill/>
          <a:ln>
            <a:noFill/>
          </a:ln>
        </p:spPr>
      </p:pic>
      <p:sp>
        <p:nvSpPr>
          <p:cNvPr id="58" name="Google Shape;58;p13"/>
          <p:cNvSpPr txBox="1"/>
          <p:nvPr/>
        </p:nvSpPr>
        <p:spPr>
          <a:xfrm>
            <a:off x="1259750" y="4640600"/>
            <a:ext cx="6295500" cy="512400"/>
          </a:xfrm>
          <a:prstGeom prst="rect">
            <a:avLst/>
          </a:prstGeom>
          <a:noFill/>
          <a:ln>
            <a:noFill/>
          </a:ln>
        </p:spPr>
        <p:txBody>
          <a:bodyPr anchorCtr="0" anchor="t" bIns="91425" lIns="91425" spcFirstLastPara="1" rIns="91425" wrap="square" tIns="91425">
            <a:normAutofit fontScale="92500" lnSpcReduction="20000"/>
          </a:bodyPr>
          <a:lstStyle/>
          <a:p>
            <a:pPr indent="0" lvl="0" marL="0" rtl="0" algn="ctr">
              <a:spcBef>
                <a:spcPts val="0"/>
              </a:spcBef>
              <a:spcAft>
                <a:spcPts val="0"/>
              </a:spcAft>
              <a:buNone/>
            </a:pPr>
            <a:r>
              <a:rPr b="1" lang="en" sz="2800">
                <a:solidFill>
                  <a:schemeClr val="lt1"/>
                </a:solidFill>
                <a:latin typeface="Oswald"/>
                <a:ea typeface="Oswald"/>
                <a:cs typeface="Oswald"/>
                <a:sym typeface="Oswald"/>
              </a:rPr>
              <a:t>July 28th -</a:t>
            </a:r>
            <a:r>
              <a:rPr b="1" lang="en" sz="2800">
                <a:solidFill>
                  <a:schemeClr val="lt1"/>
                </a:solidFill>
                <a:latin typeface="Oswald"/>
                <a:ea typeface="Oswald"/>
                <a:cs typeface="Oswald"/>
                <a:sym typeface="Oswald"/>
              </a:rPr>
              <a:t> Design and Construction Update</a:t>
            </a:r>
            <a:endParaRPr b="1" sz="2800">
              <a:solidFill>
                <a:schemeClr val="lt1"/>
              </a:solidFill>
              <a:latin typeface="Oswald"/>
              <a:ea typeface="Oswald"/>
              <a:cs typeface="Oswald"/>
              <a:sym typeface="Oswald"/>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 name="Shape 62"/>
        <p:cNvGrpSpPr/>
        <p:nvPr/>
      </p:nvGrpSpPr>
      <p:grpSpPr>
        <a:xfrm>
          <a:off x="0" y="0"/>
          <a:ext cx="0" cy="0"/>
          <a:chOff x="0" y="0"/>
          <a:chExt cx="0" cy="0"/>
        </a:xfrm>
      </p:grpSpPr>
      <p:pic>
        <p:nvPicPr>
          <p:cNvPr id="63" name="Google Shape;63;p14"/>
          <p:cNvPicPr preferRelativeResize="0"/>
          <p:nvPr/>
        </p:nvPicPr>
        <p:blipFill rotWithShape="1">
          <a:blip r:embed="rId3">
            <a:alphaModFix/>
          </a:blip>
          <a:srcRect b="0" l="0" r="0" t="25573"/>
          <a:stretch/>
        </p:blipFill>
        <p:spPr>
          <a:xfrm>
            <a:off x="0" y="0"/>
            <a:ext cx="9144001" cy="5143500"/>
          </a:xfrm>
          <a:prstGeom prst="rect">
            <a:avLst/>
          </a:prstGeom>
          <a:noFill/>
          <a:ln>
            <a:noFill/>
          </a:ln>
        </p:spPr>
      </p:pic>
      <p:pic>
        <p:nvPicPr>
          <p:cNvPr id="64" name="Google Shape;64;p14"/>
          <p:cNvPicPr preferRelativeResize="0"/>
          <p:nvPr/>
        </p:nvPicPr>
        <p:blipFill>
          <a:blip r:embed="rId4">
            <a:alphaModFix/>
          </a:blip>
          <a:stretch>
            <a:fillRect/>
          </a:stretch>
        </p:blipFill>
        <p:spPr>
          <a:xfrm>
            <a:off x="7555325" y="3883750"/>
            <a:ext cx="1588675" cy="1259750"/>
          </a:xfrm>
          <a:prstGeom prst="rect">
            <a:avLst/>
          </a:prstGeom>
          <a:noFill/>
          <a:ln>
            <a:noFill/>
          </a:ln>
        </p:spPr>
      </p:pic>
      <p:pic>
        <p:nvPicPr>
          <p:cNvPr id="65" name="Google Shape;65;p14"/>
          <p:cNvPicPr preferRelativeResize="0"/>
          <p:nvPr/>
        </p:nvPicPr>
        <p:blipFill>
          <a:blip r:embed="rId5">
            <a:alphaModFix/>
          </a:blip>
          <a:stretch>
            <a:fillRect/>
          </a:stretch>
        </p:blipFill>
        <p:spPr>
          <a:xfrm>
            <a:off x="0" y="3883750"/>
            <a:ext cx="1259750" cy="1259750"/>
          </a:xfrm>
          <a:prstGeom prst="rect">
            <a:avLst/>
          </a:prstGeom>
          <a:noFill/>
          <a:ln>
            <a:noFill/>
          </a:ln>
        </p:spPr>
      </p:pic>
      <p:pic>
        <p:nvPicPr>
          <p:cNvPr id="66" name="Google Shape;66;p14"/>
          <p:cNvPicPr preferRelativeResize="0"/>
          <p:nvPr/>
        </p:nvPicPr>
        <p:blipFill>
          <a:blip r:embed="rId6">
            <a:alphaModFix/>
          </a:blip>
          <a:stretch>
            <a:fillRect/>
          </a:stretch>
        </p:blipFill>
        <p:spPr>
          <a:xfrm>
            <a:off x="7555325" y="3883750"/>
            <a:ext cx="1588675" cy="1259750"/>
          </a:xfrm>
          <a:prstGeom prst="rect">
            <a:avLst/>
          </a:prstGeom>
          <a:noFill/>
          <a:ln>
            <a:noFill/>
          </a:ln>
        </p:spPr>
      </p:pic>
      <p:pic>
        <p:nvPicPr>
          <p:cNvPr id="67" name="Google Shape;67;p14"/>
          <p:cNvPicPr preferRelativeResize="0"/>
          <p:nvPr/>
        </p:nvPicPr>
        <p:blipFill rotWithShape="1">
          <a:blip r:embed="rId7">
            <a:alphaModFix/>
          </a:blip>
          <a:srcRect b="18284" l="0" r="0" t="11711"/>
          <a:stretch/>
        </p:blipFill>
        <p:spPr>
          <a:xfrm>
            <a:off x="5714875" y="3685750"/>
            <a:ext cx="1799526" cy="1259750"/>
          </a:xfrm>
          <a:prstGeom prst="rect">
            <a:avLst/>
          </a:prstGeom>
          <a:noFill/>
          <a:ln>
            <a:noFill/>
          </a:ln>
        </p:spPr>
      </p:pic>
      <p:sp>
        <p:nvSpPr>
          <p:cNvPr id="68" name="Google Shape;68;p14"/>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lt1"/>
                </a:solidFill>
                <a:latin typeface="Oswald"/>
                <a:ea typeface="Oswald"/>
                <a:cs typeface="Oswald"/>
                <a:sym typeface="Oswald"/>
              </a:rPr>
              <a:t>Phase 2 Athletics</a:t>
            </a:r>
            <a:endParaRPr sz="2800">
              <a:solidFill>
                <a:schemeClr val="lt1"/>
              </a:solidFill>
              <a:latin typeface="Oswald"/>
              <a:ea typeface="Oswald"/>
              <a:cs typeface="Oswald"/>
              <a:sym typeface="Oswald"/>
            </a:endParaRPr>
          </a:p>
          <a:p>
            <a:pPr indent="0" lvl="0" marL="0" rtl="0" algn="ctr">
              <a:spcBef>
                <a:spcPts val="0"/>
              </a:spcBef>
              <a:spcAft>
                <a:spcPts val="0"/>
              </a:spcAft>
              <a:buNone/>
            </a:pPr>
            <a:r>
              <a:rPr b="1" lang="en" sz="2800">
                <a:solidFill>
                  <a:schemeClr val="lt1"/>
                </a:solidFill>
                <a:latin typeface="Oswald"/>
                <a:ea typeface="Oswald"/>
                <a:cs typeface="Oswald"/>
                <a:sym typeface="Oswald"/>
              </a:rPr>
              <a:t>NBHS Physical Science Center </a:t>
            </a:r>
            <a:endParaRPr b="1" sz="2800">
              <a:solidFill>
                <a:schemeClr val="lt1"/>
              </a:solidFill>
              <a:latin typeface="Oswald"/>
              <a:ea typeface="Oswald"/>
              <a:cs typeface="Oswald"/>
              <a:sym typeface="Oswald"/>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 name="Shape 72"/>
        <p:cNvGrpSpPr/>
        <p:nvPr/>
      </p:nvGrpSpPr>
      <p:grpSpPr>
        <a:xfrm>
          <a:off x="0" y="0"/>
          <a:ext cx="0" cy="0"/>
          <a:chOff x="0" y="0"/>
          <a:chExt cx="0" cy="0"/>
        </a:xfrm>
      </p:grpSpPr>
      <p:pic>
        <p:nvPicPr>
          <p:cNvPr id="73" name="Google Shape;73;p15"/>
          <p:cNvPicPr preferRelativeResize="0"/>
          <p:nvPr/>
        </p:nvPicPr>
        <p:blipFill rotWithShape="1">
          <a:blip r:embed="rId3">
            <a:alphaModFix/>
          </a:blip>
          <a:srcRect b="15888" l="0" r="0" t="12576"/>
          <a:stretch/>
        </p:blipFill>
        <p:spPr>
          <a:xfrm>
            <a:off x="0" y="0"/>
            <a:ext cx="9143999" cy="5143500"/>
          </a:xfrm>
          <a:prstGeom prst="rect">
            <a:avLst/>
          </a:prstGeom>
          <a:noFill/>
          <a:ln>
            <a:noFill/>
          </a:ln>
        </p:spPr>
      </p:pic>
      <p:pic>
        <p:nvPicPr>
          <p:cNvPr id="74" name="Google Shape;74;p15"/>
          <p:cNvPicPr preferRelativeResize="0"/>
          <p:nvPr/>
        </p:nvPicPr>
        <p:blipFill>
          <a:blip r:embed="rId4">
            <a:alphaModFix/>
          </a:blip>
          <a:stretch>
            <a:fillRect/>
          </a:stretch>
        </p:blipFill>
        <p:spPr>
          <a:xfrm>
            <a:off x="7555325" y="3883750"/>
            <a:ext cx="1588675" cy="1259750"/>
          </a:xfrm>
          <a:prstGeom prst="rect">
            <a:avLst/>
          </a:prstGeom>
          <a:noFill/>
          <a:ln>
            <a:noFill/>
          </a:ln>
        </p:spPr>
      </p:pic>
      <p:pic>
        <p:nvPicPr>
          <p:cNvPr id="75" name="Google Shape;75;p15"/>
          <p:cNvPicPr preferRelativeResize="0"/>
          <p:nvPr/>
        </p:nvPicPr>
        <p:blipFill>
          <a:blip r:embed="rId5">
            <a:alphaModFix/>
          </a:blip>
          <a:stretch>
            <a:fillRect/>
          </a:stretch>
        </p:blipFill>
        <p:spPr>
          <a:xfrm>
            <a:off x="0" y="3883750"/>
            <a:ext cx="1259750" cy="1259750"/>
          </a:xfrm>
          <a:prstGeom prst="rect">
            <a:avLst/>
          </a:prstGeom>
          <a:noFill/>
          <a:ln>
            <a:noFill/>
          </a:ln>
        </p:spPr>
      </p:pic>
      <p:pic>
        <p:nvPicPr>
          <p:cNvPr id="76" name="Google Shape;76;p15"/>
          <p:cNvPicPr preferRelativeResize="0"/>
          <p:nvPr/>
        </p:nvPicPr>
        <p:blipFill rotWithShape="1">
          <a:blip r:embed="rId6">
            <a:alphaModFix/>
          </a:blip>
          <a:srcRect b="18284" l="0" r="0" t="11711"/>
          <a:stretch/>
        </p:blipFill>
        <p:spPr>
          <a:xfrm>
            <a:off x="5714875" y="3685750"/>
            <a:ext cx="1799526" cy="1259750"/>
          </a:xfrm>
          <a:prstGeom prst="rect">
            <a:avLst/>
          </a:prstGeom>
          <a:noFill/>
          <a:ln>
            <a:noFill/>
          </a:ln>
        </p:spPr>
      </p:pic>
      <p:sp>
        <p:nvSpPr>
          <p:cNvPr id="77" name="Google Shape;77;p15"/>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lt1"/>
                </a:solidFill>
                <a:latin typeface="Oswald"/>
                <a:ea typeface="Oswald"/>
                <a:cs typeface="Oswald"/>
                <a:sym typeface="Oswald"/>
              </a:rPr>
              <a:t>Phase 2 Athletics</a:t>
            </a:r>
            <a:endParaRPr sz="2800">
              <a:solidFill>
                <a:schemeClr val="lt1"/>
              </a:solidFill>
              <a:latin typeface="Oswald"/>
              <a:ea typeface="Oswald"/>
              <a:cs typeface="Oswald"/>
              <a:sym typeface="Oswald"/>
            </a:endParaRPr>
          </a:p>
          <a:p>
            <a:pPr indent="0" lvl="0" marL="0" rtl="0" algn="ctr">
              <a:spcBef>
                <a:spcPts val="0"/>
              </a:spcBef>
              <a:spcAft>
                <a:spcPts val="0"/>
              </a:spcAft>
              <a:buNone/>
            </a:pPr>
            <a:r>
              <a:rPr b="1" lang="en" sz="2800">
                <a:solidFill>
                  <a:schemeClr val="lt1"/>
                </a:solidFill>
                <a:latin typeface="Oswald"/>
                <a:ea typeface="Oswald"/>
                <a:cs typeface="Oswald"/>
                <a:sym typeface="Oswald"/>
              </a:rPr>
              <a:t>NBHS Physical Science Center </a:t>
            </a:r>
            <a:endParaRPr b="1" sz="2800">
              <a:solidFill>
                <a:schemeClr val="lt1"/>
              </a:solidFill>
              <a:latin typeface="Oswald"/>
              <a:ea typeface="Oswald"/>
              <a:cs typeface="Oswald"/>
              <a:sym typeface="Oswald"/>
            </a:endParaRPr>
          </a:p>
        </p:txBody>
      </p:sp>
      <p:pic>
        <p:nvPicPr>
          <p:cNvPr id="78" name="Google Shape;78;p15"/>
          <p:cNvPicPr preferRelativeResize="0"/>
          <p:nvPr/>
        </p:nvPicPr>
        <p:blipFill>
          <a:blip r:embed="rId4">
            <a:alphaModFix/>
          </a:blip>
          <a:stretch>
            <a:fillRect/>
          </a:stretch>
        </p:blipFill>
        <p:spPr>
          <a:xfrm>
            <a:off x="7555325" y="3883750"/>
            <a:ext cx="1588675" cy="1259750"/>
          </a:xfrm>
          <a:prstGeom prst="rect">
            <a:avLst/>
          </a:prstGeom>
          <a:noFill/>
          <a:ln>
            <a:noFill/>
          </a:ln>
        </p:spPr>
      </p:pic>
      <p:pic>
        <p:nvPicPr>
          <p:cNvPr id="79" name="Google Shape;79;p15"/>
          <p:cNvPicPr preferRelativeResize="0"/>
          <p:nvPr/>
        </p:nvPicPr>
        <p:blipFill>
          <a:blip r:embed="rId7">
            <a:alphaModFix/>
          </a:blip>
          <a:stretch>
            <a:fillRect/>
          </a:stretch>
        </p:blipFill>
        <p:spPr>
          <a:xfrm>
            <a:off x="7555325" y="3883750"/>
            <a:ext cx="1588675" cy="125975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pic>
        <p:nvPicPr>
          <p:cNvPr id="84" name="Google Shape;84;p16"/>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85" name="Google Shape;85;p16"/>
          <p:cNvPicPr preferRelativeResize="0"/>
          <p:nvPr/>
        </p:nvPicPr>
        <p:blipFill>
          <a:blip r:embed="rId4">
            <a:alphaModFix/>
          </a:blip>
          <a:stretch>
            <a:fillRect/>
          </a:stretch>
        </p:blipFill>
        <p:spPr>
          <a:xfrm>
            <a:off x="0" y="3883750"/>
            <a:ext cx="1259750" cy="1259750"/>
          </a:xfrm>
          <a:prstGeom prst="rect">
            <a:avLst/>
          </a:prstGeom>
          <a:noFill/>
          <a:ln>
            <a:noFill/>
          </a:ln>
        </p:spPr>
      </p:pic>
      <p:pic>
        <p:nvPicPr>
          <p:cNvPr id="86" name="Google Shape;86;p16"/>
          <p:cNvPicPr preferRelativeResize="0"/>
          <p:nvPr/>
        </p:nvPicPr>
        <p:blipFill rotWithShape="1">
          <a:blip r:embed="rId5">
            <a:alphaModFix/>
          </a:blip>
          <a:srcRect b="18284" l="0" r="0" t="11711"/>
          <a:stretch/>
        </p:blipFill>
        <p:spPr>
          <a:xfrm>
            <a:off x="5714875" y="3685750"/>
            <a:ext cx="1799526" cy="1259750"/>
          </a:xfrm>
          <a:prstGeom prst="rect">
            <a:avLst/>
          </a:prstGeom>
          <a:noFill/>
          <a:ln>
            <a:noFill/>
          </a:ln>
        </p:spPr>
      </p:pic>
      <p:sp>
        <p:nvSpPr>
          <p:cNvPr id="87" name="Google Shape;87;p16"/>
          <p:cNvSpPr txBox="1"/>
          <p:nvPr/>
        </p:nvSpPr>
        <p:spPr>
          <a:xfrm>
            <a:off x="75050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2 Athletics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NBHS Physical Science Center </a:t>
            </a:r>
            <a:endParaRPr b="1" sz="2800">
              <a:solidFill>
                <a:schemeClr val="dk2"/>
              </a:solidFill>
              <a:latin typeface="Oswald"/>
              <a:ea typeface="Oswald"/>
              <a:cs typeface="Oswald"/>
              <a:sym typeface="Oswald"/>
            </a:endParaRPr>
          </a:p>
        </p:txBody>
      </p:sp>
      <p:pic>
        <p:nvPicPr>
          <p:cNvPr id="88" name="Google Shape;88;p16"/>
          <p:cNvPicPr preferRelativeResize="0"/>
          <p:nvPr/>
        </p:nvPicPr>
        <p:blipFill>
          <a:blip r:embed="rId3">
            <a:alphaModFix/>
          </a:blip>
          <a:stretch>
            <a:fillRect/>
          </a:stretch>
        </p:blipFill>
        <p:spPr>
          <a:xfrm>
            <a:off x="7555325" y="3883750"/>
            <a:ext cx="1588675" cy="1259750"/>
          </a:xfrm>
          <a:prstGeom prst="rect">
            <a:avLst/>
          </a:prstGeom>
          <a:noFill/>
          <a:ln>
            <a:noFill/>
          </a:ln>
        </p:spPr>
      </p:pic>
      <p:sp>
        <p:nvSpPr>
          <p:cNvPr id="89" name="Google Shape;89;p16"/>
          <p:cNvSpPr txBox="1"/>
          <p:nvPr/>
        </p:nvSpPr>
        <p:spPr>
          <a:xfrm>
            <a:off x="86700" y="54050"/>
            <a:ext cx="4356600" cy="3746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500" u="sng">
                <a:solidFill>
                  <a:schemeClr val="dk1"/>
                </a:solidFill>
              </a:rPr>
              <a:t>Board Consent Items - Bid Package No. 2 - North Bullitt Physical Science Center </a:t>
            </a:r>
            <a:endParaRPr i="1" sz="1450">
              <a:solidFill>
                <a:srgbClr val="156082"/>
              </a:solidFill>
            </a:endParaRPr>
          </a:p>
          <a:p>
            <a:pPr indent="0" lvl="0" marL="0" rtl="0" algn="l">
              <a:lnSpc>
                <a:spcPct val="115000"/>
              </a:lnSpc>
              <a:spcBef>
                <a:spcPts val="900"/>
              </a:spcBef>
              <a:spcAft>
                <a:spcPts val="0"/>
              </a:spcAft>
              <a:buClr>
                <a:schemeClr val="dk1"/>
              </a:buClr>
              <a:buSzPts val="1100"/>
              <a:buFont typeface="Arial"/>
              <a:buNone/>
            </a:pPr>
            <a:r>
              <a:t/>
            </a:r>
            <a:endParaRPr b="1" u="sng">
              <a:solidFill>
                <a:schemeClr val="dk1"/>
              </a:solidFill>
            </a:endParaRPr>
          </a:p>
          <a:p>
            <a:pPr indent="0" lvl="0" marL="0" rtl="0" algn="l">
              <a:lnSpc>
                <a:spcPct val="115000"/>
              </a:lnSpc>
              <a:spcBef>
                <a:spcPts val="900"/>
              </a:spcBef>
              <a:spcAft>
                <a:spcPts val="0"/>
              </a:spcAft>
              <a:buClr>
                <a:schemeClr val="dk1"/>
              </a:buClr>
              <a:buSzPts val="1100"/>
              <a:buFont typeface="Arial"/>
              <a:buNone/>
            </a:pPr>
            <a:r>
              <a:rPr b="1" lang="en" u="sng">
                <a:solidFill>
                  <a:schemeClr val="dk1"/>
                </a:solidFill>
              </a:rPr>
              <a:t>BG 24-192 - CO#04 FACPAC Form for Sisken Steel DPO</a:t>
            </a:r>
            <a:endParaRPr b="1" sz="1900" u="sng"/>
          </a:p>
          <a:p>
            <a:pPr indent="0" lvl="0" marL="0" rtl="0" algn="l">
              <a:lnSpc>
                <a:spcPct val="115000"/>
              </a:lnSpc>
              <a:spcBef>
                <a:spcPts val="900"/>
              </a:spcBef>
              <a:spcAft>
                <a:spcPts val="0"/>
              </a:spcAft>
              <a:buClr>
                <a:schemeClr val="dk1"/>
              </a:buClr>
              <a:buSzPts val="1100"/>
              <a:buFont typeface="Arial"/>
              <a:buNone/>
            </a:pPr>
            <a:r>
              <a:rPr i="1" lang="en">
                <a:solidFill>
                  <a:srgbClr val="156082"/>
                </a:solidFill>
              </a:rPr>
              <a:t>This is a net-zero change order for a transfer of materials from the General Contractor's Contract to the Material DPO. This form is required to supplement documentation for Change Order 04 which the Board approved at the February 24, 2025 Board Meeting. The AIA G701 Change Order has been previously reviewed and approved by the Board. </a:t>
            </a:r>
            <a:endParaRPr i="1" sz="1900">
              <a:solidFill>
                <a:srgbClr val="156082"/>
              </a:solidFill>
            </a:endParaRPr>
          </a:p>
          <a:p>
            <a:pPr indent="0" lvl="0" marL="0" rtl="0" algn="l">
              <a:lnSpc>
                <a:spcPct val="115000"/>
              </a:lnSpc>
              <a:spcBef>
                <a:spcPts val="900"/>
              </a:spcBef>
              <a:spcAft>
                <a:spcPts val="0"/>
              </a:spcAft>
              <a:buNone/>
            </a:pPr>
            <a:r>
              <a:t/>
            </a:r>
            <a:endParaRPr b="1" i="1" sz="1300">
              <a:solidFill>
                <a:srgbClr val="156082"/>
              </a:solidFill>
            </a:endParaRPr>
          </a:p>
          <a:p>
            <a:pPr indent="0" lvl="0" marL="0" rtl="0" algn="l">
              <a:lnSpc>
                <a:spcPct val="115000"/>
              </a:lnSpc>
              <a:spcBef>
                <a:spcPts val="900"/>
              </a:spcBef>
              <a:spcAft>
                <a:spcPts val="0"/>
              </a:spcAft>
              <a:buClr>
                <a:schemeClr val="dk1"/>
              </a:buClr>
              <a:buSzPts val="1100"/>
              <a:buFont typeface="Arial"/>
              <a:buNone/>
            </a:pPr>
            <a:r>
              <a:t/>
            </a:r>
            <a:endParaRPr i="1" sz="1450">
              <a:solidFill>
                <a:srgbClr val="156082"/>
              </a:solidFill>
            </a:endParaRPr>
          </a:p>
          <a:p>
            <a:pPr indent="0" lvl="0" marL="0" rtl="0" algn="l">
              <a:lnSpc>
                <a:spcPct val="115000"/>
              </a:lnSpc>
              <a:spcBef>
                <a:spcPts val="900"/>
              </a:spcBef>
              <a:spcAft>
                <a:spcPts val="0"/>
              </a:spcAft>
              <a:buNone/>
            </a:pPr>
            <a:r>
              <a:t/>
            </a:r>
            <a:endParaRPr i="1" sz="1300">
              <a:solidFill>
                <a:srgbClr val="156082"/>
              </a:solidFill>
            </a:endParaRPr>
          </a:p>
          <a:p>
            <a:pPr indent="0" lvl="0" marL="0" rtl="0" algn="l">
              <a:lnSpc>
                <a:spcPct val="115000"/>
              </a:lnSpc>
              <a:spcBef>
                <a:spcPts val="900"/>
              </a:spcBef>
              <a:spcAft>
                <a:spcPts val="0"/>
              </a:spcAft>
              <a:buNone/>
            </a:pPr>
            <a:r>
              <a:rPr i="1" lang="en" sz="1300">
                <a:solidFill>
                  <a:srgbClr val="156082"/>
                </a:solidFill>
              </a:rPr>
              <a:t> </a:t>
            </a:r>
            <a:endParaRPr>
              <a:solidFill>
                <a:schemeClr val="dk1"/>
              </a:solidFill>
            </a:endParaRPr>
          </a:p>
          <a:p>
            <a:pPr indent="0" lvl="0" marL="0" rtl="0" algn="l">
              <a:lnSpc>
                <a:spcPct val="115000"/>
              </a:lnSpc>
              <a:spcBef>
                <a:spcPts val="900"/>
              </a:spcBef>
              <a:spcAft>
                <a:spcPts val="0"/>
              </a:spcAft>
              <a:buNone/>
            </a:pPr>
            <a:r>
              <a:rPr lang="en">
                <a:solidFill>
                  <a:schemeClr val="dk1"/>
                </a:solidFill>
              </a:rPr>
              <a:t> </a:t>
            </a:r>
            <a:endParaRPr i="1" sz="1500">
              <a:solidFill>
                <a:schemeClr val="accent1"/>
              </a:solidFill>
            </a:endParaRPr>
          </a:p>
          <a:p>
            <a:pPr indent="0" lvl="0" marL="457200" rtl="0" algn="l">
              <a:spcBef>
                <a:spcPts val="900"/>
              </a:spcBef>
              <a:spcAft>
                <a:spcPts val="0"/>
              </a:spcAft>
              <a:buNone/>
            </a:pPr>
            <a:r>
              <a:t/>
            </a:r>
            <a:endParaRPr i="1" sz="1500">
              <a:solidFill>
                <a:schemeClr val="accent1"/>
              </a:solidFill>
            </a:endParaRPr>
          </a:p>
          <a:p>
            <a:pPr indent="0" lvl="0" marL="0" rtl="0" algn="l">
              <a:lnSpc>
                <a:spcPct val="115000"/>
              </a:lnSpc>
              <a:spcBef>
                <a:spcPts val="1200"/>
              </a:spcBef>
              <a:spcAft>
                <a:spcPts val="0"/>
              </a:spcAft>
              <a:buNone/>
            </a:pPr>
            <a:r>
              <a:t/>
            </a:r>
            <a:endParaRPr>
              <a:solidFill>
                <a:schemeClr val="dk1"/>
              </a:solidFill>
            </a:endParaRPr>
          </a:p>
          <a:p>
            <a:pPr indent="0" lvl="0" marL="0" rtl="0" algn="l">
              <a:spcBef>
                <a:spcPts val="1200"/>
              </a:spcBef>
              <a:spcAft>
                <a:spcPts val="0"/>
              </a:spcAft>
              <a:buNone/>
            </a:pPr>
            <a:r>
              <a:t/>
            </a:r>
            <a:endParaRPr i="1" sz="1700">
              <a:solidFill>
                <a:schemeClr val="accent1"/>
              </a:solidFill>
            </a:endParaRPr>
          </a:p>
        </p:txBody>
      </p:sp>
      <p:pic>
        <p:nvPicPr>
          <p:cNvPr id="90" name="Google Shape;90;p16"/>
          <p:cNvPicPr preferRelativeResize="0"/>
          <p:nvPr/>
        </p:nvPicPr>
        <p:blipFill rotWithShape="1">
          <a:blip r:embed="rId6">
            <a:alphaModFix/>
          </a:blip>
          <a:srcRect b="0" l="0" r="606" t="30536"/>
          <a:stretch/>
        </p:blipFill>
        <p:spPr>
          <a:xfrm>
            <a:off x="4471600" y="613250"/>
            <a:ext cx="4672400" cy="3187201"/>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 name="Shape 94"/>
        <p:cNvGrpSpPr/>
        <p:nvPr/>
      </p:nvGrpSpPr>
      <p:grpSpPr>
        <a:xfrm>
          <a:off x="0" y="0"/>
          <a:ext cx="0" cy="0"/>
          <a:chOff x="0" y="0"/>
          <a:chExt cx="0" cy="0"/>
        </a:xfrm>
      </p:grpSpPr>
      <p:pic>
        <p:nvPicPr>
          <p:cNvPr id="95" name="Google Shape;95;p17"/>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96" name="Google Shape;96;p17"/>
          <p:cNvPicPr preferRelativeResize="0"/>
          <p:nvPr/>
        </p:nvPicPr>
        <p:blipFill>
          <a:blip r:embed="rId4">
            <a:alphaModFix/>
          </a:blip>
          <a:stretch>
            <a:fillRect/>
          </a:stretch>
        </p:blipFill>
        <p:spPr>
          <a:xfrm>
            <a:off x="0" y="3883750"/>
            <a:ext cx="1259750" cy="1259750"/>
          </a:xfrm>
          <a:prstGeom prst="rect">
            <a:avLst/>
          </a:prstGeom>
          <a:noFill/>
          <a:ln>
            <a:noFill/>
          </a:ln>
        </p:spPr>
      </p:pic>
      <p:pic>
        <p:nvPicPr>
          <p:cNvPr id="97" name="Google Shape;97;p17"/>
          <p:cNvPicPr preferRelativeResize="0"/>
          <p:nvPr/>
        </p:nvPicPr>
        <p:blipFill rotWithShape="1">
          <a:blip r:embed="rId5">
            <a:alphaModFix/>
          </a:blip>
          <a:srcRect b="18284" l="0" r="0" t="11711"/>
          <a:stretch/>
        </p:blipFill>
        <p:spPr>
          <a:xfrm>
            <a:off x="5714875" y="3685750"/>
            <a:ext cx="1799526" cy="1259750"/>
          </a:xfrm>
          <a:prstGeom prst="rect">
            <a:avLst/>
          </a:prstGeom>
          <a:noFill/>
          <a:ln>
            <a:noFill/>
          </a:ln>
        </p:spPr>
      </p:pic>
      <p:sp>
        <p:nvSpPr>
          <p:cNvPr id="98" name="Google Shape;98;p17"/>
          <p:cNvSpPr txBox="1"/>
          <p:nvPr/>
        </p:nvSpPr>
        <p:spPr>
          <a:xfrm>
            <a:off x="75050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2 Athletics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NBHS Physical Science Center </a:t>
            </a:r>
            <a:endParaRPr b="1" sz="2800">
              <a:solidFill>
                <a:schemeClr val="dk2"/>
              </a:solidFill>
              <a:latin typeface="Oswald"/>
              <a:ea typeface="Oswald"/>
              <a:cs typeface="Oswald"/>
              <a:sym typeface="Oswald"/>
            </a:endParaRPr>
          </a:p>
        </p:txBody>
      </p:sp>
      <p:pic>
        <p:nvPicPr>
          <p:cNvPr id="99" name="Google Shape;99;p17"/>
          <p:cNvPicPr preferRelativeResize="0"/>
          <p:nvPr/>
        </p:nvPicPr>
        <p:blipFill>
          <a:blip r:embed="rId3">
            <a:alphaModFix/>
          </a:blip>
          <a:stretch>
            <a:fillRect/>
          </a:stretch>
        </p:blipFill>
        <p:spPr>
          <a:xfrm>
            <a:off x="7555325" y="3883750"/>
            <a:ext cx="1588675" cy="1259750"/>
          </a:xfrm>
          <a:prstGeom prst="rect">
            <a:avLst/>
          </a:prstGeom>
          <a:noFill/>
          <a:ln>
            <a:noFill/>
          </a:ln>
        </p:spPr>
      </p:pic>
      <p:sp>
        <p:nvSpPr>
          <p:cNvPr id="100" name="Google Shape;100;p17"/>
          <p:cNvSpPr txBox="1"/>
          <p:nvPr/>
        </p:nvSpPr>
        <p:spPr>
          <a:xfrm>
            <a:off x="86700" y="54050"/>
            <a:ext cx="8850900" cy="3746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500" u="sng">
                <a:solidFill>
                  <a:schemeClr val="dk1"/>
                </a:solidFill>
              </a:rPr>
              <a:t>Board Consent Items - Bid Package No. 2 - North Bullitt Physical Science Center </a:t>
            </a:r>
            <a:endParaRPr i="1" sz="1450">
              <a:solidFill>
                <a:srgbClr val="156082"/>
              </a:solidFill>
            </a:endParaRPr>
          </a:p>
          <a:p>
            <a:pPr indent="0" lvl="0" marL="0" rtl="0" algn="l">
              <a:lnSpc>
                <a:spcPct val="115000"/>
              </a:lnSpc>
              <a:spcBef>
                <a:spcPts val="900"/>
              </a:spcBef>
              <a:spcAft>
                <a:spcPts val="0"/>
              </a:spcAft>
              <a:buClr>
                <a:schemeClr val="dk1"/>
              </a:buClr>
              <a:buSzPts val="1100"/>
              <a:buFont typeface="Arial"/>
              <a:buNone/>
            </a:pPr>
            <a:r>
              <a:t/>
            </a:r>
            <a:endParaRPr b="1" u="sng">
              <a:solidFill>
                <a:schemeClr val="dk1"/>
              </a:solidFill>
            </a:endParaRPr>
          </a:p>
          <a:p>
            <a:pPr indent="0" lvl="0" marL="0" rtl="0" algn="l">
              <a:lnSpc>
                <a:spcPct val="115000"/>
              </a:lnSpc>
              <a:spcBef>
                <a:spcPts val="900"/>
              </a:spcBef>
              <a:spcAft>
                <a:spcPts val="0"/>
              </a:spcAft>
              <a:buClr>
                <a:schemeClr val="dk1"/>
              </a:buClr>
              <a:buSzPts val="1100"/>
              <a:buFont typeface="Arial"/>
              <a:buNone/>
            </a:pPr>
            <a:r>
              <a:rPr b="1" lang="en" u="sng">
                <a:solidFill>
                  <a:schemeClr val="dk1"/>
                </a:solidFill>
              </a:rPr>
              <a:t>Change Order 09 – </a:t>
            </a:r>
            <a:r>
              <a:rPr b="1" lang="en" u="sng"/>
              <a:t>Audio Enhancement Revisions</a:t>
            </a:r>
            <a:endParaRPr b="1" u="sng"/>
          </a:p>
          <a:p>
            <a:pPr indent="0" lvl="0" marL="0" rtl="0" algn="l">
              <a:lnSpc>
                <a:spcPct val="115000"/>
              </a:lnSpc>
              <a:spcBef>
                <a:spcPts val="900"/>
              </a:spcBef>
              <a:spcAft>
                <a:spcPts val="0"/>
              </a:spcAft>
              <a:buNone/>
            </a:pPr>
            <a:r>
              <a:rPr i="1" lang="en">
                <a:solidFill>
                  <a:srgbClr val="156082"/>
                </a:solidFill>
              </a:rPr>
              <a:t>This change order includes omission of Work by the General Contractor (Calhoun) and Electrical Contractor (KES) under the general construction contract to support the Audio Enhancement cooperative purchase agreement scope of work as detailed by SAP Quote #103356, dated June 19, 2025. This work will standardize this facility on the life safety upgrades established by BG 23-165.</a:t>
            </a:r>
            <a:endParaRPr i="1">
              <a:solidFill>
                <a:srgbClr val="156082"/>
              </a:solidFill>
            </a:endParaRPr>
          </a:p>
          <a:p>
            <a:pPr indent="0" lvl="0" marL="0" rtl="0" algn="l">
              <a:lnSpc>
                <a:spcPct val="115000"/>
              </a:lnSpc>
              <a:spcBef>
                <a:spcPts val="900"/>
              </a:spcBef>
              <a:spcAft>
                <a:spcPts val="0"/>
              </a:spcAft>
              <a:buNone/>
            </a:pPr>
            <a:r>
              <a:rPr i="1" lang="en">
                <a:solidFill>
                  <a:srgbClr val="156082"/>
                </a:solidFill>
              </a:rPr>
              <a:t>General Construction Change Order Cost Credit: 				($4,240.00)</a:t>
            </a:r>
            <a:endParaRPr i="1">
              <a:solidFill>
                <a:srgbClr val="156082"/>
              </a:solidFill>
            </a:endParaRPr>
          </a:p>
          <a:p>
            <a:pPr indent="0" lvl="0" marL="0" rtl="0" algn="l">
              <a:lnSpc>
                <a:spcPct val="115000"/>
              </a:lnSpc>
              <a:spcBef>
                <a:spcPts val="900"/>
              </a:spcBef>
              <a:spcAft>
                <a:spcPts val="0"/>
              </a:spcAft>
              <a:buNone/>
            </a:pPr>
            <a:r>
              <a:rPr i="1" lang="en">
                <a:solidFill>
                  <a:srgbClr val="156082"/>
                </a:solidFill>
              </a:rPr>
              <a:t>Audio Enhancement COOP Proposal - Quote #98388 - 4-22-2025 	$56,244.42</a:t>
            </a:r>
            <a:endParaRPr i="1">
              <a:solidFill>
                <a:srgbClr val="156082"/>
              </a:solidFill>
            </a:endParaRPr>
          </a:p>
          <a:p>
            <a:pPr indent="0" lvl="0" marL="0" rtl="0" algn="l">
              <a:lnSpc>
                <a:spcPct val="115000"/>
              </a:lnSpc>
              <a:spcBef>
                <a:spcPts val="900"/>
              </a:spcBef>
              <a:spcAft>
                <a:spcPts val="0"/>
              </a:spcAft>
              <a:buNone/>
            </a:pPr>
            <a:r>
              <a:rPr i="1" lang="en">
                <a:solidFill>
                  <a:srgbClr val="156082"/>
                </a:solidFill>
              </a:rPr>
              <a:t>Total Cost of Improvements (Change Order + COOP) : 			$52,004.42</a:t>
            </a:r>
            <a:endParaRPr i="1">
              <a:solidFill>
                <a:srgbClr val="156082"/>
              </a:solidFill>
            </a:endParaRPr>
          </a:p>
          <a:p>
            <a:pPr indent="0" lvl="0" marL="0" rtl="0" algn="l">
              <a:lnSpc>
                <a:spcPct val="115000"/>
              </a:lnSpc>
              <a:spcBef>
                <a:spcPts val="900"/>
              </a:spcBef>
              <a:spcAft>
                <a:spcPts val="0"/>
              </a:spcAft>
              <a:buNone/>
            </a:pPr>
            <a:r>
              <a:t/>
            </a:r>
            <a:endParaRPr b="1" i="1" sz="1300">
              <a:solidFill>
                <a:srgbClr val="156082"/>
              </a:solidFill>
            </a:endParaRPr>
          </a:p>
          <a:p>
            <a:pPr indent="0" lvl="0" marL="0" rtl="0" algn="l">
              <a:lnSpc>
                <a:spcPct val="115000"/>
              </a:lnSpc>
              <a:spcBef>
                <a:spcPts val="900"/>
              </a:spcBef>
              <a:spcAft>
                <a:spcPts val="0"/>
              </a:spcAft>
              <a:buClr>
                <a:schemeClr val="dk1"/>
              </a:buClr>
              <a:buSzPts val="1100"/>
              <a:buFont typeface="Arial"/>
              <a:buNone/>
            </a:pPr>
            <a:r>
              <a:t/>
            </a:r>
            <a:endParaRPr i="1" sz="1450">
              <a:solidFill>
                <a:srgbClr val="156082"/>
              </a:solidFill>
            </a:endParaRPr>
          </a:p>
          <a:p>
            <a:pPr indent="0" lvl="0" marL="0" rtl="0" algn="l">
              <a:lnSpc>
                <a:spcPct val="115000"/>
              </a:lnSpc>
              <a:spcBef>
                <a:spcPts val="900"/>
              </a:spcBef>
              <a:spcAft>
                <a:spcPts val="0"/>
              </a:spcAft>
              <a:buNone/>
            </a:pPr>
            <a:r>
              <a:t/>
            </a:r>
            <a:endParaRPr i="1" sz="1300">
              <a:solidFill>
                <a:srgbClr val="156082"/>
              </a:solidFill>
            </a:endParaRPr>
          </a:p>
          <a:p>
            <a:pPr indent="0" lvl="0" marL="0" rtl="0" algn="l">
              <a:lnSpc>
                <a:spcPct val="115000"/>
              </a:lnSpc>
              <a:spcBef>
                <a:spcPts val="900"/>
              </a:spcBef>
              <a:spcAft>
                <a:spcPts val="0"/>
              </a:spcAft>
              <a:buNone/>
            </a:pPr>
            <a:r>
              <a:rPr i="1" lang="en" sz="1300">
                <a:solidFill>
                  <a:srgbClr val="156082"/>
                </a:solidFill>
              </a:rPr>
              <a:t> </a:t>
            </a:r>
            <a:endParaRPr>
              <a:solidFill>
                <a:schemeClr val="dk1"/>
              </a:solidFill>
            </a:endParaRPr>
          </a:p>
          <a:p>
            <a:pPr indent="0" lvl="0" marL="0" rtl="0" algn="l">
              <a:lnSpc>
                <a:spcPct val="115000"/>
              </a:lnSpc>
              <a:spcBef>
                <a:spcPts val="900"/>
              </a:spcBef>
              <a:spcAft>
                <a:spcPts val="0"/>
              </a:spcAft>
              <a:buNone/>
            </a:pPr>
            <a:r>
              <a:rPr lang="en">
                <a:solidFill>
                  <a:schemeClr val="dk1"/>
                </a:solidFill>
              </a:rPr>
              <a:t> </a:t>
            </a:r>
            <a:endParaRPr i="1" sz="1500">
              <a:solidFill>
                <a:schemeClr val="accent1"/>
              </a:solidFill>
            </a:endParaRPr>
          </a:p>
          <a:p>
            <a:pPr indent="0" lvl="0" marL="457200" rtl="0" algn="l">
              <a:spcBef>
                <a:spcPts val="900"/>
              </a:spcBef>
              <a:spcAft>
                <a:spcPts val="0"/>
              </a:spcAft>
              <a:buNone/>
            </a:pPr>
            <a:r>
              <a:t/>
            </a:r>
            <a:endParaRPr i="1" sz="1500">
              <a:solidFill>
                <a:schemeClr val="accent1"/>
              </a:solidFill>
            </a:endParaRPr>
          </a:p>
          <a:p>
            <a:pPr indent="0" lvl="0" marL="0" rtl="0" algn="l">
              <a:lnSpc>
                <a:spcPct val="115000"/>
              </a:lnSpc>
              <a:spcBef>
                <a:spcPts val="1200"/>
              </a:spcBef>
              <a:spcAft>
                <a:spcPts val="0"/>
              </a:spcAft>
              <a:buNone/>
            </a:pPr>
            <a:r>
              <a:t/>
            </a:r>
            <a:endParaRPr>
              <a:solidFill>
                <a:schemeClr val="dk1"/>
              </a:solidFill>
            </a:endParaRPr>
          </a:p>
          <a:p>
            <a:pPr indent="0" lvl="0" marL="0" rtl="0" algn="l">
              <a:spcBef>
                <a:spcPts val="1200"/>
              </a:spcBef>
              <a:spcAft>
                <a:spcPts val="0"/>
              </a:spcAft>
              <a:buNone/>
            </a:pPr>
            <a:r>
              <a:t/>
            </a:r>
            <a:endParaRPr i="1" sz="1700">
              <a:solidFill>
                <a:schemeClr val="accent1"/>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pic>
        <p:nvPicPr>
          <p:cNvPr id="105" name="Google Shape;105;p18"/>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106" name="Google Shape;106;p18"/>
          <p:cNvPicPr preferRelativeResize="0"/>
          <p:nvPr/>
        </p:nvPicPr>
        <p:blipFill>
          <a:blip r:embed="rId4">
            <a:alphaModFix/>
          </a:blip>
          <a:stretch>
            <a:fillRect/>
          </a:stretch>
        </p:blipFill>
        <p:spPr>
          <a:xfrm>
            <a:off x="0" y="3883750"/>
            <a:ext cx="1259750" cy="1259750"/>
          </a:xfrm>
          <a:prstGeom prst="rect">
            <a:avLst/>
          </a:prstGeom>
          <a:noFill/>
          <a:ln>
            <a:noFill/>
          </a:ln>
        </p:spPr>
      </p:pic>
      <p:pic>
        <p:nvPicPr>
          <p:cNvPr id="107" name="Google Shape;107;p18"/>
          <p:cNvPicPr preferRelativeResize="0"/>
          <p:nvPr/>
        </p:nvPicPr>
        <p:blipFill rotWithShape="1">
          <a:blip r:embed="rId5">
            <a:alphaModFix/>
          </a:blip>
          <a:srcRect b="18284" l="0" r="0" t="11711"/>
          <a:stretch/>
        </p:blipFill>
        <p:spPr>
          <a:xfrm>
            <a:off x="5714875" y="3685750"/>
            <a:ext cx="1799526" cy="1259750"/>
          </a:xfrm>
          <a:prstGeom prst="rect">
            <a:avLst/>
          </a:prstGeom>
          <a:noFill/>
          <a:ln>
            <a:noFill/>
          </a:ln>
        </p:spPr>
      </p:pic>
      <p:sp>
        <p:nvSpPr>
          <p:cNvPr id="108" name="Google Shape;108;p18"/>
          <p:cNvSpPr txBox="1"/>
          <p:nvPr/>
        </p:nvSpPr>
        <p:spPr>
          <a:xfrm>
            <a:off x="75050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2 Athletics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NBHS Physical Science Center </a:t>
            </a:r>
            <a:endParaRPr b="1" sz="2800">
              <a:solidFill>
                <a:schemeClr val="dk2"/>
              </a:solidFill>
              <a:latin typeface="Oswald"/>
              <a:ea typeface="Oswald"/>
              <a:cs typeface="Oswald"/>
              <a:sym typeface="Oswald"/>
            </a:endParaRPr>
          </a:p>
        </p:txBody>
      </p:sp>
      <p:pic>
        <p:nvPicPr>
          <p:cNvPr id="109" name="Google Shape;109;p18"/>
          <p:cNvPicPr preferRelativeResize="0"/>
          <p:nvPr/>
        </p:nvPicPr>
        <p:blipFill>
          <a:blip r:embed="rId3">
            <a:alphaModFix/>
          </a:blip>
          <a:stretch>
            <a:fillRect/>
          </a:stretch>
        </p:blipFill>
        <p:spPr>
          <a:xfrm>
            <a:off x="7555325" y="3883750"/>
            <a:ext cx="1588675" cy="1259750"/>
          </a:xfrm>
          <a:prstGeom prst="rect">
            <a:avLst/>
          </a:prstGeom>
          <a:noFill/>
          <a:ln>
            <a:noFill/>
          </a:ln>
        </p:spPr>
      </p:pic>
      <p:sp>
        <p:nvSpPr>
          <p:cNvPr id="110" name="Google Shape;110;p18"/>
          <p:cNvSpPr txBox="1"/>
          <p:nvPr/>
        </p:nvSpPr>
        <p:spPr>
          <a:xfrm>
            <a:off x="86700" y="54050"/>
            <a:ext cx="8850900" cy="3746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500" u="sng">
                <a:solidFill>
                  <a:schemeClr val="dk1"/>
                </a:solidFill>
              </a:rPr>
              <a:t>Board Consent Items - Bid Package No. 2 - North Bullitt Physical Science Center </a:t>
            </a:r>
            <a:endParaRPr i="1" sz="1450">
              <a:solidFill>
                <a:srgbClr val="156082"/>
              </a:solidFill>
            </a:endParaRPr>
          </a:p>
          <a:p>
            <a:pPr indent="0" lvl="0" marL="0" rtl="0" algn="l">
              <a:lnSpc>
                <a:spcPct val="115000"/>
              </a:lnSpc>
              <a:spcBef>
                <a:spcPts val="900"/>
              </a:spcBef>
              <a:spcAft>
                <a:spcPts val="0"/>
              </a:spcAft>
              <a:buClr>
                <a:schemeClr val="dk1"/>
              </a:buClr>
              <a:buSzPts val="1100"/>
              <a:buFont typeface="Arial"/>
              <a:buNone/>
            </a:pPr>
            <a:r>
              <a:rPr b="1" lang="en">
                <a:solidFill>
                  <a:schemeClr val="dk1"/>
                </a:solidFill>
              </a:rPr>
              <a:t>Change Order 10 - Exterior Framing, Site Walls and Fencing</a:t>
            </a:r>
            <a:endParaRPr b="1" sz="1900" u="sng"/>
          </a:p>
          <a:p>
            <a:pPr indent="0" lvl="0" marL="0" rtl="0" algn="l">
              <a:lnSpc>
                <a:spcPct val="115000"/>
              </a:lnSpc>
              <a:spcBef>
                <a:spcPts val="900"/>
              </a:spcBef>
              <a:spcAft>
                <a:spcPts val="0"/>
              </a:spcAft>
              <a:buNone/>
            </a:pPr>
            <a:r>
              <a:rPr b="1" i="1" lang="en">
                <a:solidFill>
                  <a:srgbClr val="156082"/>
                </a:solidFill>
              </a:rPr>
              <a:t>$12,034 + ($26,273.20) = ($14,239.20) </a:t>
            </a:r>
            <a:r>
              <a:rPr i="1" lang="en">
                <a:solidFill>
                  <a:srgbClr val="156082"/>
                </a:solidFill>
              </a:rPr>
              <a:t>Work covered under this change order includes additional framing at rake and eave conditions, a masonry cap for a seat wall, a repair to an existing sanitary structure and omission of fencing were no longer required at the football plaza. Work can commence with trades already on site and work can be done in sequence with the current construction schedule. A credit for omitted fencing materials is also included under this Change Order. </a:t>
            </a:r>
            <a:endParaRPr b="1" i="1" sz="1300">
              <a:solidFill>
                <a:srgbClr val="156082"/>
              </a:solidFill>
            </a:endParaRPr>
          </a:p>
          <a:p>
            <a:pPr indent="0" lvl="0" marL="0" rtl="0" algn="l">
              <a:lnSpc>
                <a:spcPct val="115000"/>
              </a:lnSpc>
              <a:spcBef>
                <a:spcPts val="900"/>
              </a:spcBef>
              <a:spcAft>
                <a:spcPts val="0"/>
              </a:spcAft>
              <a:buClr>
                <a:schemeClr val="dk1"/>
              </a:buClr>
              <a:buSzPts val="1100"/>
              <a:buFont typeface="Arial"/>
              <a:buNone/>
            </a:pPr>
            <a:r>
              <a:rPr b="1" lang="en">
                <a:solidFill>
                  <a:schemeClr val="dk1"/>
                </a:solidFill>
                <a:highlight>
                  <a:srgbClr val="FFFFFF"/>
                </a:highlight>
              </a:rPr>
              <a:t>Change Order 11 - BCHS Added Parking Lot </a:t>
            </a:r>
            <a:endParaRPr b="1" sz="2400" u="sng">
              <a:solidFill>
                <a:schemeClr val="dk1"/>
              </a:solidFill>
            </a:endParaRPr>
          </a:p>
          <a:p>
            <a:pPr indent="0" lvl="0" marL="0" rtl="0" algn="l">
              <a:lnSpc>
                <a:spcPct val="115000"/>
              </a:lnSpc>
              <a:spcBef>
                <a:spcPts val="900"/>
              </a:spcBef>
              <a:spcAft>
                <a:spcPts val="0"/>
              </a:spcAft>
              <a:buClr>
                <a:schemeClr val="dk1"/>
              </a:buClr>
              <a:buSzPts val="1100"/>
              <a:buFont typeface="Arial"/>
              <a:buNone/>
            </a:pPr>
            <a:r>
              <a:rPr b="1" i="1" lang="en">
                <a:solidFill>
                  <a:srgbClr val="156082"/>
                </a:solidFill>
              </a:rPr>
              <a:t>$535,664 - </a:t>
            </a:r>
            <a:r>
              <a:rPr i="1" lang="en">
                <a:solidFill>
                  <a:srgbClr val="156082"/>
                </a:solidFill>
              </a:rPr>
              <a:t>BCPS Leadership requested the design and construction of additional parking lots at Bullitt Central. Work included the parking areas, lighting, and sidewalks along KY Highway 44. Work can commence with trades already on site without incurring additional general condition or remobilization costs.  Adds 139 Spaces to the campus.</a:t>
            </a:r>
            <a:endParaRPr i="1">
              <a:solidFill>
                <a:srgbClr val="156082"/>
              </a:solidFill>
            </a:endParaRPr>
          </a:p>
          <a:p>
            <a:pPr indent="0" lvl="0" marL="0" rtl="0" algn="l">
              <a:lnSpc>
                <a:spcPct val="115000"/>
              </a:lnSpc>
              <a:spcBef>
                <a:spcPts val="900"/>
              </a:spcBef>
              <a:spcAft>
                <a:spcPts val="0"/>
              </a:spcAft>
              <a:buNone/>
            </a:pPr>
            <a:r>
              <a:t/>
            </a:r>
            <a:endParaRPr i="1" sz="1300">
              <a:solidFill>
                <a:srgbClr val="156082"/>
              </a:solidFill>
            </a:endParaRPr>
          </a:p>
          <a:p>
            <a:pPr indent="0" lvl="0" marL="0" rtl="0" algn="l">
              <a:lnSpc>
                <a:spcPct val="115000"/>
              </a:lnSpc>
              <a:spcBef>
                <a:spcPts val="900"/>
              </a:spcBef>
              <a:spcAft>
                <a:spcPts val="0"/>
              </a:spcAft>
              <a:buNone/>
            </a:pPr>
            <a:r>
              <a:rPr i="1" lang="en" sz="1300">
                <a:solidFill>
                  <a:srgbClr val="156082"/>
                </a:solidFill>
              </a:rPr>
              <a:t> </a:t>
            </a:r>
            <a:endParaRPr>
              <a:solidFill>
                <a:schemeClr val="dk1"/>
              </a:solidFill>
            </a:endParaRPr>
          </a:p>
          <a:p>
            <a:pPr indent="0" lvl="0" marL="0" rtl="0" algn="l">
              <a:lnSpc>
                <a:spcPct val="115000"/>
              </a:lnSpc>
              <a:spcBef>
                <a:spcPts val="900"/>
              </a:spcBef>
              <a:spcAft>
                <a:spcPts val="0"/>
              </a:spcAft>
              <a:buNone/>
            </a:pPr>
            <a:r>
              <a:rPr lang="en">
                <a:solidFill>
                  <a:schemeClr val="dk1"/>
                </a:solidFill>
              </a:rPr>
              <a:t> </a:t>
            </a:r>
            <a:endParaRPr i="1" sz="1500">
              <a:solidFill>
                <a:schemeClr val="accent1"/>
              </a:solidFill>
            </a:endParaRPr>
          </a:p>
          <a:p>
            <a:pPr indent="0" lvl="0" marL="457200" rtl="0" algn="l">
              <a:spcBef>
                <a:spcPts val="900"/>
              </a:spcBef>
              <a:spcAft>
                <a:spcPts val="0"/>
              </a:spcAft>
              <a:buNone/>
            </a:pPr>
            <a:r>
              <a:t/>
            </a:r>
            <a:endParaRPr i="1" sz="1500">
              <a:solidFill>
                <a:schemeClr val="accent1"/>
              </a:solidFill>
            </a:endParaRPr>
          </a:p>
          <a:p>
            <a:pPr indent="0" lvl="0" marL="0" rtl="0" algn="l">
              <a:lnSpc>
                <a:spcPct val="115000"/>
              </a:lnSpc>
              <a:spcBef>
                <a:spcPts val="1200"/>
              </a:spcBef>
              <a:spcAft>
                <a:spcPts val="0"/>
              </a:spcAft>
              <a:buNone/>
            </a:pPr>
            <a:r>
              <a:t/>
            </a:r>
            <a:endParaRPr>
              <a:solidFill>
                <a:schemeClr val="dk1"/>
              </a:solidFill>
            </a:endParaRPr>
          </a:p>
          <a:p>
            <a:pPr indent="0" lvl="0" marL="0" rtl="0" algn="l">
              <a:spcBef>
                <a:spcPts val="1200"/>
              </a:spcBef>
              <a:spcAft>
                <a:spcPts val="0"/>
              </a:spcAft>
              <a:buNone/>
            </a:pPr>
            <a:r>
              <a:t/>
            </a:r>
            <a:endParaRPr i="1" sz="1700">
              <a:solidFill>
                <a:schemeClr val="accent1"/>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pic>
        <p:nvPicPr>
          <p:cNvPr id="115" name="Google Shape;115;p19"/>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116" name="Google Shape;116;p19"/>
          <p:cNvPicPr preferRelativeResize="0"/>
          <p:nvPr/>
        </p:nvPicPr>
        <p:blipFill>
          <a:blip r:embed="rId4">
            <a:alphaModFix/>
          </a:blip>
          <a:stretch>
            <a:fillRect/>
          </a:stretch>
        </p:blipFill>
        <p:spPr>
          <a:xfrm>
            <a:off x="0" y="3883750"/>
            <a:ext cx="1259750" cy="1259750"/>
          </a:xfrm>
          <a:prstGeom prst="rect">
            <a:avLst/>
          </a:prstGeom>
          <a:noFill/>
          <a:ln>
            <a:noFill/>
          </a:ln>
        </p:spPr>
      </p:pic>
      <p:pic>
        <p:nvPicPr>
          <p:cNvPr id="117" name="Google Shape;117;p19"/>
          <p:cNvPicPr preferRelativeResize="0"/>
          <p:nvPr/>
        </p:nvPicPr>
        <p:blipFill rotWithShape="1">
          <a:blip r:embed="rId5">
            <a:alphaModFix/>
          </a:blip>
          <a:srcRect b="18284" l="0" r="0" t="11711"/>
          <a:stretch/>
        </p:blipFill>
        <p:spPr>
          <a:xfrm>
            <a:off x="5714875" y="3685750"/>
            <a:ext cx="1799526" cy="1259750"/>
          </a:xfrm>
          <a:prstGeom prst="rect">
            <a:avLst/>
          </a:prstGeom>
          <a:noFill/>
          <a:ln>
            <a:noFill/>
          </a:ln>
        </p:spPr>
      </p:pic>
      <p:sp>
        <p:nvSpPr>
          <p:cNvPr id="118" name="Google Shape;118;p19"/>
          <p:cNvSpPr txBox="1"/>
          <p:nvPr/>
        </p:nvSpPr>
        <p:spPr>
          <a:xfrm>
            <a:off x="75050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2 Athletics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NBHS Physical Science Center </a:t>
            </a:r>
            <a:endParaRPr b="1" sz="2800">
              <a:solidFill>
                <a:schemeClr val="dk2"/>
              </a:solidFill>
              <a:latin typeface="Oswald"/>
              <a:ea typeface="Oswald"/>
              <a:cs typeface="Oswald"/>
              <a:sym typeface="Oswald"/>
            </a:endParaRPr>
          </a:p>
        </p:txBody>
      </p:sp>
      <p:pic>
        <p:nvPicPr>
          <p:cNvPr id="119" name="Google Shape;119;p19"/>
          <p:cNvPicPr preferRelativeResize="0"/>
          <p:nvPr/>
        </p:nvPicPr>
        <p:blipFill>
          <a:blip r:embed="rId3">
            <a:alphaModFix/>
          </a:blip>
          <a:stretch>
            <a:fillRect/>
          </a:stretch>
        </p:blipFill>
        <p:spPr>
          <a:xfrm>
            <a:off x="7555325" y="3883750"/>
            <a:ext cx="1588675" cy="1259750"/>
          </a:xfrm>
          <a:prstGeom prst="rect">
            <a:avLst/>
          </a:prstGeom>
          <a:noFill/>
          <a:ln>
            <a:noFill/>
          </a:ln>
        </p:spPr>
      </p:pic>
      <p:sp>
        <p:nvSpPr>
          <p:cNvPr id="120" name="Google Shape;120;p19"/>
          <p:cNvSpPr txBox="1"/>
          <p:nvPr/>
        </p:nvSpPr>
        <p:spPr>
          <a:xfrm>
            <a:off x="4572000" y="54050"/>
            <a:ext cx="4365600" cy="3746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500" u="sng">
                <a:solidFill>
                  <a:schemeClr val="dk1"/>
                </a:solidFill>
              </a:rPr>
              <a:t>Board Consent Items - Bid Package No. 2 - North Bullitt Physical Science Center </a:t>
            </a:r>
            <a:endParaRPr i="1" sz="1450">
              <a:solidFill>
                <a:srgbClr val="156082"/>
              </a:solidFill>
            </a:endParaRPr>
          </a:p>
          <a:p>
            <a:pPr indent="0" lvl="0" marL="0" rtl="0" algn="l">
              <a:lnSpc>
                <a:spcPct val="115000"/>
              </a:lnSpc>
              <a:spcBef>
                <a:spcPts val="900"/>
              </a:spcBef>
              <a:spcAft>
                <a:spcPts val="0"/>
              </a:spcAft>
              <a:buNone/>
            </a:pPr>
            <a:r>
              <a:t/>
            </a:r>
            <a:endParaRPr b="1" i="1" sz="1300">
              <a:solidFill>
                <a:srgbClr val="156082"/>
              </a:solidFill>
            </a:endParaRPr>
          </a:p>
          <a:p>
            <a:pPr indent="0" lvl="0" marL="0" rtl="0" algn="l">
              <a:lnSpc>
                <a:spcPct val="115000"/>
              </a:lnSpc>
              <a:spcBef>
                <a:spcPts val="900"/>
              </a:spcBef>
              <a:spcAft>
                <a:spcPts val="0"/>
              </a:spcAft>
              <a:buClr>
                <a:schemeClr val="dk1"/>
              </a:buClr>
              <a:buSzPts val="1100"/>
              <a:buFont typeface="Arial"/>
              <a:buNone/>
            </a:pPr>
            <a:r>
              <a:rPr b="1" lang="en">
                <a:solidFill>
                  <a:schemeClr val="dk1"/>
                </a:solidFill>
                <a:highlight>
                  <a:srgbClr val="FFFFFF"/>
                </a:highlight>
              </a:rPr>
              <a:t>Change Order 12 - Ductwork Penetrations</a:t>
            </a:r>
            <a:endParaRPr b="1" sz="2400" u="sng">
              <a:solidFill>
                <a:schemeClr val="dk1"/>
              </a:solidFill>
            </a:endParaRPr>
          </a:p>
          <a:p>
            <a:pPr indent="0" lvl="0" marL="0" rtl="0" algn="l">
              <a:lnSpc>
                <a:spcPct val="115000"/>
              </a:lnSpc>
              <a:spcBef>
                <a:spcPts val="900"/>
              </a:spcBef>
              <a:spcAft>
                <a:spcPts val="0"/>
              </a:spcAft>
              <a:buClr>
                <a:schemeClr val="dk1"/>
              </a:buClr>
              <a:buSzPts val="1100"/>
              <a:buFont typeface="Arial"/>
              <a:buNone/>
            </a:pPr>
            <a:r>
              <a:rPr b="1" i="1" lang="en">
                <a:solidFill>
                  <a:srgbClr val="156082"/>
                </a:solidFill>
              </a:rPr>
              <a:t>$23,448 - </a:t>
            </a:r>
            <a:r>
              <a:rPr i="1" lang="en">
                <a:solidFill>
                  <a:srgbClr val="156082"/>
                </a:solidFill>
              </a:rPr>
              <a:t>Additional steel support was required where multiple duct penetrations occurred below the hollow-core slab. This steel reinforcement provides the appropriate support condition where load bearing walls needed to be penetrated just below the structural floor slab.</a:t>
            </a:r>
            <a:endParaRPr i="1" sz="1900">
              <a:solidFill>
                <a:srgbClr val="156082"/>
              </a:solidFill>
            </a:endParaRPr>
          </a:p>
          <a:p>
            <a:pPr indent="0" lvl="0" marL="0" rtl="0" algn="l">
              <a:lnSpc>
                <a:spcPct val="115000"/>
              </a:lnSpc>
              <a:spcBef>
                <a:spcPts val="900"/>
              </a:spcBef>
              <a:spcAft>
                <a:spcPts val="0"/>
              </a:spcAft>
              <a:buNone/>
            </a:pPr>
            <a:r>
              <a:t/>
            </a:r>
            <a:endParaRPr i="1" sz="1300">
              <a:solidFill>
                <a:srgbClr val="156082"/>
              </a:solidFill>
            </a:endParaRPr>
          </a:p>
          <a:p>
            <a:pPr indent="0" lvl="0" marL="0" rtl="0" algn="l">
              <a:lnSpc>
                <a:spcPct val="115000"/>
              </a:lnSpc>
              <a:spcBef>
                <a:spcPts val="900"/>
              </a:spcBef>
              <a:spcAft>
                <a:spcPts val="0"/>
              </a:spcAft>
              <a:buNone/>
            </a:pPr>
            <a:r>
              <a:rPr i="1" lang="en" sz="1300">
                <a:solidFill>
                  <a:srgbClr val="156082"/>
                </a:solidFill>
              </a:rPr>
              <a:t> </a:t>
            </a:r>
            <a:endParaRPr>
              <a:solidFill>
                <a:schemeClr val="dk1"/>
              </a:solidFill>
            </a:endParaRPr>
          </a:p>
          <a:p>
            <a:pPr indent="0" lvl="0" marL="0" rtl="0" algn="l">
              <a:lnSpc>
                <a:spcPct val="115000"/>
              </a:lnSpc>
              <a:spcBef>
                <a:spcPts val="900"/>
              </a:spcBef>
              <a:spcAft>
                <a:spcPts val="0"/>
              </a:spcAft>
              <a:buNone/>
            </a:pPr>
            <a:r>
              <a:rPr lang="en">
                <a:solidFill>
                  <a:schemeClr val="dk1"/>
                </a:solidFill>
              </a:rPr>
              <a:t> </a:t>
            </a:r>
            <a:endParaRPr i="1" sz="1500">
              <a:solidFill>
                <a:schemeClr val="accent1"/>
              </a:solidFill>
            </a:endParaRPr>
          </a:p>
          <a:p>
            <a:pPr indent="0" lvl="0" marL="457200" rtl="0" algn="l">
              <a:spcBef>
                <a:spcPts val="900"/>
              </a:spcBef>
              <a:spcAft>
                <a:spcPts val="0"/>
              </a:spcAft>
              <a:buNone/>
            </a:pPr>
            <a:r>
              <a:t/>
            </a:r>
            <a:endParaRPr i="1" sz="1500">
              <a:solidFill>
                <a:schemeClr val="accent1"/>
              </a:solidFill>
            </a:endParaRPr>
          </a:p>
          <a:p>
            <a:pPr indent="0" lvl="0" marL="0" rtl="0" algn="l">
              <a:lnSpc>
                <a:spcPct val="115000"/>
              </a:lnSpc>
              <a:spcBef>
                <a:spcPts val="1200"/>
              </a:spcBef>
              <a:spcAft>
                <a:spcPts val="0"/>
              </a:spcAft>
              <a:buNone/>
            </a:pPr>
            <a:r>
              <a:t/>
            </a:r>
            <a:endParaRPr>
              <a:solidFill>
                <a:schemeClr val="dk1"/>
              </a:solidFill>
            </a:endParaRPr>
          </a:p>
          <a:p>
            <a:pPr indent="0" lvl="0" marL="0" rtl="0" algn="l">
              <a:spcBef>
                <a:spcPts val="1200"/>
              </a:spcBef>
              <a:spcAft>
                <a:spcPts val="0"/>
              </a:spcAft>
              <a:buNone/>
            </a:pPr>
            <a:r>
              <a:t/>
            </a:r>
            <a:endParaRPr i="1" sz="1700">
              <a:solidFill>
                <a:schemeClr val="accent1"/>
              </a:solidFill>
            </a:endParaRPr>
          </a:p>
        </p:txBody>
      </p:sp>
      <p:pic>
        <p:nvPicPr>
          <p:cNvPr id="121" name="Google Shape;121;p19"/>
          <p:cNvPicPr preferRelativeResize="0"/>
          <p:nvPr/>
        </p:nvPicPr>
        <p:blipFill>
          <a:blip r:embed="rId6">
            <a:alphaModFix/>
          </a:blip>
          <a:stretch>
            <a:fillRect/>
          </a:stretch>
        </p:blipFill>
        <p:spPr>
          <a:xfrm>
            <a:off x="0" y="255275"/>
            <a:ext cx="4267201" cy="3343942"/>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pic>
        <p:nvPicPr>
          <p:cNvPr id="126" name="Google Shape;126;p20"/>
          <p:cNvPicPr preferRelativeResize="0"/>
          <p:nvPr/>
        </p:nvPicPr>
        <p:blipFill rotWithShape="1">
          <a:blip r:embed="rId3">
            <a:alphaModFix/>
          </a:blip>
          <a:srcRect b="0" l="0" r="0" t="12610"/>
          <a:stretch/>
        </p:blipFill>
        <p:spPr>
          <a:xfrm>
            <a:off x="0" y="1"/>
            <a:ext cx="9144000" cy="5143500"/>
          </a:xfrm>
          <a:prstGeom prst="rect">
            <a:avLst/>
          </a:prstGeom>
          <a:noFill/>
          <a:ln>
            <a:noFill/>
          </a:ln>
        </p:spPr>
      </p:pic>
      <p:pic>
        <p:nvPicPr>
          <p:cNvPr id="127" name="Google Shape;127;p20"/>
          <p:cNvPicPr preferRelativeResize="0"/>
          <p:nvPr/>
        </p:nvPicPr>
        <p:blipFill>
          <a:blip r:embed="rId4">
            <a:alphaModFix/>
          </a:blip>
          <a:stretch>
            <a:fillRect/>
          </a:stretch>
        </p:blipFill>
        <p:spPr>
          <a:xfrm>
            <a:off x="7555325" y="3883750"/>
            <a:ext cx="1588675" cy="1259750"/>
          </a:xfrm>
          <a:prstGeom prst="rect">
            <a:avLst/>
          </a:prstGeom>
          <a:noFill/>
          <a:ln>
            <a:noFill/>
          </a:ln>
        </p:spPr>
      </p:pic>
      <p:pic>
        <p:nvPicPr>
          <p:cNvPr id="128" name="Google Shape;128;p20"/>
          <p:cNvPicPr preferRelativeResize="0"/>
          <p:nvPr/>
        </p:nvPicPr>
        <p:blipFill>
          <a:blip r:embed="rId5">
            <a:alphaModFix/>
          </a:blip>
          <a:stretch>
            <a:fillRect/>
          </a:stretch>
        </p:blipFill>
        <p:spPr>
          <a:xfrm>
            <a:off x="0" y="3883750"/>
            <a:ext cx="1259750" cy="1259750"/>
          </a:xfrm>
          <a:prstGeom prst="rect">
            <a:avLst/>
          </a:prstGeom>
          <a:noFill/>
          <a:ln>
            <a:noFill/>
          </a:ln>
        </p:spPr>
      </p:pic>
      <p:sp>
        <p:nvSpPr>
          <p:cNvPr id="129" name="Google Shape;129;p20"/>
          <p:cNvSpPr txBox="1"/>
          <p:nvPr/>
        </p:nvSpPr>
        <p:spPr>
          <a:xfrm>
            <a:off x="1259750" y="4350900"/>
            <a:ext cx="2748600" cy="792600"/>
          </a:xfrm>
          <a:prstGeom prst="rect">
            <a:avLst/>
          </a:prstGeom>
          <a:noFill/>
          <a:ln>
            <a:noFill/>
          </a:ln>
        </p:spPr>
        <p:txBody>
          <a:bodyPr anchorCtr="0" anchor="t" bIns="91425" lIns="91425" spcFirstLastPara="1" rIns="91425" wrap="square" tIns="91425">
            <a:normAutofit fontScale="77500" lnSpcReduction="10000"/>
          </a:bodyPr>
          <a:lstStyle/>
          <a:p>
            <a:pPr indent="0" lvl="0" marL="0" rtl="0" algn="ctr">
              <a:spcBef>
                <a:spcPts val="0"/>
              </a:spcBef>
              <a:spcAft>
                <a:spcPts val="0"/>
              </a:spcAft>
              <a:buNone/>
            </a:pPr>
            <a:r>
              <a:rPr lang="en" sz="2800">
                <a:solidFill>
                  <a:schemeClr val="lt1"/>
                </a:solidFill>
                <a:latin typeface="Oswald"/>
                <a:ea typeface="Oswald"/>
                <a:cs typeface="Oswald"/>
                <a:sym typeface="Oswald"/>
              </a:rPr>
              <a:t>Phase 2 Athletics</a:t>
            </a:r>
            <a:endParaRPr sz="2800">
              <a:solidFill>
                <a:schemeClr val="lt1"/>
              </a:solidFill>
              <a:latin typeface="Oswald"/>
              <a:ea typeface="Oswald"/>
              <a:cs typeface="Oswald"/>
              <a:sym typeface="Oswald"/>
            </a:endParaRPr>
          </a:p>
          <a:p>
            <a:pPr indent="0" lvl="0" marL="0" rtl="0" algn="ctr">
              <a:spcBef>
                <a:spcPts val="0"/>
              </a:spcBef>
              <a:spcAft>
                <a:spcPts val="0"/>
              </a:spcAft>
              <a:buNone/>
            </a:pPr>
            <a:r>
              <a:rPr b="1" lang="en" sz="2800">
                <a:solidFill>
                  <a:schemeClr val="lt1"/>
                </a:solidFill>
                <a:latin typeface="Oswald"/>
                <a:ea typeface="Oswald"/>
                <a:cs typeface="Oswald"/>
                <a:sym typeface="Oswald"/>
              </a:rPr>
              <a:t>Baseball and Softball</a:t>
            </a:r>
            <a:r>
              <a:rPr b="1" lang="en" sz="2800">
                <a:solidFill>
                  <a:schemeClr val="lt1"/>
                </a:solidFill>
                <a:latin typeface="Oswald"/>
                <a:ea typeface="Oswald"/>
                <a:cs typeface="Oswald"/>
                <a:sym typeface="Oswald"/>
              </a:rPr>
              <a:t> </a:t>
            </a:r>
            <a:endParaRPr b="1" sz="2800">
              <a:solidFill>
                <a:schemeClr val="lt1"/>
              </a:solidFill>
              <a:latin typeface="Oswald"/>
              <a:ea typeface="Oswald"/>
              <a:cs typeface="Oswald"/>
              <a:sym typeface="Oswald"/>
            </a:endParaRPr>
          </a:p>
        </p:txBody>
      </p:sp>
      <p:pic>
        <p:nvPicPr>
          <p:cNvPr id="130" name="Google Shape;130;p20"/>
          <p:cNvPicPr preferRelativeResize="0"/>
          <p:nvPr/>
        </p:nvPicPr>
        <p:blipFill>
          <a:blip r:embed="rId4">
            <a:alphaModFix/>
          </a:blip>
          <a:stretch>
            <a:fillRect/>
          </a:stretch>
        </p:blipFill>
        <p:spPr>
          <a:xfrm>
            <a:off x="7555325" y="3883750"/>
            <a:ext cx="1588675" cy="1259750"/>
          </a:xfrm>
          <a:prstGeom prst="rect">
            <a:avLst/>
          </a:prstGeom>
          <a:noFill/>
          <a:ln>
            <a:noFill/>
          </a:ln>
        </p:spPr>
      </p:pic>
      <p:pic>
        <p:nvPicPr>
          <p:cNvPr id="131" name="Google Shape;131;p20"/>
          <p:cNvPicPr preferRelativeResize="0"/>
          <p:nvPr/>
        </p:nvPicPr>
        <p:blipFill>
          <a:blip r:embed="rId6">
            <a:alphaModFix/>
          </a:blip>
          <a:stretch>
            <a:fillRect/>
          </a:stretch>
        </p:blipFill>
        <p:spPr>
          <a:xfrm>
            <a:off x="7555325" y="3883750"/>
            <a:ext cx="1588675" cy="125975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sp>
        <p:nvSpPr>
          <p:cNvPr id="136" name="Google Shape;136;p21"/>
          <p:cNvSpPr txBox="1"/>
          <p:nvPr/>
        </p:nvSpPr>
        <p:spPr>
          <a:xfrm>
            <a:off x="86700" y="54050"/>
            <a:ext cx="4127400" cy="3746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500" u="sng">
                <a:solidFill>
                  <a:schemeClr val="dk1"/>
                </a:solidFill>
              </a:rPr>
              <a:t>Board Consent Items - Bid Package No. 1 - Baseball and Softball </a:t>
            </a:r>
            <a:endParaRPr b="1" sz="1500" u="sng">
              <a:solidFill>
                <a:schemeClr val="dk1"/>
              </a:solidFill>
            </a:endParaRPr>
          </a:p>
          <a:p>
            <a:pPr indent="0" lvl="0" marL="0" rtl="0" algn="l">
              <a:lnSpc>
                <a:spcPct val="115000"/>
              </a:lnSpc>
              <a:spcBef>
                <a:spcPts val="900"/>
              </a:spcBef>
              <a:spcAft>
                <a:spcPts val="0"/>
              </a:spcAft>
              <a:buClr>
                <a:schemeClr val="dk1"/>
              </a:buClr>
              <a:buSzPts val="1100"/>
              <a:buFont typeface="Arial"/>
              <a:buNone/>
            </a:pPr>
            <a:r>
              <a:t/>
            </a:r>
            <a:endParaRPr b="1" u="sng">
              <a:solidFill>
                <a:schemeClr val="dk1"/>
              </a:solidFill>
            </a:endParaRPr>
          </a:p>
          <a:p>
            <a:pPr indent="0" lvl="0" marL="0" rtl="0" algn="l">
              <a:lnSpc>
                <a:spcPct val="115000"/>
              </a:lnSpc>
              <a:spcBef>
                <a:spcPts val="900"/>
              </a:spcBef>
              <a:spcAft>
                <a:spcPts val="0"/>
              </a:spcAft>
              <a:buClr>
                <a:schemeClr val="dk1"/>
              </a:buClr>
              <a:buSzPts val="1100"/>
              <a:buFont typeface="Arial"/>
              <a:buNone/>
            </a:pPr>
            <a:r>
              <a:rPr b="1" lang="en" u="sng">
                <a:solidFill>
                  <a:schemeClr val="dk1"/>
                </a:solidFill>
              </a:rPr>
              <a:t>Final Punch Inspections</a:t>
            </a:r>
            <a:endParaRPr b="1" u="sng">
              <a:solidFill>
                <a:schemeClr val="dk1"/>
              </a:solidFill>
            </a:endParaRPr>
          </a:p>
          <a:p>
            <a:pPr indent="0" lvl="0" marL="0" rtl="0" algn="l">
              <a:lnSpc>
                <a:spcPct val="115000"/>
              </a:lnSpc>
              <a:spcBef>
                <a:spcPts val="900"/>
              </a:spcBef>
              <a:spcAft>
                <a:spcPts val="0"/>
              </a:spcAft>
              <a:buClr>
                <a:schemeClr val="dk1"/>
              </a:buClr>
              <a:buSzPts val="1100"/>
              <a:buFont typeface="Arial"/>
              <a:buNone/>
            </a:pPr>
            <a:r>
              <a:rPr i="1" lang="en">
                <a:solidFill>
                  <a:srgbClr val="156082"/>
                </a:solidFill>
              </a:rPr>
              <a:t>Final Punch Inspections of the Buildings.  These will be coordinated around the Physical Science Center </a:t>
            </a:r>
            <a:endParaRPr b="1" u="sng">
              <a:solidFill>
                <a:schemeClr val="dk1"/>
              </a:solidFill>
            </a:endParaRPr>
          </a:p>
          <a:p>
            <a:pPr indent="0" lvl="0" marL="0" rtl="0" algn="l">
              <a:lnSpc>
                <a:spcPct val="115000"/>
              </a:lnSpc>
              <a:spcBef>
                <a:spcPts val="900"/>
              </a:spcBef>
              <a:spcAft>
                <a:spcPts val="0"/>
              </a:spcAft>
              <a:buClr>
                <a:schemeClr val="dk1"/>
              </a:buClr>
              <a:buSzPts val="1100"/>
              <a:buFont typeface="Arial"/>
              <a:buNone/>
            </a:pPr>
            <a:r>
              <a:rPr b="1" lang="en" u="sng">
                <a:solidFill>
                  <a:schemeClr val="dk1"/>
                </a:solidFill>
              </a:rPr>
              <a:t>Closing Out </a:t>
            </a:r>
            <a:endParaRPr b="1" u="sng">
              <a:solidFill>
                <a:schemeClr val="dk1"/>
              </a:solidFill>
            </a:endParaRPr>
          </a:p>
          <a:p>
            <a:pPr indent="0" lvl="0" marL="0" rtl="0" algn="l">
              <a:lnSpc>
                <a:spcPct val="115000"/>
              </a:lnSpc>
              <a:spcBef>
                <a:spcPts val="900"/>
              </a:spcBef>
              <a:spcAft>
                <a:spcPts val="0"/>
              </a:spcAft>
              <a:buClr>
                <a:schemeClr val="dk1"/>
              </a:buClr>
              <a:buSzPts val="1100"/>
              <a:buFont typeface="Arial"/>
              <a:buNone/>
            </a:pPr>
            <a:r>
              <a:rPr i="1" lang="en">
                <a:solidFill>
                  <a:srgbClr val="156082"/>
                </a:solidFill>
              </a:rPr>
              <a:t>Working on DPO Reconciliation and Allowance Credits as well as  BG-4’s for an upcoming board meeting.</a:t>
            </a:r>
            <a:r>
              <a:rPr b="1" lang="en" u="sng">
                <a:solidFill>
                  <a:srgbClr val="156082"/>
                </a:solidFill>
              </a:rPr>
              <a:t> </a:t>
            </a:r>
            <a:endParaRPr i="1">
              <a:solidFill>
                <a:srgbClr val="156082"/>
              </a:solidFill>
            </a:endParaRPr>
          </a:p>
          <a:p>
            <a:pPr indent="0" lvl="0" marL="0" rtl="0" algn="l">
              <a:lnSpc>
                <a:spcPct val="115000"/>
              </a:lnSpc>
              <a:spcBef>
                <a:spcPts val="900"/>
              </a:spcBef>
              <a:spcAft>
                <a:spcPts val="0"/>
              </a:spcAft>
              <a:buNone/>
            </a:pPr>
            <a:r>
              <a:rPr lang="en">
                <a:solidFill>
                  <a:schemeClr val="dk1"/>
                </a:solidFill>
              </a:rPr>
              <a:t> </a:t>
            </a:r>
            <a:endParaRPr i="1" sz="1500">
              <a:solidFill>
                <a:schemeClr val="accent1"/>
              </a:solidFill>
            </a:endParaRPr>
          </a:p>
          <a:p>
            <a:pPr indent="0" lvl="0" marL="457200" rtl="0" algn="l">
              <a:spcBef>
                <a:spcPts val="900"/>
              </a:spcBef>
              <a:spcAft>
                <a:spcPts val="0"/>
              </a:spcAft>
              <a:buNone/>
            </a:pPr>
            <a:r>
              <a:t/>
            </a:r>
            <a:endParaRPr i="1" sz="1500">
              <a:solidFill>
                <a:schemeClr val="accent1"/>
              </a:solidFill>
            </a:endParaRPr>
          </a:p>
          <a:p>
            <a:pPr indent="0" lvl="0" marL="0" rtl="0" algn="l">
              <a:lnSpc>
                <a:spcPct val="115000"/>
              </a:lnSpc>
              <a:spcBef>
                <a:spcPts val="1200"/>
              </a:spcBef>
              <a:spcAft>
                <a:spcPts val="0"/>
              </a:spcAft>
              <a:buNone/>
            </a:pPr>
            <a:r>
              <a:t/>
            </a:r>
            <a:endParaRPr>
              <a:solidFill>
                <a:schemeClr val="dk1"/>
              </a:solidFill>
            </a:endParaRPr>
          </a:p>
          <a:p>
            <a:pPr indent="0" lvl="0" marL="0" rtl="0" algn="l">
              <a:spcBef>
                <a:spcPts val="1200"/>
              </a:spcBef>
              <a:spcAft>
                <a:spcPts val="0"/>
              </a:spcAft>
              <a:buNone/>
            </a:pPr>
            <a:r>
              <a:t/>
            </a:r>
            <a:endParaRPr i="1" sz="1700">
              <a:solidFill>
                <a:schemeClr val="accent1"/>
              </a:solidFill>
            </a:endParaRPr>
          </a:p>
        </p:txBody>
      </p:sp>
      <p:pic>
        <p:nvPicPr>
          <p:cNvPr id="137" name="Google Shape;137;p21"/>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138" name="Google Shape;138;p21"/>
          <p:cNvPicPr preferRelativeResize="0"/>
          <p:nvPr/>
        </p:nvPicPr>
        <p:blipFill>
          <a:blip r:embed="rId4">
            <a:alphaModFix/>
          </a:blip>
          <a:stretch>
            <a:fillRect/>
          </a:stretch>
        </p:blipFill>
        <p:spPr>
          <a:xfrm>
            <a:off x="0" y="3883750"/>
            <a:ext cx="1259750" cy="1259750"/>
          </a:xfrm>
          <a:prstGeom prst="rect">
            <a:avLst/>
          </a:prstGeom>
          <a:noFill/>
          <a:ln>
            <a:noFill/>
          </a:ln>
        </p:spPr>
      </p:pic>
      <p:sp>
        <p:nvSpPr>
          <p:cNvPr id="139" name="Google Shape;139;p21"/>
          <p:cNvSpPr txBox="1"/>
          <p:nvPr/>
        </p:nvSpPr>
        <p:spPr>
          <a:xfrm>
            <a:off x="75050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2 Athletics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Baseball and Softball </a:t>
            </a:r>
            <a:endParaRPr b="1" sz="2800">
              <a:solidFill>
                <a:schemeClr val="dk2"/>
              </a:solidFill>
              <a:latin typeface="Oswald"/>
              <a:ea typeface="Oswald"/>
              <a:cs typeface="Oswald"/>
              <a:sym typeface="Oswald"/>
            </a:endParaRPr>
          </a:p>
        </p:txBody>
      </p:sp>
      <p:pic>
        <p:nvPicPr>
          <p:cNvPr id="140" name="Google Shape;140;p21"/>
          <p:cNvPicPr preferRelativeResize="0"/>
          <p:nvPr/>
        </p:nvPicPr>
        <p:blipFill>
          <a:blip r:embed="rId5">
            <a:alphaModFix/>
          </a:blip>
          <a:stretch>
            <a:fillRect/>
          </a:stretch>
        </p:blipFill>
        <p:spPr>
          <a:xfrm>
            <a:off x="4506925" y="0"/>
            <a:ext cx="4637075" cy="2494700"/>
          </a:xfrm>
          <a:prstGeom prst="rect">
            <a:avLst/>
          </a:prstGeom>
          <a:noFill/>
          <a:ln>
            <a:noFill/>
          </a:ln>
        </p:spPr>
      </p:pic>
      <p:pic>
        <p:nvPicPr>
          <p:cNvPr id="141" name="Google Shape;141;p21"/>
          <p:cNvPicPr preferRelativeResize="0"/>
          <p:nvPr/>
        </p:nvPicPr>
        <p:blipFill rotWithShape="1">
          <a:blip r:embed="rId6">
            <a:alphaModFix/>
          </a:blip>
          <a:srcRect b="27917" l="0" r="0" t="0"/>
          <a:stretch/>
        </p:blipFill>
        <p:spPr>
          <a:xfrm>
            <a:off x="4506925" y="2523723"/>
            <a:ext cx="4637076" cy="1696850"/>
          </a:xfrm>
          <a:prstGeom prst="rect">
            <a:avLst/>
          </a:prstGeom>
          <a:noFill/>
          <a:ln>
            <a:noFill/>
          </a:ln>
        </p:spPr>
      </p:pic>
      <p:pic>
        <p:nvPicPr>
          <p:cNvPr id="142" name="Google Shape;142;p21"/>
          <p:cNvPicPr preferRelativeResize="0"/>
          <p:nvPr/>
        </p:nvPicPr>
        <p:blipFill>
          <a:blip r:embed="rId3">
            <a:alphaModFix/>
          </a:blip>
          <a:stretch>
            <a:fillRect/>
          </a:stretch>
        </p:blipFill>
        <p:spPr>
          <a:xfrm>
            <a:off x="7555325" y="3883750"/>
            <a:ext cx="1588675" cy="125975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pic>
        <p:nvPicPr>
          <p:cNvPr id="147" name="Google Shape;147;p22"/>
          <p:cNvPicPr preferRelativeResize="0"/>
          <p:nvPr/>
        </p:nvPicPr>
        <p:blipFill>
          <a:blip r:embed="rId3">
            <a:alphaModFix/>
          </a:blip>
          <a:stretch>
            <a:fillRect/>
          </a:stretch>
        </p:blipFill>
        <p:spPr>
          <a:xfrm>
            <a:off x="0" y="3883750"/>
            <a:ext cx="1259750" cy="1259750"/>
          </a:xfrm>
          <a:prstGeom prst="rect">
            <a:avLst/>
          </a:prstGeom>
          <a:noFill/>
          <a:ln>
            <a:noFill/>
          </a:ln>
        </p:spPr>
      </p:pic>
      <p:pic>
        <p:nvPicPr>
          <p:cNvPr id="148" name="Google Shape;148;p22"/>
          <p:cNvPicPr preferRelativeResize="0"/>
          <p:nvPr/>
        </p:nvPicPr>
        <p:blipFill>
          <a:blip r:embed="rId4">
            <a:alphaModFix/>
          </a:blip>
          <a:stretch>
            <a:fillRect/>
          </a:stretch>
        </p:blipFill>
        <p:spPr>
          <a:xfrm>
            <a:off x="7555325" y="3883750"/>
            <a:ext cx="1588675" cy="1259750"/>
          </a:xfrm>
          <a:prstGeom prst="rect">
            <a:avLst/>
          </a:prstGeom>
          <a:noFill/>
          <a:ln>
            <a:noFill/>
          </a:ln>
        </p:spPr>
      </p:pic>
      <p:pic>
        <p:nvPicPr>
          <p:cNvPr id="149" name="Google Shape;149;p22"/>
          <p:cNvPicPr preferRelativeResize="0"/>
          <p:nvPr/>
        </p:nvPicPr>
        <p:blipFill rotWithShape="1">
          <a:blip r:embed="rId5">
            <a:alphaModFix/>
          </a:blip>
          <a:srcRect b="33157" l="0" r="0" t="3430"/>
          <a:stretch/>
        </p:blipFill>
        <p:spPr>
          <a:xfrm>
            <a:off x="1002625" y="0"/>
            <a:ext cx="6909951" cy="3724424"/>
          </a:xfrm>
          <a:prstGeom prst="rect">
            <a:avLst/>
          </a:prstGeom>
          <a:noFill/>
          <a:ln>
            <a:noFill/>
          </a:ln>
        </p:spPr>
      </p:pic>
      <p:sp>
        <p:nvSpPr>
          <p:cNvPr id="150" name="Google Shape;150;p22"/>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3 Athletics - </a:t>
            </a:r>
            <a:r>
              <a:rPr lang="en" sz="2800">
                <a:solidFill>
                  <a:schemeClr val="dk2"/>
                </a:solidFill>
                <a:latin typeface="Oswald"/>
                <a:ea typeface="Oswald"/>
                <a:cs typeface="Oswald"/>
                <a:sym typeface="Oswald"/>
              </a:rPr>
              <a:t>Physical Science Centers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Bullitt Central and Bullitt East</a:t>
            </a:r>
            <a:endParaRPr b="1" sz="2800">
              <a:solidFill>
                <a:schemeClr val="dk2"/>
              </a:solidFill>
              <a:latin typeface="Oswald"/>
              <a:ea typeface="Oswald"/>
              <a:cs typeface="Oswald"/>
              <a:sym typeface="Oswald"/>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 name="Shape 154"/>
        <p:cNvGrpSpPr/>
        <p:nvPr/>
      </p:nvGrpSpPr>
      <p:grpSpPr>
        <a:xfrm>
          <a:off x="0" y="0"/>
          <a:ext cx="0" cy="0"/>
          <a:chOff x="0" y="0"/>
          <a:chExt cx="0" cy="0"/>
        </a:xfrm>
      </p:grpSpPr>
      <p:pic>
        <p:nvPicPr>
          <p:cNvPr id="155" name="Google Shape;155;p23"/>
          <p:cNvPicPr preferRelativeResize="0"/>
          <p:nvPr/>
        </p:nvPicPr>
        <p:blipFill>
          <a:blip r:embed="rId3">
            <a:alphaModFix/>
          </a:blip>
          <a:stretch>
            <a:fillRect/>
          </a:stretch>
        </p:blipFill>
        <p:spPr>
          <a:xfrm>
            <a:off x="0" y="3883750"/>
            <a:ext cx="1259750" cy="1259750"/>
          </a:xfrm>
          <a:prstGeom prst="rect">
            <a:avLst/>
          </a:prstGeom>
          <a:noFill/>
          <a:ln>
            <a:noFill/>
          </a:ln>
        </p:spPr>
      </p:pic>
      <p:pic>
        <p:nvPicPr>
          <p:cNvPr id="156" name="Google Shape;156;p23"/>
          <p:cNvPicPr preferRelativeResize="0"/>
          <p:nvPr/>
        </p:nvPicPr>
        <p:blipFill>
          <a:blip r:embed="rId4">
            <a:alphaModFix/>
          </a:blip>
          <a:stretch>
            <a:fillRect/>
          </a:stretch>
        </p:blipFill>
        <p:spPr>
          <a:xfrm>
            <a:off x="7555325" y="3883750"/>
            <a:ext cx="1588675" cy="1259750"/>
          </a:xfrm>
          <a:prstGeom prst="rect">
            <a:avLst/>
          </a:prstGeom>
          <a:noFill/>
          <a:ln>
            <a:noFill/>
          </a:ln>
        </p:spPr>
      </p:pic>
      <p:sp>
        <p:nvSpPr>
          <p:cNvPr id="157" name="Google Shape;157;p23"/>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3 Athletics - Physical Science Centers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Construction</a:t>
            </a:r>
            <a:endParaRPr b="1" sz="2800">
              <a:solidFill>
                <a:schemeClr val="dk2"/>
              </a:solidFill>
              <a:latin typeface="Oswald"/>
              <a:ea typeface="Oswald"/>
              <a:cs typeface="Oswald"/>
              <a:sym typeface="Oswald"/>
            </a:endParaRPr>
          </a:p>
        </p:txBody>
      </p:sp>
      <p:pic>
        <p:nvPicPr>
          <p:cNvPr id="158" name="Google Shape;158;p23"/>
          <p:cNvPicPr preferRelativeResize="0"/>
          <p:nvPr/>
        </p:nvPicPr>
        <p:blipFill>
          <a:blip r:embed="rId5">
            <a:alphaModFix/>
          </a:blip>
          <a:stretch>
            <a:fillRect/>
          </a:stretch>
        </p:blipFill>
        <p:spPr>
          <a:xfrm>
            <a:off x="0" y="0"/>
            <a:ext cx="5717149" cy="3787600"/>
          </a:xfrm>
          <a:prstGeom prst="rect">
            <a:avLst/>
          </a:prstGeom>
          <a:noFill/>
          <a:ln>
            <a:noFill/>
          </a:ln>
        </p:spPr>
      </p:pic>
      <p:pic>
        <p:nvPicPr>
          <p:cNvPr id="159" name="Google Shape;159;p23"/>
          <p:cNvPicPr preferRelativeResize="0"/>
          <p:nvPr/>
        </p:nvPicPr>
        <p:blipFill>
          <a:blip r:embed="rId6">
            <a:alphaModFix/>
          </a:blip>
          <a:stretch>
            <a:fillRect/>
          </a:stretch>
        </p:blipFill>
        <p:spPr>
          <a:xfrm>
            <a:off x="5868931" y="-25850"/>
            <a:ext cx="3275068" cy="3813449"/>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24"/>
          <p:cNvSpPr txBox="1"/>
          <p:nvPr/>
        </p:nvSpPr>
        <p:spPr>
          <a:xfrm>
            <a:off x="86700" y="54050"/>
            <a:ext cx="8704500" cy="3746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500" u="sng">
                <a:solidFill>
                  <a:schemeClr val="dk1"/>
                </a:solidFill>
              </a:rPr>
              <a:t>Physical Science Centers  Bullitt Central &amp; Bullitt East </a:t>
            </a:r>
            <a:endParaRPr sz="1450">
              <a:solidFill>
                <a:schemeClr val="dk1"/>
              </a:solidFill>
            </a:endParaRPr>
          </a:p>
          <a:p>
            <a:pPr indent="0" lvl="0" marL="0" rtl="0" algn="l">
              <a:lnSpc>
                <a:spcPct val="115000"/>
              </a:lnSpc>
              <a:spcBef>
                <a:spcPts val="900"/>
              </a:spcBef>
              <a:spcAft>
                <a:spcPts val="0"/>
              </a:spcAft>
              <a:buNone/>
            </a:pPr>
            <a:r>
              <a:t/>
            </a:r>
            <a:endParaRPr b="1" sz="1100">
              <a:solidFill>
                <a:schemeClr val="dk1"/>
              </a:solidFill>
            </a:endParaRPr>
          </a:p>
          <a:p>
            <a:pPr indent="-311150" lvl="0" marL="457200" rtl="0" algn="l">
              <a:lnSpc>
                <a:spcPct val="115000"/>
              </a:lnSpc>
              <a:spcBef>
                <a:spcPts val="900"/>
              </a:spcBef>
              <a:spcAft>
                <a:spcPts val="0"/>
              </a:spcAft>
              <a:buClr>
                <a:schemeClr val="dk1"/>
              </a:buClr>
              <a:buSzPts val="1300"/>
              <a:buAutoNum type="arabicPeriod"/>
            </a:pPr>
            <a:r>
              <a:rPr b="1" lang="en" sz="1300">
                <a:solidFill>
                  <a:schemeClr val="dk1"/>
                </a:solidFill>
              </a:rPr>
              <a:t>Award of Bid Package No. 2 – Controls Contract BP2 – Bullitt Central Physical Science Center</a:t>
            </a:r>
            <a:endParaRPr b="1" sz="1300">
              <a:solidFill>
                <a:schemeClr val="dk1"/>
              </a:solidFill>
            </a:endParaRPr>
          </a:p>
          <a:p>
            <a:pPr indent="-311150" lvl="0" marL="457200" rtl="0" algn="l">
              <a:lnSpc>
                <a:spcPct val="115000"/>
              </a:lnSpc>
              <a:spcBef>
                <a:spcPts val="0"/>
              </a:spcBef>
              <a:spcAft>
                <a:spcPts val="0"/>
              </a:spcAft>
              <a:buClr>
                <a:schemeClr val="dk1"/>
              </a:buClr>
              <a:buSzPts val="1300"/>
              <a:buAutoNum type="arabicPeriod"/>
            </a:pPr>
            <a:r>
              <a:rPr b="1" lang="en" sz="1300">
                <a:solidFill>
                  <a:schemeClr val="dk1"/>
                </a:solidFill>
              </a:rPr>
              <a:t>Award of Bid Package No. 2 – Controls Contract BP2 – Bullitt East Physical Science Center</a:t>
            </a:r>
            <a:endParaRPr b="1" sz="1300">
              <a:solidFill>
                <a:schemeClr val="dk1"/>
              </a:solidFill>
            </a:endParaRPr>
          </a:p>
          <a:p>
            <a:pPr indent="-311150" lvl="0" marL="457200" rtl="0" algn="l">
              <a:lnSpc>
                <a:spcPct val="115000"/>
              </a:lnSpc>
              <a:spcBef>
                <a:spcPts val="0"/>
              </a:spcBef>
              <a:spcAft>
                <a:spcPts val="0"/>
              </a:spcAft>
              <a:buClr>
                <a:schemeClr val="dk1"/>
              </a:buClr>
              <a:buSzPts val="1300"/>
              <a:buAutoNum type="arabicPeriod"/>
            </a:pPr>
            <a:r>
              <a:rPr b="1" lang="en" sz="1300">
                <a:solidFill>
                  <a:schemeClr val="dk1"/>
                </a:solidFill>
              </a:rPr>
              <a:t>Commissioning – Recommendation of CMTA,  Inc. for Commissioning Services of all three Physical Science Centers</a:t>
            </a:r>
            <a:endParaRPr b="1" sz="1300">
              <a:solidFill>
                <a:schemeClr val="dk1"/>
              </a:solidFill>
            </a:endParaRPr>
          </a:p>
          <a:p>
            <a:pPr indent="0" lvl="0" marL="457200" rtl="0" algn="l">
              <a:lnSpc>
                <a:spcPct val="115000"/>
              </a:lnSpc>
              <a:spcBef>
                <a:spcPts val="1200"/>
              </a:spcBef>
              <a:spcAft>
                <a:spcPts val="0"/>
              </a:spcAft>
              <a:buNone/>
            </a:pPr>
            <a:r>
              <a:rPr lang="en" sz="1100">
                <a:solidFill>
                  <a:schemeClr val="dk1"/>
                </a:solidFill>
              </a:rPr>
              <a:t>Studio Kremer Architects recommends CMTA Commissioning, Inc. (CMTA Cx) to provide commissioning services for the three physical science centers at Bullitt Central, Bullitt East and North Bullitt High Schools. The BG 24-192 post-bid revised BG-1 had an anticipated cost of $100,000.00 for code required commissioning of the HVAC and Lighting systems for North Bullitt and the cost of commissioning included in the initial BG-1 for the Bullitt Central and Bullitt East facilities was $100,000. Requests for Proposals were issued to three (3) companies, and two (2) proposals were provided as listed below: Proposals were requested from the following companies:</a:t>
            </a:r>
            <a:endParaRPr sz="1100">
              <a:solidFill>
                <a:schemeClr val="dk1"/>
              </a:solidFill>
            </a:endParaRPr>
          </a:p>
          <a:p>
            <a:pPr indent="0" lvl="0" marL="457200" rtl="0" algn="l">
              <a:lnSpc>
                <a:spcPct val="115000"/>
              </a:lnSpc>
              <a:spcBef>
                <a:spcPts val="900"/>
              </a:spcBef>
              <a:spcAft>
                <a:spcPts val="0"/>
              </a:spcAft>
              <a:buNone/>
            </a:pPr>
            <a:r>
              <a:rPr lang="en" sz="1100">
                <a:solidFill>
                  <a:schemeClr val="dk1"/>
                </a:solidFill>
              </a:rPr>
              <a:t>CMTA Commissioning, Inc.:                                       $73,725.00 Combined Fee Proposal</a:t>
            </a:r>
            <a:endParaRPr sz="1100">
              <a:solidFill>
                <a:schemeClr val="dk1"/>
              </a:solidFill>
            </a:endParaRPr>
          </a:p>
          <a:p>
            <a:pPr indent="0" lvl="0" marL="457200" rtl="0" algn="l">
              <a:lnSpc>
                <a:spcPct val="115000"/>
              </a:lnSpc>
              <a:spcBef>
                <a:spcPts val="900"/>
              </a:spcBef>
              <a:spcAft>
                <a:spcPts val="0"/>
              </a:spcAft>
              <a:buNone/>
            </a:pPr>
            <a:r>
              <a:rPr lang="en" sz="1100">
                <a:solidFill>
                  <a:schemeClr val="dk1"/>
                </a:solidFill>
              </a:rPr>
              <a:t>Facility Commissioning Group:                                   $102,340.00 Combined Fee Proposal    </a:t>
            </a:r>
            <a:r>
              <a:rPr lang="en" sz="900">
                <a:solidFill>
                  <a:schemeClr val="dk1"/>
                </a:solidFill>
              </a:rPr>
              <a:t>                                                             </a:t>
            </a:r>
            <a:endParaRPr sz="900">
              <a:solidFill>
                <a:schemeClr val="dk1"/>
              </a:solidFill>
            </a:endParaRPr>
          </a:p>
          <a:p>
            <a:pPr indent="0" lvl="0" marL="0" rtl="0" algn="l">
              <a:lnSpc>
                <a:spcPct val="115000"/>
              </a:lnSpc>
              <a:spcBef>
                <a:spcPts val="900"/>
              </a:spcBef>
              <a:spcAft>
                <a:spcPts val="0"/>
              </a:spcAft>
              <a:buNone/>
            </a:pPr>
            <a:r>
              <a:t/>
            </a:r>
            <a:endParaRPr sz="900">
              <a:solidFill>
                <a:schemeClr val="dk1"/>
              </a:solidFill>
            </a:endParaRPr>
          </a:p>
          <a:p>
            <a:pPr indent="0" lvl="0" marL="457200" rtl="0" algn="l">
              <a:lnSpc>
                <a:spcPct val="115000"/>
              </a:lnSpc>
              <a:spcBef>
                <a:spcPts val="900"/>
              </a:spcBef>
              <a:spcAft>
                <a:spcPts val="0"/>
              </a:spcAft>
              <a:buNone/>
            </a:pPr>
            <a:r>
              <a:t/>
            </a:r>
            <a:endParaRPr b="1" sz="1300">
              <a:solidFill>
                <a:schemeClr val="dk1"/>
              </a:solidFill>
            </a:endParaRPr>
          </a:p>
          <a:p>
            <a:pPr indent="0" lvl="0" marL="0" rtl="0" algn="l">
              <a:lnSpc>
                <a:spcPct val="115000"/>
              </a:lnSpc>
              <a:spcBef>
                <a:spcPts val="1200"/>
              </a:spcBef>
              <a:spcAft>
                <a:spcPts val="0"/>
              </a:spcAft>
              <a:buNone/>
            </a:pPr>
            <a:r>
              <a:t/>
            </a:r>
            <a:endParaRPr sz="1100">
              <a:solidFill>
                <a:srgbClr val="156082"/>
              </a:solidFill>
            </a:endParaRPr>
          </a:p>
          <a:p>
            <a:pPr indent="457200" lvl="0" marL="0" rtl="0" algn="l">
              <a:lnSpc>
                <a:spcPct val="115000"/>
              </a:lnSpc>
              <a:spcBef>
                <a:spcPts val="1200"/>
              </a:spcBef>
              <a:spcAft>
                <a:spcPts val="0"/>
              </a:spcAft>
              <a:buNone/>
            </a:pPr>
            <a:r>
              <a:t/>
            </a:r>
            <a:endParaRPr i="1" sz="1100">
              <a:solidFill>
                <a:srgbClr val="156082"/>
              </a:solidFill>
            </a:endParaRPr>
          </a:p>
          <a:p>
            <a:pPr indent="0" lvl="0" marL="0" rtl="0" algn="l">
              <a:lnSpc>
                <a:spcPct val="115000"/>
              </a:lnSpc>
              <a:spcBef>
                <a:spcPts val="1200"/>
              </a:spcBef>
              <a:spcAft>
                <a:spcPts val="0"/>
              </a:spcAft>
              <a:buNone/>
            </a:pPr>
            <a:r>
              <a:rPr lang="en" sz="1100">
                <a:solidFill>
                  <a:schemeClr val="dk1"/>
                </a:solidFill>
              </a:rPr>
              <a:t> </a:t>
            </a:r>
            <a:endParaRPr sz="1450">
              <a:solidFill>
                <a:schemeClr val="dk1"/>
              </a:solidFill>
            </a:endParaRPr>
          </a:p>
          <a:p>
            <a:pPr indent="0" lvl="0" marL="0" rtl="0" algn="l">
              <a:lnSpc>
                <a:spcPct val="115000"/>
              </a:lnSpc>
              <a:spcBef>
                <a:spcPts val="1200"/>
              </a:spcBef>
              <a:spcAft>
                <a:spcPts val="0"/>
              </a:spcAft>
              <a:buNone/>
            </a:pPr>
            <a:r>
              <a:t/>
            </a:r>
            <a:endParaRPr i="1" sz="1300">
              <a:solidFill>
                <a:srgbClr val="156082"/>
              </a:solidFill>
            </a:endParaRPr>
          </a:p>
          <a:p>
            <a:pPr indent="0" lvl="0" marL="0" rtl="0" algn="l">
              <a:lnSpc>
                <a:spcPct val="115000"/>
              </a:lnSpc>
              <a:spcBef>
                <a:spcPts val="900"/>
              </a:spcBef>
              <a:spcAft>
                <a:spcPts val="0"/>
              </a:spcAft>
              <a:buNone/>
            </a:pPr>
            <a:r>
              <a:t/>
            </a:r>
            <a:endParaRPr i="1" sz="1300">
              <a:solidFill>
                <a:srgbClr val="156082"/>
              </a:solidFill>
            </a:endParaRPr>
          </a:p>
          <a:p>
            <a:pPr indent="0" lvl="0" marL="0" rtl="0" algn="l">
              <a:lnSpc>
                <a:spcPct val="115000"/>
              </a:lnSpc>
              <a:spcBef>
                <a:spcPts val="900"/>
              </a:spcBef>
              <a:spcAft>
                <a:spcPts val="0"/>
              </a:spcAft>
              <a:buNone/>
            </a:pPr>
            <a:r>
              <a:rPr i="1" lang="en" sz="1300">
                <a:solidFill>
                  <a:srgbClr val="156082"/>
                </a:solidFill>
              </a:rPr>
              <a:t> </a:t>
            </a:r>
            <a:endParaRPr>
              <a:solidFill>
                <a:schemeClr val="dk1"/>
              </a:solidFill>
            </a:endParaRPr>
          </a:p>
          <a:p>
            <a:pPr indent="0" lvl="0" marL="0" rtl="0" algn="l">
              <a:lnSpc>
                <a:spcPct val="115000"/>
              </a:lnSpc>
              <a:spcBef>
                <a:spcPts val="900"/>
              </a:spcBef>
              <a:spcAft>
                <a:spcPts val="0"/>
              </a:spcAft>
              <a:buNone/>
            </a:pPr>
            <a:r>
              <a:rPr lang="en">
                <a:solidFill>
                  <a:schemeClr val="dk1"/>
                </a:solidFill>
              </a:rPr>
              <a:t> </a:t>
            </a:r>
            <a:endParaRPr i="1" sz="1500">
              <a:solidFill>
                <a:schemeClr val="accent1"/>
              </a:solidFill>
            </a:endParaRPr>
          </a:p>
          <a:p>
            <a:pPr indent="0" lvl="0" marL="457200" rtl="0" algn="l">
              <a:spcBef>
                <a:spcPts val="900"/>
              </a:spcBef>
              <a:spcAft>
                <a:spcPts val="0"/>
              </a:spcAft>
              <a:buNone/>
            </a:pPr>
            <a:r>
              <a:t/>
            </a:r>
            <a:endParaRPr i="1" sz="1500">
              <a:solidFill>
                <a:schemeClr val="accent1"/>
              </a:solidFill>
            </a:endParaRPr>
          </a:p>
          <a:p>
            <a:pPr indent="0" lvl="0" marL="0" rtl="0" algn="l">
              <a:lnSpc>
                <a:spcPct val="115000"/>
              </a:lnSpc>
              <a:spcBef>
                <a:spcPts val="1200"/>
              </a:spcBef>
              <a:spcAft>
                <a:spcPts val="0"/>
              </a:spcAft>
              <a:buNone/>
            </a:pPr>
            <a:r>
              <a:t/>
            </a:r>
            <a:endParaRPr>
              <a:solidFill>
                <a:schemeClr val="dk1"/>
              </a:solidFill>
            </a:endParaRPr>
          </a:p>
          <a:p>
            <a:pPr indent="0" lvl="0" marL="0" rtl="0" algn="l">
              <a:spcBef>
                <a:spcPts val="1200"/>
              </a:spcBef>
              <a:spcAft>
                <a:spcPts val="0"/>
              </a:spcAft>
              <a:buNone/>
            </a:pPr>
            <a:r>
              <a:t/>
            </a:r>
            <a:endParaRPr i="1" sz="1700">
              <a:solidFill>
                <a:schemeClr val="accent1"/>
              </a:solidFill>
            </a:endParaRPr>
          </a:p>
        </p:txBody>
      </p:sp>
      <p:pic>
        <p:nvPicPr>
          <p:cNvPr id="165" name="Google Shape;165;p24"/>
          <p:cNvPicPr preferRelativeResize="0"/>
          <p:nvPr/>
        </p:nvPicPr>
        <p:blipFill>
          <a:blip r:embed="rId3">
            <a:alphaModFix/>
          </a:blip>
          <a:stretch>
            <a:fillRect/>
          </a:stretch>
        </p:blipFill>
        <p:spPr>
          <a:xfrm>
            <a:off x="0" y="3883750"/>
            <a:ext cx="1259750" cy="1259750"/>
          </a:xfrm>
          <a:prstGeom prst="rect">
            <a:avLst/>
          </a:prstGeom>
          <a:noFill/>
          <a:ln>
            <a:noFill/>
          </a:ln>
        </p:spPr>
      </p:pic>
      <p:pic>
        <p:nvPicPr>
          <p:cNvPr id="166" name="Google Shape;166;p24"/>
          <p:cNvPicPr preferRelativeResize="0"/>
          <p:nvPr/>
        </p:nvPicPr>
        <p:blipFill>
          <a:blip r:embed="rId4">
            <a:alphaModFix/>
          </a:blip>
          <a:stretch>
            <a:fillRect/>
          </a:stretch>
        </p:blipFill>
        <p:spPr>
          <a:xfrm>
            <a:off x="7555325" y="3883750"/>
            <a:ext cx="1588675" cy="1259750"/>
          </a:xfrm>
          <a:prstGeom prst="rect">
            <a:avLst/>
          </a:prstGeom>
          <a:noFill/>
          <a:ln>
            <a:noFill/>
          </a:ln>
        </p:spPr>
      </p:pic>
      <p:sp>
        <p:nvSpPr>
          <p:cNvPr id="167" name="Google Shape;167;p24"/>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3 Athletics - Physical Science Centers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Contract Award</a:t>
            </a:r>
            <a:endParaRPr b="1" sz="2800">
              <a:solidFill>
                <a:schemeClr val="dk2"/>
              </a:solidFill>
              <a:latin typeface="Oswald"/>
              <a:ea typeface="Oswald"/>
              <a:cs typeface="Oswald"/>
              <a:sym typeface="Oswald"/>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pic>
        <p:nvPicPr>
          <p:cNvPr id="172" name="Google Shape;172;p25"/>
          <p:cNvPicPr preferRelativeResize="0"/>
          <p:nvPr/>
        </p:nvPicPr>
        <p:blipFill rotWithShape="1">
          <a:blip r:embed="rId3">
            <a:alphaModFix/>
          </a:blip>
          <a:srcRect b="0" l="0" r="0" t="7261"/>
          <a:stretch/>
        </p:blipFill>
        <p:spPr>
          <a:xfrm>
            <a:off x="0" y="0"/>
            <a:ext cx="9096601" cy="5143500"/>
          </a:xfrm>
          <a:prstGeom prst="rect">
            <a:avLst/>
          </a:prstGeom>
          <a:noFill/>
          <a:ln>
            <a:noFill/>
          </a:ln>
        </p:spPr>
      </p:pic>
      <p:pic>
        <p:nvPicPr>
          <p:cNvPr id="173" name="Google Shape;173;p25"/>
          <p:cNvPicPr preferRelativeResize="0"/>
          <p:nvPr/>
        </p:nvPicPr>
        <p:blipFill>
          <a:blip r:embed="rId4">
            <a:alphaModFix/>
          </a:blip>
          <a:stretch>
            <a:fillRect/>
          </a:stretch>
        </p:blipFill>
        <p:spPr>
          <a:xfrm>
            <a:off x="0" y="3883750"/>
            <a:ext cx="1259750" cy="1259750"/>
          </a:xfrm>
          <a:prstGeom prst="rect">
            <a:avLst/>
          </a:prstGeom>
          <a:noFill/>
          <a:ln>
            <a:noFill/>
          </a:ln>
        </p:spPr>
      </p:pic>
      <p:sp>
        <p:nvSpPr>
          <p:cNvPr id="174" name="Google Shape;174;p25"/>
          <p:cNvSpPr txBox="1"/>
          <p:nvPr/>
        </p:nvSpPr>
        <p:spPr>
          <a:xfrm>
            <a:off x="1259750" y="4350900"/>
            <a:ext cx="6295500" cy="792600"/>
          </a:xfrm>
          <a:prstGeom prst="rect">
            <a:avLst/>
          </a:prstGeom>
          <a:noFill/>
          <a:ln>
            <a:noFill/>
          </a:ln>
        </p:spPr>
        <p:txBody>
          <a:bodyPr anchorCtr="0" anchor="t" bIns="91425" lIns="91425" spcFirstLastPara="1" rIns="91425" wrap="square" tIns="91425">
            <a:normAutofit/>
          </a:bodyPr>
          <a:lstStyle/>
          <a:p>
            <a:pPr indent="0" lvl="0" marL="0" rtl="0" algn="ctr">
              <a:spcBef>
                <a:spcPts val="0"/>
              </a:spcBef>
              <a:spcAft>
                <a:spcPts val="0"/>
              </a:spcAft>
              <a:buNone/>
            </a:pPr>
            <a:r>
              <a:rPr lang="en" sz="2800">
                <a:solidFill>
                  <a:schemeClr val="lt1"/>
                </a:solidFill>
                <a:latin typeface="Oswald"/>
                <a:ea typeface="Oswald"/>
                <a:cs typeface="Oswald"/>
                <a:sym typeface="Oswald"/>
              </a:rPr>
              <a:t>Bullitt East High School - Construction </a:t>
            </a:r>
            <a:endParaRPr sz="2800">
              <a:solidFill>
                <a:schemeClr val="lt1"/>
              </a:solidFill>
              <a:latin typeface="Oswald"/>
              <a:ea typeface="Oswald"/>
              <a:cs typeface="Oswald"/>
              <a:sym typeface="Oswald"/>
            </a:endParaRPr>
          </a:p>
        </p:txBody>
      </p:sp>
      <p:pic>
        <p:nvPicPr>
          <p:cNvPr id="175" name="Google Shape;175;p25"/>
          <p:cNvPicPr preferRelativeResize="0"/>
          <p:nvPr/>
        </p:nvPicPr>
        <p:blipFill rotWithShape="1">
          <a:blip r:embed="rId5">
            <a:alphaModFix/>
          </a:blip>
          <a:srcRect b="20105" l="23014" r="21715" t="25288"/>
          <a:stretch/>
        </p:blipFill>
        <p:spPr>
          <a:xfrm>
            <a:off x="-70800" y="2902752"/>
            <a:ext cx="1588675" cy="980998"/>
          </a:xfrm>
          <a:prstGeom prst="rect">
            <a:avLst/>
          </a:prstGeom>
          <a:noFill/>
          <a:ln>
            <a:noFill/>
          </a:ln>
        </p:spPr>
      </p:pic>
      <p:pic>
        <p:nvPicPr>
          <p:cNvPr id="176" name="Google Shape;176;p25"/>
          <p:cNvPicPr preferRelativeResize="0"/>
          <p:nvPr/>
        </p:nvPicPr>
        <p:blipFill>
          <a:blip r:embed="rId6">
            <a:alphaModFix/>
          </a:blip>
          <a:stretch>
            <a:fillRect/>
          </a:stretch>
        </p:blipFill>
        <p:spPr>
          <a:xfrm>
            <a:off x="7555325" y="3883750"/>
            <a:ext cx="1588675" cy="125975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 name="Shape 180"/>
        <p:cNvGrpSpPr/>
        <p:nvPr/>
      </p:nvGrpSpPr>
      <p:grpSpPr>
        <a:xfrm>
          <a:off x="0" y="0"/>
          <a:ext cx="0" cy="0"/>
          <a:chOff x="0" y="0"/>
          <a:chExt cx="0" cy="0"/>
        </a:xfrm>
      </p:grpSpPr>
      <p:pic>
        <p:nvPicPr>
          <p:cNvPr id="181" name="Google Shape;181;p26"/>
          <p:cNvPicPr preferRelativeResize="0"/>
          <p:nvPr/>
        </p:nvPicPr>
        <p:blipFill rotWithShape="1">
          <a:blip r:embed="rId3">
            <a:alphaModFix/>
          </a:blip>
          <a:srcRect b="2971" l="0" r="0" t="9639"/>
          <a:stretch/>
        </p:blipFill>
        <p:spPr>
          <a:xfrm>
            <a:off x="1382950" y="0"/>
            <a:ext cx="5775649" cy="4494599"/>
          </a:xfrm>
          <a:prstGeom prst="rect">
            <a:avLst/>
          </a:prstGeom>
          <a:noFill/>
          <a:ln>
            <a:noFill/>
          </a:ln>
        </p:spPr>
      </p:pic>
      <p:sp>
        <p:nvSpPr>
          <p:cNvPr id="182" name="Google Shape;182;p26"/>
          <p:cNvSpPr/>
          <p:nvPr/>
        </p:nvSpPr>
        <p:spPr>
          <a:xfrm>
            <a:off x="2038350" y="2177075"/>
            <a:ext cx="2628900" cy="2412900"/>
          </a:xfrm>
          <a:prstGeom prst="rect">
            <a:avLst/>
          </a:prstGeom>
          <a:noFill/>
          <a:ln cap="flat" cmpd="sng" w="38100">
            <a:solidFill>
              <a:srgbClr val="156082"/>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rgbClr val="156082"/>
              </a:solidFill>
            </a:endParaRPr>
          </a:p>
        </p:txBody>
      </p:sp>
      <p:pic>
        <p:nvPicPr>
          <p:cNvPr id="183" name="Google Shape;183;p26"/>
          <p:cNvPicPr preferRelativeResize="0"/>
          <p:nvPr/>
        </p:nvPicPr>
        <p:blipFill>
          <a:blip r:embed="rId4">
            <a:alphaModFix/>
          </a:blip>
          <a:stretch>
            <a:fillRect/>
          </a:stretch>
        </p:blipFill>
        <p:spPr>
          <a:xfrm>
            <a:off x="0" y="3883750"/>
            <a:ext cx="1259750" cy="1259750"/>
          </a:xfrm>
          <a:prstGeom prst="rect">
            <a:avLst/>
          </a:prstGeom>
          <a:noFill/>
          <a:ln>
            <a:noFill/>
          </a:ln>
        </p:spPr>
      </p:pic>
      <p:pic>
        <p:nvPicPr>
          <p:cNvPr id="184" name="Google Shape;184;p26"/>
          <p:cNvPicPr preferRelativeResize="0"/>
          <p:nvPr/>
        </p:nvPicPr>
        <p:blipFill rotWithShape="1">
          <a:blip r:embed="rId5">
            <a:alphaModFix/>
          </a:blip>
          <a:srcRect b="20105" l="23014" r="21715" t="25288"/>
          <a:stretch/>
        </p:blipFill>
        <p:spPr>
          <a:xfrm>
            <a:off x="7281801" y="2571750"/>
            <a:ext cx="2040084" cy="1259750"/>
          </a:xfrm>
          <a:prstGeom prst="rect">
            <a:avLst/>
          </a:prstGeom>
          <a:noFill/>
          <a:ln>
            <a:noFill/>
          </a:ln>
        </p:spPr>
      </p:pic>
      <p:sp>
        <p:nvSpPr>
          <p:cNvPr id="185" name="Google Shape;185;p26"/>
          <p:cNvSpPr txBox="1"/>
          <p:nvPr/>
        </p:nvSpPr>
        <p:spPr>
          <a:xfrm>
            <a:off x="1259750" y="4350900"/>
            <a:ext cx="6295500" cy="792600"/>
          </a:xfrm>
          <a:prstGeom prst="rect">
            <a:avLst/>
          </a:prstGeom>
          <a:noFill/>
          <a:ln>
            <a:noFill/>
          </a:ln>
        </p:spPr>
        <p:txBody>
          <a:bodyPr anchorCtr="0" anchor="t" bIns="91425" lIns="91425" spcFirstLastPara="1" rIns="91425" wrap="square" tIns="91425">
            <a:normAutofit lnSpcReduction="20000"/>
          </a:bodyPr>
          <a:lstStyle/>
          <a:p>
            <a:pPr indent="0" lvl="0" marL="0" rtl="0" algn="l">
              <a:spcBef>
                <a:spcPts val="0"/>
              </a:spcBef>
              <a:spcAft>
                <a:spcPts val="0"/>
              </a:spcAft>
              <a:buNone/>
            </a:pPr>
            <a:r>
              <a:t/>
            </a:r>
            <a:endParaRPr sz="2300">
              <a:solidFill>
                <a:srgbClr val="595959"/>
              </a:solidFill>
              <a:latin typeface="Oswald"/>
              <a:ea typeface="Oswald"/>
              <a:cs typeface="Oswald"/>
              <a:sym typeface="Oswald"/>
            </a:endParaRPr>
          </a:p>
          <a:p>
            <a:pPr indent="0" lvl="0" marL="0" rtl="0" algn="l">
              <a:spcBef>
                <a:spcPts val="0"/>
              </a:spcBef>
              <a:spcAft>
                <a:spcPts val="0"/>
              </a:spcAft>
              <a:buNone/>
            </a:pPr>
            <a:r>
              <a:rPr lang="en" sz="2300">
                <a:solidFill>
                  <a:srgbClr val="595959"/>
                </a:solidFill>
                <a:latin typeface="Oswald"/>
                <a:ea typeface="Oswald"/>
                <a:cs typeface="Oswald"/>
                <a:sym typeface="Oswald"/>
              </a:rPr>
              <a:t>Bullitt East High School  Construction </a:t>
            </a:r>
            <a:endParaRPr sz="2300">
              <a:solidFill>
                <a:srgbClr val="595959"/>
              </a:solidFill>
              <a:latin typeface="Oswald"/>
              <a:ea typeface="Oswald"/>
              <a:cs typeface="Oswald"/>
              <a:sym typeface="Oswald"/>
            </a:endParaRPr>
          </a:p>
        </p:txBody>
      </p:sp>
      <p:sp>
        <p:nvSpPr>
          <p:cNvPr id="186" name="Google Shape;186;p26"/>
          <p:cNvSpPr txBox="1"/>
          <p:nvPr/>
        </p:nvSpPr>
        <p:spPr>
          <a:xfrm>
            <a:off x="3405700" y="1604325"/>
            <a:ext cx="977400" cy="3519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700">
                <a:solidFill>
                  <a:srgbClr val="156082"/>
                </a:solidFill>
              </a:rPr>
              <a:t>Area A</a:t>
            </a:r>
            <a:endParaRPr sz="1700">
              <a:solidFill>
                <a:srgbClr val="156082"/>
              </a:solidFill>
            </a:endParaRPr>
          </a:p>
        </p:txBody>
      </p:sp>
      <p:sp>
        <p:nvSpPr>
          <p:cNvPr id="187" name="Google Shape;187;p26"/>
          <p:cNvSpPr/>
          <p:nvPr/>
        </p:nvSpPr>
        <p:spPr>
          <a:xfrm>
            <a:off x="4603750" y="95250"/>
            <a:ext cx="2628900" cy="4494600"/>
          </a:xfrm>
          <a:prstGeom prst="rect">
            <a:avLst/>
          </a:prstGeom>
          <a:noFill/>
          <a:ln cap="flat" cmpd="sng" w="38100">
            <a:solidFill>
              <a:schemeClr val="accent5"/>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188" name="Google Shape;188;p26"/>
          <p:cNvSpPr txBox="1"/>
          <p:nvPr/>
        </p:nvSpPr>
        <p:spPr>
          <a:xfrm>
            <a:off x="4703925" y="179800"/>
            <a:ext cx="977400" cy="3519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700">
                <a:solidFill>
                  <a:schemeClr val="accent5"/>
                </a:solidFill>
              </a:rPr>
              <a:t>Area B</a:t>
            </a:r>
            <a:endParaRPr sz="1700">
              <a:solidFill>
                <a:schemeClr val="accent5"/>
              </a:solidFill>
            </a:endParaRPr>
          </a:p>
        </p:txBody>
      </p:sp>
      <p:sp>
        <p:nvSpPr>
          <p:cNvPr id="189" name="Google Shape;189;p26"/>
          <p:cNvSpPr/>
          <p:nvPr/>
        </p:nvSpPr>
        <p:spPr>
          <a:xfrm>
            <a:off x="1546500" y="1121450"/>
            <a:ext cx="846900" cy="866100"/>
          </a:xfrm>
          <a:prstGeom prst="rect">
            <a:avLst/>
          </a:prstGeom>
          <a:noFill/>
          <a:ln cap="flat" cmpd="sng" w="38100">
            <a:solidFill>
              <a:srgbClr val="FF0000"/>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rgbClr val="FF0000"/>
              </a:solidFill>
              <a:highlight>
                <a:srgbClr val="FF0000"/>
              </a:highlight>
            </a:endParaRPr>
          </a:p>
        </p:txBody>
      </p:sp>
      <p:sp>
        <p:nvSpPr>
          <p:cNvPr id="190" name="Google Shape;190;p26"/>
          <p:cNvSpPr txBox="1"/>
          <p:nvPr/>
        </p:nvSpPr>
        <p:spPr>
          <a:xfrm>
            <a:off x="76150" y="1121450"/>
            <a:ext cx="1306800" cy="3519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700">
                <a:solidFill>
                  <a:srgbClr val="FF0000"/>
                </a:solidFill>
              </a:rPr>
              <a:t>Area C - SUMMER</a:t>
            </a:r>
            <a:endParaRPr sz="1700">
              <a:solidFill>
                <a:srgbClr val="FF0000"/>
              </a:solidFill>
            </a:endParaRPr>
          </a:p>
        </p:txBody>
      </p:sp>
      <p:sp>
        <p:nvSpPr>
          <p:cNvPr id="191" name="Google Shape;191;p26"/>
          <p:cNvSpPr txBox="1"/>
          <p:nvPr/>
        </p:nvSpPr>
        <p:spPr>
          <a:xfrm>
            <a:off x="7351700" y="95250"/>
            <a:ext cx="1792200" cy="25959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700" u="sng">
                <a:solidFill>
                  <a:schemeClr val="dk1"/>
                </a:solidFill>
              </a:rPr>
              <a:t>Construction Timeframe:</a:t>
            </a:r>
            <a:endParaRPr b="1" sz="1700" u="sng">
              <a:solidFill>
                <a:schemeClr val="dk1"/>
              </a:solidFill>
            </a:endParaRPr>
          </a:p>
          <a:p>
            <a:pPr indent="0" lvl="0" marL="0" rtl="0" algn="l">
              <a:spcBef>
                <a:spcPts val="0"/>
              </a:spcBef>
              <a:spcAft>
                <a:spcPts val="0"/>
              </a:spcAft>
              <a:buNone/>
            </a:pPr>
            <a:r>
              <a:rPr lang="en" sz="1700">
                <a:solidFill>
                  <a:schemeClr val="dk1"/>
                </a:solidFill>
              </a:rPr>
              <a:t>Anticipated Completion - May 2026 </a:t>
            </a:r>
            <a:endParaRPr sz="1700">
              <a:solidFill>
                <a:schemeClr val="dk1"/>
              </a:solidFill>
            </a:endParaRPr>
          </a:p>
          <a:p>
            <a:pPr indent="0" lvl="0" marL="0" rtl="0" algn="l">
              <a:spcBef>
                <a:spcPts val="0"/>
              </a:spcBef>
              <a:spcAft>
                <a:spcPts val="0"/>
              </a:spcAft>
              <a:buNone/>
            </a:pPr>
            <a:r>
              <a:t/>
            </a:r>
            <a:endParaRPr sz="1700">
              <a:solidFill>
                <a:schemeClr val="dk1"/>
              </a:solidFill>
            </a:endParaRPr>
          </a:p>
          <a:p>
            <a:pPr indent="0" lvl="0" marL="0" rtl="0" algn="l">
              <a:spcBef>
                <a:spcPts val="0"/>
              </a:spcBef>
              <a:spcAft>
                <a:spcPts val="0"/>
              </a:spcAft>
              <a:buNone/>
            </a:pPr>
            <a:r>
              <a:rPr lang="en" sz="1700">
                <a:solidFill>
                  <a:schemeClr val="dk1"/>
                </a:solidFill>
              </a:rPr>
              <a:t>Furniture Delivery - June 2026.</a:t>
            </a:r>
            <a:endParaRPr sz="1700">
              <a:solidFill>
                <a:schemeClr val="dk1"/>
              </a:solidFill>
            </a:endParaRPr>
          </a:p>
          <a:p>
            <a:pPr indent="0" lvl="0" marL="0" rtl="0" algn="l">
              <a:spcBef>
                <a:spcPts val="0"/>
              </a:spcBef>
              <a:spcAft>
                <a:spcPts val="0"/>
              </a:spcAft>
              <a:buNone/>
            </a:pPr>
            <a:r>
              <a:t/>
            </a:r>
            <a:endParaRPr sz="1700">
              <a:solidFill>
                <a:schemeClr val="dk1"/>
              </a:solidFill>
            </a:endParaRPr>
          </a:p>
          <a:p>
            <a:pPr indent="0" lvl="0" marL="0" rtl="0" algn="l">
              <a:spcBef>
                <a:spcPts val="0"/>
              </a:spcBef>
              <a:spcAft>
                <a:spcPts val="0"/>
              </a:spcAft>
              <a:buNone/>
            </a:pPr>
            <a:r>
              <a:t/>
            </a:r>
            <a:endParaRPr sz="1700">
              <a:solidFill>
                <a:schemeClr val="dk1"/>
              </a:solidFill>
            </a:endParaRPr>
          </a:p>
        </p:txBody>
      </p:sp>
      <p:pic>
        <p:nvPicPr>
          <p:cNvPr id="192" name="Google Shape;192;p26"/>
          <p:cNvPicPr preferRelativeResize="0"/>
          <p:nvPr/>
        </p:nvPicPr>
        <p:blipFill>
          <a:blip r:embed="rId6">
            <a:alphaModFix/>
          </a:blip>
          <a:stretch>
            <a:fillRect/>
          </a:stretch>
        </p:blipFill>
        <p:spPr>
          <a:xfrm>
            <a:off x="7555325" y="3883750"/>
            <a:ext cx="1588675" cy="1259750"/>
          </a:xfrm>
          <a:prstGeom prst="rect">
            <a:avLst/>
          </a:prstGeom>
          <a:noFill/>
          <a:ln>
            <a:noFill/>
          </a:ln>
        </p:spPr>
      </p:pic>
      <p:sp>
        <p:nvSpPr>
          <p:cNvPr id="193" name="Google Shape;193;p26"/>
          <p:cNvSpPr/>
          <p:nvPr/>
        </p:nvSpPr>
        <p:spPr>
          <a:xfrm>
            <a:off x="2094325" y="3702000"/>
            <a:ext cx="458700" cy="792600"/>
          </a:xfrm>
          <a:prstGeom prst="rect">
            <a:avLst/>
          </a:prstGeom>
          <a:noFill/>
          <a:ln cap="flat" cmpd="sng" w="38100">
            <a:solidFill>
              <a:srgbClr val="FF0000"/>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rgbClr val="FF0000"/>
              </a:solidFill>
              <a:highlight>
                <a:srgbClr val="FF0000"/>
              </a:highlight>
            </a:endParaRPr>
          </a:p>
        </p:txBody>
      </p:sp>
      <p:sp>
        <p:nvSpPr>
          <p:cNvPr id="194" name="Google Shape;194;p26"/>
          <p:cNvSpPr txBox="1"/>
          <p:nvPr/>
        </p:nvSpPr>
        <p:spPr>
          <a:xfrm>
            <a:off x="76150" y="3196300"/>
            <a:ext cx="1306800" cy="3519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700">
                <a:solidFill>
                  <a:srgbClr val="FF0000"/>
                </a:solidFill>
              </a:rPr>
              <a:t>SUMMER</a:t>
            </a:r>
            <a:endParaRPr sz="1700">
              <a:solidFill>
                <a:srgbClr val="FF0000"/>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pic>
        <p:nvPicPr>
          <p:cNvPr id="199" name="Google Shape;199;p27"/>
          <p:cNvPicPr preferRelativeResize="0"/>
          <p:nvPr/>
        </p:nvPicPr>
        <p:blipFill rotWithShape="1">
          <a:blip r:embed="rId3">
            <a:alphaModFix/>
          </a:blip>
          <a:srcRect b="10289" l="0" r="0" t="0"/>
          <a:stretch/>
        </p:blipFill>
        <p:spPr>
          <a:xfrm rot="10800000">
            <a:off x="741001" y="-6376"/>
            <a:ext cx="7611049" cy="4630350"/>
          </a:xfrm>
          <a:prstGeom prst="rect">
            <a:avLst/>
          </a:prstGeom>
          <a:noFill/>
          <a:ln>
            <a:noFill/>
          </a:ln>
        </p:spPr>
      </p:pic>
      <p:pic>
        <p:nvPicPr>
          <p:cNvPr id="200" name="Google Shape;200;p27"/>
          <p:cNvPicPr preferRelativeResize="0"/>
          <p:nvPr/>
        </p:nvPicPr>
        <p:blipFill>
          <a:blip r:embed="rId4">
            <a:alphaModFix/>
          </a:blip>
          <a:stretch>
            <a:fillRect/>
          </a:stretch>
        </p:blipFill>
        <p:spPr>
          <a:xfrm>
            <a:off x="0" y="3883750"/>
            <a:ext cx="1259750" cy="1259750"/>
          </a:xfrm>
          <a:prstGeom prst="rect">
            <a:avLst/>
          </a:prstGeom>
          <a:noFill/>
          <a:ln>
            <a:noFill/>
          </a:ln>
        </p:spPr>
      </p:pic>
      <p:pic>
        <p:nvPicPr>
          <p:cNvPr id="201" name="Google Shape;201;p27"/>
          <p:cNvPicPr preferRelativeResize="0"/>
          <p:nvPr/>
        </p:nvPicPr>
        <p:blipFill rotWithShape="1">
          <a:blip r:embed="rId5">
            <a:alphaModFix/>
          </a:blip>
          <a:srcRect b="20105" l="23014" r="21715" t="25288"/>
          <a:stretch/>
        </p:blipFill>
        <p:spPr>
          <a:xfrm>
            <a:off x="5515176" y="3883750"/>
            <a:ext cx="2040084" cy="1259750"/>
          </a:xfrm>
          <a:prstGeom prst="rect">
            <a:avLst/>
          </a:prstGeom>
          <a:noFill/>
          <a:ln>
            <a:noFill/>
          </a:ln>
        </p:spPr>
      </p:pic>
      <p:sp>
        <p:nvSpPr>
          <p:cNvPr id="202" name="Google Shape;202;p27"/>
          <p:cNvSpPr txBox="1"/>
          <p:nvPr/>
        </p:nvSpPr>
        <p:spPr>
          <a:xfrm>
            <a:off x="1259750" y="4350900"/>
            <a:ext cx="6295500" cy="792600"/>
          </a:xfrm>
          <a:prstGeom prst="rect">
            <a:avLst/>
          </a:prstGeom>
          <a:noFill/>
          <a:ln>
            <a:noFill/>
          </a:ln>
        </p:spPr>
        <p:txBody>
          <a:bodyPr anchorCtr="0" anchor="t" bIns="91425" lIns="91425" spcFirstLastPara="1" rIns="91425" wrap="square" tIns="91425">
            <a:normAutofit lnSpcReduction="20000"/>
          </a:bodyPr>
          <a:lstStyle/>
          <a:p>
            <a:pPr indent="0" lvl="0" marL="0" rtl="0" algn="l">
              <a:spcBef>
                <a:spcPts val="0"/>
              </a:spcBef>
              <a:spcAft>
                <a:spcPts val="0"/>
              </a:spcAft>
              <a:buNone/>
            </a:pPr>
            <a:r>
              <a:t/>
            </a:r>
            <a:endParaRPr sz="2300">
              <a:solidFill>
                <a:srgbClr val="595959"/>
              </a:solidFill>
              <a:latin typeface="Oswald"/>
              <a:ea typeface="Oswald"/>
              <a:cs typeface="Oswald"/>
              <a:sym typeface="Oswald"/>
            </a:endParaRPr>
          </a:p>
          <a:p>
            <a:pPr indent="0" lvl="0" marL="0" rtl="0" algn="l">
              <a:spcBef>
                <a:spcPts val="0"/>
              </a:spcBef>
              <a:spcAft>
                <a:spcPts val="0"/>
              </a:spcAft>
              <a:buNone/>
            </a:pPr>
            <a:r>
              <a:rPr lang="en" sz="2300">
                <a:solidFill>
                  <a:srgbClr val="595959"/>
                </a:solidFill>
                <a:latin typeface="Oswald"/>
                <a:ea typeface="Oswald"/>
                <a:cs typeface="Oswald"/>
                <a:sym typeface="Oswald"/>
              </a:rPr>
              <a:t>Bullitt East High School  Construction </a:t>
            </a:r>
            <a:endParaRPr sz="2300">
              <a:solidFill>
                <a:srgbClr val="595959"/>
              </a:solidFill>
              <a:latin typeface="Oswald"/>
              <a:ea typeface="Oswald"/>
              <a:cs typeface="Oswald"/>
              <a:sym typeface="Oswald"/>
            </a:endParaRPr>
          </a:p>
        </p:txBody>
      </p:sp>
      <p:pic>
        <p:nvPicPr>
          <p:cNvPr id="203" name="Google Shape;203;p27"/>
          <p:cNvPicPr preferRelativeResize="0"/>
          <p:nvPr/>
        </p:nvPicPr>
        <p:blipFill>
          <a:blip r:embed="rId6">
            <a:alphaModFix/>
          </a:blip>
          <a:stretch>
            <a:fillRect/>
          </a:stretch>
        </p:blipFill>
        <p:spPr>
          <a:xfrm>
            <a:off x="7555325" y="3883750"/>
            <a:ext cx="1588675" cy="125975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pic>
        <p:nvPicPr>
          <p:cNvPr id="208" name="Google Shape;208;p28"/>
          <p:cNvPicPr preferRelativeResize="0"/>
          <p:nvPr/>
        </p:nvPicPr>
        <p:blipFill>
          <a:blip r:embed="rId3">
            <a:alphaModFix/>
          </a:blip>
          <a:stretch>
            <a:fillRect/>
          </a:stretch>
        </p:blipFill>
        <p:spPr>
          <a:xfrm>
            <a:off x="0" y="3883750"/>
            <a:ext cx="1259750" cy="1259750"/>
          </a:xfrm>
          <a:prstGeom prst="rect">
            <a:avLst/>
          </a:prstGeom>
          <a:noFill/>
          <a:ln>
            <a:noFill/>
          </a:ln>
        </p:spPr>
      </p:pic>
      <p:pic>
        <p:nvPicPr>
          <p:cNvPr id="209" name="Google Shape;209;p28"/>
          <p:cNvPicPr preferRelativeResize="0"/>
          <p:nvPr/>
        </p:nvPicPr>
        <p:blipFill rotWithShape="1">
          <a:blip r:embed="rId4">
            <a:alphaModFix/>
          </a:blip>
          <a:srcRect b="20105" l="23014" r="21715" t="25288"/>
          <a:stretch/>
        </p:blipFill>
        <p:spPr>
          <a:xfrm>
            <a:off x="5515176" y="3883750"/>
            <a:ext cx="2040084" cy="1259750"/>
          </a:xfrm>
          <a:prstGeom prst="rect">
            <a:avLst/>
          </a:prstGeom>
          <a:noFill/>
          <a:ln>
            <a:noFill/>
          </a:ln>
        </p:spPr>
      </p:pic>
      <p:sp>
        <p:nvSpPr>
          <p:cNvPr id="210" name="Google Shape;210;p28"/>
          <p:cNvSpPr txBox="1"/>
          <p:nvPr/>
        </p:nvSpPr>
        <p:spPr>
          <a:xfrm>
            <a:off x="1259750" y="4350900"/>
            <a:ext cx="6295500" cy="792600"/>
          </a:xfrm>
          <a:prstGeom prst="rect">
            <a:avLst/>
          </a:prstGeom>
          <a:noFill/>
          <a:ln>
            <a:noFill/>
          </a:ln>
        </p:spPr>
        <p:txBody>
          <a:bodyPr anchorCtr="0" anchor="t" bIns="91425" lIns="91425" spcFirstLastPara="1" rIns="91425" wrap="square" tIns="91425">
            <a:normAutofit lnSpcReduction="20000"/>
          </a:bodyPr>
          <a:lstStyle/>
          <a:p>
            <a:pPr indent="0" lvl="0" marL="0" rtl="0" algn="l">
              <a:spcBef>
                <a:spcPts val="0"/>
              </a:spcBef>
              <a:spcAft>
                <a:spcPts val="0"/>
              </a:spcAft>
              <a:buNone/>
            </a:pPr>
            <a:r>
              <a:t/>
            </a:r>
            <a:endParaRPr sz="2300">
              <a:solidFill>
                <a:srgbClr val="595959"/>
              </a:solidFill>
              <a:latin typeface="Oswald"/>
              <a:ea typeface="Oswald"/>
              <a:cs typeface="Oswald"/>
              <a:sym typeface="Oswald"/>
            </a:endParaRPr>
          </a:p>
          <a:p>
            <a:pPr indent="0" lvl="0" marL="0" rtl="0" algn="l">
              <a:spcBef>
                <a:spcPts val="0"/>
              </a:spcBef>
              <a:spcAft>
                <a:spcPts val="0"/>
              </a:spcAft>
              <a:buNone/>
            </a:pPr>
            <a:r>
              <a:rPr lang="en" sz="2300">
                <a:solidFill>
                  <a:srgbClr val="595959"/>
                </a:solidFill>
                <a:latin typeface="Oswald"/>
                <a:ea typeface="Oswald"/>
                <a:cs typeface="Oswald"/>
                <a:sym typeface="Oswald"/>
              </a:rPr>
              <a:t>Bullitt East High School  Construction </a:t>
            </a:r>
            <a:endParaRPr sz="2300">
              <a:solidFill>
                <a:srgbClr val="595959"/>
              </a:solidFill>
              <a:latin typeface="Oswald"/>
              <a:ea typeface="Oswald"/>
              <a:cs typeface="Oswald"/>
              <a:sym typeface="Oswald"/>
            </a:endParaRPr>
          </a:p>
        </p:txBody>
      </p:sp>
      <p:pic>
        <p:nvPicPr>
          <p:cNvPr id="211" name="Google Shape;211;p28"/>
          <p:cNvPicPr preferRelativeResize="0"/>
          <p:nvPr/>
        </p:nvPicPr>
        <p:blipFill>
          <a:blip r:embed="rId5">
            <a:alphaModFix/>
          </a:blip>
          <a:stretch>
            <a:fillRect/>
          </a:stretch>
        </p:blipFill>
        <p:spPr>
          <a:xfrm>
            <a:off x="7555325" y="3883750"/>
            <a:ext cx="1588675" cy="1259750"/>
          </a:xfrm>
          <a:prstGeom prst="rect">
            <a:avLst/>
          </a:prstGeom>
          <a:noFill/>
          <a:ln>
            <a:noFill/>
          </a:ln>
        </p:spPr>
      </p:pic>
      <p:pic>
        <p:nvPicPr>
          <p:cNvPr id="212" name="Google Shape;212;p28"/>
          <p:cNvPicPr preferRelativeResize="0"/>
          <p:nvPr/>
        </p:nvPicPr>
        <p:blipFill>
          <a:blip r:embed="rId6">
            <a:alphaModFix/>
          </a:blip>
          <a:stretch>
            <a:fillRect/>
          </a:stretch>
        </p:blipFill>
        <p:spPr>
          <a:xfrm>
            <a:off x="4016775" y="0"/>
            <a:ext cx="5127224" cy="3845399"/>
          </a:xfrm>
          <a:prstGeom prst="rect">
            <a:avLst/>
          </a:prstGeom>
          <a:noFill/>
          <a:ln>
            <a:noFill/>
          </a:ln>
        </p:spPr>
      </p:pic>
      <p:pic>
        <p:nvPicPr>
          <p:cNvPr id="213" name="Google Shape;213;p28"/>
          <p:cNvPicPr preferRelativeResize="0"/>
          <p:nvPr/>
        </p:nvPicPr>
        <p:blipFill rotWithShape="1">
          <a:blip r:embed="rId7">
            <a:alphaModFix/>
          </a:blip>
          <a:srcRect b="6968" l="0" r="0" t="0"/>
          <a:stretch/>
        </p:blipFill>
        <p:spPr>
          <a:xfrm>
            <a:off x="833550" y="31850"/>
            <a:ext cx="3074375" cy="381355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pic>
        <p:nvPicPr>
          <p:cNvPr id="218" name="Google Shape;218;p29"/>
          <p:cNvPicPr preferRelativeResize="0"/>
          <p:nvPr/>
        </p:nvPicPr>
        <p:blipFill rotWithShape="1">
          <a:blip r:embed="rId3">
            <a:alphaModFix/>
          </a:blip>
          <a:srcRect b="0" l="0" r="645" t="0"/>
          <a:stretch/>
        </p:blipFill>
        <p:spPr>
          <a:xfrm>
            <a:off x="0" y="0"/>
            <a:ext cx="9179376" cy="5143499"/>
          </a:xfrm>
          <a:prstGeom prst="rect">
            <a:avLst/>
          </a:prstGeom>
          <a:noFill/>
          <a:ln>
            <a:noFill/>
          </a:ln>
        </p:spPr>
      </p:pic>
      <p:pic>
        <p:nvPicPr>
          <p:cNvPr id="219" name="Google Shape;219;p29"/>
          <p:cNvPicPr preferRelativeResize="0"/>
          <p:nvPr/>
        </p:nvPicPr>
        <p:blipFill>
          <a:blip r:embed="rId4">
            <a:alphaModFix/>
          </a:blip>
          <a:stretch>
            <a:fillRect/>
          </a:stretch>
        </p:blipFill>
        <p:spPr>
          <a:xfrm>
            <a:off x="7555325" y="3883750"/>
            <a:ext cx="1588675" cy="1259750"/>
          </a:xfrm>
          <a:prstGeom prst="rect">
            <a:avLst/>
          </a:prstGeom>
          <a:noFill/>
          <a:ln>
            <a:noFill/>
          </a:ln>
        </p:spPr>
      </p:pic>
      <p:pic>
        <p:nvPicPr>
          <p:cNvPr id="220" name="Google Shape;220;p29"/>
          <p:cNvPicPr preferRelativeResize="0"/>
          <p:nvPr/>
        </p:nvPicPr>
        <p:blipFill>
          <a:blip r:embed="rId5">
            <a:alphaModFix/>
          </a:blip>
          <a:stretch>
            <a:fillRect/>
          </a:stretch>
        </p:blipFill>
        <p:spPr>
          <a:xfrm>
            <a:off x="0" y="3883750"/>
            <a:ext cx="1259750" cy="1259750"/>
          </a:xfrm>
          <a:prstGeom prst="rect">
            <a:avLst/>
          </a:prstGeom>
          <a:noFill/>
          <a:ln>
            <a:noFill/>
          </a:ln>
        </p:spPr>
      </p:pic>
      <p:pic>
        <p:nvPicPr>
          <p:cNvPr id="221" name="Google Shape;221;p29"/>
          <p:cNvPicPr preferRelativeResize="0"/>
          <p:nvPr/>
        </p:nvPicPr>
        <p:blipFill>
          <a:blip r:embed="rId6">
            <a:alphaModFix/>
          </a:blip>
          <a:stretch>
            <a:fillRect/>
          </a:stretch>
        </p:blipFill>
        <p:spPr>
          <a:xfrm>
            <a:off x="7719789" y="2786712"/>
            <a:ext cx="1259751" cy="1097038"/>
          </a:xfrm>
          <a:prstGeom prst="rect">
            <a:avLst/>
          </a:prstGeom>
          <a:noFill/>
          <a:ln>
            <a:noFill/>
          </a:ln>
        </p:spPr>
      </p:pic>
      <p:sp>
        <p:nvSpPr>
          <p:cNvPr id="222" name="Google Shape;222;p29"/>
          <p:cNvSpPr txBox="1"/>
          <p:nvPr/>
        </p:nvSpPr>
        <p:spPr>
          <a:xfrm>
            <a:off x="1259750" y="4350900"/>
            <a:ext cx="6295500" cy="792600"/>
          </a:xfrm>
          <a:prstGeom prst="rect">
            <a:avLst/>
          </a:prstGeom>
          <a:noFill/>
          <a:ln>
            <a:noFill/>
          </a:ln>
        </p:spPr>
        <p:txBody>
          <a:bodyPr anchorCtr="0" anchor="t" bIns="91425" lIns="91425" spcFirstLastPara="1" rIns="91425" wrap="square" tIns="91425">
            <a:normAutofit/>
          </a:bodyPr>
          <a:lstStyle/>
          <a:p>
            <a:pPr indent="0" lvl="0" marL="0" rtl="0" algn="ctr">
              <a:spcBef>
                <a:spcPts val="0"/>
              </a:spcBef>
              <a:spcAft>
                <a:spcPts val="0"/>
              </a:spcAft>
              <a:buNone/>
            </a:pPr>
            <a:r>
              <a:rPr lang="en" sz="2800">
                <a:solidFill>
                  <a:schemeClr val="lt1"/>
                </a:solidFill>
                <a:latin typeface="Oswald"/>
                <a:ea typeface="Oswald"/>
                <a:cs typeface="Oswald"/>
                <a:sym typeface="Oswald"/>
              </a:rPr>
              <a:t>Bernheim Middle School - Construction</a:t>
            </a:r>
            <a:endParaRPr sz="2800">
              <a:solidFill>
                <a:schemeClr val="lt1"/>
              </a:solidFill>
              <a:latin typeface="Oswald"/>
              <a:ea typeface="Oswald"/>
              <a:cs typeface="Oswald"/>
              <a:sym typeface="Oswald"/>
            </a:endParaRPr>
          </a:p>
        </p:txBody>
      </p:sp>
      <p:pic>
        <p:nvPicPr>
          <p:cNvPr id="223" name="Google Shape;223;p29"/>
          <p:cNvPicPr preferRelativeResize="0"/>
          <p:nvPr/>
        </p:nvPicPr>
        <p:blipFill>
          <a:blip r:embed="rId7">
            <a:alphaModFix/>
          </a:blip>
          <a:stretch>
            <a:fillRect/>
          </a:stretch>
        </p:blipFill>
        <p:spPr>
          <a:xfrm>
            <a:off x="7555325" y="3883750"/>
            <a:ext cx="1588675" cy="125975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sp>
        <p:nvSpPr>
          <p:cNvPr id="228" name="Google Shape;228;p30"/>
          <p:cNvSpPr txBox="1"/>
          <p:nvPr/>
        </p:nvSpPr>
        <p:spPr>
          <a:xfrm>
            <a:off x="4023125" y="54050"/>
            <a:ext cx="4914300" cy="2594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500" u="sng">
                <a:solidFill>
                  <a:schemeClr val="dk1"/>
                </a:solidFill>
              </a:rPr>
              <a:t>Board Consent Items - Bernheim Middle School</a:t>
            </a:r>
            <a:endParaRPr i="1" sz="1450">
              <a:solidFill>
                <a:srgbClr val="156082"/>
              </a:solidFill>
            </a:endParaRPr>
          </a:p>
          <a:p>
            <a:pPr indent="0" lvl="0" marL="0" rtl="0" algn="l">
              <a:lnSpc>
                <a:spcPct val="115000"/>
              </a:lnSpc>
              <a:spcBef>
                <a:spcPts val="900"/>
              </a:spcBef>
              <a:spcAft>
                <a:spcPts val="0"/>
              </a:spcAft>
              <a:buClr>
                <a:schemeClr val="dk1"/>
              </a:buClr>
              <a:buSzPts val="1100"/>
              <a:buFont typeface="Arial"/>
              <a:buNone/>
            </a:pPr>
            <a:r>
              <a:t/>
            </a:r>
            <a:endParaRPr sz="900">
              <a:solidFill>
                <a:schemeClr val="dk1"/>
              </a:solidFill>
              <a:highlight>
                <a:srgbClr val="EEEEEE"/>
              </a:highlight>
            </a:endParaRPr>
          </a:p>
          <a:p>
            <a:pPr indent="0" lvl="0" marL="0" rtl="0" algn="l">
              <a:lnSpc>
                <a:spcPct val="115000"/>
              </a:lnSpc>
              <a:spcBef>
                <a:spcPts val="900"/>
              </a:spcBef>
              <a:spcAft>
                <a:spcPts val="0"/>
              </a:spcAft>
              <a:buClr>
                <a:schemeClr val="dk1"/>
              </a:buClr>
              <a:buSzPts val="1100"/>
              <a:buFont typeface="Arial"/>
              <a:buNone/>
            </a:pPr>
            <a:r>
              <a:rPr b="1" lang="en">
                <a:solidFill>
                  <a:schemeClr val="dk1"/>
                </a:solidFill>
              </a:rPr>
              <a:t>Bernheim - BG 23-051 - CO #01 - Value Engineering - FACPAC Only Form</a:t>
            </a:r>
            <a:endParaRPr b="1" i="1" sz="1900" u="sng">
              <a:solidFill>
                <a:schemeClr val="dk1"/>
              </a:solidFill>
            </a:endParaRPr>
          </a:p>
          <a:p>
            <a:pPr indent="0" lvl="0" marL="0" rtl="0" algn="l">
              <a:lnSpc>
                <a:spcPct val="115000"/>
              </a:lnSpc>
              <a:spcBef>
                <a:spcPts val="900"/>
              </a:spcBef>
              <a:spcAft>
                <a:spcPts val="0"/>
              </a:spcAft>
              <a:buNone/>
            </a:pPr>
            <a:r>
              <a:rPr lang="en">
                <a:solidFill>
                  <a:schemeClr val="dk1"/>
                </a:solidFill>
              </a:rPr>
              <a:t>Request for approval is a finance rectification of the FACPAC record to correspond with the Contract decrease after the Value Engineering Change Order. This is not an additional credit to the Contract.</a:t>
            </a:r>
            <a:endParaRPr i="1" sz="1950">
              <a:solidFill>
                <a:srgbClr val="156082"/>
              </a:solidFill>
            </a:endParaRPr>
          </a:p>
          <a:p>
            <a:pPr indent="0" lvl="0" marL="0" rtl="0" algn="l">
              <a:lnSpc>
                <a:spcPct val="115000"/>
              </a:lnSpc>
              <a:spcBef>
                <a:spcPts val="900"/>
              </a:spcBef>
              <a:spcAft>
                <a:spcPts val="0"/>
              </a:spcAft>
              <a:buClr>
                <a:schemeClr val="dk1"/>
              </a:buClr>
              <a:buSzPts val="1100"/>
              <a:buFont typeface="Arial"/>
              <a:buNone/>
            </a:pPr>
            <a:r>
              <a:t/>
            </a:r>
            <a:endParaRPr i="1" sz="1450">
              <a:solidFill>
                <a:srgbClr val="156082"/>
              </a:solidFill>
            </a:endParaRPr>
          </a:p>
          <a:p>
            <a:pPr indent="0" lvl="0" marL="0" rtl="0" algn="l">
              <a:lnSpc>
                <a:spcPct val="115000"/>
              </a:lnSpc>
              <a:spcBef>
                <a:spcPts val="900"/>
              </a:spcBef>
              <a:spcAft>
                <a:spcPts val="0"/>
              </a:spcAft>
              <a:buClr>
                <a:schemeClr val="dk1"/>
              </a:buClr>
              <a:buSzPts val="1100"/>
              <a:buFont typeface="Arial"/>
              <a:buNone/>
            </a:pPr>
            <a:r>
              <a:t/>
            </a:r>
            <a:endParaRPr i="1" sz="1450">
              <a:solidFill>
                <a:srgbClr val="156082"/>
              </a:solidFill>
            </a:endParaRPr>
          </a:p>
          <a:p>
            <a:pPr indent="0" lvl="0" marL="0" rtl="0" algn="l">
              <a:lnSpc>
                <a:spcPct val="115000"/>
              </a:lnSpc>
              <a:spcBef>
                <a:spcPts val="900"/>
              </a:spcBef>
              <a:spcAft>
                <a:spcPts val="0"/>
              </a:spcAft>
              <a:buNone/>
            </a:pPr>
            <a:r>
              <a:t/>
            </a:r>
            <a:endParaRPr i="1" sz="1300">
              <a:solidFill>
                <a:srgbClr val="156082"/>
              </a:solidFill>
            </a:endParaRPr>
          </a:p>
          <a:p>
            <a:pPr indent="0" lvl="0" marL="0" rtl="0" algn="l">
              <a:lnSpc>
                <a:spcPct val="115000"/>
              </a:lnSpc>
              <a:spcBef>
                <a:spcPts val="900"/>
              </a:spcBef>
              <a:spcAft>
                <a:spcPts val="0"/>
              </a:spcAft>
              <a:buNone/>
            </a:pPr>
            <a:r>
              <a:rPr i="1" lang="en" sz="1300">
                <a:solidFill>
                  <a:srgbClr val="156082"/>
                </a:solidFill>
              </a:rPr>
              <a:t> </a:t>
            </a:r>
            <a:endParaRPr>
              <a:solidFill>
                <a:schemeClr val="dk1"/>
              </a:solidFill>
            </a:endParaRPr>
          </a:p>
          <a:p>
            <a:pPr indent="0" lvl="0" marL="0" rtl="0" algn="l">
              <a:lnSpc>
                <a:spcPct val="115000"/>
              </a:lnSpc>
              <a:spcBef>
                <a:spcPts val="900"/>
              </a:spcBef>
              <a:spcAft>
                <a:spcPts val="0"/>
              </a:spcAft>
              <a:buNone/>
            </a:pPr>
            <a:r>
              <a:rPr lang="en">
                <a:solidFill>
                  <a:schemeClr val="dk1"/>
                </a:solidFill>
              </a:rPr>
              <a:t> </a:t>
            </a:r>
            <a:endParaRPr i="1" sz="1500">
              <a:solidFill>
                <a:schemeClr val="accent1"/>
              </a:solidFill>
            </a:endParaRPr>
          </a:p>
          <a:p>
            <a:pPr indent="0" lvl="0" marL="457200" rtl="0" algn="l">
              <a:spcBef>
                <a:spcPts val="900"/>
              </a:spcBef>
              <a:spcAft>
                <a:spcPts val="0"/>
              </a:spcAft>
              <a:buNone/>
            </a:pPr>
            <a:r>
              <a:t/>
            </a:r>
            <a:endParaRPr i="1" sz="1500">
              <a:solidFill>
                <a:schemeClr val="accent1"/>
              </a:solidFill>
            </a:endParaRPr>
          </a:p>
          <a:p>
            <a:pPr indent="0" lvl="0" marL="0" rtl="0" algn="l">
              <a:lnSpc>
                <a:spcPct val="115000"/>
              </a:lnSpc>
              <a:spcBef>
                <a:spcPts val="1200"/>
              </a:spcBef>
              <a:spcAft>
                <a:spcPts val="0"/>
              </a:spcAft>
              <a:buNone/>
            </a:pPr>
            <a:r>
              <a:t/>
            </a:r>
            <a:endParaRPr>
              <a:solidFill>
                <a:schemeClr val="dk1"/>
              </a:solidFill>
            </a:endParaRPr>
          </a:p>
          <a:p>
            <a:pPr indent="0" lvl="0" marL="0" rtl="0" algn="l">
              <a:spcBef>
                <a:spcPts val="1200"/>
              </a:spcBef>
              <a:spcAft>
                <a:spcPts val="0"/>
              </a:spcAft>
              <a:buNone/>
            </a:pPr>
            <a:r>
              <a:t/>
            </a:r>
            <a:endParaRPr i="1" sz="1700">
              <a:solidFill>
                <a:schemeClr val="accent1"/>
              </a:solidFill>
            </a:endParaRPr>
          </a:p>
        </p:txBody>
      </p:sp>
      <p:pic>
        <p:nvPicPr>
          <p:cNvPr id="229" name="Google Shape;229;p30"/>
          <p:cNvPicPr preferRelativeResize="0"/>
          <p:nvPr/>
        </p:nvPicPr>
        <p:blipFill>
          <a:blip r:embed="rId3">
            <a:alphaModFix/>
          </a:blip>
          <a:stretch>
            <a:fillRect/>
          </a:stretch>
        </p:blipFill>
        <p:spPr>
          <a:xfrm>
            <a:off x="0" y="0"/>
            <a:ext cx="3857625" cy="5143500"/>
          </a:xfrm>
          <a:prstGeom prst="rect">
            <a:avLst/>
          </a:prstGeom>
          <a:noFill/>
          <a:ln>
            <a:noFill/>
          </a:ln>
        </p:spPr>
      </p:pic>
      <p:pic>
        <p:nvPicPr>
          <p:cNvPr id="230" name="Google Shape;230;p30"/>
          <p:cNvPicPr preferRelativeResize="0"/>
          <p:nvPr/>
        </p:nvPicPr>
        <p:blipFill>
          <a:blip r:embed="rId4">
            <a:alphaModFix/>
          </a:blip>
          <a:stretch>
            <a:fillRect/>
          </a:stretch>
        </p:blipFill>
        <p:spPr>
          <a:xfrm>
            <a:off x="7555325" y="3883750"/>
            <a:ext cx="1588675" cy="1259750"/>
          </a:xfrm>
          <a:prstGeom prst="rect">
            <a:avLst/>
          </a:prstGeom>
          <a:noFill/>
          <a:ln>
            <a:noFill/>
          </a:ln>
        </p:spPr>
      </p:pic>
      <p:pic>
        <p:nvPicPr>
          <p:cNvPr id="231" name="Google Shape;231;p30"/>
          <p:cNvPicPr preferRelativeResize="0"/>
          <p:nvPr/>
        </p:nvPicPr>
        <p:blipFill>
          <a:blip r:embed="rId5">
            <a:alphaModFix/>
          </a:blip>
          <a:stretch>
            <a:fillRect/>
          </a:stretch>
        </p:blipFill>
        <p:spPr>
          <a:xfrm>
            <a:off x="0" y="3883750"/>
            <a:ext cx="1259750" cy="1259750"/>
          </a:xfrm>
          <a:prstGeom prst="rect">
            <a:avLst/>
          </a:prstGeom>
          <a:noFill/>
          <a:ln>
            <a:noFill/>
          </a:ln>
        </p:spPr>
      </p:pic>
      <p:pic>
        <p:nvPicPr>
          <p:cNvPr id="232" name="Google Shape;232;p30"/>
          <p:cNvPicPr preferRelativeResize="0"/>
          <p:nvPr/>
        </p:nvPicPr>
        <p:blipFill>
          <a:blip r:embed="rId6">
            <a:alphaModFix/>
          </a:blip>
          <a:stretch>
            <a:fillRect/>
          </a:stretch>
        </p:blipFill>
        <p:spPr>
          <a:xfrm>
            <a:off x="7719789" y="2786712"/>
            <a:ext cx="1259751" cy="1097038"/>
          </a:xfrm>
          <a:prstGeom prst="rect">
            <a:avLst/>
          </a:prstGeom>
          <a:noFill/>
          <a:ln>
            <a:noFill/>
          </a:ln>
        </p:spPr>
      </p:pic>
      <p:sp>
        <p:nvSpPr>
          <p:cNvPr id="233" name="Google Shape;233;p30"/>
          <p:cNvSpPr txBox="1"/>
          <p:nvPr/>
        </p:nvSpPr>
        <p:spPr>
          <a:xfrm>
            <a:off x="3857625" y="4350900"/>
            <a:ext cx="3697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1"/>
                </a:solidFill>
                <a:latin typeface="Oswald"/>
                <a:ea typeface="Oswald"/>
                <a:cs typeface="Oswald"/>
                <a:sym typeface="Oswald"/>
              </a:rPr>
              <a:t>Bernheim Middle School - Construction</a:t>
            </a:r>
            <a:endParaRPr sz="2800">
              <a:solidFill>
                <a:schemeClr val="dk1"/>
              </a:solidFill>
              <a:latin typeface="Oswald"/>
              <a:ea typeface="Oswald"/>
              <a:cs typeface="Oswald"/>
              <a:sym typeface="Oswald"/>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sp>
        <p:nvSpPr>
          <p:cNvPr id="238" name="Google Shape;238;p31"/>
          <p:cNvSpPr txBox="1"/>
          <p:nvPr/>
        </p:nvSpPr>
        <p:spPr>
          <a:xfrm>
            <a:off x="86700" y="54050"/>
            <a:ext cx="4229400" cy="3746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500" u="sng">
                <a:solidFill>
                  <a:schemeClr val="dk1"/>
                </a:solidFill>
              </a:rPr>
              <a:t>Board Consent Items - High School Stadium </a:t>
            </a:r>
            <a:endParaRPr i="1" sz="1450">
              <a:solidFill>
                <a:srgbClr val="156082"/>
              </a:solidFill>
            </a:endParaRPr>
          </a:p>
          <a:p>
            <a:pPr indent="0" lvl="0" marL="0" rtl="0" algn="l">
              <a:lnSpc>
                <a:spcPct val="115000"/>
              </a:lnSpc>
              <a:spcBef>
                <a:spcPts val="900"/>
              </a:spcBef>
              <a:spcAft>
                <a:spcPts val="0"/>
              </a:spcAft>
              <a:buClr>
                <a:schemeClr val="dk1"/>
              </a:buClr>
              <a:buSzPts val="1100"/>
              <a:buFont typeface="Arial"/>
              <a:buNone/>
            </a:pPr>
            <a:r>
              <a:t/>
            </a:r>
            <a:endParaRPr sz="900">
              <a:solidFill>
                <a:schemeClr val="dk1"/>
              </a:solidFill>
              <a:highlight>
                <a:srgbClr val="EEEEEE"/>
              </a:highlight>
            </a:endParaRPr>
          </a:p>
          <a:p>
            <a:pPr indent="0" lvl="0" marL="0" rtl="0" algn="l">
              <a:lnSpc>
                <a:spcPct val="115000"/>
              </a:lnSpc>
              <a:spcBef>
                <a:spcPts val="900"/>
              </a:spcBef>
              <a:spcAft>
                <a:spcPts val="0"/>
              </a:spcAft>
              <a:buClr>
                <a:schemeClr val="dk1"/>
              </a:buClr>
              <a:buSzPts val="1100"/>
              <a:buFont typeface="Arial"/>
              <a:buNone/>
            </a:pPr>
            <a:r>
              <a:rPr b="1" lang="en">
                <a:solidFill>
                  <a:schemeClr val="dk1"/>
                </a:solidFill>
                <a:highlight>
                  <a:srgbClr val="FFFFFF"/>
                </a:highlight>
              </a:rPr>
              <a:t>Football Stadium - BG 23-157 - DPO Reconciliation - Asphalt Supply Company</a:t>
            </a:r>
            <a:endParaRPr b="1" i="1" u="sng">
              <a:solidFill>
                <a:schemeClr val="dk1"/>
              </a:solidFill>
            </a:endParaRPr>
          </a:p>
          <a:p>
            <a:pPr indent="0" lvl="0" marL="0" rtl="0" algn="l">
              <a:lnSpc>
                <a:spcPct val="115000"/>
              </a:lnSpc>
              <a:spcBef>
                <a:spcPts val="900"/>
              </a:spcBef>
              <a:spcAft>
                <a:spcPts val="0"/>
              </a:spcAft>
              <a:buNone/>
            </a:pPr>
            <a:r>
              <a:rPr b="1" i="1" lang="en">
                <a:solidFill>
                  <a:srgbClr val="156082"/>
                </a:solidFill>
                <a:highlight>
                  <a:srgbClr val="FFFFFF"/>
                </a:highlight>
              </a:rPr>
              <a:t>$7,755 Credit </a:t>
            </a:r>
            <a:r>
              <a:rPr i="1" lang="en">
                <a:solidFill>
                  <a:srgbClr val="156082"/>
                </a:solidFill>
                <a:highlight>
                  <a:srgbClr val="FFFFFF"/>
                </a:highlight>
              </a:rPr>
              <a:t>- </a:t>
            </a:r>
            <a:r>
              <a:rPr lang="en">
                <a:solidFill>
                  <a:srgbClr val="156082"/>
                </a:solidFill>
                <a:highlight>
                  <a:srgbClr val="FFFFFF"/>
                </a:highlight>
              </a:rPr>
              <a:t>Request for approval is for DPO Reconciliation for unbilled materials.  </a:t>
            </a:r>
            <a:endParaRPr>
              <a:solidFill>
                <a:srgbClr val="156082"/>
              </a:solidFill>
              <a:highlight>
                <a:srgbClr val="FFFFFF"/>
              </a:highlight>
            </a:endParaRPr>
          </a:p>
          <a:p>
            <a:pPr indent="0" lvl="0" marL="0" rtl="0" algn="l">
              <a:lnSpc>
                <a:spcPct val="115000"/>
              </a:lnSpc>
              <a:spcBef>
                <a:spcPts val="900"/>
              </a:spcBef>
              <a:spcAft>
                <a:spcPts val="0"/>
              </a:spcAft>
              <a:buNone/>
            </a:pPr>
            <a:r>
              <a:t/>
            </a:r>
            <a:endParaRPr>
              <a:solidFill>
                <a:srgbClr val="156082"/>
              </a:solidFill>
              <a:highlight>
                <a:srgbClr val="FFFFFF"/>
              </a:highlight>
            </a:endParaRPr>
          </a:p>
          <a:p>
            <a:pPr indent="0" lvl="0" marL="0" rtl="0" algn="l">
              <a:lnSpc>
                <a:spcPct val="115000"/>
              </a:lnSpc>
              <a:spcBef>
                <a:spcPts val="900"/>
              </a:spcBef>
              <a:spcAft>
                <a:spcPts val="0"/>
              </a:spcAft>
              <a:buNone/>
            </a:pPr>
            <a:r>
              <a:rPr b="1" lang="en">
                <a:solidFill>
                  <a:srgbClr val="156082"/>
                </a:solidFill>
                <a:highlight>
                  <a:srgbClr val="FFFFFF"/>
                </a:highlight>
              </a:rPr>
              <a:t>Close Out Documentation (BG-4) for the Calhoun and Toadvine Contracts will be submitted for Board Review at an upcoming meeting.  </a:t>
            </a:r>
            <a:endParaRPr b="1">
              <a:solidFill>
                <a:srgbClr val="156082"/>
              </a:solidFill>
              <a:highlight>
                <a:srgbClr val="FFFFFF"/>
              </a:highlight>
            </a:endParaRPr>
          </a:p>
          <a:p>
            <a:pPr indent="0" lvl="0" marL="0" rtl="0" algn="l">
              <a:lnSpc>
                <a:spcPct val="115000"/>
              </a:lnSpc>
              <a:spcBef>
                <a:spcPts val="900"/>
              </a:spcBef>
              <a:spcAft>
                <a:spcPts val="0"/>
              </a:spcAft>
              <a:buClr>
                <a:schemeClr val="dk1"/>
              </a:buClr>
              <a:buSzPts val="1100"/>
              <a:buFont typeface="Arial"/>
              <a:buNone/>
            </a:pPr>
            <a:r>
              <a:t/>
            </a:r>
            <a:endParaRPr i="1" sz="1450">
              <a:solidFill>
                <a:srgbClr val="156082"/>
              </a:solidFill>
            </a:endParaRPr>
          </a:p>
          <a:p>
            <a:pPr indent="0" lvl="0" marL="0" rtl="0" algn="l">
              <a:lnSpc>
                <a:spcPct val="115000"/>
              </a:lnSpc>
              <a:spcBef>
                <a:spcPts val="900"/>
              </a:spcBef>
              <a:spcAft>
                <a:spcPts val="0"/>
              </a:spcAft>
              <a:buClr>
                <a:schemeClr val="dk1"/>
              </a:buClr>
              <a:buSzPts val="1100"/>
              <a:buFont typeface="Arial"/>
              <a:buNone/>
            </a:pPr>
            <a:r>
              <a:t/>
            </a:r>
            <a:endParaRPr i="1" sz="1450">
              <a:solidFill>
                <a:srgbClr val="156082"/>
              </a:solidFill>
            </a:endParaRPr>
          </a:p>
          <a:p>
            <a:pPr indent="0" lvl="0" marL="0" rtl="0" algn="l">
              <a:lnSpc>
                <a:spcPct val="115000"/>
              </a:lnSpc>
              <a:spcBef>
                <a:spcPts val="900"/>
              </a:spcBef>
              <a:spcAft>
                <a:spcPts val="0"/>
              </a:spcAft>
              <a:buNone/>
            </a:pPr>
            <a:r>
              <a:t/>
            </a:r>
            <a:endParaRPr i="1" sz="1300">
              <a:solidFill>
                <a:srgbClr val="156082"/>
              </a:solidFill>
            </a:endParaRPr>
          </a:p>
          <a:p>
            <a:pPr indent="0" lvl="0" marL="0" rtl="0" algn="l">
              <a:lnSpc>
                <a:spcPct val="115000"/>
              </a:lnSpc>
              <a:spcBef>
                <a:spcPts val="900"/>
              </a:spcBef>
              <a:spcAft>
                <a:spcPts val="0"/>
              </a:spcAft>
              <a:buNone/>
            </a:pPr>
            <a:r>
              <a:rPr i="1" lang="en" sz="1300">
                <a:solidFill>
                  <a:srgbClr val="156082"/>
                </a:solidFill>
              </a:rPr>
              <a:t> </a:t>
            </a:r>
            <a:endParaRPr>
              <a:solidFill>
                <a:schemeClr val="dk1"/>
              </a:solidFill>
            </a:endParaRPr>
          </a:p>
          <a:p>
            <a:pPr indent="0" lvl="0" marL="0" rtl="0" algn="l">
              <a:lnSpc>
                <a:spcPct val="115000"/>
              </a:lnSpc>
              <a:spcBef>
                <a:spcPts val="900"/>
              </a:spcBef>
              <a:spcAft>
                <a:spcPts val="0"/>
              </a:spcAft>
              <a:buNone/>
            </a:pPr>
            <a:r>
              <a:rPr lang="en">
                <a:solidFill>
                  <a:schemeClr val="dk1"/>
                </a:solidFill>
              </a:rPr>
              <a:t> </a:t>
            </a:r>
            <a:endParaRPr i="1" sz="1500">
              <a:solidFill>
                <a:schemeClr val="accent1"/>
              </a:solidFill>
            </a:endParaRPr>
          </a:p>
          <a:p>
            <a:pPr indent="0" lvl="0" marL="457200" rtl="0" algn="l">
              <a:spcBef>
                <a:spcPts val="900"/>
              </a:spcBef>
              <a:spcAft>
                <a:spcPts val="0"/>
              </a:spcAft>
              <a:buNone/>
            </a:pPr>
            <a:r>
              <a:t/>
            </a:r>
            <a:endParaRPr i="1" sz="1500">
              <a:solidFill>
                <a:schemeClr val="accent1"/>
              </a:solidFill>
            </a:endParaRPr>
          </a:p>
          <a:p>
            <a:pPr indent="0" lvl="0" marL="0" rtl="0" algn="l">
              <a:lnSpc>
                <a:spcPct val="115000"/>
              </a:lnSpc>
              <a:spcBef>
                <a:spcPts val="1200"/>
              </a:spcBef>
              <a:spcAft>
                <a:spcPts val="0"/>
              </a:spcAft>
              <a:buNone/>
            </a:pPr>
            <a:r>
              <a:t/>
            </a:r>
            <a:endParaRPr>
              <a:solidFill>
                <a:schemeClr val="dk1"/>
              </a:solidFill>
            </a:endParaRPr>
          </a:p>
          <a:p>
            <a:pPr indent="0" lvl="0" marL="0" rtl="0" algn="l">
              <a:spcBef>
                <a:spcPts val="1200"/>
              </a:spcBef>
              <a:spcAft>
                <a:spcPts val="0"/>
              </a:spcAft>
              <a:buNone/>
            </a:pPr>
            <a:r>
              <a:t/>
            </a:r>
            <a:endParaRPr i="1" sz="1700">
              <a:solidFill>
                <a:schemeClr val="accent1"/>
              </a:solidFill>
            </a:endParaRPr>
          </a:p>
        </p:txBody>
      </p:sp>
      <p:pic>
        <p:nvPicPr>
          <p:cNvPr id="239" name="Google Shape;239;p31"/>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240" name="Google Shape;240;p31"/>
          <p:cNvPicPr preferRelativeResize="0"/>
          <p:nvPr/>
        </p:nvPicPr>
        <p:blipFill>
          <a:blip r:embed="rId4">
            <a:alphaModFix/>
          </a:blip>
          <a:stretch>
            <a:fillRect/>
          </a:stretch>
        </p:blipFill>
        <p:spPr>
          <a:xfrm>
            <a:off x="0" y="3883750"/>
            <a:ext cx="1259750" cy="1259750"/>
          </a:xfrm>
          <a:prstGeom prst="rect">
            <a:avLst/>
          </a:prstGeom>
          <a:noFill/>
          <a:ln>
            <a:noFill/>
          </a:ln>
        </p:spPr>
      </p:pic>
      <p:pic>
        <p:nvPicPr>
          <p:cNvPr id="241" name="Google Shape;241;p31"/>
          <p:cNvPicPr preferRelativeResize="0"/>
          <p:nvPr/>
        </p:nvPicPr>
        <p:blipFill>
          <a:blip r:embed="rId5">
            <a:alphaModFix/>
          </a:blip>
          <a:stretch>
            <a:fillRect/>
          </a:stretch>
        </p:blipFill>
        <p:spPr>
          <a:xfrm>
            <a:off x="4353150" y="70410"/>
            <a:ext cx="4790850" cy="3713675"/>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