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258" r:id="rId5"/>
    <p:sldId id="259" r:id="rId6"/>
    <p:sldId id="260" r:id="rId7"/>
  </p:sldIdLst>
  <p:sldSz cx="9144000" cy="6858000" type="screen4x3"/>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7" d="100"/>
          <a:sy n="77" d="100"/>
        </p:scale>
        <p:origin x="821" y="72"/>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685800" y="2125980"/>
            <a:ext cx="77724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371600" y="3840480"/>
            <a:ext cx="64008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11/6/2017</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73736" y="1353311"/>
            <a:ext cx="8459724" cy="111251"/>
          </a:xfrm>
          <a:prstGeom prst="rect">
            <a:avLst/>
          </a:prstGeom>
          <a:blipFill>
            <a:blip r:embed="rId2" cstate="print"/>
            <a:stretch>
              <a:fillRect/>
            </a:stretch>
          </a:blipFill>
        </p:spPr>
        <p:txBody>
          <a:bodyPr wrap="square" lIns="0" tIns="0" rIns="0" bIns="0" rtlCol="0"/>
          <a:lstStyle/>
          <a:p>
            <a:endParaRPr/>
          </a:p>
        </p:txBody>
      </p:sp>
      <p:sp>
        <p:nvSpPr>
          <p:cNvPr id="17" name="bk object 17"/>
          <p:cNvSpPr/>
          <p:nvPr/>
        </p:nvSpPr>
        <p:spPr>
          <a:xfrm>
            <a:off x="2495930" y="1388999"/>
            <a:ext cx="6094730" cy="0"/>
          </a:xfrm>
          <a:custGeom>
            <a:avLst/>
            <a:gdLst/>
            <a:ahLst/>
            <a:cxnLst/>
            <a:rect l="l" t="t" r="r" b="b"/>
            <a:pathLst>
              <a:path w="6094730">
                <a:moveTo>
                  <a:pt x="0" y="0"/>
                </a:moveTo>
                <a:lnTo>
                  <a:pt x="6094603" y="0"/>
                </a:lnTo>
              </a:path>
            </a:pathLst>
          </a:custGeom>
          <a:ln w="25400">
            <a:solidFill>
              <a:srgbClr val="FF0000"/>
            </a:solidFill>
          </a:ln>
        </p:spPr>
        <p:txBody>
          <a:bodyPr wrap="square" lIns="0" tIns="0" rIns="0" bIns="0" rtlCol="0"/>
          <a:lstStyle/>
          <a:p>
            <a:endParaRPr/>
          </a:p>
        </p:txBody>
      </p:sp>
      <p:sp>
        <p:nvSpPr>
          <p:cNvPr id="18" name="bk object 18"/>
          <p:cNvSpPr/>
          <p:nvPr/>
        </p:nvSpPr>
        <p:spPr>
          <a:xfrm>
            <a:off x="216573" y="1388999"/>
            <a:ext cx="1456690" cy="0"/>
          </a:xfrm>
          <a:custGeom>
            <a:avLst/>
            <a:gdLst/>
            <a:ahLst/>
            <a:cxnLst/>
            <a:rect l="l" t="t" r="r" b="b"/>
            <a:pathLst>
              <a:path w="1456689">
                <a:moveTo>
                  <a:pt x="0" y="0"/>
                </a:moveTo>
                <a:lnTo>
                  <a:pt x="1456397" y="0"/>
                </a:lnTo>
              </a:path>
            </a:pathLst>
          </a:custGeom>
          <a:ln w="25400">
            <a:solidFill>
              <a:srgbClr val="FF0000"/>
            </a:solidFill>
          </a:ln>
        </p:spPr>
        <p:txBody>
          <a:bodyPr wrap="square" lIns="0" tIns="0" rIns="0" bIns="0" rtlCol="0"/>
          <a:lstStyle/>
          <a:p>
            <a:endParaRPr/>
          </a:p>
        </p:txBody>
      </p:sp>
      <p:sp>
        <p:nvSpPr>
          <p:cNvPr id="19" name="bk object 19"/>
          <p:cNvSpPr/>
          <p:nvPr/>
        </p:nvSpPr>
        <p:spPr>
          <a:xfrm>
            <a:off x="7659496" y="249466"/>
            <a:ext cx="1188720" cy="1052283"/>
          </a:xfrm>
          <a:prstGeom prst="rect">
            <a:avLst/>
          </a:prstGeom>
          <a:blipFill>
            <a:blip r:embed="rId3" cstate="print"/>
            <a:stretch>
              <a:fillRect/>
            </a:stretch>
          </a:blipFill>
        </p:spPr>
        <p:txBody>
          <a:bodyPr wrap="square" lIns="0" tIns="0" rIns="0" bIns="0" rtlCol="0"/>
          <a:lstStyle/>
          <a:p>
            <a:endParaRPr/>
          </a:p>
        </p:txBody>
      </p:sp>
      <p:sp>
        <p:nvSpPr>
          <p:cNvPr id="20" name="bk object 20"/>
          <p:cNvSpPr/>
          <p:nvPr/>
        </p:nvSpPr>
        <p:spPr>
          <a:xfrm>
            <a:off x="3944111" y="1406652"/>
            <a:ext cx="1036319" cy="1013460"/>
          </a:xfrm>
          <a:prstGeom prst="rect">
            <a:avLst/>
          </a:prstGeom>
          <a:blipFill>
            <a:blip r:embed="rId4" cstate="print"/>
            <a:stretch>
              <a:fillRect/>
            </a:stretch>
          </a:blip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4400" b="1" i="0">
                <a:solidFill>
                  <a:srgbClr val="3071C4"/>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11/6/2017</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wo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4227576" y="4226052"/>
            <a:ext cx="1559052" cy="734568"/>
          </a:xfrm>
          <a:prstGeom prst="rect">
            <a:avLst/>
          </a:prstGeom>
          <a:blipFill>
            <a:blip r:embed="rId2" cstate="print"/>
            <a:stretch>
              <a:fillRect/>
            </a:stretch>
          </a:blipFill>
        </p:spPr>
        <p:txBody>
          <a:bodyPr wrap="square" lIns="0" tIns="0" rIns="0" bIns="0" rtlCol="0"/>
          <a:lstStyle/>
          <a:p>
            <a:endParaRPr/>
          </a:p>
        </p:txBody>
      </p:sp>
      <p:sp>
        <p:nvSpPr>
          <p:cNvPr id="17" name="bk object 17"/>
          <p:cNvSpPr/>
          <p:nvPr/>
        </p:nvSpPr>
        <p:spPr>
          <a:xfrm>
            <a:off x="4201667" y="4216908"/>
            <a:ext cx="1594103" cy="745236"/>
          </a:xfrm>
          <a:prstGeom prst="rect">
            <a:avLst/>
          </a:prstGeom>
          <a:blipFill>
            <a:blip r:embed="rId3" cstate="print"/>
            <a:stretch>
              <a:fillRect/>
            </a:stretch>
          </a:blipFill>
        </p:spPr>
        <p:txBody>
          <a:bodyPr wrap="square" lIns="0" tIns="0" rIns="0" bIns="0" rtlCol="0"/>
          <a:lstStyle/>
          <a:p>
            <a:endParaRPr/>
          </a:p>
        </p:txBody>
      </p:sp>
      <p:sp>
        <p:nvSpPr>
          <p:cNvPr id="18" name="bk object 18"/>
          <p:cNvSpPr/>
          <p:nvPr/>
        </p:nvSpPr>
        <p:spPr>
          <a:xfrm>
            <a:off x="4275454" y="4250435"/>
            <a:ext cx="1463039" cy="640080"/>
          </a:xfrm>
          <a:prstGeom prst="rect">
            <a:avLst/>
          </a:prstGeom>
          <a:blipFill>
            <a:blip r:embed="rId4" cstate="print"/>
            <a:stretch>
              <a:fillRect/>
            </a:stretch>
          </a:blipFill>
        </p:spPr>
        <p:txBody>
          <a:bodyPr wrap="square" lIns="0" tIns="0" rIns="0" bIns="0" rtlCol="0"/>
          <a:lstStyle/>
          <a:p>
            <a:endParaRPr/>
          </a:p>
        </p:txBody>
      </p:sp>
      <p:sp>
        <p:nvSpPr>
          <p:cNvPr id="19" name="bk object 19"/>
          <p:cNvSpPr/>
          <p:nvPr/>
        </p:nvSpPr>
        <p:spPr>
          <a:xfrm>
            <a:off x="4321175" y="4411217"/>
            <a:ext cx="195580" cy="0"/>
          </a:xfrm>
          <a:custGeom>
            <a:avLst/>
            <a:gdLst/>
            <a:ahLst/>
            <a:cxnLst/>
            <a:rect l="l" t="t" r="r" b="b"/>
            <a:pathLst>
              <a:path w="195579">
                <a:moveTo>
                  <a:pt x="0" y="0"/>
                </a:moveTo>
                <a:lnTo>
                  <a:pt x="195072" y="0"/>
                </a:lnTo>
              </a:path>
            </a:pathLst>
          </a:custGeom>
          <a:ln w="7619">
            <a:solidFill>
              <a:srgbClr val="FFFFFF"/>
            </a:solidFill>
          </a:ln>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4400" b="1" i="0">
                <a:solidFill>
                  <a:srgbClr val="3071C4"/>
                </a:solidFill>
                <a:latin typeface="Calibri"/>
                <a:cs typeface="Calibri"/>
              </a:defRPr>
            </a:lvl1pPr>
          </a:lstStyle>
          <a:p>
            <a:endParaRPr/>
          </a:p>
        </p:txBody>
      </p:sp>
      <p:sp>
        <p:nvSpPr>
          <p:cNvPr id="3" name="Holder 3"/>
          <p:cNvSpPr>
            <a:spLocks noGrp="1"/>
          </p:cNvSpPr>
          <p:nvPr>
            <p:ph sz="half" idx="2"/>
          </p:nvPr>
        </p:nvSpPr>
        <p:spPr>
          <a:xfrm>
            <a:off x="457200" y="1577340"/>
            <a:ext cx="397764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709160" y="1577340"/>
            <a:ext cx="397764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11/6/2017</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979169" y="1447800"/>
            <a:ext cx="304800" cy="4993640"/>
          </a:xfrm>
          <a:custGeom>
            <a:avLst/>
            <a:gdLst/>
            <a:ahLst/>
            <a:cxnLst/>
            <a:rect l="l" t="t" r="r" b="b"/>
            <a:pathLst>
              <a:path w="304800" h="4993640">
                <a:moveTo>
                  <a:pt x="304800" y="4840897"/>
                </a:moveTo>
                <a:lnTo>
                  <a:pt x="0" y="4840897"/>
                </a:lnTo>
                <a:lnTo>
                  <a:pt x="152400" y="4993297"/>
                </a:lnTo>
                <a:lnTo>
                  <a:pt x="304800" y="4840897"/>
                </a:lnTo>
                <a:close/>
              </a:path>
              <a:path w="304800" h="4993640">
                <a:moveTo>
                  <a:pt x="228600" y="0"/>
                </a:moveTo>
                <a:lnTo>
                  <a:pt x="76200" y="0"/>
                </a:lnTo>
                <a:lnTo>
                  <a:pt x="76200" y="4840897"/>
                </a:lnTo>
                <a:lnTo>
                  <a:pt x="228600" y="4840897"/>
                </a:lnTo>
                <a:lnTo>
                  <a:pt x="228600" y="0"/>
                </a:lnTo>
                <a:close/>
              </a:path>
            </a:pathLst>
          </a:custGeom>
          <a:solidFill>
            <a:srgbClr val="F79546"/>
          </a:solidFill>
        </p:spPr>
        <p:txBody>
          <a:bodyPr wrap="square" lIns="0" tIns="0" rIns="0" bIns="0" rtlCol="0"/>
          <a:lstStyle/>
          <a:p>
            <a:endParaRPr/>
          </a:p>
        </p:txBody>
      </p:sp>
      <p:sp>
        <p:nvSpPr>
          <p:cNvPr id="17" name="bk object 17"/>
          <p:cNvSpPr/>
          <p:nvPr/>
        </p:nvSpPr>
        <p:spPr>
          <a:xfrm>
            <a:off x="979169" y="1447800"/>
            <a:ext cx="304800" cy="4993640"/>
          </a:xfrm>
          <a:custGeom>
            <a:avLst/>
            <a:gdLst/>
            <a:ahLst/>
            <a:cxnLst/>
            <a:rect l="l" t="t" r="r" b="b"/>
            <a:pathLst>
              <a:path w="304800" h="4993640">
                <a:moveTo>
                  <a:pt x="0" y="4840897"/>
                </a:moveTo>
                <a:lnTo>
                  <a:pt x="76200" y="4840897"/>
                </a:lnTo>
                <a:lnTo>
                  <a:pt x="76200" y="0"/>
                </a:lnTo>
                <a:lnTo>
                  <a:pt x="228600" y="0"/>
                </a:lnTo>
                <a:lnTo>
                  <a:pt x="228600" y="4840897"/>
                </a:lnTo>
                <a:lnTo>
                  <a:pt x="304800" y="4840897"/>
                </a:lnTo>
                <a:lnTo>
                  <a:pt x="152400" y="4993297"/>
                </a:lnTo>
                <a:lnTo>
                  <a:pt x="0" y="4840897"/>
                </a:lnTo>
                <a:close/>
              </a:path>
            </a:pathLst>
          </a:custGeom>
          <a:ln w="25400">
            <a:solidFill>
              <a:srgbClr val="B66C30"/>
            </a:solidFill>
          </a:ln>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4400" b="1" i="0">
                <a:solidFill>
                  <a:srgbClr val="3071C4"/>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11/6/2017</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11/6/2017</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988872" y="164846"/>
            <a:ext cx="6442709" cy="711835"/>
          </a:xfrm>
          <a:prstGeom prst="rect">
            <a:avLst/>
          </a:prstGeom>
        </p:spPr>
        <p:txBody>
          <a:bodyPr wrap="square" lIns="0" tIns="0" rIns="0" bIns="0">
            <a:spAutoFit/>
          </a:bodyPr>
          <a:lstStyle>
            <a:lvl1pPr>
              <a:defRPr sz="4400" b="1" i="0">
                <a:solidFill>
                  <a:srgbClr val="3071C4"/>
                </a:solidFill>
                <a:latin typeface="Calibri"/>
                <a:cs typeface="Calibri"/>
              </a:defRPr>
            </a:lvl1pPr>
          </a:lstStyle>
          <a:p>
            <a:endParaRPr/>
          </a:p>
        </p:txBody>
      </p:sp>
      <p:sp>
        <p:nvSpPr>
          <p:cNvPr id="3" name="Holder 3"/>
          <p:cNvSpPr>
            <a:spLocks noGrp="1"/>
          </p:cNvSpPr>
          <p:nvPr>
            <p:ph type="body" idx="1"/>
          </p:nvPr>
        </p:nvSpPr>
        <p:spPr>
          <a:xfrm>
            <a:off x="457200" y="1577340"/>
            <a:ext cx="822960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3108960" y="6377940"/>
            <a:ext cx="292608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457200" y="6377940"/>
            <a:ext cx="210312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11/6/2017</a:t>
            </a:fld>
            <a:endParaRPr lang="en-US"/>
          </a:p>
        </p:txBody>
      </p:sp>
      <p:sp>
        <p:nvSpPr>
          <p:cNvPr id="6" name="Holder 6"/>
          <p:cNvSpPr>
            <a:spLocks noGrp="1"/>
          </p:cNvSpPr>
          <p:nvPr>
            <p:ph type="sldNum" sz="quarter" idx="7"/>
          </p:nvPr>
        </p:nvSpPr>
        <p:spPr>
          <a:xfrm>
            <a:off x="6583680" y="6377940"/>
            <a:ext cx="210312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18.png"/><Relationship Id="rId18" Type="http://schemas.openxmlformats.org/officeDocument/2006/relationships/image" Target="../media/image23.png"/><Relationship Id="rId26" Type="http://schemas.openxmlformats.org/officeDocument/2006/relationships/image" Target="../media/image31.png"/><Relationship Id="rId39" Type="http://schemas.openxmlformats.org/officeDocument/2006/relationships/image" Target="../media/image44.png"/><Relationship Id="rId21" Type="http://schemas.openxmlformats.org/officeDocument/2006/relationships/image" Target="../media/image26.png"/><Relationship Id="rId34" Type="http://schemas.openxmlformats.org/officeDocument/2006/relationships/image" Target="../media/image39.png"/><Relationship Id="rId42" Type="http://schemas.openxmlformats.org/officeDocument/2006/relationships/image" Target="../media/image47.png"/><Relationship Id="rId47" Type="http://schemas.openxmlformats.org/officeDocument/2006/relationships/image" Target="../media/image52.png"/><Relationship Id="rId50" Type="http://schemas.openxmlformats.org/officeDocument/2006/relationships/image" Target="../media/image55.png"/><Relationship Id="rId55" Type="http://schemas.openxmlformats.org/officeDocument/2006/relationships/image" Target="../media/image60.png"/><Relationship Id="rId7" Type="http://schemas.openxmlformats.org/officeDocument/2006/relationships/image" Target="../media/image12.png"/><Relationship Id="rId12" Type="http://schemas.openxmlformats.org/officeDocument/2006/relationships/image" Target="../media/image17.png"/><Relationship Id="rId17" Type="http://schemas.openxmlformats.org/officeDocument/2006/relationships/image" Target="../media/image22.png"/><Relationship Id="rId25" Type="http://schemas.openxmlformats.org/officeDocument/2006/relationships/image" Target="../media/image30.png"/><Relationship Id="rId33" Type="http://schemas.openxmlformats.org/officeDocument/2006/relationships/image" Target="../media/image38.png"/><Relationship Id="rId38" Type="http://schemas.openxmlformats.org/officeDocument/2006/relationships/image" Target="../media/image43.png"/><Relationship Id="rId46" Type="http://schemas.openxmlformats.org/officeDocument/2006/relationships/image" Target="../media/image51.png"/><Relationship Id="rId59" Type="http://schemas.openxmlformats.org/officeDocument/2006/relationships/image" Target="../media/image64.png"/><Relationship Id="rId2" Type="http://schemas.openxmlformats.org/officeDocument/2006/relationships/image" Target="../media/image7.png"/><Relationship Id="rId16" Type="http://schemas.openxmlformats.org/officeDocument/2006/relationships/image" Target="../media/image21.png"/><Relationship Id="rId20" Type="http://schemas.openxmlformats.org/officeDocument/2006/relationships/image" Target="../media/image25.png"/><Relationship Id="rId29" Type="http://schemas.openxmlformats.org/officeDocument/2006/relationships/image" Target="../media/image34.png"/><Relationship Id="rId41" Type="http://schemas.openxmlformats.org/officeDocument/2006/relationships/image" Target="../media/image46.png"/><Relationship Id="rId54" Type="http://schemas.openxmlformats.org/officeDocument/2006/relationships/image" Target="../media/image59.png"/><Relationship Id="rId1" Type="http://schemas.openxmlformats.org/officeDocument/2006/relationships/slideLayout" Target="../slideLayouts/slideLayout3.xml"/><Relationship Id="rId6" Type="http://schemas.openxmlformats.org/officeDocument/2006/relationships/image" Target="../media/image11.png"/><Relationship Id="rId11" Type="http://schemas.openxmlformats.org/officeDocument/2006/relationships/image" Target="../media/image16.png"/><Relationship Id="rId24" Type="http://schemas.openxmlformats.org/officeDocument/2006/relationships/image" Target="../media/image29.png"/><Relationship Id="rId32" Type="http://schemas.openxmlformats.org/officeDocument/2006/relationships/image" Target="../media/image37.png"/><Relationship Id="rId37" Type="http://schemas.openxmlformats.org/officeDocument/2006/relationships/image" Target="../media/image42.png"/><Relationship Id="rId40" Type="http://schemas.openxmlformats.org/officeDocument/2006/relationships/image" Target="../media/image45.png"/><Relationship Id="rId45" Type="http://schemas.openxmlformats.org/officeDocument/2006/relationships/image" Target="../media/image50.png"/><Relationship Id="rId53" Type="http://schemas.openxmlformats.org/officeDocument/2006/relationships/image" Target="../media/image58.png"/><Relationship Id="rId58" Type="http://schemas.openxmlformats.org/officeDocument/2006/relationships/image" Target="../media/image63.png"/><Relationship Id="rId5" Type="http://schemas.openxmlformats.org/officeDocument/2006/relationships/image" Target="../media/image10.png"/><Relationship Id="rId15" Type="http://schemas.openxmlformats.org/officeDocument/2006/relationships/image" Target="../media/image20.png"/><Relationship Id="rId23" Type="http://schemas.openxmlformats.org/officeDocument/2006/relationships/image" Target="../media/image28.png"/><Relationship Id="rId28" Type="http://schemas.openxmlformats.org/officeDocument/2006/relationships/image" Target="../media/image33.png"/><Relationship Id="rId36" Type="http://schemas.openxmlformats.org/officeDocument/2006/relationships/image" Target="../media/image41.png"/><Relationship Id="rId49" Type="http://schemas.openxmlformats.org/officeDocument/2006/relationships/image" Target="../media/image54.png"/><Relationship Id="rId57" Type="http://schemas.openxmlformats.org/officeDocument/2006/relationships/image" Target="../media/image62.png"/><Relationship Id="rId10" Type="http://schemas.openxmlformats.org/officeDocument/2006/relationships/image" Target="../media/image15.png"/><Relationship Id="rId19" Type="http://schemas.openxmlformats.org/officeDocument/2006/relationships/image" Target="../media/image24.png"/><Relationship Id="rId31" Type="http://schemas.openxmlformats.org/officeDocument/2006/relationships/image" Target="../media/image36.png"/><Relationship Id="rId44" Type="http://schemas.openxmlformats.org/officeDocument/2006/relationships/image" Target="../media/image49.png"/><Relationship Id="rId52" Type="http://schemas.openxmlformats.org/officeDocument/2006/relationships/image" Target="../media/image57.png"/><Relationship Id="rId4" Type="http://schemas.openxmlformats.org/officeDocument/2006/relationships/image" Target="../media/image9.png"/><Relationship Id="rId9" Type="http://schemas.openxmlformats.org/officeDocument/2006/relationships/image" Target="../media/image14.png"/><Relationship Id="rId14" Type="http://schemas.openxmlformats.org/officeDocument/2006/relationships/image" Target="../media/image19.png"/><Relationship Id="rId22" Type="http://schemas.openxmlformats.org/officeDocument/2006/relationships/image" Target="../media/image27.png"/><Relationship Id="rId27" Type="http://schemas.openxmlformats.org/officeDocument/2006/relationships/image" Target="../media/image32.png"/><Relationship Id="rId30" Type="http://schemas.openxmlformats.org/officeDocument/2006/relationships/image" Target="../media/image35.png"/><Relationship Id="rId35" Type="http://schemas.openxmlformats.org/officeDocument/2006/relationships/image" Target="../media/image40.png"/><Relationship Id="rId43" Type="http://schemas.openxmlformats.org/officeDocument/2006/relationships/image" Target="../media/image48.png"/><Relationship Id="rId48" Type="http://schemas.openxmlformats.org/officeDocument/2006/relationships/image" Target="../media/image53.png"/><Relationship Id="rId56" Type="http://schemas.openxmlformats.org/officeDocument/2006/relationships/image" Target="../media/image61.png"/><Relationship Id="rId8" Type="http://schemas.openxmlformats.org/officeDocument/2006/relationships/image" Target="../media/image13.png"/><Relationship Id="rId51" Type="http://schemas.openxmlformats.org/officeDocument/2006/relationships/image" Target="../media/image56.png"/><Relationship Id="rId3"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image" Target="../media/image76.png"/><Relationship Id="rId18" Type="http://schemas.openxmlformats.org/officeDocument/2006/relationships/image" Target="../media/image48.png"/><Relationship Id="rId26" Type="http://schemas.openxmlformats.org/officeDocument/2006/relationships/image" Target="../media/image88.png"/><Relationship Id="rId3" Type="http://schemas.openxmlformats.org/officeDocument/2006/relationships/image" Target="../media/image66.png"/><Relationship Id="rId21" Type="http://schemas.openxmlformats.org/officeDocument/2006/relationships/image" Target="../media/image83.png"/><Relationship Id="rId7" Type="http://schemas.openxmlformats.org/officeDocument/2006/relationships/image" Target="../media/image70.png"/><Relationship Id="rId12" Type="http://schemas.openxmlformats.org/officeDocument/2006/relationships/image" Target="../media/image75.png"/><Relationship Id="rId17" Type="http://schemas.openxmlformats.org/officeDocument/2006/relationships/image" Target="../media/image80.png"/><Relationship Id="rId25" Type="http://schemas.openxmlformats.org/officeDocument/2006/relationships/image" Target="../media/image87.png"/><Relationship Id="rId2" Type="http://schemas.openxmlformats.org/officeDocument/2006/relationships/image" Target="../media/image65.png"/><Relationship Id="rId16" Type="http://schemas.openxmlformats.org/officeDocument/2006/relationships/image" Target="../media/image79.png"/><Relationship Id="rId20" Type="http://schemas.openxmlformats.org/officeDocument/2006/relationships/image" Target="../media/image82.png"/><Relationship Id="rId29" Type="http://schemas.openxmlformats.org/officeDocument/2006/relationships/image" Target="../media/image91.png"/><Relationship Id="rId1" Type="http://schemas.openxmlformats.org/officeDocument/2006/relationships/slideLayout" Target="../slideLayouts/slideLayout2.xml"/><Relationship Id="rId6" Type="http://schemas.openxmlformats.org/officeDocument/2006/relationships/image" Target="../media/image69.png"/><Relationship Id="rId11" Type="http://schemas.openxmlformats.org/officeDocument/2006/relationships/image" Target="../media/image74.png"/><Relationship Id="rId24" Type="http://schemas.openxmlformats.org/officeDocument/2006/relationships/image" Target="../media/image86.png"/><Relationship Id="rId32" Type="http://schemas.openxmlformats.org/officeDocument/2006/relationships/image" Target="../media/image94.jpg"/><Relationship Id="rId5" Type="http://schemas.openxmlformats.org/officeDocument/2006/relationships/image" Target="../media/image68.png"/><Relationship Id="rId15" Type="http://schemas.openxmlformats.org/officeDocument/2006/relationships/image" Target="../media/image78.png"/><Relationship Id="rId23" Type="http://schemas.openxmlformats.org/officeDocument/2006/relationships/image" Target="../media/image85.png"/><Relationship Id="rId28" Type="http://schemas.openxmlformats.org/officeDocument/2006/relationships/image" Target="../media/image90.png"/><Relationship Id="rId10" Type="http://schemas.openxmlformats.org/officeDocument/2006/relationships/image" Target="../media/image73.png"/><Relationship Id="rId19" Type="http://schemas.openxmlformats.org/officeDocument/2006/relationships/image" Target="../media/image81.png"/><Relationship Id="rId31" Type="http://schemas.openxmlformats.org/officeDocument/2006/relationships/image" Target="../media/image93.png"/><Relationship Id="rId4" Type="http://schemas.openxmlformats.org/officeDocument/2006/relationships/image" Target="../media/image67.png"/><Relationship Id="rId9" Type="http://schemas.openxmlformats.org/officeDocument/2006/relationships/image" Target="../media/image72.png"/><Relationship Id="rId14" Type="http://schemas.openxmlformats.org/officeDocument/2006/relationships/image" Target="../media/image77.png"/><Relationship Id="rId22" Type="http://schemas.openxmlformats.org/officeDocument/2006/relationships/image" Target="../media/image84.png"/><Relationship Id="rId27" Type="http://schemas.openxmlformats.org/officeDocument/2006/relationships/image" Target="../media/image89.png"/><Relationship Id="rId30" Type="http://schemas.openxmlformats.org/officeDocument/2006/relationships/image" Target="../media/image9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8" Type="http://schemas.openxmlformats.org/officeDocument/2006/relationships/image" Target="../media/image99.png"/><Relationship Id="rId13" Type="http://schemas.openxmlformats.org/officeDocument/2006/relationships/image" Target="../media/image104.png"/><Relationship Id="rId18" Type="http://schemas.openxmlformats.org/officeDocument/2006/relationships/image" Target="../media/image107.png"/><Relationship Id="rId26" Type="http://schemas.openxmlformats.org/officeDocument/2006/relationships/image" Target="../media/image114.png"/><Relationship Id="rId39" Type="http://schemas.openxmlformats.org/officeDocument/2006/relationships/image" Target="../media/image125.png"/><Relationship Id="rId3" Type="http://schemas.openxmlformats.org/officeDocument/2006/relationships/image" Target="../media/image66.png"/><Relationship Id="rId21" Type="http://schemas.openxmlformats.org/officeDocument/2006/relationships/image" Target="../media/image109.png"/><Relationship Id="rId34" Type="http://schemas.openxmlformats.org/officeDocument/2006/relationships/image" Target="../media/image122.png"/><Relationship Id="rId7" Type="http://schemas.openxmlformats.org/officeDocument/2006/relationships/image" Target="../media/image98.png"/><Relationship Id="rId12" Type="http://schemas.openxmlformats.org/officeDocument/2006/relationships/image" Target="../media/image103.png"/><Relationship Id="rId17" Type="http://schemas.openxmlformats.org/officeDocument/2006/relationships/image" Target="../media/image71.png"/><Relationship Id="rId25" Type="http://schemas.openxmlformats.org/officeDocument/2006/relationships/image" Target="../media/image113.png"/><Relationship Id="rId33" Type="http://schemas.openxmlformats.org/officeDocument/2006/relationships/image" Target="../media/image121.png"/><Relationship Id="rId38" Type="http://schemas.openxmlformats.org/officeDocument/2006/relationships/image" Target="../media/image124.png"/><Relationship Id="rId2" Type="http://schemas.openxmlformats.org/officeDocument/2006/relationships/image" Target="../media/image95.png"/><Relationship Id="rId16" Type="http://schemas.openxmlformats.org/officeDocument/2006/relationships/image" Target="../media/image55.png"/><Relationship Id="rId20" Type="http://schemas.openxmlformats.org/officeDocument/2006/relationships/image" Target="../media/image108.png"/><Relationship Id="rId29" Type="http://schemas.openxmlformats.org/officeDocument/2006/relationships/image" Target="../media/image117.png"/><Relationship Id="rId1" Type="http://schemas.openxmlformats.org/officeDocument/2006/relationships/slideLayout" Target="../slideLayouts/slideLayout3.xml"/><Relationship Id="rId6" Type="http://schemas.openxmlformats.org/officeDocument/2006/relationships/image" Target="../media/image69.png"/><Relationship Id="rId11" Type="http://schemas.openxmlformats.org/officeDocument/2006/relationships/image" Target="../media/image102.png"/><Relationship Id="rId24" Type="http://schemas.openxmlformats.org/officeDocument/2006/relationships/image" Target="../media/image112.png"/><Relationship Id="rId32" Type="http://schemas.openxmlformats.org/officeDocument/2006/relationships/image" Target="../media/image120.png"/><Relationship Id="rId37" Type="http://schemas.openxmlformats.org/officeDocument/2006/relationships/image" Target="../media/image48.png"/><Relationship Id="rId40" Type="http://schemas.openxmlformats.org/officeDocument/2006/relationships/image" Target="../media/image126.png"/><Relationship Id="rId5" Type="http://schemas.openxmlformats.org/officeDocument/2006/relationships/image" Target="../media/image97.png"/><Relationship Id="rId15" Type="http://schemas.openxmlformats.org/officeDocument/2006/relationships/image" Target="../media/image106.png"/><Relationship Id="rId23" Type="http://schemas.openxmlformats.org/officeDocument/2006/relationships/image" Target="../media/image111.png"/><Relationship Id="rId28" Type="http://schemas.openxmlformats.org/officeDocument/2006/relationships/image" Target="../media/image116.png"/><Relationship Id="rId36" Type="http://schemas.openxmlformats.org/officeDocument/2006/relationships/image" Target="../media/image123.png"/><Relationship Id="rId10" Type="http://schemas.openxmlformats.org/officeDocument/2006/relationships/image" Target="../media/image101.png"/><Relationship Id="rId19" Type="http://schemas.openxmlformats.org/officeDocument/2006/relationships/image" Target="../media/image83.png"/><Relationship Id="rId31" Type="http://schemas.openxmlformats.org/officeDocument/2006/relationships/image" Target="../media/image119.png"/><Relationship Id="rId4" Type="http://schemas.openxmlformats.org/officeDocument/2006/relationships/image" Target="../media/image96.png"/><Relationship Id="rId9" Type="http://schemas.openxmlformats.org/officeDocument/2006/relationships/image" Target="../media/image100.png"/><Relationship Id="rId14" Type="http://schemas.openxmlformats.org/officeDocument/2006/relationships/image" Target="../media/image105.png"/><Relationship Id="rId22" Type="http://schemas.openxmlformats.org/officeDocument/2006/relationships/image" Target="../media/image110.png"/><Relationship Id="rId27" Type="http://schemas.openxmlformats.org/officeDocument/2006/relationships/image" Target="../media/image115.png"/><Relationship Id="rId30" Type="http://schemas.openxmlformats.org/officeDocument/2006/relationships/image" Target="../media/image118.png"/><Relationship Id="rId35" Type="http://schemas.openxmlformats.org/officeDocument/2006/relationships/image" Target="../media/image79.png"/></Relationships>
</file>

<file path=ppt/slides/_rels/slide5.xml.rels><?xml version="1.0" encoding="UTF-8" standalone="yes"?>
<Relationships xmlns="http://schemas.openxmlformats.org/package/2006/relationships"><Relationship Id="rId2" Type="http://schemas.openxmlformats.org/officeDocument/2006/relationships/image" Target="../media/image127.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3" Type="http://schemas.openxmlformats.org/officeDocument/2006/relationships/image" Target="../media/image138.png"/><Relationship Id="rId18" Type="http://schemas.openxmlformats.org/officeDocument/2006/relationships/image" Target="../media/image143.png"/><Relationship Id="rId26" Type="http://schemas.openxmlformats.org/officeDocument/2006/relationships/image" Target="../media/image151.png"/><Relationship Id="rId39" Type="http://schemas.openxmlformats.org/officeDocument/2006/relationships/image" Target="../media/image164.png"/><Relationship Id="rId21" Type="http://schemas.openxmlformats.org/officeDocument/2006/relationships/image" Target="../media/image146.png"/><Relationship Id="rId34" Type="http://schemas.openxmlformats.org/officeDocument/2006/relationships/image" Target="../media/image159.png"/><Relationship Id="rId42" Type="http://schemas.openxmlformats.org/officeDocument/2006/relationships/image" Target="../media/image167.png"/><Relationship Id="rId47" Type="http://schemas.openxmlformats.org/officeDocument/2006/relationships/image" Target="../media/image172.png"/><Relationship Id="rId50" Type="http://schemas.openxmlformats.org/officeDocument/2006/relationships/image" Target="../media/image175.png"/><Relationship Id="rId55" Type="http://schemas.openxmlformats.org/officeDocument/2006/relationships/image" Target="../media/image180.png"/><Relationship Id="rId7" Type="http://schemas.openxmlformats.org/officeDocument/2006/relationships/image" Target="../media/image132.png"/><Relationship Id="rId12" Type="http://schemas.openxmlformats.org/officeDocument/2006/relationships/image" Target="../media/image137.png"/><Relationship Id="rId17" Type="http://schemas.openxmlformats.org/officeDocument/2006/relationships/image" Target="../media/image142.png"/><Relationship Id="rId25" Type="http://schemas.openxmlformats.org/officeDocument/2006/relationships/image" Target="../media/image150.png"/><Relationship Id="rId33" Type="http://schemas.openxmlformats.org/officeDocument/2006/relationships/image" Target="../media/image158.png"/><Relationship Id="rId38" Type="http://schemas.openxmlformats.org/officeDocument/2006/relationships/image" Target="../media/image163.png"/><Relationship Id="rId46" Type="http://schemas.openxmlformats.org/officeDocument/2006/relationships/image" Target="../media/image171.png"/><Relationship Id="rId2" Type="http://schemas.openxmlformats.org/officeDocument/2006/relationships/image" Target="../media/image128.png"/><Relationship Id="rId16" Type="http://schemas.openxmlformats.org/officeDocument/2006/relationships/image" Target="../media/image141.png"/><Relationship Id="rId20" Type="http://schemas.openxmlformats.org/officeDocument/2006/relationships/image" Target="../media/image145.png"/><Relationship Id="rId29" Type="http://schemas.openxmlformats.org/officeDocument/2006/relationships/image" Target="../media/image154.png"/><Relationship Id="rId41" Type="http://schemas.openxmlformats.org/officeDocument/2006/relationships/image" Target="../media/image166.png"/><Relationship Id="rId54" Type="http://schemas.openxmlformats.org/officeDocument/2006/relationships/image" Target="../media/image179.png"/><Relationship Id="rId1" Type="http://schemas.openxmlformats.org/officeDocument/2006/relationships/slideLayout" Target="../slideLayouts/slideLayout2.xml"/><Relationship Id="rId6" Type="http://schemas.openxmlformats.org/officeDocument/2006/relationships/image" Target="../media/image3.png"/><Relationship Id="rId11" Type="http://schemas.openxmlformats.org/officeDocument/2006/relationships/image" Target="../media/image136.png"/><Relationship Id="rId24" Type="http://schemas.openxmlformats.org/officeDocument/2006/relationships/image" Target="../media/image149.png"/><Relationship Id="rId32" Type="http://schemas.openxmlformats.org/officeDocument/2006/relationships/image" Target="../media/image157.png"/><Relationship Id="rId37" Type="http://schemas.openxmlformats.org/officeDocument/2006/relationships/image" Target="../media/image162.png"/><Relationship Id="rId40" Type="http://schemas.openxmlformats.org/officeDocument/2006/relationships/image" Target="../media/image165.png"/><Relationship Id="rId45" Type="http://schemas.openxmlformats.org/officeDocument/2006/relationships/image" Target="../media/image170.png"/><Relationship Id="rId53" Type="http://schemas.openxmlformats.org/officeDocument/2006/relationships/image" Target="../media/image178.png"/><Relationship Id="rId5" Type="http://schemas.openxmlformats.org/officeDocument/2006/relationships/image" Target="../media/image131.png"/><Relationship Id="rId15" Type="http://schemas.openxmlformats.org/officeDocument/2006/relationships/image" Target="../media/image140.png"/><Relationship Id="rId23" Type="http://schemas.openxmlformats.org/officeDocument/2006/relationships/image" Target="../media/image148.png"/><Relationship Id="rId28" Type="http://schemas.openxmlformats.org/officeDocument/2006/relationships/image" Target="../media/image153.png"/><Relationship Id="rId36" Type="http://schemas.openxmlformats.org/officeDocument/2006/relationships/image" Target="../media/image161.png"/><Relationship Id="rId49" Type="http://schemas.openxmlformats.org/officeDocument/2006/relationships/image" Target="../media/image174.png"/><Relationship Id="rId10" Type="http://schemas.openxmlformats.org/officeDocument/2006/relationships/image" Target="../media/image135.png"/><Relationship Id="rId19" Type="http://schemas.openxmlformats.org/officeDocument/2006/relationships/image" Target="../media/image144.png"/><Relationship Id="rId31" Type="http://schemas.openxmlformats.org/officeDocument/2006/relationships/image" Target="../media/image156.png"/><Relationship Id="rId44" Type="http://schemas.openxmlformats.org/officeDocument/2006/relationships/image" Target="../media/image169.png"/><Relationship Id="rId52" Type="http://schemas.openxmlformats.org/officeDocument/2006/relationships/image" Target="../media/image177.png"/><Relationship Id="rId4" Type="http://schemas.openxmlformats.org/officeDocument/2006/relationships/image" Target="../media/image130.png"/><Relationship Id="rId9" Type="http://schemas.openxmlformats.org/officeDocument/2006/relationships/image" Target="../media/image134.png"/><Relationship Id="rId14" Type="http://schemas.openxmlformats.org/officeDocument/2006/relationships/image" Target="../media/image139.png"/><Relationship Id="rId22" Type="http://schemas.openxmlformats.org/officeDocument/2006/relationships/image" Target="../media/image147.png"/><Relationship Id="rId27" Type="http://schemas.openxmlformats.org/officeDocument/2006/relationships/image" Target="../media/image152.png"/><Relationship Id="rId30" Type="http://schemas.openxmlformats.org/officeDocument/2006/relationships/image" Target="../media/image155.png"/><Relationship Id="rId35" Type="http://schemas.openxmlformats.org/officeDocument/2006/relationships/image" Target="../media/image160.png"/><Relationship Id="rId43" Type="http://schemas.openxmlformats.org/officeDocument/2006/relationships/image" Target="../media/image168.png"/><Relationship Id="rId48" Type="http://schemas.openxmlformats.org/officeDocument/2006/relationships/image" Target="../media/image173.png"/><Relationship Id="rId8" Type="http://schemas.openxmlformats.org/officeDocument/2006/relationships/image" Target="../media/image133.png"/><Relationship Id="rId51" Type="http://schemas.openxmlformats.org/officeDocument/2006/relationships/image" Target="../media/image176.png"/><Relationship Id="rId3" Type="http://schemas.openxmlformats.org/officeDocument/2006/relationships/image" Target="../media/image129.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228600" y="3609975"/>
            <a:ext cx="8915399" cy="790575"/>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3119120" y="1361566"/>
            <a:ext cx="471170" cy="775970"/>
          </a:xfrm>
          <a:custGeom>
            <a:avLst/>
            <a:gdLst/>
            <a:ahLst/>
            <a:cxnLst/>
            <a:rect l="l" t="t" r="r" b="b"/>
            <a:pathLst>
              <a:path w="471170" h="775969">
                <a:moveTo>
                  <a:pt x="309118" y="694817"/>
                </a:moveTo>
                <a:lnTo>
                  <a:pt x="282829" y="775843"/>
                </a:lnTo>
                <a:lnTo>
                  <a:pt x="363474" y="748284"/>
                </a:lnTo>
                <a:lnTo>
                  <a:pt x="348884" y="733933"/>
                </a:lnTo>
                <a:lnTo>
                  <a:pt x="330834" y="733933"/>
                </a:lnTo>
                <a:lnTo>
                  <a:pt x="323977" y="727329"/>
                </a:lnTo>
                <a:lnTo>
                  <a:pt x="332864" y="718175"/>
                </a:lnTo>
                <a:lnTo>
                  <a:pt x="309118" y="694817"/>
                </a:lnTo>
                <a:close/>
              </a:path>
              <a:path w="471170" h="775969">
                <a:moveTo>
                  <a:pt x="332864" y="718175"/>
                </a:moveTo>
                <a:lnTo>
                  <a:pt x="323977" y="727329"/>
                </a:lnTo>
                <a:lnTo>
                  <a:pt x="330834" y="733933"/>
                </a:lnTo>
                <a:lnTo>
                  <a:pt x="339651" y="724851"/>
                </a:lnTo>
                <a:lnTo>
                  <a:pt x="332864" y="718175"/>
                </a:lnTo>
                <a:close/>
              </a:path>
              <a:path w="471170" h="775969">
                <a:moveTo>
                  <a:pt x="339651" y="724851"/>
                </a:moveTo>
                <a:lnTo>
                  <a:pt x="330834" y="733933"/>
                </a:lnTo>
                <a:lnTo>
                  <a:pt x="348884" y="733933"/>
                </a:lnTo>
                <a:lnTo>
                  <a:pt x="339651" y="724851"/>
                </a:lnTo>
                <a:close/>
              </a:path>
              <a:path w="471170" h="775969">
                <a:moveTo>
                  <a:pt x="177620" y="9525"/>
                </a:moveTo>
                <a:lnTo>
                  <a:pt x="103250" y="9525"/>
                </a:lnTo>
                <a:lnTo>
                  <a:pt x="127507" y="11049"/>
                </a:lnTo>
                <a:lnTo>
                  <a:pt x="151256" y="14097"/>
                </a:lnTo>
                <a:lnTo>
                  <a:pt x="197231" y="24765"/>
                </a:lnTo>
                <a:lnTo>
                  <a:pt x="240665" y="41402"/>
                </a:lnTo>
                <a:lnTo>
                  <a:pt x="281305" y="63500"/>
                </a:lnTo>
                <a:lnTo>
                  <a:pt x="318643" y="90678"/>
                </a:lnTo>
                <a:lnTo>
                  <a:pt x="352552" y="122555"/>
                </a:lnTo>
                <a:lnTo>
                  <a:pt x="382396" y="158877"/>
                </a:lnTo>
                <a:lnTo>
                  <a:pt x="408051" y="199262"/>
                </a:lnTo>
                <a:lnTo>
                  <a:pt x="429132" y="243078"/>
                </a:lnTo>
                <a:lnTo>
                  <a:pt x="445262" y="290195"/>
                </a:lnTo>
                <a:lnTo>
                  <a:pt x="456056" y="340233"/>
                </a:lnTo>
                <a:lnTo>
                  <a:pt x="461137" y="392811"/>
                </a:lnTo>
                <a:lnTo>
                  <a:pt x="461391" y="419862"/>
                </a:lnTo>
                <a:lnTo>
                  <a:pt x="460247" y="447421"/>
                </a:lnTo>
                <a:lnTo>
                  <a:pt x="452881" y="503809"/>
                </a:lnTo>
                <a:lnTo>
                  <a:pt x="442976" y="542544"/>
                </a:lnTo>
                <a:lnTo>
                  <a:pt x="428497" y="579755"/>
                </a:lnTo>
                <a:lnTo>
                  <a:pt x="409829" y="615696"/>
                </a:lnTo>
                <a:lnTo>
                  <a:pt x="387984" y="650113"/>
                </a:lnTo>
                <a:lnTo>
                  <a:pt x="363346" y="682879"/>
                </a:lnTo>
                <a:lnTo>
                  <a:pt x="336677" y="714248"/>
                </a:lnTo>
                <a:lnTo>
                  <a:pt x="332864" y="718175"/>
                </a:lnTo>
                <a:lnTo>
                  <a:pt x="339651" y="724851"/>
                </a:lnTo>
                <a:lnTo>
                  <a:pt x="370585" y="689102"/>
                </a:lnTo>
                <a:lnTo>
                  <a:pt x="395605" y="655701"/>
                </a:lnTo>
                <a:lnTo>
                  <a:pt x="417956" y="620522"/>
                </a:lnTo>
                <a:lnTo>
                  <a:pt x="437006" y="583946"/>
                </a:lnTo>
                <a:lnTo>
                  <a:pt x="451993" y="545719"/>
                </a:lnTo>
                <a:lnTo>
                  <a:pt x="462153" y="505841"/>
                </a:lnTo>
                <a:lnTo>
                  <a:pt x="469645" y="448437"/>
                </a:lnTo>
                <a:lnTo>
                  <a:pt x="470916" y="420243"/>
                </a:lnTo>
                <a:lnTo>
                  <a:pt x="470662" y="392684"/>
                </a:lnTo>
                <a:lnTo>
                  <a:pt x="465455" y="339090"/>
                </a:lnTo>
                <a:lnTo>
                  <a:pt x="454532" y="288036"/>
                </a:lnTo>
                <a:lnTo>
                  <a:pt x="438022" y="239775"/>
                </a:lnTo>
                <a:lnTo>
                  <a:pt x="416432" y="194818"/>
                </a:lnTo>
                <a:lnTo>
                  <a:pt x="390270" y="153416"/>
                </a:lnTo>
                <a:lnTo>
                  <a:pt x="359664" y="116332"/>
                </a:lnTo>
                <a:lnTo>
                  <a:pt x="324993" y="83566"/>
                </a:lnTo>
                <a:lnTo>
                  <a:pt x="286639" y="55625"/>
                </a:lnTo>
                <a:lnTo>
                  <a:pt x="244982" y="32893"/>
                </a:lnTo>
                <a:lnTo>
                  <a:pt x="200406" y="15875"/>
                </a:lnTo>
                <a:lnTo>
                  <a:pt x="177620" y="9525"/>
                </a:lnTo>
                <a:close/>
              </a:path>
              <a:path w="471170" h="775969">
                <a:moveTo>
                  <a:pt x="103886" y="0"/>
                </a:moveTo>
                <a:lnTo>
                  <a:pt x="78486" y="254"/>
                </a:lnTo>
                <a:lnTo>
                  <a:pt x="52578" y="2159"/>
                </a:lnTo>
                <a:lnTo>
                  <a:pt x="26543" y="5842"/>
                </a:lnTo>
                <a:lnTo>
                  <a:pt x="0" y="11430"/>
                </a:lnTo>
                <a:lnTo>
                  <a:pt x="1905" y="20828"/>
                </a:lnTo>
                <a:lnTo>
                  <a:pt x="27812" y="15367"/>
                </a:lnTo>
                <a:lnTo>
                  <a:pt x="53340" y="11684"/>
                </a:lnTo>
                <a:lnTo>
                  <a:pt x="78612" y="9779"/>
                </a:lnTo>
                <a:lnTo>
                  <a:pt x="103250" y="9525"/>
                </a:lnTo>
                <a:lnTo>
                  <a:pt x="177620" y="9525"/>
                </a:lnTo>
                <a:lnTo>
                  <a:pt x="177165" y="9398"/>
                </a:lnTo>
                <a:lnTo>
                  <a:pt x="153162" y="4699"/>
                </a:lnTo>
                <a:lnTo>
                  <a:pt x="128778" y="1650"/>
                </a:lnTo>
                <a:lnTo>
                  <a:pt x="103886" y="0"/>
                </a:lnTo>
                <a:close/>
              </a:path>
            </a:pathLst>
          </a:custGeom>
          <a:solidFill>
            <a:srgbClr val="C00000"/>
          </a:solidFill>
        </p:spPr>
        <p:txBody>
          <a:bodyPr wrap="square" lIns="0" tIns="0" rIns="0" bIns="0" rtlCol="0"/>
          <a:lstStyle/>
          <a:p>
            <a:endParaRPr/>
          </a:p>
        </p:txBody>
      </p:sp>
      <p:sp>
        <p:nvSpPr>
          <p:cNvPr id="4" name="object 4"/>
          <p:cNvSpPr/>
          <p:nvPr/>
        </p:nvSpPr>
        <p:spPr>
          <a:xfrm>
            <a:off x="1701926" y="1374266"/>
            <a:ext cx="439420" cy="819785"/>
          </a:xfrm>
          <a:custGeom>
            <a:avLst/>
            <a:gdLst/>
            <a:ahLst/>
            <a:cxnLst/>
            <a:rect l="l" t="t" r="r" b="b"/>
            <a:pathLst>
              <a:path w="439419" h="819785">
                <a:moveTo>
                  <a:pt x="305816" y="30225"/>
                </a:moveTo>
                <a:lnTo>
                  <a:pt x="266954" y="31877"/>
                </a:lnTo>
                <a:lnTo>
                  <a:pt x="228727" y="36575"/>
                </a:lnTo>
                <a:lnTo>
                  <a:pt x="191516" y="45338"/>
                </a:lnTo>
                <a:lnTo>
                  <a:pt x="155575" y="58293"/>
                </a:lnTo>
                <a:lnTo>
                  <a:pt x="114935" y="80518"/>
                </a:lnTo>
                <a:lnTo>
                  <a:pt x="75184" y="113030"/>
                </a:lnTo>
                <a:lnTo>
                  <a:pt x="44323" y="151384"/>
                </a:lnTo>
                <a:lnTo>
                  <a:pt x="22098" y="194818"/>
                </a:lnTo>
                <a:lnTo>
                  <a:pt x="7620" y="242316"/>
                </a:lnTo>
                <a:lnTo>
                  <a:pt x="889" y="292988"/>
                </a:lnTo>
                <a:lnTo>
                  <a:pt x="0" y="319278"/>
                </a:lnTo>
                <a:lnTo>
                  <a:pt x="889" y="346075"/>
                </a:lnTo>
                <a:lnTo>
                  <a:pt x="7239" y="400812"/>
                </a:lnTo>
                <a:lnTo>
                  <a:pt x="19431" y="456438"/>
                </a:lnTo>
                <a:lnTo>
                  <a:pt x="36956" y="511937"/>
                </a:lnTo>
                <a:lnTo>
                  <a:pt x="59181" y="566801"/>
                </a:lnTo>
                <a:lnTo>
                  <a:pt x="85598" y="620141"/>
                </a:lnTo>
                <a:lnTo>
                  <a:pt x="115824" y="671068"/>
                </a:lnTo>
                <a:lnTo>
                  <a:pt x="149352" y="718947"/>
                </a:lnTo>
                <a:lnTo>
                  <a:pt x="185420" y="762888"/>
                </a:lnTo>
                <a:lnTo>
                  <a:pt x="223900" y="802132"/>
                </a:lnTo>
                <a:lnTo>
                  <a:pt x="243840" y="819658"/>
                </a:lnTo>
                <a:lnTo>
                  <a:pt x="250190" y="812546"/>
                </a:lnTo>
                <a:lnTo>
                  <a:pt x="230631" y="795274"/>
                </a:lnTo>
                <a:lnTo>
                  <a:pt x="211455" y="776605"/>
                </a:lnTo>
                <a:lnTo>
                  <a:pt x="174498" y="735457"/>
                </a:lnTo>
                <a:lnTo>
                  <a:pt x="140208" y="690245"/>
                </a:lnTo>
                <a:lnTo>
                  <a:pt x="108585" y="641223"/>
                </a:lnTo>
                <a:lnTo>
                  <a:pt x="80518" y="589661"/>
                </a:lnTo>
                <a:lnTo>
                  <a:pt x="56387" y="536194"/>
                </a:lnTo>
                <a:lnTo>
                  <a:pt x="36703" y="481584"/>
                </a:lnTo>
                <a:lnTo>
                  <a:pt x="21971" y="426720"/>
                </a:lnTo>
                <a:lnTo>
                  <a:pt x="12827" y="372491"/>
                </a:lnTo>
                <a:lnTo>
                  <a:pt x="9525" y="319659"/>
                </a:lnTo>
                <a:lnTo>
                  <a:pt x="10414" y="293878"/>
                </a:lnTo>
                <a:lnTo>
                  <a:pt x="16891" y="244602"/>
                </a:lnTo>
                <a:lnTo>
                  <a:pt x="30734" y="198755"/>
                </a:lnTo>
                <a:lnTo>
                  <a:pt x="52070" y="156972"/>
                </a:lnTo>
                <a:lnTo>
                  <a:pt x="81661" y="120015"/>
                </a:lnTo>
                <a:lnTo>
                  <a:pt x="120015" y="88646"/>
                </a:lnTo>
                <a:lnTo>
                  <a:pt x="159131" y="67183"/>
                </a:lnTo>
                <a:lnTo>
                  <a:pt x="211962" y="49784"/>
                </a:lnTo>
                <a:lnTo>
                  <a:pt x="267589" y="41275"/>
                </a:lnTo>
                <a:lnTo>
                  <a:pt x="305689" y="39750"/>
                </a:lnTo>
                <a:lnTo>
                  <a:pt x="363634" y="39750"/>
                </a:lnTo>
                <a:lnTo>
                  <a:pt x="364571" y="33048"/>
                </a:lnTo>
                <a:lnTo>
                  <a:pt x="344805" y="31496"/>
                </a:lnTo>
                <a:lnTo>
                  <a:pt x="325374" y="30607"/>
                </a:lnTo>
                <a:lnTo>
                  <a:pt x="305816" y="30225"/>
                </a:lnTo>
                <a:close/>
              </a:path>
              <a:path w="439419" h="819785">
                <a:moveTo>
                  <a:pt x="363258" y="42441"/>
                </a:moveTo>
                <a:lnTo>
                  <a:pt x="358648" y="75437"/>
                </a:lnTo>
                <a:lnTo>
                  <a:pt x="439420" y="48133"/>
                </a:lnTo>
                <a:lnTo>
                  <a:pt x="433675" y="44196"/>
                </a:lnTo>
                <a:lnTo>
                  <a:pt x="375793" y="44196"/>
                </a:lnTo>
                <a:lnTo>
                  <a:pt x="363258" y="42441"/>
                </a:lnTo>
                <a:close/>
              </a:path>
              <a:path w="439419" h="819785">
                <a:moveTo>
                  <a:pt x="364571" y="33048"/>
                </a:moveTo>
                <a:lnTo>
                  <a:pt x="363258" y="42441"/>
                </a:lnTo>
                <a:lnTo>
                  <a:pt x="375793" y="44196"/>
                </a:lnTo>
                <a:lnTo>
                  <a:pt x="377190" y="34798"/>
                </a:lnTo>
                <a:lnTo>
                  <a:pt x="364571" y="33048"/>
                </a:lnTo>
                <a:close/>
              </a:path>
              <a:path w="439419" h="819785">
                <a:moveTo>
                  <a:pt x="369189" y="0"/>
                </a:moveTo>
                <a:lnTo>
                  <a:pt x="364571" y="33048"/>
                </a:lnTo>
                <a:lnTo>
                  <a:pt x="377190" y="34798"/>
                </a:lnTo>
                <a:lnTo>
                  <a:pt x="375793" y="44196"/>
                </a:lnTo>
                <a:lnTo>
                  <a:pt x="433675" y="44196"/>
                </a:lnTo>
                <a:lnTo>
                  <a:pt x="369189" y="0"/>
                </a:lnTo>
                <a:close/>
              </a:path>
              <a:path w="439419" h="819785">
                <a:moveTo>
                  <a:pt x="363634" y="39750"/>
                </a:moveTo>
                <a:lnTo>
                  <a:pt x="305689" y="39750"/>
                </a:lnTo>
                <a:lnTo>
                  <a:pt x="324866" y="40132"/>
                </a:lnTo>
                <a:lnTo>
                  <a:pt x="344043" y="41021"/>
                </a:lnTo>
                <a:lnTo>
                  <a:pt x="363258" y="42441"/>
                </a:lnTo>
                <a:lnTo>
                  <a:pt x="363634" y="39750"/>
                </a:lnTo>
                <a:close/>
              </a:path>
            </a:pathLst>
          </a:custGeom>
          <a:solidFill>
            <a:srgbClr val="C00000"/>
          </a:solidFill>
        </p:spPr>
        <p:txBody>
          <a:bodyPr wrap="square" lIns="0" tIns="0" rIns="0" bIns="0" rtlCol="0"/>
          <a:lstStyle/>
          <a:p>
            <a:endParaRPr/>
          </a:p>
        </p:txBody>
      </p:sp>
      <p:sp>
        <p:nvSpPr>
          <p:cNvPr id="5" name="object 5"/>
          <p:cNvSpPr/>
          <p:nvPr/>
        </p:nvSpPr>
        <p:spPr>
          <a:xfrm>
            <a:off x="2104644" y="795527"/>
            <a:ext cx="1101852" cy="1082039"/>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2125979" y="786383"/>
            <a:ext cx="1069847" cy="946403"/>
          </a:xfrm>
          <a:prstGeom prst="rect">
            <a:avLst/>
          </a:prstGeom>
          <a:blipFill>
            <a:blip r:embed="rId4" cstate="print"/>
            <a:stretch>
              <a:fillRect/>
            </a:stretch>
          </a:blipFill>
        </p:spPr>
        <p:txBody>
          <a:bodyPr wrap="square" lIns="0" tIns="0" rIns="0" bIns="0" rtlCol="0"/>
          <a:lstStyle/>
          <a:p>
            <a:endParaRPr/>
          </a:p>
        </p:txBody>
      </p:sp>
      <p:sp>
        <p:nvSpPr>
          <p:cNvPr id="7" name="object 7"/>
          <p:cNvSpPr/>
          <p:nvPr/>
        </p:nvSpPr>
        <p:spPr>
          <a:xfrm>
            <a:off x="2152650" y="819416"/>
            <a:ext cx="1005840" cy="988694"/>
          </a:xfrm>
          <a:custGeom>
            <a:avLst/>
            <a:gdLst/>
            <a:ahLst/>
            <a:cxnLst/>
            <a:rect l="l" t="t" r="r" b="b"/>
            <a:pathLst>
              <a:path w="1005839" h="988694">
                <a:moveTo>
                  <a:pt x="0" y="988174"/>
                </a:moveTo>
                <a:lnTo>
                  <a:pt x="1005662" y="988174"/>
                </a:lnTo>
                <a:lnTo>
                  <a:pt x="1005662" y="0"/>
                </a:lnTo>
                <a:lnTo>
                  <a:pt x="0" y="0"/>
                </a:lnTo>
                <a:lnTo>
                  <a:pt x="0" y="988174"/>
                </a:lnTo>
                <a:close/>
              </a:path>
            </a:pathLst>
          </a:custGeom>
          <a:solidFill>
            <a:srgbClr val="1F487C"/>
          </a:solidFill>
        </p:spPr>
        <p:txBody>
          <a:bodyPr wrap="square" lIns="0" tIns="0" rIns="0" bIns="0" rtlCol="0"/>
          <a:lstStyle/>
          <a:p>
            <a:endParaRPr/>
          </a:p>
        </p:txBody>
      </p:sp>
      <p:sp>
        <p:nvSpPr>
          <p:cNvPr id="8" name="object 8"/>
          <p:cNvSpPr txBox="1"/>
          <p:nvPr/>
        </p:nvSpPr>
        <p:spPr>
          <a:xfrm>
            <a:off x="2152650" y="819416"/>
            <a:ext cx="1005840" cy="988694"/>
          </a:xfrm>
          <a:prstGeom prst="rect">
            <a:avLst/>
          </a:prstGeom>
          <a:ln w="9525">
            <a:solidFill>
              <a:srgbClr val="4F81BC"/>
            </a:solidFill>
          </a:ln>
        </p:spPr>
        <p:txBody>
          <a:bodyPr vert="horz" wrap="square" lIns="0" tIns="11430" rIns="0" bIns="0" rtlCol="0">
            <a:spAutoFit/>
          </a:bodyPr>
          <a:lstStyle/>
          <a:p>
            <a:pPr marL="86995">
              <a:lnSpc>
                <a:spcPct val="100000"/>
              </a:lnSpc>
              <a:spcBef>
                <a:spcPts val="90"/>
              </a:spcBef>
            </a:pPr>
            <a:r>
              <a:rPr sz="1000" b="1" u="sng" spc="-10" dirty="0">
                <a:solidFill>
                  <a:srgbClr val="FFFFFF"/>
                </a:solidFill>
                <a:latin typeface="Calibri"/>
                <a:cs typeface="Calibri"/>
              </a:rPr>
              <a:t>CABINET:</a:t>
            </a:r>
            <a:endParaRPr sz="1000">
              <a:latin typeface="Calibri"/>
              <a:cs typeface="Calibri"/>
            </a:endParaRPr>
          </a:p>
          <a:p>
            <a:pPr marL="86995" marR="97790">
              <a:lnSpc>
                <a:spcPts val="1019"/>
              </a:lnSpc>
              <a:spcBef>
                <a:spcPts val="600"/>
              </a:spcBef>
            </a:pPr>
            <a:r>
              <a:rPr sz="1000" b="1" spc="-5" dirty="0">
                <a:solidFill>
                  <a:srgbClr val="FFFFFF"/>
                </a:solidFill>
                <a:latin typeface="Calibri"/>
                <a:cs typeface="Calibri"/>
              </a:rPr>
              <a:t>Individually  draft current  work plan </a:t>
            </a:r>
            <a:r>
              <a:rPr sz="1000" b="1" dirty="0">
                <a:solidFill>
                  <a:srgbClr val="FFFFFF"/>
                </a:solidFill>
                <a:latin typeface="Calibri"/>
                <a:cs typeface="Calibri"/>
              </a:rPr>
              <a:t>by  </a:t>
            </a:r>
            <a:r>
              <a:rPr sz="1000" b="1" spc="-10" dirty="0">
                <a:solidFill>
                  <a:srgbClr val="FFFFFF"/>
                </a:solidFill>
                <a:latin typeface="Calibri"/>
                <a:cs typeface="Calibri"/>
              </a:rPr>
              <a:t>V2020</a:t>
            </a:r>
            <a:r>
              <a:rPr sz="1000" b="1" spc="-25" dirty="0">
                <a:solidFill>
                  <a:srgbClr val="FFFFFF"/>
                </a:solidFill>
                <a:latin typeface="Calibri"/>
                <a:cs typeface="Calibri"/>
              </a:rPr>
              <a:t> </a:t>
            </a:r>
            <a:r>
              <a:rPr sz="1000" b="1" spc="-5" dirty="0">
                <a:solidFill>
                  <a:srgbClr val="FFFFFF"/>
                </a:solidFill>
                <a:latin typeface="Calibri"/>
                <a:cs typeface="Calibri"/>
              </a:rPr>
              <a:t>Strategy</a:t>
            </a:r>
            <a:endParaRPr sz="1000">
              <a:latin typeface="Calibri"/>
              <a:cs typeface="Calibri"/>
            </a:endParaRPr>
          </a:p>
        </p:txBody>
      </p:sp>
      <p:sp>
        <p:nvSpPr>
          <p:cNvPr id="9" name="object 9"/>
          <p:cNvSpPr txBox="1"/>
          <p:nvPr/>
        </p:nvSpPr>
        <p:spPr>
          <a:xfrm>
            <a:off x="2856992" y="600075"/>
            <a:ext cx="803910" cy="167640"/>
          </a:xfrm>
          <a:prstGeom prst="rect">
            <a:avLst/>
          </a:prstGeom>
        </p:spPr>
        <p:txBody>
          <a:bodyPr vert="horz" wrap="square" lIns="0" tIns="0" rIns="0" bIns="0" rtlCol="0">
            <a:spAutoFit/>
          </a:bodyPr>
          <a:lstStyle/>
          <a:p>
            <a:pPr marL="12700">
              <a:lnSpc>
                <a:spcPct val="100000"/>
              </a:lnSpc>
            </a:pPr>
            <a:r>
              <a:rPr sz="1100" b="1" dirty="0">
                <a:latin typeface="Calibri"/>
                <a:cs typeface="Calibri"/>
              </a:rPr>
              <a:t>2015-16</a:t>
            </a:r>
            <a:r>
              <a:rPr sz="1100" b="1" spc="-100" dirty="0">
                <a:latin typeface="Calibri"/>
                <a:cs typeface="Calibri"/>
              </a:rPr>
              <a:t> </a:t>
            </a:r>
            <a:r>
              <a:rPr sz="1100" b="1" dirty="0">
                <a:latin typeface="Calibri"/>
                <a:cs typeface="Calibri"/>
              </a:rPr>
              <a:t>CDIP</a:t>
            </a:r>
            <a:endParaRPr sz="1100">
              <a:latin typeface="Calibri"/>
              <a:cs typeface="Calibri"/>
            </a:endParaRPr>
          </a:p>
        </p:txBody>
      </p:sp>
      <p:sp>
        <p:nvSpPr>
          <p:cNvPr id="10" name="object 10"/>
          <p:cNvSpPr/>
          <p:nvPr/>
        </p:nvSpPr>
        <p:spPr>
          <a:xfrm>
            <a:off x="1454403" y="789305"/>
            <a:ext cx="3669029" cy="288290"/>
          </a:xfrm>
          <a:custGeom>
            <a:avLst/>
            <a:gdLst/>
            <a:ahLst/>
            <a:cxnLst/>
            <a:rect l="l" t="t" r="r" b="b"/>
            <a:pathLst>
              <a:path w="3669029" h="288290">
                <a:moveTo>
                  <a:pt x="0" y="288036"/>
                </a:moveTo>
                <a:lnTo>
                  <a:pt x="860" y="211446"/>
                </a:lnTo>
                <a:lnTo>
                  <a:pt x="3287" y="142635"/>
                </a:lnTo>
                <a:lnTo>
                  <a:pt x="7048" y="84343"/>
                </a:lnTo>
                <a:lnTo>
                  <a:pt x="11909" y="39313"/>
                </a:lnTo>
                <a:lnTo>
                  <a:pt x="24003" y="0"/>
                </a:lnTo>
                <a:lnTo>
                  <a:pt x="3645154" y="0"/>
                </a:lnTo>
                <a:lnTo>
                  <a:pt x="3657214" y="39313"/>
                </a:lnTo>
                <a:lnTo>
                  <a:pt x="3662045" y="84343"/>
                </a:lnTo>
                <a:lnTo>
                  <a:pt x="3665775" y="142635"/>
                </a:lnTo>
                <a:lnTo>
                  <a:pt x="3668178" y="211446"/>
                </a:lnTo>
                <a:lnTo>
                  <a:pt x="3669030" y="288036"/>
                </a:lnTo>
              </a:path>
            </a:pathLst>
          </a:custGeom>
          <a:ln w="9525">
            <a:solidFill>
              <a:srgbClr val="C00000"/>
            </a:solidFill>
          </a:ln>
        </p:spPr>
        <p:txBody>
          <a:bodyPr wrap="square" lIns="0" tIns="0" rIns="0" bIns="0" rtlCol="0"/>
          <a:lstStyle/>
          <a:p>
            <a:endParaRPr/>
          </a:p>
        </p:txBody>
      </p:sp>
      <p:sp>
        <p:nvSpPr>
          <p:cNvPr id="11" name="object 11"/>
          <p:cNvSpPr/>
          <p:nvPr/>
        </p:nvSpPr>
        <p:spPr>
          <a:xfrm>
            <a:off x="2354579" y="2720339"/>
            <a:ext cx="176783" cy="1458468"/>
          </a:xfrm>
          <a:prstGeom prst="rect">
            <a:avLst/>
          </a:prstGeom>
          <a:blipFill>
            <a:blip r:embed="rId5" cstate="print"/>
            <a:stretch>
              <a:fillRect/>
            </a:stretch>
          </a:blipFill>
        </p:spPr>
        <p:txBody>
          <a:bodyPr wrap="square" lIns="0" tIns="0" rIns="0" bIns="0" rtlCol="0"/>
          <a:lstStyle/>
          <a:p>
            <a:endParaRPr/>
          </a:p>
        </p:txBody>
      </p:sp>
      <p:sp>
        <p:nvSpPr>
          <p:cNvPr id="12" name="object 12"/>
          <p:cNvSpPr/>
          <p:nvPr/>
        </p:nvSpPr>
        <p:spPr>
          <a:xfrm>
            <a:off x="2415597" y="2759582"/>
            <a:ext cx="0" cy="1325880"/>
          </a:xfrm>
          <a:custGeom>
            <a:avLst/>
            <a:gdLst/>
            <a:ahLst/>
            <a:cxnLst/>
            <a:rect l="l" t="t" r="r" b="b"/>
            <a:pathLst>
              <a:path h="1325879">
                <a:moveTo>
                  <a:pt x="0" y="0"/>
                </a:moveTo>
                <a:lnTo>
                  <a:pt x="0" y="1325752"/>
                </a:lnTo>
              </a:path>
            </a:pathLst>
          </a:custGeom>
          <a:ln w="45073">
            <a:solidFill>
              <a:srgbClr val="FF0000"/>
            </a:solidFill>
          </a:ln>
        </p:spPr>
        <p:txBody>
          <a:bodyPr wrap="square" lIns="0" tIns="0" rIns="0" bIns="0" rtlCol="0"/>
          <a:lstStyle/>
          <a:p>
            <a:endParaRPr/>
          </a:p>
        </p:txBody>
      </p:sp>
      <p:sp>
        <p:nvSpPr>
          <p:cNvPr id="13" name="object 13"/>
          <p:cNvSpPr/>
          <p:nvPr/>
        </p:nvSpPr>
        <p:spPr>
          <a:xfrm>
            <a:off x="2393060" y="2759582"/>
            <a:ext cx="45085" cy="1325880"/>
          </a:xfrm>
          <a:custGeom>
            <a:avLst/>
            <a:gdLst/>
            <a:ahLst/>
            <a:cxnLst/>
            <a:rect l="l" t="t" r="r" b="b"/>
            <a:pathLst>
              <a:path w="45085" h="1325879">
                <a:moveTo>
                  <a:pt x="0" y="1325752"/>
                </a:moveTo>
                <a:lnTo>
                  <a:pt x="45073" y="1325752"/>
                </a:lnTo>
                <a:lnTo>
                  <a:pt x="45073" y="0"/>
                </a:lnTo>
                <a:lnTo>
                  <a:pt x="0" y="0"/>
                </a:lnTo>
                <a:lnTo>
                  <a:pt x="0" y="1325752"/>
                </a:lnTo>
                <a:close/>
              </a:path>
            </a:pathLst>
          </a:custGeom>
          <a:ln w="25400">
            <a:solidFill>
              <a:srgbClr val="943735"/>
            </a:solidFill>
          </a:ln>
        </p:spPr>
        <p:txBody>
          <a:bodyPr wrap="square" lIns="0" tIns="0" rIns="0" bIns="0" rtlCol="0"/>
          <a:lstStyle/>
          <a:p>
            <a:endParaRPr/>
          </a:p>
        </p:txBody>
      </p:sp>
      <p:sp>
        <p:nvSpPr>
          <p:cNvPr id="14" name="object 14"/>
          <p:cNvSpPr/>
          <p:nvPr/>
        </p:nvSpPr>
        <p:spPr>
          <a:xfrm>
            <a:off x="3304032" y="2720339"/>
            <a:ext cx="176784" cy="1412748"/>
          </a:xfrm>
          <a:prstGeom prst="rect">
            <a:avLst/>
          </a:prstGeom>
          <a:blipFill>
            <a:blip r:embed="rId6" cstate="print"/>
            <a:stretch>
              <a:fillRect/>
            </a:stretch>
          </a:blipFill>
        </p:spPr>
        <p:txBody>
          <a:bodyPr wrap="square" lIns="0" tIns="0" rIns="0" bIns="0" rtlCol="0"/>
          <a:lstStyle/>
          <a:p>
            <a:endParaRPr/>
          </a:p>
        </p:txBody>
      </p:sp>
      <p:sp>
        <p:nvSpPr>
          <p:cNvPr id="15" name="object 15"/>
          <p:cNvSpPr/>
          <p:nvPr/>
        </p:nvSpPr>
        <p:spPr>
          <a:xfrm>
            <a:off x="3366065" y="2759582"/>
            <a:ext cx="0" cy="1280160"/>
          </a:xfrm>
          <a:custGeom>
            <a:avLst/>
            <a:gdLst/>
            <a:ahLst/>
            <a:cxnLst/>
            <a:rect l="l" t="t" r="r" b="b"/>
            <a:pathLst>
              <a:path h="1280160">
                <a:moveTo>
                  <a:pt x="0" y="0"/>
                </a:moveTo>
                <a:lnTo>
                  <a:pt x="0" y="1280033"/>
                </a:lnTo>
              </a:path>
            </a:pathLst>
          </a:custGeom>
          <a:ln w="45073">
            <a:solidFill>
              <a:srgbClr val="FF0000"/>
            </a:solidFill>
          </a:ln>
        </p:spPr>
        <p:txBody>
          <a:bodyPr wrap="square" lIns="0" tIns="0" rIns="0" bIns="0" rtlCol="0"/>
          <a:lstStyle/>
          <a:p>
            <a:endParaRPr/>
          </a:p>
        </p:txBody>
      </p:sp>
      <p:sp>
        <p:nvSpPr>
          <p:cNvPr id="16" name="object 16"/>
          <p:cNvSpPr/>
          <p:nvPr/>
        </p:nvSpPr>
        <p:spPr>
          <a:xfrm>
            <a:off x="3343528" y="2759582"/>
            <a:ext cx="45085" cy="1280160"/>
          </a:xfrm>
          <a:custGeom>
            <a:avLst/>
            <a:gdLst/>
            <a:ahLst/>
            <a:cxnLst/>
            <a:rect l="l" t="t" r="r" b="b"/>
            <a:pathLst>
              <a:path w="45085" h="1280160">
                <a:moveTo>
                  <a:pt x="0" y="1280033"/>
                </a:moveTo>
                <a:lnTo>
                  <a:pt x="45073" y="1280033"/>
                </a:lnTo>
                <a:lnTo>
                  <a:pt x="45073" y="0"/>
                </a:lnTo>
                <a:lnTo>
                  <a:pt x="0" y="0"/>
                </a:lnTo>
                <a:lnTo>
                  <a:pt x="0" y="1280033"/>
                </a:lnTo>
                <a:close/>
              </a:path>
            </a:pathLst>
          </a:custGeom>
          <a:ln w="25400">
            <a:solidFill>
              <a:srgbClr val="943735"/>
            </a:solidFill>
          </a:ln>
        </p:spPr>
        <p:txBody>
          <a:bodyPr wrap="square" lIns="0" tIns="0" rIns="0" bIns="0" rtlCol="0"/>
          <a:lstStyle/>
          <a:p>
            <a:endParaRPr/>
          </a:p>
        </p:txBody>
      </p:sp>
      <p:sp>
        <p:nvSpPr>
          <p:cNvPr id="17" name="object 17"/>
          <p:cNvSpPr/>
          <p:nvPr/>
        </p:nvSpPr>
        <p:spPr>
          <a:xfrm>
            <a:off x="4073652" y="2720339"/>
            <a:ext cx="178308" cy="1412748"/>
          </a:xfrm>
          <a:prstGeom prst="rect">
            <a:avLst/>
          </a:prstGeom>
          <a:blipFill>
            <a:blip r:embed="rId7" cstate="print"/>
            <a:stretch>
              <a:fillRect/>
            </a:stretch>
          </a:blipFill>
        </p:spPr>
        <p:txBody>
          <a:bodyPr wrap="square" lIns="0" tIns="0" rIns="0" bIns="0" rtlCol="0"/>
          <a:lstStyle/>
          <a:p>
            <a:endParaRPr/>
          </a:p>
        </p:txBody>
      </p:sp>
      <p:sp>
        <p:nvSpPr>
          <p:cNvPr id="18" name="object 18"/>
          <p:cNvSpPr/>
          <p:nvPr/>
        </p:nvSpPr>
        <p:spPr>
          <a:xfrm>
            <a:off x="4135939" y="2759582"/>
            <a:ext cx="0" cy="1280160"/>
          </a:xfrm>
          <a:custGeom>
            <a:avLst/>
            <a:gdLst/>
            <a:ahLst/>
            <a:cxnLst/>
            <a:rect l="l" t="t" r="r" b="b"/>
            <a:pathLst>
              <a:path h="1280160">
                <a:moveTo>
                  <a:pt x="0" y="0"/>
                </a:moveTo>
                <a:lnTo>
                  <a:pt x="0" y="1280033"/>
                </a:lnTo>
              </a:path>
            </a:pathLst>
          </a:custGeom>
          <a:ln w="45073">
            <a:solidFill>
              <a:srgbClr val="FF0000"/>
            </a:solidFill>
          </a:ln>
        </p:spPr>
        <p:txBody>
          <a:bodyPr wrap="square" lIns="0" tIns="0" rIns="0" bIns="0" rtlCol="0"/>
          <a:lstStyle/>
          <a:p>
            <a:endParaRPr/>
          </a:p>
        </p:txBody>
      </p:sp>
      <p:sp>
        <p:nvSpPr>
          <p:cNvPr id="19" name="object 19"/>
          <p:cNvSpPr/>
          <p:nvPr/>
        </p:nvSpPr>
        <p:spPr>
          <a:xfrm>
            <a:off x="4113403" y="2759582"/>
            <a:ext cx="45085" cy="1280160"/>
          </a:xfrm>
          <a:custGeom>
            <a:avLst/>
            <a:gdLst/>
            <a:ahLst/>
            <a:cxnLst/>
            <a:rect l="l" t="t" r="r" b="b"/>
            <a:pathLst>
              <a:path w="45085" h="1280160">
                <a:moveTo>
                  <a:pt x="0" y="1280033"/>
                </a:moveTo>
                <a:lnTo>
                  <a:pt x="45073" y="1280033"/>
                </a:lnTo>
                <a:lnTo>
                  <a:pt x="45073" y="0"/>
                </a:lnTo>
                <a:lnTo>
                  <a:pt x="0" y="0"/>
                </a:lnTo>
                <a:lnTo>
                  <a:pt x="0" y="1280033"/>
                </a:lnTo>
                <a:close/>
              </a:path>
            </a:pathLst>
          </a:custGeom>
          <a:ln w="25400">
            <a:solidFill>
              <a:srgbClr val="943735"/>
            </a:solidFill>
          </a:ln>
        </p:spPr>
        <p:txBody>
          <a:bodyPr wrap="square" lIns="0" tIns="0" rIns="0" bIns="0" rtlCol="0"/>
          <a:lstStyle/>
          <a:p>
            <a:endParaRPr/>
          </a:p>
        </p:txBody>
      </p:sp>
      <p:sp>
        <p:nvSpPr>
          <p:cNvPr id="20" name="object 20"/>
          <p:cNvSpPr/>
          <p:nvPr/>
        </p:nvSpPr>
        <p:spPr>
          <a:xfrm>
            <a:off x="4447032" y="2708148"/>
            <a:ext cx="176784" cy="1412747"/>
          </a:xfrm>
          <a:prstGeom prst="rect">
            <a:avLst/>
          </a:prstGeom>
          <a:blipFill>
            <a:blip r:embed="rId8" cstate="print"/>
            <a:stretch>
              <a:fillRect/>
            </a:stretch>
          </a:blipFill>
        </p:spPr>
        <p:txBody>
          <a:bodyPr wrap="square" lIns="0" tIns="0" rIns="0" bIns="0" rtlCol="0"/>
          <a:lstStyle/>
          <a:p>
            <a:endParaRPr/>
          </a:p>
        </p:txBody>
      </p:sp>
      <p:sp>
        <p:nvSpPr>
          <p:cNvPr id="21" name="object 21"/>
          <p:cNvSpPr/>
          <p:nvPr/>
        </p:nvSpPr>
        <p:spPr>
          <a:xfrm>
            <a:off x="4508938" y="2747517"/>
            <a:ext cx="0" cy="1280160"/>
          </a:xfrm>
          <a:custGeom>
            <a:avLst/>
            <a:gdLst/>
            <a:ahLst/>
            <a:cxnLst/>
            <a:rect l="l" t="t" r="r" b="b"/>
            <a:pathLst>
              <a:path h="1280160">
                <a:moveTo>
                  <a:pt x="0" y="0"/>
                </a:moveTo>
                <a:lnTo>
                  <a:pt x="0" y="1280033"/>
                </a:lnTo>
              </a:path>
            </a:pathLst>
          </a:custGeom>
          <a:ln w="45073">
            <a:solidFill>
              <a:srgbClr val="FF0000"/>
            </a:solidFill>
          </a:ln>
        </p:spPr>
        <p:txBody>
          <a:bodyPr wrap="square" lIns="0" tIns="0" rIns="0" bIns="0" rtlCol="0"/>
          <a:lstStyle/>
          <a:p>
            <a:endParaRPr/>
          </a:p>
        </p:txBody>
      </p:sp>
      <p:sp>
        <p:nvSpPr>
          <p:cNvPr id="22" name="object 22"/>
          <p:cNvSpPr/>
          <p:nvPr/>
        </p:nvSpPr>
        <p:spPr>
          <a:xfrm>
            <a:off x="4486402" y="2747517"/>
            <a:ext cx="45085" cy="1280160"/>
          </a:xfrm>
          <a:custGeom>
            <a:avLst/>
            <a:gdLst/>
            <a:ahLst/>
            <a:cxnLst/>
            <a:rect l="l" t="t" r="r" b="b"/>
            <a:pathLst>
              <a:path w="45085" h="1280160">
                <a:moveTo>
                  <a:pt x="0" y="1280033"/>
                </a:moveTo>
                <a:lnTo>
                  <a:pt x="45073" y="1280033"/>
                </a:lnTo>
                <a:lnTo>
                  <a:pt x="45073" y="0"/>
                </a:lnTo>
                <a:lnTo>
                  <a:pt x="0" y="0"/>
                </a:lnTo>
                <a:lnTo>
                  <a:pt x="0" y="1280033"/>
                </a:lnTo>
                <a:close/>
              </a:path>
            </a:pathLst>
          </a:custGeom>
          <a:ln w="25400">
            <a:solidFill>
              <a:srgbClr val="943735"/>
            </a:solidFill>
          </a:ln>
        </p:spPr>
        <p:txBody>
          <a:bodyPr wrap="square" lIns="0" tIns="0" rIns="0" bIns="0" rtlCol="0"/>
          <a:lstStyle/>
          <a:p>
            <a:endParaRPr/>
          </a:p>
        </p:txBody>
      </p:sp>
      <p:sp>
        <p:nvSpPr>
          <p:cNvPr id="23" name="object 23"/>
          <p:cNvSpPr/>
          <p:nvPr/>
        </p:nvSpPr>
        <p:spPr>
          <a:xfrm>
            <a:off x="1504188" y="2121407"/>
            <a:ext cx="1100327" cy="734568"/>
          </a:xfrm>
          <a:prstGeom prst="rect">
            <a:avLst/>
          </a:prstGeom>
          <a:blipFill>
            <a:blip r:embed="rId9" cstate="print"/>
            <a:stretch>
              <a:fillRect/>
            </a:stretch>
          </a:blipFill>
        </p:spPr>
        <p:txBody>
          <a:bodyPr wrap="square" lIns="0" tIns="0" rIns="0" bIns="0" rtlCol="0"/>
          <a:lstStyle/>
          <a:p>
            <a:endParaRPr/>
          </a:p>
        </p:txBody>
      </p:sp>
      <p:sp>
        <p:nvSpPr>
          <p:cNvPr id="24" name="object 24"/>
          <p:cNvSpPr/>
          <p:nvPr/>
        </p:nvSpPr>
        <p:spPr>
          <a:xfrm>
            <a:off x="1478280" y="2112264"/>
            <a:ext cx="1152144" cy="765048"/>
          </a:xfrm>
          <a:prstGeom prst="rect">
            <a:avLst/>
          </a:prstGeom>
          <a:blipFill>
            <a:blip r:embed="rId10" cstate="print"/>
            <a:stretch>
              <a:fillRect/>
            </a:stretch>
          </a:blipFill>
        </p:spPr>
        <p:txBody>
          <a:bodyPr wrap="square" lIns="0" tIns="0" rIns="0" bIns="0" rtlCol="0"/>
          <a:lstStyle/>
          <a:p>
            <a:endParaRPr/>
          </a:p>
        </p:txBody>
      </p:sp>
      <p:sp>
        <p:nvSpPr>
          <p:cNvPr id="25" name="object 25"/>
          <p:cNvSpPr/>
          <p:nvPr/>
        </p:nvSpPr>
        <p:spPr>
          <a:xfrm>
            <a:off x="1551050" y="2145995"/>
            <a:ext cx="1005586" cy="639876"/>
          </a:xfrm>
          <a:prstGeom prst="rect">
            <a:avLst/>
          </a:prstGeom>
          <a:blipFill>
            <a:blip r:embed="rId11" cstate="print"/>
            <a:stretch>
              <a:fillRect/>
            </a:stretch>
          </a:blipFill>
        </p:spPr>
        <p:txBody>
          <a:bodyPr wrap="square" lIns="0" tIns="0" rIns="0" bIns="0" rtlCol="0"/>
          <a:lstStyle/>
          <a:p>
            <a:endParaRPr/>
          </a:p>
        </p:txBody>
      </p:sp>
      <p:sp>
        <p:nvSpPr>
          <p:cNvPr id="26" name="object 26"/>
          <p:cNvSpPr/>
          <p:nvPr/>
        </p:nvSpPr>
        <p:spPr>
          <a:xfrm>
            <a:off x="1551050" y="2145995"/>
            <a:ext cx="1005840" cy="640080"/>
          </a:xfrm>
          <a:custGeom>
            <a:avLst/>
            <a:gdLst/>
            <a:ahLst/>
            <a:cxnLst/>
            <a:rect l="l" t="t" r="r" b="b"/>
            <a:pathLst>
              <a:path w="1005839" h="640080">
                <a:moveTo>
                  <a:pt x="0" y="639876"/>
                </a:moveTo>
                <a:lnTo>
                  <a:pt x="1005586" y="639876"/>
                </a:lnTo>
                <a:lnTo>
                  <a:pt x="1005586" y="0"/>
                </a:lnTo>
                <a:lnTo>
                  <a:pt x="0" y="0"/>
                </a:lnTo>
                <a:lnTo>
                  <a:pt x="0" y="639876"/>
                </a:lnTo>
                <a:close/>
              </a:path>
            </a:pathLst>
          </a:custGeom>
          <a:ln w="9525">
            <a:solidFill>
              <a:srgbClr val="F69240"/>
            </a:solidFill>
          </a:ln>
        </p:spPr>
        <p:txBody>
          <a:bodyPr wrap="square" lIns="0" tIns="0" rIns="0" bIns="0" rtlCol="0"/>
          <a:lstStyle/>
          <a:p>
            <a:endParaRPr/>
          </a:p>
        </p:txBody>
      </p:sp>
      <p:sp>
        <p:nvSpPr>
          <p:cNvPr id="27" name="object 27"/>
          <p:cNvSpPr/>
          <p:nvPr/>
        </p:nvSpPr>
        <p:spPr>
          <a:xfrm>
            <a:off x="1596771" y="2306827"/>
            <a:ext cx="230504" cy="0"/>
          </a:xfrm>
          <a:custGeom>
            <a:avLst/>
            <a:gdLst/>
            <a:ahLst/>
            <a:cxnLst/>
            <a:rect l="l" t="t" r="r" b="b"/>
            <a:pathLst>
              <a:path w="230505">
                <a:moveTo>
                  <a:pt x="0" y="0"/>
                </a:moveTo>
                <a:lnTo>
                  <a:pt x="230123" y="0"/>
                </a:lnTo>
              </a:path>
            </a:pathLst>
          </a:custGeom>
          <a:ln w="7620">
            <a:solidFill>
              <a:srgbClr val="FFFFFF"/>
            </a:solidFill>
          </a:ln>
        </p:spPr>
        <p:txBody>
          <a:bodyPr wrap="square" lIns="0" tIns="0" rIns="0" bIns="0" rtlCol="0"/>
          <a:lstStyle/>
          <a:p>
            <a:endParaRPr/>
          </a:p>
        </p:txBody>
      </p:sp>
      <p:sp>
        <p:nvSpPr>
          <p:cNvPr id="28" name="object 28"/>
          <p:cNvSpPr txBox="1"/>
          <p:nvPr/>
        </p:nvSpPr>
        <p:spPr>
          <a:xfrm>
            <a:off x="1584197" y="2162683"/>
            <a:ext cx="909955" cy="584835"/>
          </a:xfrm>
          <a:prstGeom prst="rect">
            <a:avLst/>
          </a:prstGeom>
        </p:spPr>
        <p:txBody>
          <a:bodyPr vert="horz" wrap="square" lIns="0" tIns="0" rIns="0" bIns="0" rtlCol="0">
            <a:spAutoFit/>
          </a:bodyPr>
          <a:lstStyle/>
          <a:p>
            <a:pPr marL="12700">
              <a:lnSpc>
                <a:spcPct val="100000"/>
              </a:lnSpc>
            </a:pPr>
            <a:r>
              <a:rPr sz="1000" b="1" spc="-10" dirty="0">
                <a:solidFill>
                  <a:srgbClr val="FFFFFF"/>
                </a:solidFill>
                <a:latin typeface="Calibri"/>
                <a:cs typeface="Calibri"/>
              </a:rPr>
              <a:t>PPE:</a:t>
            </a:r>
            <a:endParaRPr sz="1000">
              <a:latin typeface="Calibri"/>
              <a:cs typeface="Calibri"/>
            </a:endParaRPr>
          </a:p>
          <a:p>
            <a:pPr marL="12700" marR="5080">
              <a:lnSpc>
                <a:spcPts val="1019"/>
              </a:lnSpc>
              <a:spcBef>
                <a:spcPts val="195"/>
              </a:spcBef>
            </a:pPr>
            <a:r>
              <a:rPr sz="1000" b="1" spc="-5" dirty="0">
                <a:solidFill>
                  <a:srgbClr val="FFFFFF"/>
                </a:solidFill>
                <a:latin typeface="Calibri"/>
                <a:cs typeface="Calibri"/>
              </a:rPr>
              <a:t>Initiate </a:t>
            </a:r>
            <a:r>
              <a:rPr sz="1000" b="1" spc="-10" dirty="0">
                <a:solidFill>
                  <a:srgbClr val="FFFFFF"/>
                </a:solidFill>
                <a:latin typeface="Calibri"/>
                <a:cs typeface="Calibri"/>
              </a:rPr>
              <a:t>CDIP  </a:t>
            </a:r>
            <a:r>
              <a:rPr sz="1000" b="1" spc="-5" dirty="0">
                <a:solidFill>
                  <a:srgbClr val="FFFFFF"/>
                </a:solidFill>
                <a:latin typeface="Calibri"/>
                <a:cs typeface="Calibri"/>
              </a:rPr>
              <a:t>process in  response to</a:t>
            </a:r>
            <a:r>
              <a:rPr sz="1000" b="1" spc="-70" dirty="0">
                <a:solidFill>
                  <a:srgbClr val="FFFFFF"/>
                </a:solidFill>
                <a:latin typeface="Calibri"/>
                <a:cs typeface="Calibri"/>
              </a:rPr>
              <a:t> </a:t>
            </a:r>
            <a:r>
              <a:rPr sz="1000" b="1" spc="-5" dirty="0">
                <a:solidFill>
                  <a:srgbClr val="FFFFFF"/>
                </a:solidFill>
                <a:latin typeface="Calibri"/>
                <a:cs typeface="Calibri"/>
              </a:rPr>
              <a:t>data</a:t>
            </a:r>
            <a:endParaRPr sz="1000">
              <a:latin typeface="Calibri"/>
              <a:cs typeface="Calibri"/>
            </a:endParaRPr>
          </a:p>
        </p:txBody>
      </p:sp>
      <p:sp>
        <p:nvSpPr>
          <p:cNvPr id="29" name="object 29"/>
          <p:cNvSpPr/>
          <p:nvPr/>
        </p:nvSpPr>
        <p:spPr>
          <a:xfrm>
            <a:off x="4294632" y="2121407"/>
            <a:ext cx="888491" cy="734568"/>
          </a:xfrm>
          <a:prstGeom prst="rect">
            <a:avLst/>
          </a:prstGeom>
          <a:blipFill>
            <a:blip r:embed="rId12" cstate="print"/>
            <a:stretch>
              <a:fillRect/>
            </a:stretch>
          </a:blipFill>
        </p:spPr>
        <p:txBody>
          <a:bodyPr wrap="square" lIns="0" tIns="0" rIns="0" bIns="0" rtlCol="0"/>
          <a:lstStyle/>
          <a:p>
            <a:endParaRPr/>
          </a:p>
        </p:txBody>
      </p:sp>
      <p:sp>
        <p:nvSpPr>
          <p:cNvPr id="30" name="object 30"/>
          <p:cNvSpPr/>
          <p:nvPr/>
        </p:nvSpPr>
        <p:spPr>
          <a:xfrm>
            <a:off x="4268723" y="2112264"/>
            <a:ext cx="918972" cy="716279"/>
          </a:xfrm>
          <a:prstGeom prst="rect">
            <a:avLst/>
          </a:prstGeom>
          <a:blipFill>
            <a:blip r:embed="rId13" cstate="print"/>
            <a:stretch>
              <a:fillRect/>
            </a:stretch>
          </a:blipFill>
        </p:spPr>
        <p:txBody>
          <a:bodyPr wrap="square" lIns="0" tIns="0" rIns="0" bIns="0" rtlCol="0"/>
          <a:lstStyle/>
          <a:p>
            <a:endParaRPr/>
          </a:p>
        </p:txBody>
      </p:sp>
      <p:sp>
        <p:nvSpPr>
          <p:cNvPr id="31" name="object 31"/>
          <p:cNvSpPr/>
          <p:nvPr/>
        </p:nvSpPr>
        <p:spPr>
          <a:xfrm>
            <a:off x="4342003" y="2145995"/>
            <a:ext cx="793546" cy="639876"/>
          </a:xfrm>
          <a:prstGeom prst="rect">
            <a:avLst/>
          </a:prstGeom>
          <a:blipFill>
            <a:blip r:embed="rId14" cstate="print"/>
            <a:stretch>
              <a:fillRect/>
            </a:stretch>
          </a:blipFill>
        </p:spPr>
        <p:txBody>
          <a:bodyPr wrap="square" lIns="0" tIns="0" rIns="0" bIns="0" rtlCol="0"/>
          <a:lstStyle/>
          <a:p>
            <a:endParaRPr/>
          </a:p>
        </p:txBody>
      </p:sp>
      <p:sp>
        <p:nvSpPr>
          <p:cNvPr id="32" name="object 32"/>
          <p:cNvSpPr/>
          <p:nvPr/>
        </p:nvSpPr>
        <p:spPr>
          <a:xfrm>
            <a:off x="4342003" y="2145995"/>
            <a:ext cx="793750" cy="640080"/>
          </a:xfrm>
          <a:custGeom>
            <a:avLst/>
            <a:gdLst/>
            <a:ahLst/>
            <a:cxnLst/>
            <a:rect l="l" t="t" r="r" b="b"/>
            <a:pathLst>
              <a:path w="793750" h="640080">
                <a:moveTo>
                  <a:pt x="0" y="639876"/>
                </a:moveTo>
                <a:lnTo>
                  <a:pt x="793546" y="639876"/>
                </a:lnTo>
                <a:lnTo>
                  <a:pt x="793546" y="0"/>
                </a:lnTo>
                <a:lnTo>
                  <a:pt x="0" y="0"/>
                </a:lnTo>
                <a:lnTo>
                  <a:pt x="0" y="639876"/>
                </a:lnTo>
                <a:close/>
              </a:path>
            </a:pathLst>
          </a:custGeom>
          <a:ln w="9525">
            <a:solidFill>
              <a:srgbClr val="F69240"/>
            </a:solidFill>
          </a:ln>
        </p:spPr>
        <p:txBody>
          <a:bodyPr wrap="square" lIns="0" tIns="0" rIns="0" bIns="0" rtlCol="0"/>
          <a:lstStyle/>
          <a:p>
            <a:endParaRPr/>
          </a:p>
        </p:txBody>
      </p:sp>
      <p:sp>
        <p:nvSpPr>
          <p:cNvPr id="33" name="object 33"/>
          <p:cNvSpPr/>
          <p:nvPr/>
        </p:nvSpPr>
        <p:spPr>
          <a:xfrm>
            <a:off x="4387722" y="2306827"/>
            <a:ext cx="195580" cy="0"/>
          </a:xfrm>
          <a:custGeom>
            <a:avLst/>
            <a:gdLst/>
            <a:ahLst/>
            <a:cxnLst/>
            <a:rect l="l" t="t" r="r" b="b"/>
            <a:pathLst>
              <a:path w="195579">
                <a:moveTo>
                  <a:pt x="0" y="0"/>
                </a:moveTo>
                <a:lnTo>
                  <a:pt x="195072" y="0"/>
                </a:lnTo>
              </a:path>
            </a:pathLst>
          </a:custGeom>
          <a:ln w="7620">
            <a:solidFill>
              <a:srgbClr val="FFFFFF"/>
            </a:solidFill>
          </a:ln>
        </p:spPr>
        <p:txBody>
          <a:bodyPr wrap="square" lIns="0" tIns="0" rIns="0" bIns="0" rtlCol="0"/>
          <a:lstStyle/>
          <a:p>
            <a:endParaRPr/>
          </a:p>
        </p:txBody>
      </p:sp>
      <p:sp>
        <p:nvSpPr>
          <p:cNvPr id="34" name="object 34"/>
          <p:cNvSpPr txBox="1"/>
          <p:nvPr/>
        </p:nvSpPr>
        <p:spPr>
          <a:xfrm>
            <a:off x="4375784" y="2162683"/>
            <a:ext cx="677545" cy="535940"/>
          </a:xfrm>
          <a:prstGeom prst="rect">
            <a:avLst/>
          </a:prstGeom>
        </p:spPr>
        <p:txBody>
          <a:bodyPr vert="horz" wrap="square" lIns="0" tIns="0" rIns="0" bIns="0" rtlCol="0">
            <a:spAutoFit/>
          </a:bodyPr>
          <a:lstStyle/>
          <a:p>
            <a:pPr marL="12700">
              <a:lnSpc>
                <a:spcPct val="100000"/>
              </a:lnSpc>
            </a:pPr>
            <a:r>
              <a:rPr sz="1000" b="1" spc="-10" dirty="0">
                <a:solidFill>
                  <a:srgbClr val="FFFFFF"/>
                </a:solidFill>
                <a:latin typeface="Calibri"/>
                <a:cs typeface="Calibri"/>
              </a:rPr>
              <a:t>PPE:</a:t>
            </a:r>
            <a:endParaRPr sz="1000">
              <a:latin typeface="Calibri"/>
              <a:cs typeface="Calibri"/>
            </a:endParaRPr>
          </a:p>
          <a:p>
            <a:pPr marL="12700" marR="5080">
              <a:lnSpc>
                <a:spcPct val="114999"/>
              </a:lnSpc>
              <a:spcBef>
                <a:spcPts val="110"/>
              </a:spcBef>
            </a:pPr>
            <a:r>
              <a:rPr sz="1000" b="1" spc="-5" dirty="0">
                <a:solidFill>
                  <a:srgbClr val="FFFFFF"/>
                </a:solidFill>
                <a:latin typeface="Calibri"/>
                <a:cs typeface="Calibri"/>
              </a:rPr>
              <a:t>Submit</a:t>
            </a:r>
            <a:r>
              <a:rPr sz="1000" b="1" spc="-50" dirty="0">
                <a:solidFill>
                  <a:srgbClr val="FFFFFF"/>
                </a:solidFill>
                <a:latin typeface="Calibri"/>
                <a:cs typeface="Calibri"/>
              </a:rPr>
              <a:t> </a:t>
            </a:r>
            <a:r>
              <a:rPr sz="1000" b="1" spc="-10" dirty="0">
                <a:solidFill>
                  <a:srgbClr val="FFFFFF"/>
                </a:solidFill>
                <a:latin typeface="Calibri"/>
                <a:cs typeface="Calibri"/>
              </a:rPr>
              <a:t>CDIP  </a:t>
            </a:r>
            <a:r>
              <a:rPr sz="1000" b="1" spc="-5" dirty="0">
                <a:solidFill>
                  <a:srgbClr val="FFFFFF"/>
                </a:solidFill>
                <a:latin typeface="Calibri"/>
                <a:cs typeface="Calibri"/>
              </a:rPr>
              <a:t>to</a:t>
            </a:r>
            <a:r>
              <a:rPr sz="1000" b="1" spc="-80" dirty="0">
                <a:solidFill>
                  <a:srgbClr val="FFFFFF"/>
                </a:solidFill>
                <a:latin typeface="Calibri"/>
                <a:cs typeface="Calibri"/>
              </a:rPr>
              <a:t> </a:t>
            </a:r>
            <a:r>
              <a:rPr sz="1000" b="1" spc="-10" dirty="0">
                <a:solidFill>
                  <a:srgbClr val="FFFFFF"/>
                </a:solidFill>
                <a:latin typeface="Calibri"/>
                <a:cs typeface="Calibri"/>
              </a:rPr>
              <a:t>KDE</a:t>
            </a:r>
            <a:endParaRPr sz="1000">
              <a:latin typeface="Calibri"/>
              <a:cs typeface="Calibri"/>
            </a:endParaRPr>
          </a:p>
        </p:txBody>
      </p:sp>
      <p:sp>
        <p:nvSpPr>
          <p:cNvPr id="35" name="object 35"/>
          <p:cNvSpPr/>
          <p:nvPr/>
        </p:nvSpPr>
        <p:spPr>
          <a:xfrm>
            <a:off x="3608832" y="2121407"/>
            <a:ext cx="681227" cy="734568"/>
          </a:xfrm>
          <a:prstGeom prst="rect">
            <a:avLst/>
          </a:prstGeom>
          <a:blipFill>
            <a:blip r:embed="rId15" cstate="print"/>
            <a:stretch>
              <a:fillRect/>
            </a:stretch>
          </a:blipFill>
        </p:spPr>
        <p:txBody>
          <a:bodyPr wrap="square" lIns="0" tIns="0" rIns="0" bIns="0" rtlCol="0"/>
          <a:lstStyle/>
          <a:p>
            <a:endParaRPr/>
          </a:p>
        </p:txBody>
      </p:sp>
      <p:sp>
        <p:nvSpPr>
          <p:cNvPr id="36" name="object 36"/>
          <p:cNvSpPr/>
          <p:nvPr/>
        </p:nvSpPr>
        <p:spPr>
          <a:xfrm>
            <a:off x="3582923" y="2112264"/>
            <a:ext cx="664463" cy="716279"/>
          </a:xfrm>
          <a:prstGeom prst="rect">
            <a:avLst/>
          </a:prstGeom>
          <a:blipFill>
            <a:blip r:embed="rId16" cstate="print"/>
            <a:stretch>
              <a:fillRect/>
            </a:stretch>
          </a:blipFill>
        </p:spPr>
        <p:txBody>
          <a:bodyPr wrap="square" lIns="0" tIns="0" rIns="0" bIns="0" rtlCol="0"/>
          <a:lstStyle/>
          <a:p>
            <a:endParaRPr/>
          </a:p>
        </p:txBody>
      </p:sp>
      <p:sp>
        <p:nvSpPr>
          <p:cNvPr id="37" name="object 37"/>
          <p:cNvSpPr/>
          <p:nvPr/>
        </p:nvSpPr>
        <p:spPr>
          <a:xfrm>
            <a:off x="3656329" y="2145995"/>
            <a:ext cx="585952" cy="639876"/>
          </a:xfrm>
          <a:prstGeom prst="rect">
            <a:avLst/>
          </a:prstGeom>
          <a:blipFill>
            <a:blip r:embed="rId17" cstate="print"/>
            <a:stretch>
              <a:fillRect/>
            </a:stretch>
          </a:blipFill>
        </p:spPr>
        <p:txBody>
          <a:bodyPr wrap="square" lIns="0" tIns="0" rIns="0" bIns="0" rtlCol="0"/>
          <a:lstStyle/>
          <a:p>
            <a:endParaRPr/>
          </a:p>
        </p:txBody>
      </p:sp>
      <p:sp>
        <p:nvSpPr>
          <p:cNvPr id="38" name="object 38"/>
          <p:cNvSpPr/>
          <p:nvPr/>
        </p:nvSpPr>
        <p:spPr>
          <a:xfrm>
            <a:off x="3656329" y="2145995"/>
            <a:ext cx="586105" cy="640080"/>
          </a:xfrm>
          <a:custGeom>
            <a:avLst/>
            <a:gdLst/>
            <a:ahLst/>
            <a:cxnLst/>
            <a:rect l="l" t="t" r="r" b="b"/>
            <a:pathLst>
              <a:path w="586104" h="640080">
                <a:moveTo>
                  <a:pt x="0" y="639876"/>
                </a:moveTo>
                <a:lnTo>
                  <a:pt x="585952" y="639876"/>
                </a:lnTo>
                <a:lnTo>
                  <a:pt x="585952" y="0"/>
                </a:lnTo>
                <a:lnTo>
                  <a:pt x="0" y="0"/>
                </a:lnTo>
                <a:lnTo>
                  <a:pt x="0" y="639876"/>
                </a:lnTo>
                <a:close/>
              </a:path>
            </a:pathLst>
          </a:custGeom>
          <a:ln w="9525">
            <a:solidFill>
              <a:srgbClr val="F69240"/>
            </a:solidFill>
          </a:ln>
        </p:spPr>
        <p:txBody>
          <a:bodyPr wrap="square" lIns="0" tIns="0" rIns="0" bIns="0" rtlCol="0"/>
          <a:lstStyle/>
          <a:p>
            <a:endParaRPr/>
          </a:p>
        </p:txBody>
      </p:sp>
      <p:sp>
        <p:nvSpPr>
          <p:cNvPr id="39" name="object 39"/>
          <p:cNvSpPr/>
          <p:nvPr/>
        </p:nvSpPr>
        <p:spPr>
          <a:xfrm>
            <a:off x="3702050" y="2306827"/>
            <a:ext cx="195580" cy="0"/>
          </a:xfrm>
          <a:custGeom>
            <a:avLst/>
            <a:gdLst/>
            <a:ahLst/>
            <a:cxnLst/>
            <a:rect l="l" t="t" r="r" b="b"/>
            <a:pathLst>
              <a:path w="195579">
                <a:moveTo>
                  <a:pt x="0" y="0"/>
                </a:moveTo>
                <a:lnTo>
                  <a:pt x="195072" y="0"/>
                </a:lnTo>
              </a:path>
            </a:pathLst>
          </a:custGeom>
          <a:ln w="7620">
            <a:solidFill>
              <a:srgbClr val="FFFFFF"/>
            </a:solidFill>
          </a:ln>
        </p:spPr>
        <p:txBody>
          <a:bodyPr wrap="square" lIns="0" tIns="0" rIns="0" bIns="0" rtlCol="0"/>
          <a:lstStyle/>
          <a:p>
            <a:endParaRPr/>
          </a:p>
        </p:txBody>
      </p:sp>
      <p:sp>
        <p:nvSpPr>
          <p:cNvPr id="40" name="object 40"/>
          <p:cNvSpPr txBox="1"/>
          <p:nvPr/>
        </p:nvSpPr>
        <p:spPr>
          <a:xfrm>
            <a:off x="3689984" y="2162683"/>
            <a:ext cx="419734" cy="535940"/>
          </a:xfrm>
          <a:prstGeom prst="rect">
            <a:avLst/>
          </a:prstGeom>
        </p:spPr>
        <p:txBody>
          <a:bodyPr vert="horz" wrap="square" lIns="0" tIns="0" rIns="0" bIns="0" rtlCol="0">
            <a:spAutoFit/>
          </a:bodyPr>
          <a:lstStyle/>
          <a:p>
            <a:pPr marL="12700">
              <a:lnSpc>
                <a:spcPct val="100000"/>
              </a:lnSpc>
            </a:pPr>
            <a:r>
              <a:rPr sz="1000" b="1" spc="-10" dirty="0">
                <a:solidFill>
                  <a:srgbClr val="FFFFFF"/>
                </a:solidFill>
                <a:latin typeface="Calibri"/>
                <a:cs typeface="Calibri"/>
              </a:rPr>
              <a:t>PPE:</a:t>
            </a:r>
            <a:endParaRPr sz="1000">
              <a:latin typeface="Calibri"/>
              <a:cs typeface="Calibri"/>
            </a:endParaRPr>
          </a:p>
          <a:p>
            <a:pPr marL="12700" marR="5080">
              <a:lnSpc>
                <a:spcPct val="114999"/>
              </a:lnSpc>
              <a:spcBef>
                <a:spcPts val="110"/>
              </a:spcBef>
            </a:pPr>
            <a:r>
              <a:rPr sz="1000" b="1" spc="-5" dirty="0">
                <a:solidFill>
                  <a:srgbClr val="FFFFFF"/>
                </a:solidFill>
                <a:latin typeface="Calibri"/>
                <a:cs typeface="Calibri"/>
              </a:rPr>
              <a:t>F</a:t>
            </a:r>
            <a:r>
              <a:rPr sz="1000" b="1" spc="-15" dirty="0">
                <a:solidFill>
                  <a:srgbClr val="FFFFFF"/>
                </a:solidFill>
                <a:latin typeface="Calibri"/>
                <a:cs typeface="Calibri"/>
              </a:rPr>
              <a:t>i</a:t>
            </a:r>
            <a:r>
              <a:rPr sz="1000" b="1" spc="-5" dirty="0">
                <a:solidFill>
                  <a:srgbClr val="FFFFFF"/>
                </a:solidFill>
                <a:latin typeface="Calibri"/>
                <a:cs typeface="Calibri"/>
              </a:rPr>
              <a:t>na</a:t>
            </a:r>
            <a:r>
              <a:rPr sz="1000" b="1" spc="-10" dirty="0">
                <a:solidFill>
                  <a:srgbClr val="FFFFFF"/>
                </a:solidFill>
                <a:latin typeface="Calibri"/>
                <a:cs typeface="Calibri"/>
              </a:rPr>
              <a:t>lize  CDIP</a:t>
            </a:r>
            <a:endParaRPr sz="1000">
              <a:latin typeface="Calibri"/>
              <a:cs typeface="Calibri"/>
            </a:endParaRPr>
          </a:p>
        </p:txBody>
      </p:sp>
      <p:sp>
        <p:nvSpPr>
          <p:cNvPr id="41" name="object 41"/>
          <p:cNvSpPr/>
          <p:nvPr/>
        </p:nvSpPr>
        <p:spPr>
          <a:xfrm>
            <a:off x="2622804" y="2121407"/>
            <a:ext cx="1008888" cy="734568"/>
          </a:xfrm>
          <a:prstGeom prst="rect">
            <a:avLst/>
          </a:prstGeom>
          <a:blipFill>
            <a:blip r:embed="rId18" cstate="print"/>
            <a:stretch>
              <a:fillRect/>
            </a:stretch>
          </a:blipFill>
        </p:spPr>
        <p:txBody>
          <a:bodyPr wrap="square" lIns="0" tIns="0" rIns="0" bIns="0" rtlCol="0"/>
          <a:lstStyle/>
          <a:p>
            <a:endParaRPr/>
          </a:p>
        </p:txBody>
      </p:sp>
      <p:sp>
        <p:nvSpPr>
          <p:cNvPr id="42" name="object 42"/>
          <p:cNvSpPr/>
          <p:nvPr/>
        </p:nvSpPr>
        <p:spPr>
          <a:xfrm>
            <a:off x="2596895" y="2112264"/>
            <a:ext cx="1027176" cy="765048"/>
          </a:xfrm>
          <a:prstGeom prst="rect">
            <a:avLst/>
          </a:prstGeom>
          <a:blipFill>
            <a:blip r:embed="rId19" cstate="print"/>
            <a:stretch>
              <a:fillRect/>
            </a:stretch>
          </a:blipFill>
        </p:spPr>
        <p:txBody>
          <a:bodyPr wrap="square" lIns="0" tIns="0" rIns="0" bIns="0" rtlCol="0"/>
          <a:lstStyle/>
          <a:p>
            <a:endParaRPr/>
          </a:p>
        </p:txBody>
      </p:sp>
      <p:sp>
        <p:nvSpPr>
          <p:cNvPr id="43" name="object 43"/>
          <p:cNvSpPr/>
          <p:nvPr/>
        </p:nvSpPr>
        <p:spPr>
          <a:xfrm>
            <a:off x="2669794" y="2145995"/>
            <a:ext cx="914171" cy="639876"/>
          </a:xfrm>
          <a:prstGeom prst="rect">
            <a:avLst/>
          </a:prstGeom>
          <a:blipFill>
            <a:blip r:embed="rId20" cstate="print"/>
            <a:stretch>
              <a:fillRect/>
            </a:stretch>
          </a:blipFill>
        </p:spPr>
        <p:txBody>
          <a:bodyPr wrap="square" lIns="0" tIns="0" rIns="0" bIns="0" rtlCol="0"/>
          <a:lstStyle/>
          <a:p>
            <a:endParaRPr/>
          </a:p>
        </p:txBody>
      </p:sp>
      <p:sp>
        <p:nvSpPr>
          <p:cNvPr id="44" name="object 44"/>
          <p:cNvSpPr/>
          <p:nvPr/>
        </p:nvSpPr>
        <p:spPr>
          <a:xfrm>
            <a:off x="2669794" y="2145995"/>
            <a:ext cx="914400" cy="640080"/>
          </a:xfrm>
          <a:custGeom>
            <a:avLst/>
            <a:gdLst/>
            <a:ahLst/>
            <a:cxnLst/>
            <a:rect l="l" t="t" r="r" b="b"/>
            <a:pathLst>
              <a:path w="914400" h="640080">
                <a:moveTo>
                  <a:pt x="0" y="639876"/>
                </a:moveTo>
                <a:lnTo>
                  <a:pt x="914171" y="639876"/>
                </a:lnTo>
                <a:lnTo>
                  <a:pt x="914171" y="0"/>
                </a:lnTo>
                <a:lnTo>
                  <a:pt x="0" y="0"/>
                </a:lnTo>
                <a:lnTo>
                  <a:pt x="0" y="639876"/>
                </a:lnTo>
                <a:close/>
              </a:path>
            </a:pathLst>
          </a:custGeom>
          <a:ln w="9524">
            <a:solidFill>
              <a:srgbClr val="F69240"/>
            </a:solidFill>
          </a:ln>
        </p:spPr>
        <p:txBody>
          <a:bodyPr wrap="square" lIns="0" tIns="0" rIns="0" bIns="0" rtlCol="0"/>
          <a:lstStyle/>
          <a:p>
            <a:endParaRPr/>
          </a:p>
        </p:txBody>
      </p:sp>
      <p:sp>
        <p:nvSpPr>
          <p:cNvPr id="45" name="object 45"/>
          <p:cNvSpPr/>
          <p:nvPr/>
        </p:nvSpPr>
        <p:spPr>
          <a:xfrm>
            <a:off x="2715514" y="2306827"/>
            <a:ext cx="195580" cy="0"/>
          </a:xfrm>
          <a:custGeom>
            <a:avLst/>
            <a:gdLst/>
            <a:ahLst/>
            <a:cxnLst/>
            <a:rect l="l" t="t" r="r" b="b"/>
            <a:pathLst>
              <a:path w="195580">
                <a:moveTo>
                  <a:pt x="0" y="0"/>
                </a:moveTo>
                <a:lnTo>
                  <a:pt x="195072" y="0"/>
                </a:lnTo>
              </a:path>
            </a:pathLst>
          </a:custGeom>
          <a:ln w="7620">
            <a:solidFill>
              <a:srgbClr val="FFFFFF"/>
            </a:solidFill>
          </a:ln>
        </p:spPr>
        <p:txBody>
          <a:bodyPr wrap="square" lIns="0" tIns="0" rIns="0" bIns="0" rtlCol="0"/>
          <a:lstStyle/>
          <a:p>
            <a:endParaRPr/>
          </a:p>
        </p:txBody>
      </p:sp>
      <p:sp>
        <p:nvSpPr>
          <p:cNvPr id="46" name="object 46"/>
          <p:cNvSpPr txBox="1"/>
          <p:nvPr/>
        </p:nvSpPr>
        <p:spPr>
          <a:xfrm>
            <a:off x="2703322" y="2162683"/>
            <a:ext cx="784225" cy="584835"/>
          </a:xfrm>
          <a:prstGeom prst="rect">
            <a:avLst/>
          </a:prstGeom>
        </p:spPr>
        <p:txBody>
          <a:bodyPr vert="horz" wrap="square" lIns="0" tIns="0" rIns="0" bIns="0" rtlCol="0">
            <a:spAutoFit/>
          </a:bodyPr>
          <a:lstStyle/>
          <a:p>
            <a:pPr marL="12700">
              <a:lnSpc>
                <a:spcPct val="100000"/>
              </a:lnSpc>
            </a:pPr>
            <a:r>
              <a:rPr sz="1000" b="1" spc="-10" dirty="0">
                <a:solidFill>
                  <a:srgbClr val="FFFFFF"/>
                </a:solidFill>
                <a:latin typeface="Calibri"/>
                <a:cs typeface="Calibri"/>
              </a:rPr>
              <a:t>PPE:</a:t>
            </a:r>
            <a:endParaRPr sz="1000">
              <a:latin typeface="Calibri"/>
              <a:cs typeface="Calibri"/>
            </a:endParaRPr>
          </a:p>
          <a:p>
            <a:pPr marL="12700" marR="5080">
              <a:lnSpc>
                <a:spcPts val="1019"/>
              </a:lnSpc>
              <a:spcBef>
                <a:spcPts val="195"/>
              </a:spcBef>
            </a:pPr>
            <a:r>
              <a:rPr sz="1000" b="1" spc="-5" dirty="0">
                <a:solidFill>
                  <a:srgbClr val="FFFFFF"/>
                </a:solidFill>
                <a:latin typeface="Calibri"/>
                <a:cs typeface="Calibri"/>
              </a:rPr>
              <a:t>Integrate</a:t>
            </a:r>
            <a:r>
              <a:rPr sz="1000" b="1" spc="-70" dirty="0">
                <a:solidFill>
                  <a:srgbClr val="FFFFFF"/>
                </a:solidFill>
                <a:latin typeface="Calibri"/>
                <a:cs typeface="Calibri"/>
              </a:rPr>
              <a:t> </a:t>
            </a:r>
            <a:r>
              <a:rPr sz="1000" b="1" spc="-10" dirty="0">
                <a:solidFill>
                  <a:srgbClr val="FFFFFF"/>
                </a:solidFill>
                <a:latin typeface="Calibri"/>
                <a:cs typeface="Calibri"/>
              </a:rPr>
              <a:t>CDIP  </a:t>
            </a:r>
            <a:r>
              <a:rPr sz="1000" b="1" spc="-5" dirty="0">
                <a:solidFill>
                  <a:srgbClr val="FFFFFF"/>
                </a:solidFill>
                <a:latin typeface="Calibri"/>
                <a:cs typeface="Calibri"/>
              </a:rPr>
              <a:t>components  from</a:t>
            </a:r>
            <a:r>
              <a:rPr sz="1000" b="1" spc="-105" dirty="0">
                <a:solidFill>
                  <a:srgbClr val="FFFFFF"/>
                </a:solidFill>
                <a:latin typeface="Calibri"/>
                <a:cs typeface="Calibri"/>
              </a:rPr>
              <a:t> </a:t>
            </a:r>
            <a:r>
              <a:rPr sz="1000" b="1" spc="-5" dirty="0">
                <a:solidFill>
                  <a:srgbClr val="FFFFFF"/>
                </a:solidFill>
                <a:latin typeface="Calibri"/>
                <a:cs typeface="Calibri"/>
              </a:rPr>
              <a:t>Cabinet</a:t>
            </a:r>
            <a:endParaRPr sz="1000">
              <a:latin typeface="Calibri"/>
              <a:cs typeface="Calibri"/>
            </a:endParaRPr>
          </a:p>
        </p:txBody>
      </p:sp>
      <p:sp>
        <p:nvSpPr>
          <p:cNvPr id="47" name="object 47"/>
          <p:cNvSpPr/>
          <p:nvPr/>
        </p:nvSpPr>
        <p:spPr>
          <a:xfrm>
            <a:off x="3581400" y="3357371"/>
            <a:ext cx="176784" cy="772667"/>
          </a:xfrm>
          <a:prstGeom prst="rect">
            <a:avLst/>
          </a:prstGeom>
          <a:blipFill>
            <a:blip r:embed="rId21" cstate="print"/>
            <a:stretch>
              <a:fillRect/>
            </a:stretch>
          </a:blipFill>
        </p:spPr>
        <p:txBody>
          <a:bodyPr wrap="square" lIns="0" tIns="0" rIns="0" bIns="0" rtlCol="0"/>
          <a:lstStyle/>
          <a:p>
            <a:endParaRPr/>
          </a:p>
        </p:txBody>
      </p:sp>
      <p:sp>
        <p:nvSpPr>
          <p:cNvPr id="48" name="object 48"/>
          <p:cNvSpPr/>
          <p:nvPr/>
        </p:nvSpPr>
        <p:spPr>
          <a:xfrm>
            <a:off x="3642357" y="3397186"/>
            <a:ext cx="0" cy="640080"/>
          </a:xfrm>
          <a:custGeom>
            <a:avLst/>
            <a:gdLst/>
            <a:ahLst/>
            <a:cxnLst/>
            <a:rect l="l" t="t" r="r" b="b"/>
            <a:pathLst>
              <a:path h="640079">
                <a:moveTo>
                  <a:pt x="0" y="0"/>
                </a:moveTo>
                <a:lnTo>
                  <a:pt x="0" y="640016"/>
                </a:lnTo>
              </a:path>
            </a:pathLst>
          </a:custGeom>
          <a:ln w="44444">
            <a:solidFill>
              <a:srgbClr val="FF0000"/>
            </a:solidFill>
          </a:ln>
        </p:spPr>
        <p:txBody>
          <a:bodyPr wrap="square" lIns="0" tIns="0" rIns="0" bIns="0" rtlCol="0"/>
          <a:lstStyle/>
          <a:p>
            <a:endParaRPr/>
          </a:p>
        </p:txBody>
      </p:sp>
      <p:sp>
        <p:nvSpPr>
          <p:cNvPr id="49" name="object 49"/>
          <p:cNvSpPr/>
          <p:nvPr/>
        </p:nvSpPr>
        <p:spPr>
          <a:xfrm>
            <a:off x="3620134" y="3397186"/>
            <a:ext cx="44450" cy="640080"/>
          </a:xfrm>
          <a:custGeom>
            <a:avLst/>
            <a:gdLst/>
            <a:ahLst/>
            <a:cxnLst/>
            <a:rect l="l" t="t" r="r" b="b"/>
            <a:pathLst>
              <a:path w="44450" h="640079">
                <a:moveTo>
                  <a:pt x="0" y="640016"/>
                </a:moveTo>
                <a:lnTo>
                  <a:pt x="44444" y="640016"/>
                </a:lnTo>
                <a:lnTo>
                  <a:pt x="44444" y="0"/>
                </a:lnTo>
                <a:lnTo>
                  <a:pt x="0" y="0"/>
                </a:lnTo>
                <a:lnTo>
                  <a:pt x="0" y="640016"/>
                </a:lnTo>
                <a:close/>
              </a:path>
            </a:pathLst>
          </a:custGeom>
          <a:ln w="25400">
            <a:solidFill>
              <a:srgbClr val="943735"/>
            </a:solidFill>
          </a:ln>
        </p:spPr>
        <p:txBody>
          <a:bodyPr wrap="square" lIns="0" tIns="0" rIns="0" bIns="0" rtlCol="0"/>
          <a:lstStyle/>
          <a:p>
            <a:endParaRPr/>
          </a:p>
        </p:txBody>
      </p:sp>
      <p:sp>
        <p:nvSpPr>
          <p:cNvPr id="50" name="object 50"/>
          <p:cNvSpPr/>
          <p:nvPr/>
        </p:nvSpPr>
        <p:spPr>
          <a:xfrm>
            <a:off x="3429000" y="2840735"/>
            <a:ext cx="679703" cy="734568"/>
          </a:xfrm>
          <a:prstGeom prst="rect">
            <a:avLst/>
          </a:prstGeom>
          <a:blipFill>
            <a:blip r:embed="rId22" cstate="print"/>
            <a:stretch>
              <a:fillRect/>
            </a:stretch>
          </a:blipFill>
        </p:spPr>
        <p:txBody>
          <a:bodyPr wrap="square" lIns="0" tIns="0" rIns="0" bIns="0" rtlCol="0"/>
          <a:lstStyle/>
          <a:p>
            <a:endParaRPr/>
          </a:p>
        </p:txBody>
      </p:sp>
      <p:sp>
        <p:nvSpPr>
          <p:cNvPr id="51" name="object 51"/>
          <p:cNvSpPr/>
          <p:nvPr/>
        </p:nvSpPr>
        <p:spPr>
          <a:xfrm>
            <a:off x="3403091" y="2825495"/>
            <a:ext cx="705612" cy="743712"/>
          </a:xfrm>
          <a:prstGeom prst="rect">
            <a:avLst/>
          </a:prstGeom>
          <a:blipFill>
            <a:blip r:embed="rId23" cstate="print"/>
            <a:stretch>
              <a:fillRect/>
            </a:stretch>
          </a:blipFill>
        </p:spPr>
        <p:txBody>
          <a:bodyPr wrap="square" lIns="0" tIns="0" rIns="0" bIns="0" rtlCol="0"/>
          <a:lstStyle/>
          <a:p>
            <a:endParaRPr/>
          </a:p>
        </p:txBody>
      </p:sp>
      <p:sp>
        <p:nvSpPr>
          <p:cNvPr id="52" name="object 52"/>
          <p:cNvSpPr/>
          <p:nvPr/>
        </p:nvSpPr>
        <p:spPr>
          <a:xfrm>
            <a:off x="3475863" y="2867863"/>
            <a:ext cx="585952" cy="639876"/>
          </a:xfrm>
          <a:prstGeom prst="rect">
            <a:avLst/>
          </a:prstGeom>
          <a:blipFill>
            <a:blip r:embed="rId24" cstate="print"/>
            <a:stretch>
              <a:fillRect/>
            </a:stretch>
          </a:blipFill>
        </p:spPr>
        <p:txBody>
          <a:bodyPr wrap="square" lIns="0" tIns="0" rIns="0" bIns="0" rtlCol="0"/>
          <a:lstStyle/>
          <a:p>
            <a:endParaRPr/>
          </a:p>
        </p:txBody>
      </p:sp>
      <p:sp>
        <p:nvSpPr>
          <p:cNvPr id="53" name="object 53"/>
          <p:cNvSpPr/>
          <p:nvPr/>
        </p:nvSpPr>
        <p:spPr>
          <a:xfrm>
            <a:off x="3475863" y="2867863"/>
            <a:ext cx="586105" cy="640080"/>
          </a:xfrm>
          <a:custGeom>
            <a:avLst/>
            <a:gdLst/>
            <a:ahLst/>
            <a:cxnLst/>
            <a:rect l="l" t="t" r="r" b="b"/>
            <a:pathLst>
              <a:path w="586104" h="640079">
                <a:moveTo>
                  <a:pt x="0" y="639876"/>
                </a:moveTo>
                <a:lnTo>
                  <a:pt x="585952" y="639876"/>
                </a:lnTo>
                <a:lnTo>
                  <a:pt x="585952" y="0"/>
                </a:lnTo>
                <a:lnTo>
                  <a:pt x="0" y="0"/>
                </a:lnTo>
                <a:lnTo>
                  <a:pt x="0" y="639876"/>
                </a:lnTo>
                <a:close/>
              </a:path>
            </a:pathLst>
          </a:custGeom>
          <a:ln w="9525">
            <a:solidFill>
              <a:srgbClr val="BD4A47"/>
            </a:solidFill>
          </a:ln>
        </p:spPr>
        <p:txBody>
          <a:bodyPr wrap="square" lIns="0" tIns="0" rIns="0" bIns="0" rtlCol="0"/>
          <a:lstStyle/>
          <a:p>
            <a:endParaRPr/>
          </a:p>
        </p:txBody>
      </p:sp>
      <p:sp>
        <p:nvSpPr>
          <p:cNvPr id="54" name="object 54"/>
          <p:cNvSpPr txBox="1"/>
          <p:nvPr/>
        </p:nvSpPr>
        <p:spPr>
          <a:xfrm>
            <a:off x="3509264" y="2878582"/>
            <a:ext cx="377825" cy="171450"/>
          </a:xfrm>
          <a:prstGeom prst="rect">
            <a:avLst/>
          </a:prstGeom>
        </p:spPr>
        <p:txBody>
          <a:bodyPr vert="horz" wrap="square" lIns="0" tIns="0" rIns="0" bIns="0" rtlCol="0">
            <a:spAutoFit/>
          </a:bodyPr>
          <a:lstStyle/>
          <a:p>
            <a:pPr marL="12700">
              <a:lnSpc>
                <a:spcPct val="100000"/>
              </a:lnSpc>
            </a:pPr>
            <a:r>
              <a:rPr sz="1000" b="1" u="sng" spc="-5" dirty="0">
                <a:latin typeface="Calibri"/>
                <a:cs typeface="Calibri"/>
              </a:rPr>
              <a:t>Board</a:t>
            </a:r>
            <a:r>
              <a:rPr sz="1000" b="1" spc="-5" dirty="0">
                <a:latin typeface="Calibri"/>
                <a:cs typeface="Calibri"/>
              </a:rPr>
              <a:t>:</a:t>
            </a:r>
            <a:endParaRPr sz="1000">
              <a:latin typeface="Calibri"/>
              <a:cs typeface="Calibri"/>
            </a:endParaRPr>
          </a:p>
        </p:txBody>
      </p:sp>
      <p:sp>
        <p:nvSpPr>
          <p:cNvPr id="55" name="object 55"/>
          <p:cNvSpPr txBox="1"/>
          <p:nvPr/>
        </p:nvSpPr>
        <p:spPr>
          <a:xfrm>
            <a:off x="3509264" y="3026409"/>
            <a:ext cx="463550" cy="171450"/>
          </a:xfrm>
          <a:prstGeom prst="rect">
            <a:avLst/>
          </a:prstGeom>
        </p:spPr>
        <p:txBody>
          <a:bodyPr vert="horz" wrap="square" lIns="0" tIns="0" rIns="0" bIns="0" rtlCol="0">
            <a:spAutoFit/>
          </a:bodyPr>
          <a:lstStyle/>
          <a:p>
            <a:pPr marL="12700">
              <a:lnSpc>
                <a:spcPct val="100000"/>
              </a:lnSpc>
            </a:pPr>
            <a:r>
              <a:rPr sz="1000" b="1" spc="-5" dirty="0">
                <a:latin typeface="Calibri"/>
                <a:cs typeface="Calibri"/>
              </a:rPr>
              <a:t>Re</a:t>
            </a:r>
            <a:r>
              <a:rPr sz="1000" b="1" spc="-10" dirty="0">
                <a:latin typeface="Calibri"/>
                <a:cs typeface="Calibri"/>
              </a:rPr>
              <a:t>vi</a:t>
            </a:r>
            <a:r>
              <a:rPr sz="1000" b="1" spc="-5" dirty="0">
                <a:latin typeface="Calibri"/>
                <a:cs typeface="Calibri"/>
              </a:rPr>
              <a:t>e</a:t>
            </a:r>
            <a:r>
              <a:rPr sz="1000" b="1" spc="-10" dirty="0">
                <a:latin typeface="Calibri"/>
                <a:cs typeface="Calibri"/>
              </a:rPr>
              <a:t>w/</a:t>
            </a:r>
            <a:endParaRPr sz="1000">
              <a:latin typeface="Calibri"/>
              <a:cs typeface="Calibri"/>
            </a:endParaRPr>
          </a:p>
        </p:txBody>
      </p:sp>
      <p:sp>
        <p:nvSpPr>
          <p:cNvPr id="56" name="object 56"/>
          <p:cNvSpPr txBox="1"/>
          <p:nvPr/>
        </p:nvSpPr>
        <p:spPr>
          <a:xfrm>
            <a:off x="3509264" y="3148329"/>
            <a:ext cx="462280" cy="171450"/>
          </a:xfrm>
          <a:prstGeom prst="rect">
            <a:avLst/>
          </a:prstGeom>
        </p:spPr>
        <p:txBody>
          <a:bodyPr vert="horz" wrap="square" lIns="0" tIns="0" rIns="0" bIns="0" rtlCol="0">
            <a:spAutoFit/>
          </a:bodyPr>
          <a:lstStyle/>
          <a:p>
            <a:pPr marL="12700">
              <a:lnSpc>
                <a:spcPct val="100000"/>
              </a:lnSpc>
            </a:pPr>
            <a:r>
              <a:rPr sz="1000" b="1" spc="-5" dirty="0">
                <a:latin typeface="Calibri"/>
                <a:cs typeface="Calibri"/>
              </a:rPr>
              <a:t>appro</a:t>
            </a:r>
            <a:r>
              <a:rPr sz="1000" b="1" spc="-10" dirty="0">
                <a:latin typeface="Calibri"/>
                <a:cs typeface="Calibri"/>
              </a:rPr>
              <a:t>v</a:t>
            </a:r>
            <a:r>
              <a:rPr sz="1000" b="1" spc="-5" dirty="0">
                <a:latin typeface="Calibri"/>
                <a:cs typeface="Calibri"/>
              </a:rPr>
              <a:t>e</a:t>
            </a:r>
            <a:endParaRPr sz="1000">
              <a:latin typeface="Calibri"/>
              <a:cs typeface="Calibri"/>
            </a:endParaRPr>
          </a:p>
        </p:txBody>
      </p:sp>
      <p:sp>
        <p:nvSpPr>
          <p:cNvPr id="57" name="object 57"/>
          <p:cNvSpPr txBox="1"/>
          <p:nvPr/>
        </p:nvSpPr>
        <p:spPr>
          <a:xfrm>
            <a:off x="3509264" y="3270630"/>
            <a:ext cx="273050" cy="171450"/>
          </a:xfrm>
          <a:prstGeom prst="rect">
            <a:avLst/>
          </a:prstGeom>
        </p:spPr>
        <p:txBody>
          <a:bodyPr vert="horz" wrap="square" lIns="0" tIns="0" rIns="0" bIns="0" rtlCol="0">
            <a:spAutoFit/>
          </a:bodyPr>
          <a:lstStyle/>
          <a:p>
            <a:pPr marL="12700">
              <a:lnSpc>
                <a:spcPct val="100000"/>
              </a:lnSpc>
            </a:pPr>
            <a:r>
              <a:rPr sz="1000" b="1" spc="-10" dirty="0">
                <a:latin typeface="Calibri"/>
                <a:cs typeface="Calibri"/>
              </a:rPr>
              <a:t>CDI</a:t>
            </a:r>
            <a:r>
              <a:rPr sz="1000" b="1" spc="-5" dirty="0">
                <a:latin typeface="Calibri"/>
                <a:cs typeface="Calibri"/>
              </a:rPr>
              <a:t>P</a:t>
            </a:r>
            <a:endParaRPr sz="1000">
              <a:latin typeface="Calibri"/>
              <a:cs typeface="Calibri"/>
            </a:endParaRPr>
          </a:p>
        </p:txBody>
      </p:sp>
      <p:sp>
        <p:nvSpPr>
          <p:cNvPr id="58" name="object 58"/>
          <p:cNvSpPr/>
          <p:nvPr/>
        </p:nvSpPr>
        <p:spPr>
          <a:xfrm>
            <a:off x="1383791" y="4396740"/>
            <a:ext cx="1100328" cy="922020"/>
          </a:xfrm>
          <a:prstGeom prst="rect">
            <a:avLst/>
          </a:prstGeom>
          <a:blipFill>
            <a:blip r:embed="rId25" cstate="print"/>
            <a:stretch>
              <a:fillRect/>
            </a:stretch>
          </a:blipFill>
        </p:spPr>
        <p:txBody>
          <a:bodyPr wrap="square" lIns="0" tIns="0" rIns="0" bIns="0" rtlCol="0"/>
          <a:lstStyle/>
          <a:p>
            <a:endParaRPr/>
          </a:p>
        </p:txBody>
      </p:sp>
      <p:sp>
        <p:nvSpPr>
          <p:cNvPr id="59" name="object 59"/>
          <p:cNvSpPr/>
          <p:nvPr/>
        </p:nvSpPr>
        <p:spPr>
          <a:xfrm>
            <a:off x="1357883" y="4387596"/>
            <a:ext cx="984504" cy="946403"/>
          </a:xfrm>
          <a:prstGeom prst="rect">
            <a:avLst/>
          </a:prstGeom>
          <a:blipFill>
            <a:blip r:embed="rId26" cstate="print"/>
            <a:stretch>
              <a:fillRect/>
            </a:stretch>
          </a:blipFill>
        </p:spPr>
        <p:txBody>
          <a:bodyPr wrap="square" lIns="0" tIns="0" rIns="0" bIns="0" rtlCol="0"/>
          <a:lstStyle/>
          <a:p>
            <a:endParaRPr/>
          </a:p>
        </p:txBody>
      </p:sp>
      <p:sp>
        <p:nvSpPr>
          <p:cNvPr id="60" name="object 60"/>
          <p:cNvSpPr/>
          <p:nvPr/>
        </p:nvSpPr>
        <p:spPr>
          <a:xfrm>
            <a:off x="1430908" y="4420514"/>
            <a:ext cx="1005840" cy="827379"/>
          </a:xfrm>
          <a:prstGeom prst="rect">
            <a:avLst/>
          </a:prstGeom>
          <a:blipFill>
            <a:blip r:embed="rId27" cstate="print"/>
            <a:stretch>
              <a:fillRect/>
            </a:stretch>
          </a:blipFill>
        </p:spPr>
        <p:txBody>
          <a:bodyPr wrap="square" lIns="0" tIns="0" rIns="0" bIns="0" rtlCol="0"/>
          <a:lstStyle/>
          <a:p>
            <a:endParaRPr/>
          </a:p>
        </p:txBody>
      </p:sp>
      <p:sp>
        <p:nvSpPr>
          <p:cNvPr id="61" name="object 61"/>
          <p:cNvSpPr/>
          <p:nvPr/>
        </p:nvSpPr>
        <p:spPr>
          <a:xfrm>
            <a:off x="1430908" y="4420514"/>
            <a:ext cx="1005840" cy="827405"/>
          </a:xfrm>
          <a:custGeom>
            <a:avLst/>
            <a:gdLst/>
            <a:ahLst/>
            <a:cxnLst/>
            <a:rect l="l" t="t" r="r" b="b"/>
            <a:pathLst>
              <a:path w="1005839" h="827404">
                <a:moveTo>
                  <a:pt x="0" y="827379"/>
                </a:moveTo>
                <a:lnTo>
                  <a:pt x="1005840" y="827379"/>
                </a:lnTo>
                <a:lnTo>
                  <a:pt x="1005840" y="0"/>
                </a:lnTo>
                <a:lnTo>
                  <a:pt x="0" y="0"/>
                </a:lnTo>
                <a:lnTo>
                  <a:pt x="0" y="827379"/>
                </a:lnTo>
                <a:close/>
              </a:path>
            </a:pathLst>
          </a:custGeom>
          <a:ln w="9525">
            <a:solidFill>
              <a:srgbClr val="7C5F9F"/>
            </a:solidFill>
          </a:ln>
        </p:spPr>
        <p:txBody>
          <a:bodyPr wrap="square" lIns="0" tIns="0" rIns="0" bIns="0" rtlCol="0"/>
          <a:lstStyle/>
          <a:p>
            <a:endParaRPr/>
          </a:p>
        </p:txBody>
      </p:sp>
      <p:sp>
        <p:nvSpPr>
          <p:cNvPr id="62" name="object 62"/>
          <p:cNvSpPr/>
          <p:nvPr/>
        </p:nvSpPr>
        <p:spPr>
          <a:xfrm>
            <a:off x="1476628" y="4581334"/>
            <a:ext cx="498475" cy="0"/>
          </a:xfrm>
          <a:custGeom>
            <a:avLst/>
            <a:gdLst/>
            <a:ahLst/>
            <a:cxnLst/>
            <a:rect l="l" t="t" r="r" b="b"/>
            <a:pathLst>
              <a:path w="498475">
                <a:moveTo>
                  <a:pt x="0" y="0"/>
                </a:moveTo>
                <a:lnTo>
                  <a:pt x="498347" y="0"/>
                </a:lnTo>
              </a:path>
            </a:pathLst>
          </a:custGeom>
          <a:ln w="7493">
            <a:solidFill>
              <a:srgbClr val="FFFFFF"/>
            </a:solidFill>
          </a:ln>
        </p:spPr>
        <p:txBody>
          <a:bodyPr wrap="square" lIns="0" tIns="0" rIns="0" bIns="0" rtlCol="0"/>
          <a:lstStyle/>
          <a:p>
            <a:endParaRPr/>
          </a:p>
        </p:txBody>
      </p:sp>
      <p:sp>
        <p:nvSpPr>
          <p:cNvPr id="63" name="object 63"/>
          <p:cNvSpPr txBox="1"/>
          <p:nvPr/>
        </p:nvSpPr>
        <p:spPr>
          <a:xfrm>
            <a:off x="1464055" y="4438015"/>
            <a:ext cx="743585" cy="765810"/>
          </a:xfrm>
          <a:prstGeom prst="rect">
            <a:avLst/>
          </a:prstGeom>
        </p:spPr>
        <p:txBody>
          <a:bodyPr vert="horz" wrap="square" lIns="0" tIns="0" rIns="0" bIns="0" rtlCol="0">
            <a:spAutoFit/>
          </a:bodyPr>
          <a:lstStyle/>
          <a:p>
            <a:pPr marL="12700">
              <a:lnSpc>
                <a:spcPct val="100000"/>
              </a:lnSpc>
            </a:pPr>
            <a:r>
              <a:rPr sz="1000" b="1" spc="-5" dirty="0">
                <a:solidFill>
                  <a:srgbClr val="FFFFFF"/>
                </a:solidFill>
                <a:latin typeface="Calibri"/>
                <a:cs typeface="Calibri"/>
              </a:rPr>
              <a:t>FINANCE:</a:t>
            </a:r>
            <a:endParaRPr sz="1000">
              <a:latin typeface="Calibri"/>
              <a:cs typeface="Calibri"/>
            </a:endParaRPr>
          </a:p>
          <a:p>
            <a:pPr marL="12700" marR="5080">
              <a:lnSpc>
                <a:spcPts val="1019"/>
              </a:lnSpc>
              <a:spcBef>
                <a:spcPts val="600"/>
              </a:spcBef>
            </a:pPr>
            <a:r>
              <a:rPr sz="1000" b="1" spc="-5" dirty="0">
                <a:solidFill>
                  <a:srgbClr val="FFFFFF"/>
                </a:solidFill>
                <a:latin typeface="Calibri"/>
                <a:cs typeface="Calibri"/>
              </a:rPr>
              <a:t>Additional  requests  reviewed</a:t>
            </a:r>
            <a:r>
              <a:rPr sz="1000" b="1" spc="-70" dirty="0">
                <a:solidFill>
                  <a:srgbClr val="FFFFFF"/>
                </a:solidFill>
                <a:latin typeface="Calibri"/>
                <a:cs typeface="Calibri"/>
              </a:rPr>
              <a:t> </a:t>
            </a:r>
            <a:r>
              <a:rPr sz="1000" b="1" spc="-5" dirty="0">
                <a:solidFill>
                  <a:srgbClr val="FFFFFF"/>
                </a:solidFill>
                <a:latin typeface="Calibri"/>
                <a:cs typeface="Calibri"/>
              </a:rPr>
              <a:t>and  approved</a:t>
            </a:r>
            <a:endParaRPr sz="1000">
              <a:latin typeface="Calibri"/>
              <a:cs typeface="Calibri"/>
            </a:endParaRPr>
          </a:p>
        </p:txBody>
      </p:sp>
      <p:sp>
        <p:nvSpPr>
          <p:cNvPr id="64" name="object 64"/>
          <p:cNvSpPr txBox="1"/>
          <p:nvPr/>
        </p:nvSpPr>
        <p:spPr>
          <a:xfrm>
            <a:off x="920292" y="5375021"/>
            <a:ext cx="2245995" cy="187960"/>
          </a:xfrm>
          <a:prstGeom prst="rect">
            <a:avLst/>
          </a:prstGeom>
        </p:spPr>
        <p:txBody>
          <a:bodyPr vert="horz" wrap="square" lIns="0" tIns="0" rIns="0" bIns="0" rtlCol="0">
            <a:spAutoFit/>
          </a:bodyPr>
          <a:lstStyle/>
          <a:p>
            <a:pPr marL="12700">
              <a:lnSpc>
                <a:spcPct val="100000"/>
              </a:lnSpc>
            </a:pPr>
            <a:r>
              <a:rPr sz="1100" b="1" dirty="0">
                <a:latin typeface="Calibri"/>
                <a:cs typeface="Calibri"/>
              </a:rPr>
              <a:t>2015-16 </a:t>
            </a:r>
            <a:r>
              <a:rPr sz="1100" b="1" spc="-5" dirty="0">
                <a:latin typeface="Calibri"/>
                <a:cs typeface="Calibri"/>
              </a:rPr>
              <a:t>Additional Funding</a:t>
            </a:r>
            <a:r>
              <a:rPr sz="1100" b="1" spc="-20" dirty="0">
                <a:latin typeface="Calibri"/>
                <a:cs typeface="Calibri"/>
              </a:rPr>
              <a:t> </a:t>
            </a:r>
            <a:r>
              <a:rPr sz="1100" b="1" spc="-5" dirty="0">
                <a:latin typeface="Calibri"/>
                <a:cs typeface="Calibri"/>
              </a:rPr>
              <a:t>Approvals</a:t>
            </a:r>
            <a:endParaRPr sz="1100">
              <a:latin typeface="Calibri"/>
              <a:cs typeface="Calibri"/>
            </a:endParaRPr>
          </a:p>
        </p:txBody>
      </p:sp>
      <p:sp>
        <p:nvSpPr>
          <p:cNvPr id="65" name="object 65"/>
          <p:cNvSpPr/>
          <p:nvPr/>
        </p:nvSpPr>
        <p:spPr>
          <a:xfrm>
            <a:off x="685800" y="5188203"/>
            <a:ext cx="3281679" cy="120650"/>
          </a:xfrm>
          <a:custGeom>
            <a:avLst/>
            <a:gdLst/>
            <a:ahLst/>
            <a:cxnLst/>
            <a:rect l="l" t="t" r="r" b="b"/>
            <a:pathLst>
              <a:path w="3281679" h="120650">
                <a:moveTo>
                  <a:pt x="0" y="0"/>
                </a:moveTo>
                <a:lnTo>
                  <a:pt x="788" y="46813"/>
                </a:lnTo>
                <a:lnTo>
                  <a:pt x="2940" y="85042"/>
                </a:lnTo>
                <a:lnTo>
                  <a:pt x="6129" y="110817"/>
                </a:lnTo>
                <a:lnTo>
                  <a:pt x="10032" y="120269"/>
                </a:lnTo>
                <a:lnTo>
                  <a:pt x="3271392" y="120269"/>
                </a:lnTo>
                <a:lnTo>
                  <a:pt x="3275244" y="110817"/>
                </a:lnTo>
                <a:lnTo>
                  <a:pt x="3278393" y="85042"/>
                </a:lnTo>
                <a:lnTo>
                  <a:pt x="3280519" y="46813"/>
                </a:lnTo>
                <a:lnTo>
                  <a:pt x="3281299" y="0"/>
                </a:lnTo>
              </a:path>
            </a:pathLst>
          </a:custGeom>
          <a:ln w="25399">
            <a:solidFill>
              <a:srgbClr val="00AFEF"/>
            </a:solidFill>
          </a:ln>
        </p:spPr>
        <p:txBody>
          <a:bodyPr wrap="square" lIns="0" tIns="0" rIns="0" bIns="0" rtlCol="0"/>
          <a:lstStyle/>
          <a:p>
            <a:endParaRPr/>
          </a:p>
        </p:txBody>
      </p:sp>
      <p:sp>
        <p:nvSpPr>
          <p:cNvPr id="66" name="object 66"/>
          <p:cNvSpPr/>
          <p:nvPr/>
        </p:nvSpPr>
        <p:spPr>
          <a:xfrm>
            <a:off x="2514600" y="4428744"/>
            <a:ext cx="826008" cy="827532"/>
          </a:xfrm>
          <a:prstGeom prst="rect">
            <a:avLst/>
          </a:prstGeom>
          <a:blipFill>
            <a:blip r:embed="rId28" cstate="print"/>
            <a:stretch>
              <a:fillRect/>
            </a:stretch>
          </a:blipFill>
        </p:spPr>
        <p:txBody>
          <a:bodyPr wrap="square" lIns="0" tIns="0" rIns="0" bIns="0" rtlCol="0"/>
          <a:lstStyle/>
          <a:p>
            <a:endParaRPr/>
          </a:p>
        </p:txBody>
      </p:sp>
      <p:sp>
        <p:nvSpPr>
          <p:cNvPr id="67" name="object 67"/>
          <p:cNvSpPr/>
          <p:nvPr/>
        </p:nvSpPr>
        <p:spPr>
          <a:xfrm>
            <a:off x="2488692" y="4413503"/>
            <a:ext cx="803147" cy="865632"/>
          </a:xfrm>
          <a:prstGeom prst="rect">
            <a:avLst/>
          </a:prstGeom>
          <a:blipFill>
            <a:blip r:embed="rId29" cstate="print"/>
            <a:stretch>
              <a:fillRect/>
            </a:stretch>
          </a:blipFill>
        </p:spPr>
        <p:txBody>
          <a:bodyPr wrap="square" lIns="0" tIns="0" rIns="0" bIns="0" rtlCol="0"/>
          <a:lstStyle/>
          <a:p>
            <a:endParaRPr/>
          </a:p>
        </p:txBody>
      </p:sp>
      <p:sp>
        <p:nvSpPr>
          <p:cNvPr id="68" name="object 68"/>
          <p:cNvSpPr/>
          <p:nvPr/>
        </p:nvSpPr>
        <p:spPr>
          <a:xfrm>
            <a:off x="2561844" y="4456709"/>
            <a:ext cx="731519" cy="731494"/>
          </a:xfrm>
          <a:prstGeom prst="rect">
            <a:avLst/>
          </a:prstGeom>
          <a:blipFill>
            <a:blip r:embed="rId30" cstate="print"/>
            <a:stretch>
              <a:fillRect/>
            </a:stretch>
          </a:blipFill>
        </p:spPr>
        <p:txBody>
          <a:bodyPr wrap="square" lIns="0" tIns="0" rIns="0" bIns="0" rtlCol="0"/>
          <a:lstStyle/>
          <a:p>
            <a:endParaRPr/>
          </a:p>
        </p:txBody>
      </p:sp>
      <p:sp>
        <p:nvSpPr>
          <p:cNvPr id="69" name="object 69"/>
          <p:cNvSpPr txBox="1"/>
          <p:nvPr/>
        </p:nvSpPr>
        <p:spPr>
          <a:xfrm>
            <a:off x="2561844" y="4456709"/>
            <a:ext cx="731520" cy="731520"/>
          </a:xfrm>
          <a:prstGeom prst="rect">
            <a:avLst/>
          </a:prstGeom>
          <a:ln w="9525">
            <a:solidFill>
              <a:srgbClr val="BD4A47"/>
            </a:solidFill>
          </a:ln>
        </p:spPr>
        <p:txBody>
          <a:bodyPr vert="horz" wrap="square" lIns="0" tIns="23495" rIns="0" bIns="0" rtlCol="0">
            <a:spAutoFit/>
          </a:bodyPr>
          <a:lstStyle/>
          <a:p>
            <a:pPr marL="40640" marR="137795">
              <a:lnSpc>
                <a:spcPct val="88500"/>
              </a:lnSpc>
              <a:spcBef>
                <a:spcPts val="185"/>
              </a:spcBef>
            </a:pPr>
            <a:r>
              <a:rPr sz="1000" b="1" u="sng" spc="-5" dirty="0">
                <a:latin typeface="Calibri"/>
                <a:cs typeface="Calibri"/>
              </a:rPr>
              <a:t>Board</a:t>
            </a:r>
            <a:r>
              <a:rPr sz="1000" b="1" spc="-5" dirty="0">
                <a:latin typeface="Calibri"/>
                <a:cs typeface="Calibri"/>
              </a:rPr>
              <a:t>:  Review/  approve</a:t>
            </a:r>
            <a:endParaRPr sz="1000">
              <a:latin typeface="Calibri"/>
              <a:cs typeface="Calibri"/>
            </a:endParaRPr>
          </a:p>
          <a:p>
            <a:pPr marL="40640" marR="137795">
              <a:lnSpc>
                <a:spcPct val="80000"/>
              </a:lnSpc>
            </a:pPr>
            <a:r>
              <a:rPr sz="1000" b="1" spc="-5" dirty="0">
                <a:latin typeface="Calibri"/>
                <a:cs typeface="Calibri"/>
              </a:rPr>
              <a:t>additional  requests</a:t>
            </a:r>
            <a:endParaRPr sz="1000">
              <a:latin typeface="Calibri"/>
              <a:cs typeface="Calibri"/>
            </a:endParaRPr>
          </a:p>
        </p:txBody>
      </p:sp>
      <p:sp>
        <p:nvSpPr>
          <p:cNvPr id="70" name="object 70"/>
          <p:cNvSpPr/>
          <p:nvPr/>
        </p:nvSpPr>
        <p:spPr>
          <a:xfrm>
            <a:off x="5094732" y="4116323"/>
            <a:ext cx="176784" cy="1037844"/>
          </a:xfrm>
          <a:prstGeom prst="rect">
            <a:avLst/>
          </a:prstGeom>
          <a:blipFill>
            <a:blip r:embed="rId31" cstate="print"/>
            <a:stretch>
              <a:fillRect/>
            </a:stretch>
          </a:blipFill>
        </p:spPr>
        <p:txBody>
          <a:bodyPr wrap="square" lIns="0" tIns="0" rIns="0" bIns="0" rtlCol="0"/>
          <a:lstStyle/>
          <a:p>
            <a:endParaRPr/>
          </a:p>
        </p:txBody>
      </p:sp>
      <p:sp>
        <p:nvSpPr>
          <p:cNvPr id="71" name="object 71"/>
          <p:cNvSpPr/>
          <p:nvPr/>
        </p:nvSpPr>
        <p:spPr>
          <a:xfrm>
            <a:off x="5156388" y="4155960"/>
            <a:ext cx="0" cy="905510"/>
          </a:xfrm>
          <a:custGeom>
            <a:avLst/>
            <a:gdLst/>
            <a:ahLst/>
            <a:cxnLst/>
            <a:rect l="l" t="t" r="r" b="b"/>
            <a:pathLst>
              <a:path h="905510">
                <a:moveTo>
                  <a:pt x="0" y="0"/>
                </a:moveTo>
                <a:lnTo>
                  <a:pt x="0" y="904989"/>
                </a:lnTo>
              </a:path>
            </a:pathLst>
          </a:custGeom>
          <a:ln w="45081">
            <a:solidFill>
              <a:srgbClr val="00AFEF"/>
            </a:solidFill>
          </a:ln>
        </p:spPr>
        <p:txBody>
          <a:bodyPr wrap="square" lIns="0" tIns="0" rIns="0" bIns="0" rtlCol="0"/>
          <a:lstStyle/>
          <a:p>
            <a:endParaRPr/>
          </a:p>
        </p:txBody>
      </p:sp>
      <p:sp>
        <p:nvSpPr>
          <p:cNvPr id="72" name="object 72"/>
          <p:cNvSpPr/>
          <p:nvPr/>
        </p:nvSpPr>
        <p:spPr>
          <a:xfrm>
            <a:off x="5133847" y="4155960"/>
            <a:ext cx="45085" cy="905510"/>
          </a:xfrm>
          <a:custGeom>
            <a:avLst/>
            <a:gdLst/>
            <a:ahLst/>
            <a:cxnLst/>
            <a:rect l="l" t="t" r="r" b="b"/>
            <a:pathLst>
              <a:path w="45085" h="905510">
                <a:moveTo>
                  <a:pt x="0" y="904989"/>
                </a:moveTo>
                <a:lnTo>
                  <a:pt x="45081" y="904989"/>
                </a:lnTo>
                <a:lnTo>
                  <a:pt x="45081" y="0"/>
                </a:lnTo>
                <a:lnTo>
                  <a:pt x="0" y="0"/>
                </a:lnTo>
                <a:lnTo>
                  <a:pt x="0" y="904989"/>
                </a:lnTo>
                <a:close/>
              </a:path>
            </a:pathLst>
          </a:custGeom>
          <a:ln w="25400">
            <a:solidFill>
              <a:srgbClr val="006FC0"/>
            </a:solidFill>
          </a:ln>
        </p:spPr>
        <p:txBody>
          <a:bodyPr wrap="square" lIns="0" tIns="0" rIns="0" bIns="0" rtlCol="0"/>
          <a:lstStyle/>
          <a:p>
            <a:endParaRPr/>
          </a:p>
        </p:txBody>
      </p:sp>
      <p:sp>
        <p:nvSpPr>
          <p:cNvPr id="73" name="object 73"/>
          <p:cNvSpPr/>
          <p:nvPr/>
        </p:nvSpPr>
        <p:spPr>
          <a:xfrm>
            <a:off x="4268723" y="5049011"/>
            <a:ext cx="1100327" cy="1089660"/>
          </a:xfrm>
          <a:prstGeom prst="rect">
            <a:avLst/>
          </a:prstGeom>
          <a:blipFill>
            <a:blip r:embed="rId32" cstate="print"/>
            <a:stretch>
              <a:fillRect/>
            </a:stretch>
          </a:blipFill>
        </p:spPr>
        <p:txBody>
          <a:bodyPr wrap="square" lIns="0" tIns="0" rIns="0" bIns="0" rtlCol="0"/>
          <a:lstStyle/>
          <a:p>
            <a:endParaRPr/>
          </a:p>
        </p:txBody>
      </p:sp>
      <p:sp>
        <p:nvSpPr>
          <p:cNvPr id="74" name="object 74"/>
          <p:cNvSpPr/>
          <p:nvPr/>
        </p:nvSpPr>
        <p:spPr>
          <a:xfrm>
            <a:off x="4242815" y="5039867"/>
            <a:ext cx="1123188" cy="1075944"/>
          </a:xfrm>
          <a:prstGeom prst="rect">
            <a:avLst/>
          </a:prstGeom>
          <a:blipFill>
            <a:blip r:embed="rId33" cstate="print"/>
            <a:stretch>
              <a:fillRect/>
            </a:stretch>
          </a:blipFill>
        </p:spPr>
        <p:txBody>
          <a:bodyPr wrap="square" lIns="0" tIns="0" rIns="0" bIns="0" rtlCol="0"/>
          <a:lstStyle/>
          <a:p>
            <a:endParaRPr/>
          </a:p>
        </p:txBody>
      </p:sp>
      <p:sp>
        <p:nvSpPr>
          <p:cNvPr id="75" name="object 75"/>
          <p:cNvSpPr/>
          <p:nvPr/>
        </p:nvSpPr>
        <p:spPr>
          <a:xfrm>
            <a:off x="4315840" y="5072888"/>
            <a:ext cx="1005751" cy="995489"/>
          </a:xfrm>
          <a:prstGeom prst="rect">
            <a:avLst/>
          </a:prstGeom>
          <a:blipFill>
            <a:blip r:embed="rId34" cstate="print"/>
            <a:stretch>
              <a:fillRect/>
            </a:stretch>
          </a:blipFill>
        </p:spPr>
        <p:txBody>
          <a:bodyPr wrap="square" lIns="0" tIns="0" rIns="0" bIns="0" rtlCol="0"/>
          <a:lstStyle/>
          <a:p>
            <a:endParaRPr/>
          </a:p>
        </p:txBody>
      </p:sp>
      <p:sp>
        <p:nvSpPr>
          <p:cNvPr id="76" name="object 76"/>
          <p:cNvSpPr/>
          <p:nvPr/>
        </p:nvSpPr>
        <p:spPr>
          <a:xfrm>
            <a:off x="4315840" y="5072888"/>
            <a:ext cx="1005840" cy="995680"/>
          </a:xfrm>
          <a:custGeom>
            <a:avLst/>
            <a:gdLst/>
            <a:ahLst/>
            <a:cxnLst/>
            <a:rect l="l" t="t" r="r" b="b"/>
            <a:pathLst>
              <a:path w="1005839" h="995679">
                <a:moveTo>
                  <a:pt x="0" y="995489"/>
                </a:moveTo>
                <a:lnTo>
                  <a:pt x="1005751" y="995489"/>
                </a:lnTo>
                <a:lnTo>
                  <a:pt x="1005751" y="0"/>
                </a:lnTo>
                <a:lnTo>
                  <a:pt x="0" y="0"/>
                </a:lnTo>
                <a:lnTo>
                  <a:pt x="0" y="995489"/>
                </a:lnTo>
                <a:close/>
              </a:path>
            </a:pathLst>
          </a:custGeom>
          <a:ln w="9525">
            <a:solidFill>
              <a:srgbClr val="7C5F9F"/>
            </a:solidFill>
          </a:ln>
        </p:spPr>
        <p:txBody>
          <a:bodyPr wrap="square" lIns="0" tIns="0" rIns="0" bIns="0" rtlCol="0"/>
          <a:lstStyle/>
          <a:p>
            <a:endParaRPr/>
          </a:p>
        </p:txBody>
      </p:sp>
      <p:sp>
        <p:nvSpPr>
          <p:cNvPr id="77" name="object 77"/>
          <p:cNvSpPr/>
          <p:nvPr/>
        </p:nvSpPr>
        <p:spPr>
          <a:xfrm>
            <a:off x="4361560" y="5233670"/>
            <a:ext cx="498475" cy="0"/>
          </a:xfrm>
          <a:custGeom>
            <a:avLst/>
            <a:gdLst/>
            <a:ahLst/>
            <a:cxnLst/>
            <a:rect l="l" t="t" r="r" b="b"/>
            <a:pathLst>
              <a:path w="498475">
                <a:moveTo>
                  <a:pt x="0" y="0"/>
                </a:moveTo>
                <a:lnTo>
                  <a:pt x="498348" y="0"/>
                </a:lnTo>
              </a:path>
            </a:pathLst>
          </a:custGeom>
          <a:ln w="7619">
            <a:solidFill>
              <a:srgbClr val="FFFFFF"/>
            </a:solidFill>
          </a:ln>
        </p:spPr>
        <p:txBody>
          <a:bodyPr wrap="square" lIns="0" tIns="0" rIns="0" bIns="0" rtlCol="0"/>
          <a:lstStyle/>
          <a:p>
            <a:endParaRPr/>
          </a:p>
        </p:txBody>
      </p:sp>
      <p:sp>
        <p:nvSpPr>
          <p:cNvPr id="78" name="object 78"/>
          <p:cNvSpPr txBox="1"/>
          <p:nvPr/>
        </p:nvSpPr>
        <p:spPr>
          <a:xfrm>
            <a:off x="4349622" y="5090541"/>
            <a:ext cx="882650" cy="895350"/>
          </a:xfrm>
          <a:prstGeom prst="rect">
            <a:avLst/>
          </a:prstGeom>
        </p:spPr>
        <p:txBody>
          <a:bodyPr vert="horz" wrap="square" lIns="0" tIns="0" rIns="0" bIns="0" rtlCol="0">
            <a:spAutoFit/>
          </a:bodyPr>
          <a:lstStyle/>
          <a:p>
            <a:pPr marL="12700">
              <a:lnSpc>
                <a:spcPct val="100000"/>
              </a:lnSpc>
            </a:pPr>
            <a:r>
              <a:rPr sz="1000" b="1" spc="-5" dirty="0">
                <a:solidFill>
                  <a:srgbClr val="FFFFFF"/>
                </a:solidFill>
                <a:latin typeface="Calibri"/>
                <a:cs typeface="Calibri"/>
              </a:rPr>
              <a:t>FINANCE:</a:t>
            </a:r>
            <a:endParaRPr sz="1000">
              <a:latin typeface="Calibri"/>
              <a:cs typeface="Calibri"/>
            </a:endParaRPr>
          </a:p>
          <a:p>
            <a:pPr marL="12700" marR="5080">
              <a:lnSpc>
                <a:spcPts val="1019"/>
              </a:lnSpc>
              <a:spcBef>
                <a:spcPts val="600"/>
              </a:spcBef>
            </a:pPr>
            <a:r>
              <a:rPr sz="1000" b="1" spc="-5" dirty="0">
                <a:solidFill>
                  <a:srgbClr val="FFFFFF"/>
                </a:solidFill>
                <a:latin typeface="Calibri"/>
                <a:cs typeface="Calibri"/>
              </a:rPr>
              <a:t>Initiate Budget  Request</a:t>
            </a:r>
            <a:r>
              <a:rPr sz="1000" b="1" spc="-65" dirty="0">
                <a:solidFill>
                  <a:srgbClr val="FFFFFF"/>
                </a:solidFill>
                <a:latin typeface="Calibri"/>
                <a:cs typeface="Calibri"/>
              </a:rPr>
              <a:t> </a:t>
            </a:r>
            <a:r>
              <a:rPr sz="1000" b="1" spc="-5" dirty="0">
                <a:solidFill>
                  <a:srgbClr val="FFFFFF"/>
                </a:solidFill>
                <a:latin typeface="Calibri"/>
                <a:cs typeface="Calibri"/>
              </a:rPr>
              <a:t>Process  based on  anticipated  needs</a:t>
            </a:r>
            <a:endParaRPr sz="1000">
              <a:latin typeface="Calibri"/>
              <a:cs typeface="Calibri"/>
            </a:endParaRPr>
          </a:p>
        </p:txBody>
      </p:sp>
      <p:sp>
        <p:nvSpPr>
          <p:cNvPr id="79" name="object 79"/>
          <p:cNvSpPr txBox="1"/>
          <p:nvPr/>
        </p:nvSpPr>
        <p:spPr>
          <a:xfrm>
            <a:off x="5092953" y="6268415"/>
            <a:ext cx="2286000" cy="187960"/>
          </a:xfrm>
          <a:prstGeom prst="rect">
            <a:avLst/>
          </a:prstGeom>
        </p:spPr>
        <p:txBody>
          <a:bodyPr vert="horz" wrap="square" lIns="0" tIns="0" rIns="0" bIns="0" rtlCol="0">
            <a:spAutoFit/>
          </a:bodyPr>
          <a:lstStyle/>
          <a:p>
            <a:pPr marL="12700">
              <a:lnSpc>
                <a:spcPct val="100000"/>
              </a:lnSpc>
            </a:pPr>
            <a:r>
              <a:rPr sz="1100" b="1" dirty="0">
                <a:latin typeface="Calibri"/>
                <a:cs typeface="Calibri"/>
              </a:rPr>
              <a:t>2016-17 </a:t>
            </a:r>
            <a:r>
              <a:rPr sz="1100" b="1" spc="-5" dirty="0">
                <a:latin typeface="Calibri"/>
                <a:cs typeface="Calibri"/>
              </a:rPr>
              <a:t>Budget Planning and</a:t>
            </a:r>
            <a:r>
              <a:rPr sz="1100" b="1" spc="-30" dirty="0">
                <a:latin typeface="Calibri"/>
                <a:cs typeface="Calibri"/>
              </a:rPr>
              <a:t> </a:t>
            </a:r>
            <a:r>
              <a:rPr sz="1100" b="1" spc="-5" dirty="0">
                <a:latin typeface="Calibri"/>
                <a:cs typeface="Calibri"/>
              </a:rPr>
              <a:t>Requests</a:t>
            </a:r>
            <a:endParaRPr sz="1100">
              <a:latin typeface="Calibri"/>
              <a:cs typeface="Calibri"/>
            </a:endParaRPr>
          </a:p>
        </p:txBody>
      </p:sp>
      <p:sp>
        <p:nvSpPr>
          <p:cNvPr id="80" name="object 80"/>
          <p:cNvSpPr/>
          <p:nvPr/>
        </p:nvSpPr>
        <p:spPr>
          <a:xfrm>
            <a:off x="4306315" y="6118339"/>
            <a:ext cx="3383279" cy="126364"/>
          </a:xfrm>
          <a:custGeom>
            <a:avLst/>
            <a:gdLst/>
            <a:ahLst/>
            <a:cxnLst/>
            <a:rect l="l" t="t" r="r" b="b"/>
            <a:pathLst>
              <a:path w="3383279" h="126364">
                <a:moveTo>
                  <a:pt x="0" y="0"/>
                </a:moveTo>
                <a:lnTo>
                  <a:pt x="823" y="49167"/>
                </a:lnTo>
                <a:lnTo>
                  <a:pt x="3063" y="89317"/>
                </a:lnTo>
                <a:lnTo>
                  <a:pt x="6375" y="116387"/>
                </a:lnTo>
                <a:lnTo>
                  <a:pt x="10413" y="126314"/>
                </a:lnTo>
                <a:lnTo>
                  <a:pt x="3372358" y="126314"/>
                </a:lnTo>
                <a:lnTo>
                  <a:pt x="3376469" y="116387"/>
                </a:lnTo>
                <a:lnTo>
                  <a:pt x="3379819" y="89317"/>
                </a:lnTo>
                <a:lnTo>
                  <a:pt x="3382073" y="49167"/>
                </a:lnTo>
                <a:lnTo>
                  <a:pt x="3382899" y="0"/>
                </a:lnTo>
              </a:path>
            </a:pathLst>
          </a:custGeom>
          <a:ln w="25400">
            <a:solidFill>
              <a:srgbClr val="00AFEF"/>
            </a:solidFill>
          </a:ln>
        </p:spPr>
        <p:txBody>
          <a:bodyPr wrap="square" lIns="0" tIns="0" rIns="0" bIns="0" rtlCol="0"/>
          <a:lstStyle/>
          <a:p>
            <a:endParaRPr/>
          </a:p>
        </p:txBody>
      </p:sp>
      <p:sp>
        <p:nvSpPr>
          <p:cNvPr id="81" name="object 81"/>
          <p:cNvSpPr/>
          <p:nvPr/>
        </p:nvSpPr>
        <p:spPr>
          <a:xfrm>
            <a:off x="5387340" y="5036820"/>
            <a:ext cx="1065276" cy="1089660"/>
          </a:xfrm>
          <a:prstGeom prst="rect">
            <a:avLst/>
          </a:prstGeom>
          <a:blipFill>
            <a:blip r:embed="rId35" cstate="print"/>
            <a:stretch>
              <a:fillRect/>
            </a:stretch>
          </a:blipFill>
        </p:spPr>
        <p:txBody>
          <a:bodyPr wrap="square" lIns="0" tIns="0" rIns="0" bIns="0" rtlCol="0"/>
          <a:lstStyle/>
          <a:p>
            <a:endParaRPr/>
          </a:p>
        </p:txBody>
      </p:sp>
      <p:sp>
        <p:nvSpPr>
          <p:cNvPr id="82" name="object 82"/>
          <p:cNvSpPr/>
          <p:nvPr/>
        </p:nvSpPr>
        <p:spPr>
          <a:xfrm>
            <a:off x="5361432" y="5027676"/>
            <a:ext cx="1053084" cy="816864"/>
          </a:xfrm>
          <a:prstGeom prst="rect">
            <a:avLst/>
          </a:prstGeom>
          <a:blipFill>
            <a:blip r:embed="rId36" cstate="print"/>
            <a:stretch>
              <a:fillRect/>
            </a:stretch>
          </a:blipFill>
        </p:spPr>
        <p:txBody>
          <a:bodyPr wrap="square" lIns="0" tIns="0" rIns="0" bIns="0" rtlCol="0"/>
          <a:lstStyle/>
          <a:p>
            <a:endParaRPr/>
          </a:p>
        </p:txBody>
      </p:sp>
      <p:sp>
        <p:nvSpPr>
          <p:cNvPr id="83" name="object 83"/>
          <p:cNvSpPr/>
          <p:nvPr/>
        </p:nvSpPr>
        <p:spPr>
          <a:xfrm>
            <a:off x="5434710" y="5060975"/>
            <a:ext cx="970826" cy="995489"/>
          </a:xfrm>
          <a:prstGeom prst="rect">
            <a:avLst/>
          </a:prstGeom>
          <a:blipFill>
            <a:blip r:embed="rId37" cstate="print"/>
            <a:stretch>
              <a:fillRect/>
            </a:stretch>
          </a:blipFill>
        </p:spPr>
        <p:txBody>
          <a:bodyPr wrap="square" lIns="0" tIns="0" rIns="0" bIns="0" rtlCol="0"/>
          <a:lstStyle/>
          <a:p>
            <a:endParaRPr/>
          </a:p>
        </p:txBody>
      </p:sp>
      <p:sp>
        <p:nvSpPr>
          <p:cNvPr id="84" name="object 84"/>
          <p:cNvSpPr/>
          <p:nvPr/>
        </p:nvSpPr>
        <p:spPr>
          <a:xfrm>
            <a:off x="5434710" y="5060975"/>
            <a:ext cx="970915" cy="995680"/>
          </a:xfrm>
          <a:custGeom>
            <a:avLst/>
            <a:gdLst/>
            <a:ahLst/>
            <a:cxnLst/>
            <a:rect l="l" t="t" r="r" b="b"/>
            <a:pathLst>
              <a:path w="970914" h="995679">
                <a:moveTo>
                  <a:pt x="0" y="995489"/>
                </a:moveTo>
                <a:lnTo>
                  <a:pt x="970826" y="995489"/>
                </a:lnTo>
                <a:lnTo>
                  <a:pt x="970826" y="0"/>
                </a:lnTo>
                <a:lnTo>
                  <a:pt x="0" y="0"/>
                </a:lnTo>
                <a:lnTo>
                  <a:pt x="0" y="995489"/>
                </a:lnTo>
                <a:close/>
              </a:path>
            </a:pathLst>
          </a:custGeom>
          <a:ln w="9525">
            <a:solidFill>
              <a:srgbClr val="7C5F9F"/>
            </a:solidFill>
          </a:ln>
        </p:spPr>
        <p:txBody>
          <a:bodyPr wrap="square" lIns="0" tIns="0" rIns="0" bIns="0" rtlCol="0"/>
          <a:lstStyle/>
          <a:p>
            <a:endParaRPr/>
          </a:p>
        </p:txBody>
      </p:sp>
      <p:sp>
        <p:nvSpPr>
          <p:cNvPr id="85" name="object 85"/>
          <p:cNvSpPr/>
          <p:nvPr/>
        </p:nvSpPr>
        <p:spPr>
          <a:xfrm>
            <a:off x="5480430" y="5221732"/>
            <a:ext cx="498475" cy="0"/>
          </a:xfrm>
          <a:custGeom>
            <a:avLst/>
            <a:gdLst/>
            <a:ahLst/>
            <a:cxnLst/>
            <a:rect l="l" t="t" r="r" b="b"/>
            <a:pathLst>
              <a:path w="498475">
                <a:moveTo>
                  <a:pt x="0" y="0"/>
                </a:moveTo>
                <a:lnTo>
                  <a:pt x="498348" y="0"/>
                </a:lnTo>
              </a:path>
            </a:pathLst>
          </a:custGeom>
          <a:ln w="7619">
            <a:solidFill>
              <a:srgbClr val="FFFFFF"/>
            </a:solidFill>
          </a:ln>
        </p:spPr>
        <p:txBody>
          <a:bodyPr wrap="square" lIns="0" tIns="0" rIns="0" bIns="0" rtlCol="0"/>
          <a:lstStyle/>
          <a:p>
            <a:endParaRPr/>
          </a:p>
        </p:txBody>
      </p:sp>
      <p:sp>
        <p:nvSpPr>
          <p:cNvPr id="86" name="object 86"/>
          <p:cNvSpPr txBox="1"/>
          <p:nvPr/>
        </p:nvSpPr>
        <p:spPr>
          <a:xfrm>
            <a:off x="5468492" y="5078348"/>
            <a:ext cx="812165" cy="636905"/>
          </a:xfrm>
          <a:prstGeom prst="rect">
            <a:avLst/>
          </a:prstGeom>
        </p:spPr>
        <p:txBody>
          <a:bodyPr vert="horz" wrap="square" lIns="0" tIns="0" rIns="0" bIns="0" rtlCol="0">
            <a:spAutoFit/>
          </a:bodyPr>
          <a:lstStyle/>
          <a:p>
            <a:pPr marL="12700">
              <a:lnSpc>
                <a:spcPct val="100000"/>
              </a:lnSpc>
            </a:pPr>
            <a:r>
              <a:rPr sz="1000" b="1" spc="-5" dirty="0">
                <a:solidFill>
                  <a:srgbClr val="FFFFFF"/>
                </a:solidFill>
                <a:latin typeface="Calibri"/>
                <a:cs typeface="Calibri"/>
              </a:rPr>
              <a:t>FINANCE:</a:t>
            </a:r>
            <a:endParaRPr sz="1000">
              <a:latin typeface="Calibri"/>
              <a:cs typeface="Calibri"/>
            </a:endParaRPr>
          </a:p>
          <a:p>
            <a:pPr marL="12700" marR="5080">
              <a:lnSpc>
                <a:spcPts val="1019"/>
              </a:lnSpc>
              <a:spcBef>
                <a:spcPts val="605"/>
              </a:spcBef>
            </a:pPr>
            <a:r>
              <a:rPr sz="1000" b="1" spc="-5" dirty="0">
                <a:solidFill>
                  <a:srgbClr val="FFFFFF"/>
                </a:solidFill>
                <a:latin typeface="Calibri"/>
                <a:cs typeface="Calibri"/>
              </a:rPr>
              <a:t>Review</a:t>
            </a:r>
            <a:r>
              <a:rPr sz="1000" b="1" spc="-60" dirty="0">
                <a:solidFill>
                  <a:srgbClr val="FFFFFF"/>
                </a:solidFill>
                <a:latin typeface="Calibri"/>
                <a:cs typeface="Calibri"/>
              </a:rPr>
              <a:t> </a:t>
            </a:r>
            <a:r>
              <a:rPr sz="1000" b="1" spc="-5" dirty="0">
                <a:solidFill>
                  <a:srgbClr val="FFFFFF"/>
                </a:solidFill>
                <a:latin typeface="Calibri"/>
                <a:cs typeface="Calibri"/>
              </a:rPr>
              <a:t>budget  request  submissions</a:t>
            </a:r>
            <a:endParaRPr sz="1000">
              <a:latin typeface="Calibri"/>
              <a:cs typeface="Calibri"/>
            </a:endParaRPr>
          </a:p>
        </p:txBody>
      </p:sp>
      <p:sp>
        <p:nvSpPr>
          <p:cNvPr id="87" name="object 87"/>
          <p:cNvSpPr/>
          <p:nvPr/>
        </p:nvSpPr>
        <p:spPr>
          <a:xfrm>
            <a:off x="5949696" y="4116323"/>
            <a:ext cx="176784" cy="1037844"/>
          </a:xfrm>
          <a:prstGeom prst="rect">
            <a:avLst/>
          </a:prstGeom>
          <a:blipFill>
            <a:blip r:embed="rId38" cstate="print"/>
            <a:stretch>
              <a:fillRect/>
            </a:stretch>
          </a:blipFill>
        </p:spPr>
        <p:txBody>
          <a:bodyPr wrap="square" lIns="0" tIns="0" rIns="0" bIns="0" rtlCol="0"/>
          <a:lstStyle/>
          <a:p>
            <a:endParaRPr/>
          </a:p>
        </p:txBody>
      </p:sp>
      <p:sp>
        <p:nvSpPr>
          <p:cNvPr id="88" name="object 88"/>
          <p:cNvSpPr/>
          <p:nvPr/>
        </p:nvSpPr>
        <p:spPr>
          <a:xfrm>
            <a:off x="6010590" y="4155960"/>
            <a:ext cx="0" cy="905510"/>
          </a:xfrm>
          <a:custGeom>
            <a:avLst/>
            <a:gdLst/>
            <a:ahLst/>
            <a:cxnLst/>
            <a:rect l="l" t="t" r="r" b="b"/>
            <a:pathLst>
              <a:path h="905510">
                <a:moveTo>
                  <a:pt x="0" y="0"/>
                </a:moveTo>
                <a:lnTo>
                  <a:pt x="0" y="904989"/>
                </a:lnTo>
              </a:path>
            </a:pathLst>
          </a:custGeom>
          <a:ln w="45081">
            <a:solidFill>
              <a:srgbClr val="00AFEF"/>
            </a:solidFill>
          </a:ln>
        </p:spPr>
        <p:txBody>
          <a:bodyPr wrap="square" lIns="0" tIns="0" rIns="0" bIns="0" rtlCol="0"/>
          <a:lstStyle/>
          <a:p>
            <a:endParaRPr/>
          </a:p>
        </p:txBody>
      </p:sp>
      <p:sp>
        <p:nvSpPr>
          <p:cNvPr id="89" name="object 89"/>
          <p:cNvSpPr/>
          <p:nvPr/>
        </p:nvSpPr>
        <p:spPr>
          <a:xfrm>
            <a:off x="5988050" y="4155960"/>
            <a:ext cx="45085" cy="905510"/>
          </a:xfrm>
          <a:custGeom>
            <a:avLst/>
            <a:gdLst/>
            <a:ahLst/>
            <a:cxnLst/>
            <a:rect l="l" t="t" r="r" b="b"/>
            <a:pathLst>
              <a:path w="45085" h="905510">
                <a:moveTo>
                  <a:pt x="0" y="904989"/>
                </a:moveTo>
                <a:lnTo>
                  <a:pt x="45081" y="904989"/>
                </a:lnTo>
                <a:lnTo>
                  <a:pt x="45081" y="0"/>
                </a:lnTo>
                <a:lnTo>
                  <a:pt x="0" y="0"/>
                </a:lnTo>
                <a:lnTo>
                  <a:pt x="0" y="904989"/>
                </a:lnTo>
                <a:close/>
              </a:path>
            </a:pathLst>
          </a:custGeom>
          <a:ln w="25400">
            <a:solidFill>
              <a:srgbClr val="006FC0"/>
            </a:solidFill>
          </a:ln>
        </p:spPr>
        <p:txBody>
          <a:bodyPr wrap="square" lIns="0" tIns="0" rIns="0" bIns="0" rtlCol="0"/>
          <a:lstStyle/>
          <a:p>
            <a:endParaRPr/>
          </a:p>
        </p:txBody>
      </p:sp>
      <p:sp>
        <p:nvSpPr>
          <p:cNvPr id="90" name="object 90"/>
          <p:cNvSpPr/>
          <p:nvPr/>
        </p:nvSpPr>
        <p:spPr>
          <a:xfrm>
            <a:off x="6851904" y="4174235"/>
            <a:ext cx="176783" cy="955547"/>
          </a:xfrm>
          <a:prstGeom prst="rect">
            <a:avLst/>
          </a:prstGeom>
          <a:blipFill>
            <a:blip r:embed="rId39" cstate="print"/>
            <a:stretch>
              <a:fillRect/>
            </a:stretch>
          </a:blipFill>
        </p:spPr>
        <p:txBody>
          <a:bodyPr wrap="square" lIns="0" tIns="0" rIns="0" bIns="0" rtlCol="0"/>
          <a:lstStyle/>
          <a:p>
            <a:endParaRPr/>
          </a:p>
        </p:txBody>
      </p:sp>
      <p:sp>
        <p:nvSpPr>
          <p:cNvPr id="91" name="object 91"/>
          <p:cNvSpPr/>
          <p:nvPr/>
        </p:nvSpPr>
        <p:spPr>
          <a:xfrm>
            <a:off x="6912925" y="4213097"/>
            <a:ext cx="0" cy="822960"/>
          </a:xfrm>
          <a:custGeom>
            <a:avLst/>
            <a:gdLst/>
            <a:ahLst/>
            <a:cxnLst/>
            <a:rect l="l" t="t" r="r" b="b"/>
            <a:pathLst>
              <a:path h="822960">
                <a:moveTo>
                  <a:pt x="0" y="0"/>
                </a:moveTo>
                <a:lnTo>
                  <a:pt x="0" y="822959"/>
                </a:lnTo>
              </a:path>
            </a:pathLst>
          </a:custGeom>
          <a:ln w="45081">
            <a:solidFill>
              <a:srgbClr val="00AFEF"/>
            </a:solidFill>
          </a:ln>
        </p:spPr>
        <p:txBody>
          <a:bodyPr wrap="square" lIns="0" tIns="0" rIns="0" bIns="0" rtlCol="0"/>
          <a:lstStyle/>
          <a:p>
            <a:endParaRPr/>
          </a:p>
        </p:txBody>
      </p:sp>
      <p:sp>
        <p:nvSpPr>
          <p:cNvPr id="92" name="object 92"/>
          <p:cNvSpPr/>
          <p:nvPr/>
        </p:nvSpPr>
        <p:spPr>
          <a:xfrm>
            <a:off x="6890384" y="4213097"/>
            <a:ext cx="45085" cy="822960"/>
          </a:xfrm>
          <a:custGeom>
            <a:avLst/>
            <a:gdLst/>
            <a:ahLst/>
            <a:cxnLst/>
            <a:rect l="l" t="t" r="r" b="b"/>
            <a:pathLst>
              <a:path w="45084" h="822960">
                <a:moveTo>
                  <a:pt x="0" y="822959"/>
                </a:moveTo>
                <a:lnTo>
                  <a:pt x="45081" y="822959"/>
                </a:lnTo>
                <a:lnTo>
                  <a:pt x="45081" y="0"/>
                </a:lnTo>
                <a:lnTo>
                  <a:pt x="0" y="0"/>
                </a:lnTo>
                <a:lnTo>
                  <a:pt x="0" y="822959"/>
                </a:lnTo>
                <a:close/>
              </a:path>
            </a:pathLst>
          </a:custGeom>
          <a:ln w="25400">
            <a:solidFill>
              <a:srgbClr val="006FC0"/>
            </a:solidFill>
          </a:ln>
        </p:spPr>
        <p:txBody>
          <a:bodyPr wrap="square" lIns="0" tIns="0" rIns="0" bIns="0" rtlCol="0"/>
          <a:lstStyle/>
          <a:p>
            <a:endParaRPr/>
          </a:p>
        </p:txBody>
      </p:sp>
      <p:sp>
        <p:nvSpPr>
          <p:cNvPr id="93" name="object 93"/>
          <p:cNvSpPr/>
          <p:nvPr/>
        </p:nvSpPr>
        <p:spPr>
          <a:xfrm>
            <a:off x="7781543" y="5120640"/>
            <a:ext cx="1100327" cy="908304"/>
          </a:xfrm>
          <a:prstGeom prst="rect">
            <a:avLst/>
          </a:prstGeom>
          <a:blipFill>
            <a:blip r:embed="rId40" cstate="print"/>
            <a:stretch>
              <a:fillRect/>
            </a:stretch>
          </a:blipFill>
        </p:spPr>
        <p:txBody>
          <a:bodyPr wrap="square" lIns="0" tIns="0" rIns="0" bIns="0" rtlCol="0"/>
          <a:lstStyle/>
          <a:p>
            <a:endParaRPr/>
          </a:p>
        </p:txBody>
      </p:sp>
      <p:sp>
        <p:nvSpPr>
          <p:cNvPr id="94" name="object 94"/>
          <p:cNvSpPr/>
          <p:nvPr/>
        </p:nvSpPr>
        <p:spPr>
          <a:xfrm>
            <a:off x="7755635" y="5111496"/>
            <a:ext cx="984503" cy="946403"/>
          </a:xfrm>
          <a:prstGeom prst="rect">
            <a:avLst/>
          </a:prstGeom>
          <a:blipFill>
            <a:blip r:embed="rId26" cstate="print"/>
            <a:stretch>
              <a:fillRect/>
            </a:stretch>
          </a:blipFill>
        </p:spPr>
        <p:txBody>
          <a:bodyPr wrap="square" lIns="0" tIns="0" rIns="0" bIns="0" rtlCol="0"/>
          <a:lstStyle/>
          <a:p>
            <a:endParaRPr/>
          </a:p>
        </p:txBody>
      </p:sp>
      <p:sp>
        <p:nvSpPr>
          <p:cNvPr id="95" name="object 95"/>
          <p:cNvSpPr txBox="1"/>
          <p:nvPr/>
        </p:nvSpPr>
        <p:spPr>
          <a:xfrm>
            <a:off x="7828788" y="5144338"/>
            <a:ext cx="1005840" cy="814705"/>
          </a:xfrm>
          <a:prstGeom prst="rect">
            <a:avLst/>
          </a:prstGeom>
          <a:solidFill>
            <a:srgbClr val="000000"/>
          </a:solidFill>
          <a:ln w="9525">
            <a:solidFill>
              <a:srgbClr val="7C5F9F"/>
            </a:solidFill>
          </a:ln>
        </p:spPr>
        <p:txBody>
          <a:bodyPr vert="horz" wrap="square" lIns="0" tIns="12700" rIns="0" bIns="0" rtlCol="0">
            <a:spAutoFit/>
          </a:bodyPr>
          <a:lstStyle/>
          <a:p>
            <a:pPr marL="41910">
              <a:lnSpc>
                <a:spcPct val="100000"/>
              </a:lnSpc>
              <a:spcBef>
                <a:spcPts val="100"/>
              </a:spcBef>
            </a:pPr>
            <a:r>
              <a:rPr sz="1000" b="1" spc="-5" dirty="0">
                <a:solidFill>
                  <a:srgbClr val="FFFFFF"/>
                </a:solidFill>
                <a:latin typeface="Calibri"/>
                <a:cs typeface="Calibri"/>
              </a:rPr>
              <a:t>FINANCE:</a:t>
            </a:r>
            <a:endParaRPr sz="1000">
              <a:latin typeface="Calibri"/>
              <a:cs typeface="Calibri"/>
            </a:endParaRPr>
          </a:p>
          <a:p>
            <a:pPr marL="41910" marR="227965">
              <a:lnSpc>
                <a:spcPct val="85100"/>
              </a:lnSpc>
              <a:spcBef>
                <a:spcPts val="595"/>
              </a:spcBef>
            </a:pPr>
            <a:r>
              <a:rPr sz="1000" b="1" spc="-5" dirty="0">
                <a:solidFill>
                  <a:srgbClr val="FFFFFF"/>
                </a:solidFill>
                <a:latin typeface="Calibri"/>
                <a:cs typeface="Calibri"/>
              </a:rPr>
              <a:t>Additional  requests  reviewed and  approved</a:t>
            </a:r>
            <a:endParaRPr sz="1000">
              <a:latin typeface="Calibri"/>
              <a:cs typeface="Calibri"/>
            </a:endParaRPr>
          </a:p>
        </p:txBody>
      </p:sp>
      <p:sp>
        <p:nvSpPr>
          <p:cNvPr id="96" name="object 96"/>
          <p:cNvSpPr/>
          <p:nvPr/>
        </p:nvSpPr>
        <p:spPr>
          <a:xfrm>
            <a:off x="7572756" y="4093464"/>
            <a:ext cx="176783" cy="443484"/>
          </a:xfrm>
          <a:prstGeom prst="rect">
            <a:avLst/>
          </a:prstGeom>
          <a:blipFill>
            <a:blip r:embed="rId41" cstate="print"/>
            <a:stretch>
              <a:fillRect/>
            </a:stretch>
          </a:blipFill>
        </p:spPr>
        <p:txBody>
          <a:bodyPr wrap="square" lIns="0" tIns="0" rIns="0" bIns="0" rtlCol="0"/>
          <a:lstStyle/>
          <a:p>
            <a:endParaRPr/>
          </a:p>
        </p:txBody>
      </p:sp>
      <p:sp>
        <p:nvSpPr>
          <p:cNvPr id="97" name="object 97"/>
          <p:cNvSpPr/>
          <p:nvPr/>
        </p:nvSpPr>
        <p:spPr>
          <a:xfrm>
            <a:off x="7634666" y="4132135"/>
            <a:ext cx="0" cy="311150"/>
          </a:xfrm>
          <a:custGeom>
            <a:avLst/>
            <a:gdLst/>
            <a:ahLst/>
            <a:cxnLst/>
            <a:rect l="l" t="t" r="r" b="b"/>
            <a:pathLst>
              <a:path h="311150">
                <a:moveTo>
                  <a:pt x="0" y="0"/>
                </a:moveTo>
                <a:lnTo>
                  <a:pt x="0" y="311086"/>
                </a:lnTo>
              </a:path>
            </a:pathLst>
          </a:custGeom>
          <a:ln w="45081">
            <a:solidFill>
              <a:srgbClr val="00AFEF"/>
            </a:solidFill>
          </a:ln>
        </p:spPr>
        <p:txBody>
          <a:bodyPr wrap="square" lIns="0" tIns="0" rIns="0" bIns="0" rtlCol="0"/>
          <a:lstStyle/>
          <a:p>
            <a:endParaRPr/>
          </a:p>
        </p:txBody>
      </p:sp>
      <p:sp>
        <p:nvSpPr>
          <p:cNvPr id="98" name="object 98"/>
          <p:cNvSpPr/>
          <p:nvPr/>
        </p:nvSpPr>
        <p:spPr>
          <a:xfrm>
            <a:off x="7612126" y="4132135"/>
            <a:ext cx="45085" cy="311150"/>
          </a:xfrm>
          <a:custGeom>
            <a:avLst/>
            <a:gdLst/>
            <a:ahLst/>
            <a:cxnLst/>
            <a:rect l="l" t="t" r="r" b="b"/>
            <a:pathLst>
              <a:path w="45084" h="311150">
                <a:moveTo>
                  <a:pt x="0" y="311086"/>
                </a:moveTo>
                <a:lnTo>
                  <a:pt x="45081" y="311086"/>
                </a:lnTo>
                <a:lnTo>
                  <a:pt x="45081" y="0"/>
                </a:lnTo>
                <a:lnTo>
                  <a:pt x="0" y="0"/>
                </a:lnTo>
                <a:lnTo>
                  <a:pt x="0" y="311086"/>
                </a:lnTo>
                <a:close/>
              </a:path>
            </a:pathLst>
          </a:custGeom>
          <a:ln w="25400">
            <a:solidFill>
              <a:srgbClr val="006FC0"/>
            </a:solidFill>
          </a:ln>
        </p:spPr>
        <p:txBody>
          <a:bodyPr wrap="square" lIns="0" tIns="0" rIns="0" bIns="0" rtlCol="0"/>
          <a:lstStyle/>
          <a:p>
            <a:endParaRPr/>
          </a:p>
        </p:txBody>
      </p:sp>
      <p:sp>
        <p:nvSpPr>
          <p:cNvPr id="99" name="object 99"/>
          <p:cNvSpPr/>
          <p:nvPr/>
        </p:nvSpPr>
        <p:spPr>
          <a:xfrm>
            <a:off x="7383780" y="4331208"/>
            <a:ext cx="1101852" cy="637032"/>
          </a:xfrm>
          <a:prstGeom prst="rect">
            <a:avLst/>
          </a:prstGeom>
          <a:blipFill>
            <a:blip r:embed="rId42" cstate="print"/>
            <a:stretch>
              <a:fillRect/>
            </a:stretch>
          </a:blipFill>
        </p:spPr>
        <p:txBody>
          <a:bodyPr wrap="square" lIns="0" tIns="0" rIns="0" bIns="0" rtlCol="0"/>
          <a:lstStyle/>
          <a:p>
            <a:endParaRPr/>
          </a:p>
        </p:txBody>
      </p:sp>
      <p:sp>
        <p:nvSpPr>
          <p:cNvPr id="100" name="object 100"/>
          <p:cNvSpPr/>
          <p:nvPr/>
        </p:nvSpPr>
        <p:spPr>
          <a:xfrm>
            <a:off x="7357871" y="4315967"/>
            <a:ext cx="1153668" cy="621792"/>
          </a:xfrm>
          <a:prstGeom prst="rect">
            <a:avLst/>
          </a:prstGeom>
          <a:blipFill>
            <a:blip r:embed="rId43" cstate="print"/>
            <a:stretch>
              <a:fillRect/>
            </a:stretch>
          </a:blipFill>
        </p:spPr>
        <p:txBody>
          <a:bodyPr wrap="square" lIns="0" tIns="0" rIns="0" bIns="0" rtlCol="0"/>
          <a:lstStyle/>
          <a:p>
            <a:endParaRPr/>
          </a:p>
        </p:txBody>
      </p:sp>
      <p:sp>
        <p:nvSpPr>
          <p:cNvPr id="101" name="object 101"/>
          <p:cNvSpPr/>
          <p:nvPr/>
        </p:nvSpPr>
        <p:spPr>
          <a:xfrm>
            <a:off x="7431785" y="4358449"/>
            <a:ext cx="1005751" cy="542988"/>
          </a:xfrm>
          <a:prstGeom prst="rect">
            <a:avLst/>
          </a:prstGeom>
          <a:blipFill>
            <a:blip r:embed="rId44" cstate="print"/>
            <a:stretch>
              <a:fillRect/>
            </a:stretch>
          </a:blipFill>
        </p:spPr>
        <p:txBody>
          <a:bodyPr wrap="square" lIns="0" tIns="0" rIns="0" bIns="0" rtlCol="0"/>
          <a:lstStyle/>
          <a:p>
            <a:endParaRPr/>
          </a:p>
        </p:txBody>
      </p:sp>
      <p:sp>
        <p:nvSpPr>
          <p:cNvPr id="102" name="object 102"/>
          <p:cNvSpPr/>
          <p:nvPr/>
        </p:nvSpPr>
        <p:spPr>
          <a:xfrm>
            <a:off x="7431785" y="4358449"/>
            <a:ext cx="1005840" cy="543560"/>
          </a:xfrm>
          <a:custGeom>
            <a:avLst/>
            <a:gdLst/>
            <a:ahLst/>
            <a:cxnLst/>
            <a:rect l="l" t="t" r="r" b="b"/>
            <a:pathLst>
              <a:path w="1005840" h="543560">
                <a:moveTo>
                  <a:pt x="0" y="542988"/>
                </a:moveTo>
                <a:lnTo>
                  <a:pt x="1005751" y="542988"/>
                </a:lnTo>
                <a:lnTo>
                  <a:pt x="1005751" y="0"/>
                </a:lnTo>
                <a:lnTo>
                  <a:pt x="0" y="0"/>
                </a:lnTo>
                <a:lnTo>
                  <a:pt x="0" y="542988"/>
                </a:lnTo>
                <a:close/>
              </a:path>
            </a:pathLst>
          </a:custGeom>
          <a:ln w="9525">
            <a:solidFill>
              <a:srgbClr val="BD4A47"/>
            </a:solidFill>
          </a:ln>
        </p:spPr>
        <p:txBody>
          <a:bodyPr wrap="square" lIns="0" tIns="0" rIns="0" bIns="0" rtlCol="0"/>
          <a:lstStyle/>
          <a:p>
            <a:endParaRPr/>
          </a:p>
        </p:txBody>
      </p:sp>
      <p:sp>
        <p:nvSpPr>
          <p:cNvPr id="103" name="object 103"/>
          <p:cNvSpPr txBox="1"/>
          <p:nvPr/>
        </p:nvSpPr>
        <p:spPr>
          <a:xfrm>
            <a:off x="7465821" y="4369689"/>
            <a:ext cx="377825" cy="171450"/>
          </a:xfrm>
          <a:prstGeom prst="rect">
            <a:avLst/>
          </a:prstGeom>
        </p:spPr>
        <p:txBody>
          <a:bodyPr vert="horz" wrap="square" lIns="0" tIns="0" rIns="0" bIns="0" rtlCol="0">
            <a:spAutoFit/>
          </a:bodyPr>
          <a:lstStyle/>
          <a:p>
            <a:pPr marL="12700">
              <a:lnSpc>
                <a:spcPct val="100000"/>
              </a:lnSpc>
            </a:pPr>
            <a:r>
              <a:rPr sz="1000" b="1" u="sng" spc="-5" dirty="0">
                <a:latin typeface="Calibri"/>
                <a:cs typeface="Calibri"/>
              </a:rPr>
              <a:t>Board</a:t>
            </a:r>
            <a:r>
              <a:rPr sz="1000" b="1" spc="-5" dirty="0">
                <a:latin typeface="Calibri"/>
                <a:cs typeface="Calibri"/>
              </a:rPr>
              <a:t>:</a:t>
            </a:r>
            <a:endParaRPr sz="1000">
              <a:latin typeface="Calibri"/>
              <a:cs typeface="Calibri"/>
            </a:endParaRPr>
          </a:p>
        </p:txBody>
      </p:sp>
      <p:sp>
        <p:nvSpPr>
          <p:cNvPr id="104" name="object 104"/>
          <p:cNvSpPr txBox="1"/>
          <p:nvPr/>
        </p:nvSpPr>
        <p:spPr>
          <a:xfrm>
            <a:off x="7465821" y="4547997"/>
            <a:ext cx="911225" cy="262890"/>
          </a:xfrm>
          <a:prstGeom prst="rect">
            <a:avLst/>
          </a:prstGeom>
        </p:spPr>
        <p:txBody>
          <a:bodyPr vert="horz" wrap="square" lIns="0" tIns="0" rIns="0" bIns="0" rtlCol="0">
            <a:spAutoFit/>
          </a:bodyPr>
          <a:lstStyle/>
          <a:p>
            <a:pPr marL="12700" marR="5080">
              <a:lnSpc>
                <a:spcPct val="80000"/>
              </a:lnSpc>
            </a:pPr>
            <a:r>
              <a:rPr sz="1000" b="1" spc="-5" dirty="0">
                <a:latin typeface="Calibri"/>
                <a:cs typeface="Calibri"/>
              </a:rPr>
              <a:t>Review/approve  Budget</a:t>
            </a:r>
            <a:r>
              <a:rPr sz="1000" b="1" spc="-65" dirty="0">
                <a:latin typeface="Calibri"/>
                <a:cs typeface="Calibri"/>
              </a:rPr>
              <a:t> </a:t>
            </a:r>
            <a:r>
              <a:rPr sz="1000" b="1" spc="-5" dirty="0">
                <a:latin typeface="Calibri"/>
                <a:cs typeface="Calibri"/>
              </a:rPr>
              <a:t>Requests</a:t>
            </a:r>
            <a:endParaRPr sz="1000">
              <a:latin typeface="Calibri"/>
              <a:cs typeface="Calibri"/>
            </a:endParaRPr>
          </a:p>
        </p:txBody>
      </p:sp>
      <p:sp>
        <p:nvSpPr>
          <p:cNvPr id="105" name="object 105"/>
          <p:cNvSpPr/>
          <p:nvPr/>
        </p:nvSpPr>
        <p:spPr>
          <a:xfrm>
            <a:off x="6530340" y="5036820"/>
            <a:ext cx="1080516" cy="1089660"/>
          </a:xfrm>
          <a:prstGeom prst="rect">
            <a:avLst/>
          </a:prstGeom>
          <a:blipFill>
            <a:blip r:embed="rId45" cstate="print"/>
            <a:stretch>
              <a:fillRect/>
            </a:stretch>
          </a:blipFill>
        </p:spPr>
        <p:txBody>
          <a:bodyPr wrap="square" lIns="0" tIns="0" rIns="0" bIns="0" rtlCol="0"/>
          <a:lstStyle/>
          <a:p>
            <a:endParaRPr/>
          </a:p>
        </p:txBody>
      </p:sp>
      <p:sp>
        <p:nvSpPr>
          <p:cNvPr id="106" name="object 106"/>
          <p:cNvSpPr/>
          <p:nvPr/>
        </p:nvSpPr>
        <p:spPr>
          <a:xfrm>
            <a:off x="6550152" y="5027676"/>
            <a:ext cx="1065276" cy="687324"/>
          </a:xfrm>
          <a:prstGeom prst="rect">
            <a:avLst/>
          </a:prstGeom>
          <a:blipFill>
            <a:blip r:embed="rId46" cstate="print"/>
            <a:stretch>
              <a:fillRect/>
            </a:stretch>
          </a:blipFill>
        </p:spPr>
        <p:txBody>
          <a:bodyPr wrap="square" lIns="0" tIns="0" rIns="0" bIns="0" rtlCol="0"/>
          <a:lstStyle/>
          <a:p>
            <a:endParaRPr/>
          </a:p>
        </p:txBody>
      </p:sp>
      <p:sp>
        <p:nvSpPr>
          <p:cNvPr id="107" name="object 107"/>
          <p:cNvSpPr txBox="1"/>
          <p:nvPr/>
        </p:nvSpPr>
        <p:spPr>
          <a:xfrm>
            <a:off x="6577583" y="5060975"/>
            <a:ext cx="986155" cy="995680"/>
          </a:xfrm>
          <a:prstGeom prst="rect">
            <a:avLst/>
          </a:prstGeom>
          <a:solidFill>
            <a:srgbClr val="1F487C"/>
          </a:solidFill>
          <a:ln w="9525">
            <a:solidFill>
              <a:srgbClr val="4F81BC"/>
            </a:solidFill>
          </a:ln>
        </p:spPr>
        <p:txBody>
          <a:bodyPr vert="horz" wrap="square" lIns="0" tIns="12700" rIns="0" bIns="0" rtlCol="0">
            <a:spAutoFit/>
          </a:bodyPr>
          <a:lstStyle/>
          <a:p>
            <a:pPr marL="86995">
              <a:lnSpc>
                <a:spcPct val="100000"/>
              </a:lnSpc>
              <a:spcBef>
                <a:spcPts val="100"/>
              </a:spcBef>
            </a:pPr>
            <a:r>
              <a:rPr sz="1000" b="1" u="sng" spc="-10" dirty="0">
                <a:solidFill>
                  <a:srgbClr val="FFFFFF"/>
                </a:solidFill>
                <a:latin typeface="Calibri"/>
                <a:cs typeface="Calibri"/>
              </a:rPr>
              <a:t>CABINET:</a:t>
            </a:r>
            <a:endParaRPr sz="1000">
              <a:latin typeface="Calibri"/>
              <a:cs typeface="Calibri"/>
            </a:endParaRPr>
          </a:p>
          <a:p>
            <a:pPr marL="86995" marR="81915">
              <a:lnSpc>
                <a:spcPts val="1019"/>
              </a:lnSpc>
              <a:spcBef>
                <a:spcPts val="605"/>
              </a:spcBef>
            </a:pPr>
            <a:r>
              <a:rPr sz="1000" b="1" spc="-5" dirty="0">
                <a:solidFill>
                  <a:srgbClr val="FFFFFF"/>
                </a:solidFill>
                <a:latin typeface="Calibri"/>
                <a:cs typeface="Calibri"/>
              </a:rPr>
              <a:t>Select requests  for</a:t>
            </a:r>
            <a:r>
              <a:rPr sz="1000" b="1" spc="-85" dirty="0">
                <a:solidFill>
                  <a:srgbClr val="FFFFFF"/>
                </a:solidFill>
                <a:latin typeface="Calibri"/>
                <a:cs typeface="Calibri"/>
              </a:rPr>
              <a:t> </a:t>
            </a:r>
            <a:r>
              <a:rPr sz="1000" b="1" spc="-5" dirty="0">
                <a:solidFill>
                  <a:srgbClr val="FFFFFF"/>
                </a:solidFill>
                <a:latin typeface="Calibri"/>
                <a:cs typeface="Calibri"/>
              </a:rPr>
              <a:t>approval</a:t>
            </a:r>
            <a:endParaRPr sz="1000">
              <a:latin typeface="Calibri"/>
              <a:cs typeface="Calibri"/>
            </a:endParaRPr>
          </a:p>
        </p:txBody>
      </p:sp>
      <p:sp>
        <p:nvSpPr>
          <p:cNvPr id="108" name="object 108"/>
          <p:cNvSpPr/>
          <p:nvPr/>
        </p:nvSpPr>
        <p:spPr>
          <a:xfrm>
            <a:off x="1789176" y="3357371"/>
            <a:ext cx="176783" cy="818388"/>
          </a:xfrm>
          <a:prstGeom prst="rect">
            <a:avLst/>
          </a:prstGeom>
          <a:blipFill>
            <a:blip r:embed="rId47" cstate="print"/>
            <a:stretch>
              <a:fillRect/>
            </a:stretch>
          </a:blipFill>
        </p:spPr>
        <p:txBody>
          <a:bodyPr wrap="square" lIns="0" tIns="0" rIns="0" bIns="0" rtlCol="0"/>
          <a:lstStyle/>
          <a:p>
            <a:endParaRPr/>
          </a:p>
        </p:txBody>
      </p:sp>
      <p:sp>
        <p:nvSpPr>
          <p:cNvPr id="109" name="object 109"/>
          <p:cNvSpPr/>
          <p:nvPr/>
        </p:nvSpPr>
        <p:spPr>
          <a:xfrm>
            <a:off x="1850198" y="3396386"/>
            <a:ext cx="0" cy="685800"/>
          </a:xfrm>
          <a:custGeom>
            <a:avLst/>
            <a:gdLst/>
            <a:ahLst/>
            <a:cxnLst/>
            <a:rect l="l" t="t" r="r" b="b"/>
            <a:pathLst>
              <a:path h="685800">
                <a:moveTo>
                  <a:pt x="0" y="0"/>
                </a:moveTo>
                <a:lnTo>
                  <a:pt x="0" y="685774"/>
                </a:lnTo>
              </a:path>
            </a:pathLst>
          </a:custGeom>
          <a:ln w="45082">
            <a:solidFill>
              <a:srgbClr val="FF0000"/>
            </a:solidFill>
          </a:ln>
        </p:spPr>
        <p:txBody>
          <a:bodyPr wrap="square" lIns="0" tIns="0" rIns="0" bIns="0" rtlCol="0"/>
          <a:lstStyle/>
          <a:p>
            <a:endParaRPr/>
          </a:p>
        </p:txBody>
      </p:sp>
      <p:sp>
        <p:nvSpPr>
          <p:cNvPr id="110" name="object 110"/>
          <p:cNvSpPr/>
          <p:nvPr/>
        </p:nvSpPr>
        <p:spPr>
          <a:xfrm>
            <a:off x="1827657" y="3396386"/>
            <a:ext cx="45085" cy="685800"/>
          </a:xfrm>
          <a:custGeom>
            <a:avLst/>
            <a:gdLst/>
            <a:ahLst/>
            <a:cxnLst/>
            <a:rect l="l" t="t" r="r" b="b"/>
            <a:pathLst>
              <a:path w="45085" h="685800">
                <a:moveTo>
                  <a:pt x="0" y="685774"/>
                </a:moveTo>
                <a:lnTo>
                  <a:pt x="45082" y="685774"/>
                </a:lnTo>
                <a:lnTo>
                  <a:pt x="45082" y="0"/>
                </a:lnTo>
                <a:lnTo>
                  <a:pt x="0" y="0"/>
                </a:lnTo>
                <a:lnTo>
                  <a:pt x="0" y="685774"/>
                </a:lnTo>
                <a:close/>
              </a:path>
            </a:pathLst>
          </a:custGeom>
          <a:ln w="25400">
            <a:solidFill>
              <a:srgbClr val="943735"/>
            </a:solidFill>
          </a:ln>
        </p:spPr>
        <p:txBody>
          <a:bodyPr wrap="square" lIns="0" tIns="0" rIns="0" bIns="0" rtlCol="0"/>
          <a:lstStyle/>
          <a:p>
            <a:endParaRPr/>
          </a:p>
        </p:txBody>
      </p:sp>
      <p:sp>
        <p:nvSpPr>
          <p:cNvPr id="111" name="object 111"/>
          <p:cNvSpPr/>
          <p:nvPr/>
        </p:nvSpPr>
        <p:spPr>
          <a:xfrm>
            <a:off x="826008" y="3369564"/>
            <a:ext cx="176784" cy="816863"/>
          </a:xfrm>
          <a:prstGeom prst="rect">
            <a:avLst/>
          </a:prstGeom>
          <a:blipFill>
            <a:blip r:embed="rId48" cstate="print"/>
            <a:stretch>
              <a:fillRect/>
            </a:stretch>
          </a:blipFill>
        </p:spPr>
        <p:txBody>
          <a:bodyPr wrap="square" lIns="0" tIns="0" rIns="0" bIns="0" rtlCol="0"/>
          <a:lstStyle/>
          <a:p>
            <a:endParaRPr/>
          </a:p>
        </p:txBody>
      </p:sp>
      <p:sp>
        <p:nvSpPr>
          <p:cNvPr id="112" name="object 112"/>
          <p:cNvSpPr/>
          <p:nvPr/>
        </p:nvSpPr>
        <p:spPr>
          <a:xfrm>
            <a:off x="887703" y="3408451"/>
            <a:ext cx="0" cy="685800"/>
          </a:xfrm>
          <a:custGeom>
            <a:avLst/>
            <a:gdLst/>
            <a:ahLst/>
            <a:cxnLst/>
            <a:rect l="l" t="t" r="r" b="b"/>
            <a:pathLst>
              <a:path h="685800">
                <a:moveTo>
                  <a:pt x="0" y="0"/>
                </a:moveTo>
                <a:lnTo>
                  <a:pt x="0" y="685774"/>
                </a:lnTo>
              </a:path>
            </a:pathLst>
          </a:custGeom>
          <a:ln w="45082">
            <a:solidFill>
              <a:srgbClr val="FF0000"/>
            </a:solidFill>
          </a:ln>
        </p:spPr>
        <p:txBody>
          <a:bodyPr wrap="square" lIns="0" tIns="0" rIns="0" bIns="0" rtlCol="0"/>
          <a:lstStyle/>
          <a:p>
            <a:endParaRPr/>
          </a:p>
        </p:txBody>
      </p:sp>
      <p:sp>
        <p:nvSpPr>
          <p:cNvPr id="113" name="object 113"/>
          <p:cNvSpPr/>
          <p:nvPr/>
        </p:nvSpPr>
        <p:spPr>
          <a:xfrm>
            <a:off x="865162" y="3408451"/>
            <a:ext cx="45085" cy="685800"/>
          </a:xfrm>
          <a:custGeom>
            <a:avLst/>
            <a:gdLst/>
            <a:ahLst/>
            <a:cxnLst/>
            <a:rect l="l" t="t" r="r" b="b"/>
            <a:pathLst>
              <a:path w="45084" h="685800">
                <a:moveTo>
                  <a:pt x="0" y="685774"/>
                </a:moveTo>
                <a:lnTo>
                  <a:pt x="45082" y="685774"/>
                </a:lnTo>
                <a:lnTo>
                  <a:pt x="45082" y="0"/>
                </a:lnTo>
                <a:lnTo>
                  <a:pt x="0" y="0"/>
                </a:lnTo>
                <a:lnTo>
                  <a:pt x="0" y="685774"/>
                </a:lnTo>
                <a:close/>
              </a:path>
            </a:pathLst>
          </a:custGeom>
          <a:ln w="25400">
            <a:solidFill>
              <a:srgbClr val="943735"/>
            </a:solidFill>
          </a:ln>
        </p:spPr>
        <p:txBody>
          <a:bodyPr wrap="square" lIns="0" tIns="0" rIns="0" bIns="0" rtlCol="0"/>
          <a:lstStyle/>
          <a:p>
            <a:endParaRPr/>
          </a:p>
        </p:txBody>
      </p:sp>
      <p:sp>
        <p:nvSpPr>
          <p:cNvPr id="114" name="object 114"/>
          <p:cNvSpPr/>
          <p:nvPr/>
        </p:nvSpPr>
        <p:spPr>
          <a:xfrm>
            <a:off x="1275588" y="2915411"/>
            <a:ext cx="888491" cy="551688"/>
          </a:xfrm>
          <a:prstGeom prst="rect">
            <a:avLst/>
          </a:prstGeom>
          <a:blipFill>
            <a:blip r:embed="rId49" cstate="print"/>
            <a:stretch>
              <a:fillRect/>
            </a:stretch>
          </a:blipFill>
        </p:spPr>
        <p:txBody>
          <a:bodyPr wrap="square" lIns="0" tIns="0" rIns="0" bIns="0" rtlCol="0"/>
          <a:lstStyle/>
          <a:p>
            <a:endParaRPr/>
          </a:p>
        </p:txBody>
      </p:sp>
      <p:sp>
        <p:nvSpPr>
          <p:cNvPr id="115" name="object 115"/>
          <p:cNvSpPr/>
          <p:nvPr/>
        </p:nvSpPr>
        <p:spPr>
          <a:xfrm>
            <a:off x="1296924" y="2939795"/>
            <a:ext cx="871727" cy="527303"/>
          </a:xfrm>
          <a:prstGeom prst="rect">
            <a:avLst/>
          </a:prstGeom>
          <a:blipFill>
            <a:blip r:embed="rId50" cstate="print"/>
            <a:stretch>
              <a:fillRect/>
            </a:stretch>
          </a:blipFill>
        </p:spPr>
        <p:txBody>
          <a:bodyPr wrap="square" lIns="0" tIns="0" rIns="0" bIns="0" rtlCol="0"/>
          <a:lstStyle/>
          <a:p>
            <a:endParaRPr/>
          </a:p>
        </p:txBody>
      </p:sp>
      <p:sp>
        <p:nvSpPr>
          <p:cNvPr id="116" name="object 116"/>
          <p:cNvSpPr/>
          <p:nvPr/>
        </p:nvSpPr>
        <p:spPr>
          <a:xfrm>
            <a:off x="1322324" y="2939135"/>
            <a:ext cx="793750" cy="457200"/>
          </a:xfrm>
          <a:custGeom>
            <a:avLst/>
            <a:gdLst/>
            <a:ahLst/>
            <a:cxnLst/>
            <a:rect l="l" t="t" r="r" b="b"/>
            <a:pathLst>
              <a:path w="793750" h="457200">
                <a:moveTo>
                  <a:pt x="0" y="457098"/>
                </a:moveTo>
                <a:lnTo>
                  <a:pt x="793711" y="457098"/>
                </a:lnTo>
                <a:lnTo>
                  <a:pt x="793711" y="0"/>
                </a:lnTo>
                <a:lnTo>
                  <a:pt x="0" y="0"/>
                </a:lnTo>
                <a:lnTo>
                  <a:pt x="0" y="457098"/>
                </a:lnTo>
                <a:close/>
              </a:path>
            </a:pathLst>
          </a:custGeom>
          <a:solidFill>
            <a:srgbClr val="4F6128"/>
          </a:solidFill>
        </p:spPr>
        <p:txBody>
          <a:bodyPr wrap="square" lIns="0" tIns="0" rIns="0" bIns="0" rtlCol="0"/>
          <a:lstStyle/>
          <a:p>
            <a:endParaRPr/>
          </a:p>
        </p:txBody>
      </p:sp>
      <p:sp>
        <p:nvSpPr>
          <p:cNvPr id="117" name="object 117"/>
          <p:cNvSpPr/>
          <p:nvPr/>
        </p:nvSpPr>
        <p:spPr>
          <a:xfrm>
            <a:off x="1322324" y="2939135"/>
            <a:ext cx="793750" cy="457200"/>
          </a:xfrm>
          <a:custGeom>
            <a:avLst/>
            <a:gdLst/>
            <a:ahLst/>
            <a:cxnLst/>
            <a:rect l="l" t="t" r="r" b="b"/>
            <a:pathLst>
              <a:path w="793750" h="457200">
                <a:moveTo>
                  <a:pt x="0" y="457098"/>
                </a:moveTo>
                <a:lnTo>
                  <a:pt x="793711" y="457098"/>
                </a:lnTo>
                <a:lnTo>
                  <a:pt x="793711" y="0"/>
                </a:lnTo>
                <a:lnTo>
                  <a:pt x="0" y="0"/>
                </a:lnTo>
                <a:lnTo>
                  <a:pt x="0" y="457098"/>
                </a:lnTo>
                <a:close/>
              </a:path>
            </a:pathLst>
          </a:custGeom>
          <a:ln w="9525">
            <a:solidFill>
              <a:srgbClr val="97B853"/>
            </a:solidFill>
          </a:ln>
        </p:spPr>
        <p:txBody>
          <a:bodyPr wrap="square" lIns="0" tIns="0" rIns="0" bIns="0" rtlCol="0"/>
          <a:lstStyle/>
          <a:p>
            <a:endParaRPr/>
          </a:p>
        </p:txBody>
      </p:sp>
      <p:sp>
        <p:nvSpPr>
          <p:cNvPr id="118" name="object 118"/>
          <p:cNvSpPr txBox="1"/>
          <p:nvPr/>
        </p:nvSpPr>
        <p:spPr>
          <a:xfrm>
            <a:off x="1403096" y="2989579"/>
            <a:ext cx="631825" cy="171450"/>
          </a:xfrm>
          <a:prstGeom prst="rect">
            <a:avLst/>
          </a:prstGeom>
        </p:spPr>
        <p:txBody>
          <a:bodyPr vert="horz" wrap="square" lIns="0" tIns="0" rIns="0" bIns="0" rtlCol="0">
            <a:spAutoFit/>
          </a:bodyPr>
          <a:lstStyle/>
          <a:p>
            <a:pPr marL="12700">
              <a:lnSpc>
                <a:spcPct val="100000"/>
              </a:lnSpc>
            </a:pPr>
            <a:r>
              <a:rPr sz="1000" b="1" spc="-10" dirty="0">
                <a:solidFill>
                  <a:srgbClr val="FFFFFF"/>
                </a:solidFill>
                <a:latin typeface="Calibri"/>
                <a:cs typeface="Calibri"/>
              </a:rPr>
              <a:t>KPREP</a:t>
            </a:r>
            <a:r>
              <a:rPr sz="1000" b="1" spc="-40" dirty="0">
                <a:solidFill>
                  <a:srgbClr val="FFFFFF"/>
                </a:solidFill>
                <a:latin typeface="Calibri"/>
                <a:cs typeface="Calibri"/>
              </a:rPr>
              <a:t> </a:t>
            </a:r>
            <a:r>
              <a:rPr sz="1000" b="1" spc="-5" dirty="0">
                <a:solidFill>
                  <a:srgbClr val="FFFFFF"/>
                </a:solidFill>
                <a:latin typeface="Calibri"/>
                <a:cs typeface="Calibri"/>
              </a:rPr>
              <a:t>data</a:t>
            </a:r>
            <a:endParaRPr sz="1000">
              <a:latin typeface="Calibri"/>
              <a:cs typeface="Calibri"/>
            </a:endParaRPr>
          </a:p>
        </p:txBody>
      </p:sp>
      <p:sp>
        <p:nvSpPr>
          <p:cNvPr id="119" name="object 119"/>
          <p:cNvSpPr txBox="1"/>
          <p:nvPr/>
        </p:nvSpPr>
        <p:spPr>
          <a:xfrm>
            <a:off x="1447291" y="3165094"/>
            <a:ext cx="542290" cy="171450"/>
          </a:xfrm>
          <a:prstGeom prst="rect">
            <a:avLst/>
          </a:prstGeom>
        </p:spPr>
        <p:txBody>
          <a:bodyPr vert="horz" wrap="square" lIns="0" tIns="0" rIns="0" bIns="0" rtlCol="0">
            <a:spAutoFit/>
          </a:bodyPr>
          <a:lstStyle/>
          <a:p>
            <a:pPr marL="12700">
              <a:lnSpc>
                <a:spcPct val="100000"/>
              </a:lnSpc>
            </a:pPr>
            <a:r>
              <a:rPr sz="1000" b="1" spc="-5" dirty="0">
                <a:solidFill>
                  <a:srgbClr val="FFFFFF"/>
                </a:solidFill>
                <a:latin typeface="Calibri"/>
                <a:cs typeface="Calibri"/>
              </a:rPr>
              <a:t>pub</a:t>
            </a:r>
            <a:r>
              <a:rPr sz="1000" b="1" spc="-10" dirty="0">
                <a:solidFill>
                  <a:srgbClr val="FFFFFF"/>
                </a:solidFill>
                <a:latin typeface="Calibri"/>
                <a:cs typeface="Calibri"/>
              </a:rPr>
              <a:t>li</a:t>
            </a:r>
            <a:r>
              <a:rPr sz="1000" b="1" spc="-5" dirty="0">
                <a:solidFill>
                  <a:srgbClr val="FFFFFF"/>
                </a:solidFill>
                <a:latin typeface="Calibri"/>
                <a:cs typeface="Calibri"/>
              </a:rPr>
              <a:t>shed</a:t>
            </a:r>
            <a:endParaRPr sz="1000">
              <a:latin typeface="Calibri"/>
              <a:cs typeface="Calibri"/>
            </a:endParaRPr>
          </a:p>
        </p:txBody>
      </p:sp>
      <p:sp>
        <p:nvSpPr>
          <p:cNvPr id="120" name="object 120"/>
          <p:cNvSpPr/>
          <p:nvPr/>
        </p:nvSpPr>
        <p:spPr>
          <a:xfrm>
            <a:off x="361188" y="2770632"/>
            <a:ext cx="888491" cy="719327"/>
          </a:xfrm>
          <a:prstGeom prst="rect">
            <a:avLst/>
          </a:prstGeom>
          <a:blipFill>
            <a:blip r:embed="rId51" cstate="print"/>
            <a:stretch>
              <a:fillRect/>
            </a:stretch>
          </a:blipFill>
        </p:spPr>
        <p:txBody>
          <a:bodyPr wrap="square" lIns="0" tIns="0" rIns="0" bIns="0" rtlCol="0"/>
          <a:lstStyle/>
          <a:p>
            <a:endParaRPr/>
          </a:p>
        </p:txBody>
      </p:sp>
      <p:sp>
        <p:nvSpPr>
          <p:cNvPr id="121" name="object 121"/>
          <p:cNvSpPr/>
          <p:nvPr/>
        </p:nvSpPr>
        <p:spPr>
          <a:xfrm>
            <a:off x="381000" y="2795016"/>
            <a:ext cx="873252" cy="702563"/>
          </a:xfrm>
          <a:prstGeom prst="rect">
            <a:avLst/>
          </a:prstGeom>
          <a:blipFill>
            <a:blip r:embed="rId52" cstate="print"/>
            <a:stretch>
              <a:fillRect/>
            </a:stretch>
          </a:blipFill>
        </p:spPr>
        <p:txBody>
          <a:bodyPr wrap="square" lIns="0" tIns="0" rIns="0" bIns="0" rtlCol="0"/>
          <a:lstStyle/>
          <a:p>
            <a:endParaRPr/>
          </a:p>
        </p:txBody>
      </p:sp>
      <p:sp>
        <p:nvSpPr>
          <p:cNvPr id="122" name="object 122"/>
          <p:cNvSpPr/>
          <p:nvPr/>
        </p:nvSpPr>
        <p:spPr>
          <a:xfrm>
            <a:off x="407987" y="2794774"/>
            <a:ext cx="793750" cy="625475"/>
          </a:xfrm>
          <a:custGeom>
            <a:avLst/>
            <a:gdLst/>
            <a:ahLst/>
            <a:cxnLst/>
            <a:rect l="l" t="t" r="r" b="b"/>
            <a:pathLst>
              <a:path w="793750" h="625475">
                <a:moveTo>
                  <a:pt x="0" y="625335"/>
                </a:moveTo>
                <a:lnTo>
                  <a:pt x="793711" y="625335"/>
                </a:lnTo>
                <a:lnTo>
                  <a:pt x="793711" y="0"/>
                </a:lnTo>
                <a:lnTo>
                  <a:pt x="0" y="0"/>
                </a:lnTo>
                <a:lnTo>
                  <a:pt x="0" y="625335"/>
                </a:lnTo>
                <a:close/>
              </a:path>
            </a:pathLst>
          </a:custGeom>
          <a:solidFill>
            <a:srgbClr val="4F6128"/>
          </a:solidFill>
        </p:spPr>
        <p:txBody>
          <a:bodyPr wrap="square" lIns="0" tIns="0" rIns="0" bIns="0" rtlCol="0"/>
          <a:lstStyle/>
          <a:p>
            <a:endParaRPr/>
          </a:p>
        </p:txBody>
      </p:sp>
      <p:sp>
        <p:nvSpPr>
          <p:cNvPr id="123" name="object 123"/>
          <p:cNvSpPr/>
          <p:nvPr/>
        </p:nvSpPr>
        <p:spPr>
          <a:xfrm>
            <a:off x="407987" y="2794774"/>
            <a:ext cx="793750" cy="625475"/>
          </a:xfrm>
          <a:custGeom>
            <a:avLst/>
            <a:gdLst/>
            <a:ahLst/>
            <a:cxnLst/>
            <a:rect l="l" t="t" r="r" b="b"/>
            <a:pathLst>
              <a:path w="793750" h="625475">
                <a:moveTo>
                  <a:pt x="0" y="625335"/>
                </a:moveTo>
                <a:lnTo>
                  <a:pt x="793711" y="625335"/>
                </a:lnTo>
                <a:lnTo>
                  <a:pt x="793711" y="0"/>
                </a:lnTo>
                <a:lnTo>
                  <a:pt x="0" y="0"/>
                </a:lnTo>
                <a:lnTo>
                  <a:pt x="0" y="625335"/>
                </a:lnTo>
                <a:close/>
              </a:path>
            </a:pathLst>
          </a:custGeom>
          <a:ln w="9525">
            <a:solidFill>
              <a:srgbClr val="97B853"/>
            </a:solidFill>
          </a:ln>
        </p:spPr>
        <p:txBody>
          <a:bodyPr wrap="square" lIns="0" tIns="0" rIns="0" bIns="0" rtlCol="0"/>
          <a:lstStyle/>
          <a:p>
            <a:endParaRPr/>
          </a:p>
        </p:txBody>
      </p:sp>
      <p:sp>
        <p:nvSpPr>
          <p:cNvPr id="124" name="object 124"/>
          <p:cNvSpPr txBox="1"/>
          <p:nvPr/>
        </p:nvSpPr>
        <p:spPr>
          <a:xfrm>
            <a:off x="487172" y="2822574"/>
            <a:ext cx="632460" cy="544830"/>
          </a:xfrm>
          <a:prstGeom prst="rect">
            <a:avLst/>
          </a:prstGeom>
        </p:spPr>
        <p:txBody>
          <a:bodyPr vert="horz" wrap="square" lIns="0" tIns="0" rIns="0" bIns="0" rtlCol="0">
            <a:spAutoFit/>
          </a:bodyPr>
          <a:lstStyle/>
          <a:p>
            <a:pPr marL="12700" marR="5080" algn="ctr">
              <a:lnSpc>
                <a:spcPct val="114999"/>
              </a:lnSpc>
            </a:pPr>
            <a:r>
              <a:rPr sz="1000" b="1" spc="-10" dirty="0">
                <a:solidFill>
                  <a:srgbClr val="FFFFFF"/>
                </a:solidFill>
                <a:latin typeface="Calibri"/>
                <a:cs typeface="Calibri"/>
              </a:rPr>
              <a:t>CCR </a:t>
            </a:r>
            <a:r>
              <a:rPr sz="1000" b="1" spc="-5" dirty="0">
                <a:solidFill>
                  <a:srgbClr val="FFFFFF"/>
                </a:solidFill>
                <a:latin typeface="Calibri"/>
                <a:cs typeface="Calibri"/>
              </a:rPr>
              <a:t>&amp;</a:t>
            </a:r>
            <a:r>
              <a:rPr sz="1000" b="1" spc="-75" dirty="0">
                <a:solidFill>
                  <a:srgbClr val="FFFFFF"/>
                </a:solidFill>
                <a:latin typeface="Calibri"/>
                <a:cs typeface="Calibri"/>
              </a:rPr>
              <a:t> </a:t>
            </a:r>
            <a:r>
              <a:rPr sz="1000" b="1" spc="-5" dirty="0">
                <a:solidFill>
                  <a:srgbClr val="FFFFFF"/>
                </a:solidFill>
                <a:latin typeface="Calibri"/>
                <a:cs typeface="Calibri"/>
              </a:rPr>
              <a:t>Grad  Data  published</a:t>
            </a:r>
            <a:endParaRPr sz="1000">
              <a:latin typeface="Calibri"/>
              <a:cs typeface="Calibri"/>
            </a:endParaRPr>
          </a:p>
        </p:txBody>
      </p:sp>
      <p:sp>
        <p:nvSpPr>
          <p:cNvPr id="125" name="object 125"/>
          <p:cNvSpPr/>
          <p:nvPr/>
        </p:nvSpPr>
        <p:spPr>
          <a:xfrm>
            <a:off x="6998207" y="3320796"/>
            <a:ext cx="176783" cy="446531"/>
          </a:xfrm>
          <a:prstGeom prst="rect">
            <a:avLst/>
          </a:prstGeom>
          <a:blipFill>
            <a:blip r:embed="rId53" cstate="print"/>
            <a:stretch>
              <a:fillRect/>
            </a:stretch>
          </a:blipFill>
        </p:spPr>
        <p:txBody>
          <a:bodyPr wrap="square" lIns="0" tIns="0" rIns="0" bIns="0" rtlCol="0"/>
          <a:lstStyle/>
          <a:p>
            <a:endParaRPr/>
          </a:p>
        </p:txBody>
      </p:sp>
      <p:sp>
        <p:nvSpPr>
          <p:cNvPr id="126" name="object 126"/>
          <p:cNvSpPr/>
          <p:nvPr/>
        </p:nvSpPr>
        <p:spPr>
          <a:xfrm>
            <a:off x="7059608" y="3396360"/>
            <a:ext cx="0" cy="278765"/>
          </a:xfrm>
          <a:custGeom>
            <a:avLst/>
            <a:gdLst/>
            <a:ahLst/>
            <a:cxnLst/>
            <a:rect l="l" t="t" r="r" b="b"/>
            <a:pathLst>
              <a:path h="278764">
                <a:moveTo>
                  <a:pt x="0" y="0"/>
                </a:moveTo>
                <a:lnTo>
                  <a:pt x="0" y="278256"/>
                </a:lnTo>
              </a:path>
            </a:pathLst>
          </a:custGeom>
          <a:ln w="45077">
            <a:solidFill>
              <a:srgbClr val="FF0000"/>
            </a:solidFill>
          </a:ln>
        </p:spPr>
        <p:txBody>
          <a:bodyPr wrap="square" lIns="0" tIns="0" rIns="0" bIns="0" rtlCol="0"/>
          <a:lstStyle/>
          <a:p>
            <a:endParaRPr/>
          </a:p>
        </p:txBody>
      </p:sp>
      <p:sp>
        <p:nvSpPr>
          <p:cNvPr id="127" name="object 127"/>
          <p:cNvSpPr/>
          <p:nvPr/>
        </p:nvSpPr>
        <p:spPr>
          <a:xfrm>
            <a:off x="7037069" y="3360305"/>
            <a:ext cx="45085" cy="314325"/>
          </a:xfrm>
          <a:custGeom>
            <a:avLst/>
            <a:gdLst/>
            <a:ahLst/>
            <a:cxnLst/>
            <a:rect l="l" t="t" r="r" b="b"/>
            <a:pathLst>
              <a:path w="45084" h="314325">
                <a:moveTo>
                  <a:pt x="0" y="314312"/>
                </a:moveTo>
                <a:lnTo>
                  <a:pt x="45077" y="314312"/>
                </a:lnTo>
                <a:lnTo>
                  <a:pt x="45077" y="0"/>
                </a:lnTo>
                <a:lnTo>
                  <a:pt x="0" y="0"/>
                </a:lnTo>
                <a:lnTo>
                  <a:pt x="0" y="314312"/>
                </a:lnTo>
                <a:close/>
              </a:path>
            </a:pathLst>
          </a:custGeom>
          <a:ln w="25400">
            <a:solidFill>
              <a:srgbClr val="943735"/>
            </a:solidFill>
          </a:ln>
        </p:spPr>
        <p:txBody>
          <a:bodyPr wrap="square" lIns="0" tIns="0" rIns="0" bIns="0" rtlCol="0"/>
          <a:lstStyle/>
          <a:p>
            <a:endParaRPr/>
          </a:p>
        </p:txBody>
      </p:sp>
      <p:sp>
        <p:nvSpPr>
          <p:cNvPr id="128" name="object 128"/>
          <p:cNvSpPr txBox="1"/>
          <p:nvPr/>
        </p:nvSpPr>
        <p:spPr>
          <a:xfrm>
            <a:off x="6238494" y="2581528"/>
            <a:ext cx="803275" cy="187960"/>
          </a:xfrm>
          <a:prstGeom prst="rect">
            <a:avLst/>
          </a:prstGeom>
        </p:spPr>
        <p:txBody>
          <a:bodyPr vert="horz" wrap="square" lIns="0" tIns="0" rIns="0" bIns="0" rtlCol="0">
            <a:spAutoFit/>
          </a:bodyPr>
          <a:lstStyle/>
          <a:p>
            <a:pPr marL="12700">
              <a:lnSpc>
                <a:spcPct val="100000"/>
              </a:lnSpc>
            </a:pPr>
            <a:r>
              <a:rPr sz="1100" b="1" dirty="0">
                <a:latin typeface="Calibri"/>
                <a:cs typeface="Calibri"/>
              </a:rPr>
              <a:t>2014-15</a:t>
            </a:r>
            <a:r>
              <a:rPr sz="1100" b="1" spc="-85" dirty="0">
                <a:latin typeface="Calibri"/>
                <a:cs typeface="Calibri"/>
              </a:rPr>
              <a:t> </a:t>
            </a:r>
            <a:r>
              <a:rPr sz="1100" b="1" spc="-5" dirty="0">
                <a:latin typeface="Calibri"/>
                <a:cs typeface="Calibri"/>
              </a:rPr>
              <a:t>Data</a:t>
            </a:r>
            <a:endParaRPr sz="1100">
              <a:latin typeface="Calibri"/>
              <a:cs typeface="Calibri"/>
            </a:endParaRPr>
          </a:p>
        </p:txBody>
      </p:sp>
      <p:sp>
        <p:nvSpPr>
          <p:cNvPr id="129" name="object 129"/>
          <p:cNvSpPr/>
          <p:nvPr/>
        </p:nvSpPr>
        <p:spPr>
          <a:xfrm>
            <a:off x="6336791" y="3320796"/>
            <a:ext cx="176784" cy="446531"/>
          </a:xfrm>
          <a:prstGeom prst="rect">
            <a:avLst/>
          </a:prstGeom>
          <a:blipFill>
            <a:blip r:embed="rId54" cstate="print"/>
            <a:stretch>
              <a:fillRect/>
            </a:stretch>
          </a:blipFill>
        </p:spPr>
        <p:txBody>
          <a:bodyPr wrap="square" lIns="0" tIns="0" rIns="0" bIns="0" rtlCol="0"/>
          <a:lstStyle/>
          <a:p>
            <a:endParaRPr/>
          </a:p>
        </p:txBody>
      </p:sp>
      <p:sp>
        <p:nvSpPr>
          <p:cNvPr id="130" name="object 130"/>
          <p:cNvSpPr/>
          <p:nvPr/>
        </p:nvSpPr>
        <p:spPr>
          <a:xfrm>
            <a:off x="6397938" y="3408426"/>
            <a:ext cx="0" cy="266700"/>
          </a:xfrm>
          <a:custGeom>
            <a:avLst/>
            <a:gdLst/>
            <a:ahLst/>
            <a:cxnLst/>
            <a:rect l="l" t="t" r="r" b="b"/>
            <a:pathLst>
              <a:path h="266700">
                <a:moveTo>
                  <a:pt x="0" y="0"/>
                </a:moveTo>
                <a:lnTo>
                  <a:pt x="0" y="266192"/>
                </a:lnTo>
              </a:path>
            </a:pathLst>
          </a:custGeom>
          <a:ln w="45077">
            <a:solidFill>
              <a:srgbClr val="FF0000"/>
            </a:solidFill>
          </a:ln>
        </p:spPr>
        <p:txBody>
          <a:bodyPr wrap="square" lIns="0" tIns="0" rIns="0" bIns="0" rtlCol="0"/>
          <a:lstStyle/>
          <a:p>
            <a:endParaRPr/>
          </a:p>
        </p:txBody>
      </p:sp>
      <p:sp>
        <p:nvSpPr>
          <p:cNvPr id="131" name="object 131"/>
          <p:cNvSpPr/>
          <p:nvPr/>
        </p:nvSpPr>
        <p:spPr>
          <a:xfrm>
            <a:off x="6375400" y="3360305"/>
            <a:ext cx="45085" cy="314325"/>
          </a:xfrm>
          <a:custGeom>
            <a:avLst/>
            <a:gdLst/>
            <a:ahLst/>
            <a:cxnLst/>
            <a:rect l="l" t="t" r="r" b="b"/>
            <a:pathLst>
              <a:path w="45085" h="314325">
                <a:moveTo>
                  <a:pt x="0" y="314312"/>
                </a:moveTo>
                <a:lnTo>
                  <a:pt x="45077" y="314312"/>
                </a:lnTo>
                <a:lnTo>
                  <a:pt x="45077" y="0"/>
                </a:lnTo>
                <a:lnTo>
                  <a:pt x="0" y="0"/>
                </a:lnTo>
                <a:lnTo>
                  <a:pt x="0" y="314312"/>
                </a:lnTo>
                <a:close/>
              </a:path>
            </a:pathLst>
          </a:custGeom>
          <a:ln w="25400">
            <a:solidFill>
              <a:srgbClr val="943735"/>
            </a:solidFill>
          </a:ln>
        </p:spPr>
        <p:txBody>
          <a:bodyPr wrap="square" lIns="0" tIns="0" rIns="0" bIns="0" rtlCol="0"/>
          <a:lstStyle/>
          <a:p>
            <a:endParaRPr/>
          </a:p>
        </p:txBody>
      </p:sp>
      <p:sp>
        <p:nvSpPr>
          <p:cNvPr id="132" name="object 132"/>
          <p:cNvSpPr/>
          <p:nvPr/>
        </p:nvSpPr>
        <p:spPr>
          <a:xfrm>
            <a:off x="5569458" y="2770632"/>
            <a:ext cx="2165350" cy="180340"/>
          </a:xfrm>
          <a:custGeom>
            <a:avLst/>
            <a:gdLst/>
            <a:ahLst/>
            <a:cxnLst/>
            <a:rect l="l" t="t" r="r" b="b"/>
            <a:pathLst>
              <a:path w="2165350" h="180339">
                <a:moveTo>
                  <a:pt x="0" y="180339"/>
                </a:moveTo>
                <a:lnTo>
                  <a:pt x="1180" y="110156"/>
                </a:lnTo>
                <a:lnTo>
                  <a:pt x="4397" y="52831"/>
                </a:lnTo>
                <a:lnTo>
                  <a:pt x="9161" y="14176"/>
                </a:lnTo>
                <a:lnTo>
                  <a:pt x="14986" y="0"/>
                </a:lnTo>
                <a:lnTo>
                  <a:pt x="2150110" y="0"/>
                </a:lnTo>
                <a:lnTo>
                  <a:pt x="2156007" y="14176"/>
                </a:lnTo>
                <a:lnTo>
                  <a:pt x="2160809" y="52831"/>
                </a:lnTo>
                <a:lnTo>
                  <a:pt x="2164040" y="110156"/>
                </a:lnTo>
                <a:lnTo>
                  <a:pt x="2165222" y="180339"/>
                </a:lnTo>
              </a:path>
            </a:pathLst>
          </a:custGeom>
          <a:ln w="9525">
            <a:solidFill>
              <a:srgbClr val="C00000"/>
            </a:solidFill>
          </a:ln>
        </p:spPr>
        <p:txBody>
          <a:bodyPr wrap="square" lIns="0" tIns="0" rIns="0" bIns="0" rtlCol="0"/>
          <a:lstStyle/>
          <a:p>
            <a:endParaRPr/>
          </a:p>
        </p:txBody>
      </p:sp>
      <p:sp>
        <p:nvSpPr>
          <p:cNvPr id="133" name="object 133"/>
          <p:cNvSpPr/>
          <p:nvPr/>
        </p:nvSpPr>
        <p:spPr>
          <a:xfrm>
            <a:off x="6664452" y="2915411"/>
            <a:ext cx="1100327" cy="551688"/>
          </a:xfrm>
          <a:prstGeom prst="rect">
            <a:avLst/>
          </a:prstGeom>
          <a:blipFill>
            <a:blip r:embed="rId55" cstate="print"/>
            <a:stretch>
              <a:fillRect/>
            </a:stretch>
          </a:blipFill>
        </p:spPr>
        <p:txBody>
          <a:bodyPr wrap="square" lIns="0" tIns="0" rIns="0" bIns="0" rtlCol="0"/>
          <a:lstStyle/>
          <a:p>
            <a:endParaRPr/>
          </a:p>
        </p:txBody>
      </p:sp>
      <p:sp>
        <p:nvSpPr>
          <p:cNvPr id="134" name="object 134"/>
          <p:cNvSpPr/>
          <p:nvPr/>
        </p:nvSpPr>
        <p:spPr>
          <a:xfrm>
            <a:off x="6707123" y="2939795"/>
            <a:ext cx="1045464" cy="527303"/>
          </a:xfrm>
          <a:prstGeom prst="rect">
            <a:avLst/>
          </a:prstGeom>
          <a:blipFill>
            <a:blip r:embed="rId56" cstate="print"/>
            <a:stretch>
              <a:fillRect/>
            </a:stretch>
          </a:blipFill>
        </p:spPr>
        <p:txBody>
          <a:bodyPr wrap="square" lIns="0" tIns="0" rIns="0" bIns="0" rtlCol="0"/>
          <a:lstStyle/>
          <a:p>
            <a:endParaRPr/>
          </a:p>
        </p:txBody>
      </p:sp>
      <p:sp>
        <p:nvSpPr>
          <p:cNvPr id="135" name="object 135"/>
          <p:cNvSpPr/>
          <p:nvPr/>
        </p:nvSpPr>
        <p:spPr>
          <a:xfrm>
            <a:off x="6712204" y="2939173"/>
            <a:ext cx="1005840" cy="457200"/>
          </a:xfrm>
          <a:custGeom>
            <a:avLst/>
            <a:gdLst/>
            <a:ahLst/>
            <a:cxnLst/>
            <a:rect l="l" t="t" r="r" b="b"/>
            <a:pathLst>
              <a:path w="1005840" h="457200">
                <a:moveTo>
                  <a:pt x="0" y="457187"/>
                </a:moveTo>
                <a:lnTo>
                  <a:pt x="1005662" y="457187"/>
                </a:lnTo>
                <a:lnTo>
                  <a:pt x="1005662" y="0"/>
                </a:lnTo>
                <a:lnTo>
                  <a:pt x="0" y="0"/>
                </a:lnTo>
                <a:lnTo>
                  <a:pt x="0" y="457187"/>
                </a:lnTo>
                <a:close/>
              </a:path>
            </a:pathLst>
          </a:custGeom>
          <a:solidFill>
            <a:srgbClr val="4F6128"/>
          </a:solidFill>
        </p:spPr>
        <p:txBody>
          <a:bodyPr wrap="square" lIns="0" tIns="0" rIns="0" bIns="0" rtlCol="0"/>
          <a:lstStyle/>
          <a:p>
            <a:endParaRPr/>
          </a:p>
        </p:txBody>
      </p:sp>
      <p:sp>
        <p:nvSpPr>
          <p:cNvPr id="136" name="object 136"/>
          <p:cNvSpPr/>
          <p:nvPr/>
        </p:nvSpPr>
        <p:spPr>
          <a:xfrm>
            <a:off x="6712204" y="2939173"/>
            <a:ext cx="1005840" cy="457200"/>
          </a:xfrm>
          <a:custGeom>
            <a:avLst/>
            <a:gdLst/>
            <a:ahLst/>
            <a:cxnLst/>
            <a:rect l="l" t="t" r="r" b="b"/>
            <a:pathLst>
              <a:path w="1005840" h="457200">
                <a:moveTo>
                  <a:pt x="0" y="457187"/>
                </a:moveTo>
                <a:lnTo>
                  <a:pt x="1005662" y="457187"/>
                </a:lnTo>
                <a:lnTo>
                  <a:pt x="1005662" y="0"/>
                </a:lnTo>
                <a:lnTo>
                  <a:pt x="0" y="0"/>
                </a:lnTo>
                <a:lnTo>
                  <a:pt x="0" y="457187"/>
                </a:lnTo>
                <a:close/>
              </a:path>
            </a:pathLst>
          </a:custGeom>
          <a:ln w="9525">
            <a:solidFill>
              <a:srgbClr val="97B853"/>
            </a:solidFill>
          </a:ln>
        </p:spPr>
        <p:txBody>
          <a:bodyPr wrap="square" lIns="0" tIns="0" rIns="0" bIns="0" rtlCol="0"/>
          <a:lstStyle/>
          <a:p>
            <a:endParaRPr/>
          </a:p>
        </p:txBody>
      </p:sp>
      <p:sp>
        <p:nvSpPr>
          <p:cNvPr id="137" name="object 137"/>
          <p:cNvSpPr txBox="1"/>
          <p:nvPr/>
        </p:nvSpPr>
        <p:spPr>
          <a:xfrm>
            <a:off x="6813931" y="2989579"/>
            <a:ext cx="803275" cy="347345"/>
          </a:xfrm>
          <a:prstGeom prst="rect">
            <a:avLst/>
          </a:prstGeom>
        </p:spPr>
        <p:txBody>
          <a:bodyPr vert="horz" wrap="square" lIns="0" tIns="0" rIns="0" bIns="0" rtlCol="0">
            <a:spAutoFit/>
          </a:bodyPr>
          <a:lstStyle/>
          <a:p>
            <a:pPr algn="ctr">
              <a:lnSpc>
                <a:spcPct val="100000"/>
              </a:lnSpc>
            </a:pPr>
            <a:r>
              <a:rPr sz="1000" b="1" spc="-10" dirty="0">
                <a:solidFill>
                  <a:srgbClr val="FFFFFF"/>
                </a:solidFill>
                <a:latin typeface="Calibri"/>
                <a:cs typeface="Calibri"/>
              </a:rPr>
              <a:t>KPREP</a:t>
            </a:r>
            <a:endParaRPr sz="1000">
              <a:latin typeface="Calibri"/>
              <a:cs typeface="Calibri"/>
            </a:endParaRPr>
          </a:p>
          <a:p>
            <a:pPr algn="ctr">
              <a:lnSpc>
                <a:spcPct val="100000"/>
              </a:lnSpc>
              <a:spcBef>
                <a:spcPts val="180"/>
              </a:spcBef>
            </a:pPr>
            <a:r>
              <a:rPr sz="1000" b="1" spc="-5" dirty="0">
                <a:solidFill>
                  <a:srgbClr val="FFFFFF"/>
                </a:solidFill>
                <a:latin typeface="Calibri"/>
                <a:cs typeface="Calibri"/>
              </a:rPr>
              <a:t>administration</a:t>
            </a:r>
            <a:endParaRPr sz="1000">
              <a:latin typeface="Calibri"/>
              <a:cs typeface="Calibri"/>
            </a:endParaRPr>
          </a:p>
        </p:txBody>
      </p:sp>
      <p:sp>
        <p:nvSpPr>
          <p:cNvPr id="138" name="object 138"/>
          <p:cNvSpPr/>
          <p:nvPr/>
        </p:nvSpPr>
        <p:spPr>
          <a:xfrm>
            <a:off x="5545835" y="2926079"/>
            <a:ext cx="1100328" cy="553212"/>
          </a:xfrm>
          <a:prstGeom prst="rect">
            <a:avLst/>
          </a:prstGeom>
          <a:blipFill>
            <a:blip r:embed="rId57" cstate="print"/>
            <a:stretch>
              <a:fillRect/>
            </a:stretch>
          </a:blipFill>
        </p:spPr>
        <p:txBody>
          <a:bodyPr wrap="square" lIns="0" tIns="0" rIns="0" bIns="0" rtlCol="0"/>
          <a:lstStyle/>
          <a:p>
            <a:endParaRPr/>
          </a:p>
        </p:txBody>
      </p:sp>
      <p:sp>
        <p:nvSpPr>
          <p:cNvPr id="139" name="object 139"/>
          <p:cNvSpPr/>
          <p:nvPr/>
        </p:nvSpPr>
        <p:spPr>
          <a:xfrm>
            <a:off x="5588508" y="2951988"/>
            <a:ext cx="1045463" cy="527303"/>
          </a:xfrm>
          <a:prstGeom prst="rect">
            <a:avLst/>
          </a:prstGeom>
          <a:blipFill>
            <a:blip r:embed="rId56" cstate="print"/>
            <a:stretch>
              <a:fillRect/>
            </a:stretch>
          </a:blipFill>
        </p:spPr>
        <p:txBody>
          <a:bodyPr wrap="square" lIns="0" tIns="0" rIns="0" bIns="0" rtlCol="0"/>
          <a:lstStyle/>
          <a:p>
            <a:endParaRPr/>
          </a:p>
        </p:txBody>
      </p:sp>
      <p:sp>
        <p:nvSpPr>
          <p:cNvPr id="140" name="object 140"/>
          <p:cNvSpPr/>
          <p:nvPr/>
        </p:nvSpPr>
        <p:spPr>
          <a:xfrm>
            <a:off x="5593334" y="2951238"/>
            <a:ext cx="1005840" cy="457200"/>
          </a:xfrm>
          <a:custGeom>
            <a:avLst/>
            <a:gdLst/>
            <a:ahLst/>
            <a:cxnLst/>
            <a:rect l="l" t="t" r="r" b="b"/>
            <a:pathLst>
              <a:path w="1005840" h="457200">
                <a:moveTo>
                  <a:pt x="0" y="457187"/>
                </a:moveTo>
                <a:lnTo>
                  <a:pt x="1005662" y="457187"/>
                </a:lnTo>
                <a:lnTo>
                  <a:pt x="1005662" y="0"/>
                </a:lnTo>
                <a:lnTo>
                  <a:pt x="0" y="0"/>
                </a:lnTo>
                <a:lnTo>
                  <a:pt x="0" y="457187"/>
                </a:lnTo>
                <a:close/>
              </a:path>
            </a:pathLst>
          </a:custGeom>
          <a:solidFill>
            <a:srgbClr val="4F6128"/>
          </a:solidFill>
        </p:spPr>
        <p:txBody>
          <a:bodyPr wrap="square" lIns="0" tIns="0" rIns="0" bIns="0" rtlCol="0"/>
          <a:lstStyle/>
          <a:p>
            <a:endParaRPr/>
          </a:p>
        </p:txBody>
      </p:sp>
      <p:sp>
        <p:nvSpPr>
          <p:cNvPr id="141" name="object 141"/>
          <p:cNvSpPr/>
          <p:nvPr/>
        </p:nvSpPr>
        <p:spPr>
          <a:xfrm>
            <a:off x="5593334" y="2951238"/>
            <a:ext cx="1005840" cy="457200"/>
          </a:xfrm>
          <a:custGeom>
            <a:avLst/>
            <a:gdLst/>
            <a:ahLst/>
            <a:cxnLst/>
            <a:rect l="l" t="t" r="r" b="b"/>
            <a:pathLst>
              <a:path w="1005840" h="457200">
                <a:moveTo>
                  <a:pt x="0" y="457187"/>
                </a:moveTo>
                <a:lnTo>
                  <a:pt x="1005662" y="457187"/>
                </a:lnTo>
                <a:lnTo>
                  <a:pt x="1005662" y="0"/>
                </a:lnTo>
                <a:lnTo>
                  <a:pt x="0" y="0"/>
                </a:lnTo>
                <a:lnTo>
                  <a:pt x="0" y="457187"/>
                </a:lnTo>
                <a:close/>
              </a:path>
            </a:pathLst>
          </a:custGeom>
          <a:ln w="9525">
            <a:solidFill>
              <a:srgbClr val="97B853"/>
            </a:solidFill>
          </a:ln>
        </p:spPr>
        <p:txBody>
          <a:bodyPr wrap="square" lIns="0" tIns="0" rIns="0" bIns="0" rtlCol="0"/>
          <a:lstStyle/>
          <a:p>
            <a:endParaRPr/>
          </a:p>
        </p:txBody>
      </p:sp>
      <p:sp>
        <p:nvSpPr>
          <p:cNvPr id="142" name="object 142"/>
          <p:cNvSpPr txBox="1"/>
          <p:nvPr/>
        </p:nvSpPr>
        <p:spPr>
          <a:xfrm>
            <a:off x="5694934" y="3001771"/>
            <a:ext cx="803275" cy="346710"/>
          </a:xfrm>
          <a:prstGeom prst="rect">
            <a:avLst/>
          </a:prstGeom>
        </p:spPr>
        <p:txBody>
          <a:bodyPr vert="horz" wrap="square" lIns="0" tIns="0" rIns="0" bIns="0" rtlCol="0">
            <a:spAutoFit/>
          </a:bodyPr>
          <a:lstStyle/>
          <a:p>
            <a:pPr marL="1270" algn="ctr">
              <a:lnSpc>
                <a:spcPct val="100000"/>
              </a:lnSpc>
            </a:pPr>
            <a:r>
              <a:rPr sz="1000" b="1" spc="-10" dirty="0">
                <a:solidFill>
                  <a:srgbClr val="FFFFFF"/>
                </a:solidFill>
                <a:latin typeface="Calibri"/>
                <a:cs typeface="Calibri"/>
              </a:rPr>
              <a:t>ACT</a:t>
            </a:r>
            <a:endParaRPr sz="1000">
              <a:latin typeface="Calibri"/>
              <a:cs typeface="Calibri"/>
            </a:endParaRPr>
          </a:p>
          <a:p>
            <a:pPr algn="ctr">
              <a:lnSpc>
                <a:spcPct val="100000"/>
              </a:lnSpc>
              <a:spcBef>
                <a:spcPts val="180"/>
              </a:spcBef>
            </a:pPr>
            <a:r>
              <a:rPr sz="1000" b="1" spc="-5" dirty="0">
                <a:solidFill>
                  <a:srgbClr val="FFFFFF"/>
                </a:solidFill>
                <a:latin typeface="Calibri"/>
                <a:cs typeface="Calibri"/>
              </a:rPr>
              <a:t>administration</a:t>
            </a:r>
            <a:endParaRPr sz="1000">
              <a:latin typeface="Calibri"/>
              <a:cs typeface="Calibri"/>
            </a:endParaRPr>
          </a:p>
        </p:txBody>
      </p:sp>
      <p:sp>
        <p:nvSpPr>
          <p:cNvPr id="143" name="object 143"/>
          <p:cNvSpPr/>
          <p:nvPr/>
        </p:nvSpPr>
        <p:spPr>
          <a:xfrm>
            <a:off x="885304" y="1981200"/>
            <a:ext cx="5757545" cy="799465"/>
          </a:xfrm>
          <a:custGeom>
            <a:avLst/>
            <a:gdLst/>
            <a:ahLst/>
            <a:cxnLst/>
            <a:rect l="l" t="t" r="r" b="b"/>
            <a:pathLst>
              <a:path w="5757545" h="799464">
                <a:moveTo>
                  <a:pt x="0" y="719709"/>
                </a:moveTo>
                <a:lnTo>
                  <a:pt x="30530" y="799211"/>
                </a:lnTo>
                <a:lnTo>
                  <a:pt x="69781" y="736726"/>
                </a:lnTo>
                <a:lnTo>
                  <a:pt x="41389" y="736726"/>
                </a:lnTo>
                <a:lnTo>
                  <a:pt x="31978" y="735329"/>
                </a:lnTo>
                <a:lnTo>
                  <a:pt x="33938" y="723005"/>
                </a:lnTo>
                <a:lnTo>
                  <a:pt x="0" y="719709"/>
                </a:lnTo>
                <a:close/>
              </a:path>
              <a:path w="5757545" h="799464">
                <a:moveTo>
                  <a:pt x="33938" y="723005"/>
                </a:moveTo>
                <a:lnTo>
                  <a:pt x="31978" y="735329"/>
                </a:lnTo>
                <a:lnTo>
                  <a:pt x="41389" y="736726"/>
                </a:lnTo>
                <a:lnTo>
                  <a:pt x="43425" y="723926"/>
                </a:lnTo>
                <a:lnTo>
                  <a:pt x="33938" y="723005"/>
                </a:lnTo>
                <a:close/>
              </a:path>
              <a:path w="5757545" h="799464">
                <a:moveTo>
                  <a:pt x="43425" y="723926"/>
                </a:moveTo>
                <a:lnTo>
                  <a:pt x="41389" y="736726"/>
                </a:lnTo>
                <a:lnTo>
                  <a:pt x="69781" y="736726"/>
                </a:lnTo>
                <a:lnTo>
                  <a:pt x="75844" y="727075"/>
                </a:lnTo>
                <a:lnTo>
                  <a:pt x="43425" y="723926"/>
                </a:lnTo>
                <a:close/>
              </a:path>
              <a:path w="5757545" h="799464">
                <a:moveTo>
                  <a:pt x="2275852" y="0"/>
                </a:moveTo>
                <a:lnTo>
                  <a:pt x="1574558" y="4952"/>
                </a:lnTo>
                <a:lnTo>
                  <a:pt x="1237627" y="13462"/>
                </a:lnTo>
                <a:lnTo>
                  <a:pt x="1000391" y="23875"/>
                </a:lnTo>
                <a:lnTo>
                  <a:pt x="852182" y="33147"/>
                </a:lnTo>
                <a:lnTo>
                  <a:pt x="713625" y="44450"/>
                </a:lnTo>
                <a:lnTo>
                  <a:pt x="648347" y="51053"/>
                </a:lnTo>
                <a:lnTo>
                  <a:pt x="586117" y="58165"/>
                </a:lnTo>
                <a:lnTo>
                  <a:pt x="527062" y="65912"/>
                </a:lnTo>
                <a:lnTo>
                  <a:pt x="471055" y="74295"/>
                </a:lnTo>
                <a:lnTo>
                  <a:pt x="418731" y="83565"/>
                </a:lnTo>
                <a:lnTo>
                  <a:pt x="370014" y="93217"/>
                </a:lnTo>
                <a:lnTo>
                  <a:pt x="325081" y="103886"/>
                </a:lnTo>
                <a:lnTo>
                  <a:pt x="323329" y="104266"/>
                </a:lnTo>
                <a:lnTo>
                  <a:pt x="322808" y="104521"/>
                </a:lnTo>
                <a:lnTo>
                  <a:pt x="322338" y="104901"/>
                </a:lnTo>
                <a:lnTo>
                  <a:pt x="320814" y="105917"/>
                </a:lnTo>
                <a:lnTo>
                  <a:pt x="318643" y="107696"/>
                </a:lnTo>
                <a:lnTo>
                  <a:pt x="316141" y="110109"/>
                </a:lnTo>
                <a:lnTo>
                  <a:pt x="313325" y="113411"/>
                </a:lnTo>
                <a:lnTo>
                  <a:pt x="310565" y="116586"/>
                </a:lnTo>
                <a:lnTo>
                  <a:pt x="287489" y="148716"/>
                </a:lnTo>
                <a:lnTo>
                  <a:pt x="256400" y="197865"/>
                </a:lnTo>
                <a:lnTo>
                  <a:pt x="232346" y="238505"/>
                </a:lnTo>
                <a:lnTo>
                  <a:pt x="206667" y="284352"/>
                </a:lnTo>
                <a:lnTo>
                  <a:pt x="180035" y="334390"/>
                </a:lnTo>
                <a:lnTo>
                  <a:pt x="153314" y="387858"/>
                </a:lnTo>
                <a:lnTo>
                  <a:pt x="114477" y="472186"/>
                </a:lnTo>
                <a:lnTo>
                  <a:pt x="90690" y="529844"/>
                </a:lnTo>
                <a:lnTo>
                  <a:pt x="69481" y="587375"/>
                </a:lnTo>
                <a:lnTo>
                  <a:pt x="51587" y="644016"/>
                </a:lnTo>
                <a:lnTo>
                  <a:pt x="37795" y="698753"/>
                </a:lnTo>
                <a:lnTo>
                  <a:pt x="33938" y="723005"/>
                </a:lnTo>
                <a:lnTo>
                  <a:pt x="43425" y="723926"/>
                </a:lnTo>
                <a:lnTo>
                  <a:pt x="47066" y="701039"/>
                </a:lnTo>
                <a:lnTo>
                  <a:pt x="53314" y="674242"/>
                </a:lnTo>
                <a:lnTo>
                  <a:pt x="69235" y="618616"/>
                </a:lnTo>
                <a:lnTo>
                  <a:pt x="88696" y="561975"/>
                </a:lnTo>
                <a:lnTo>
                  <a:pt x="111112" y="504698"/>
                </a:lnTo>
                <a:lnTo>
                  <a:pt x="148640" y="419608"/>
                </a:lnTo>
                <a:lnTo>
                  <a:pt x="175171" y="365125"/>
                </a:lnTo>
                <a:lnTo>
                  <a:pt x="201790" y="313436"/>
                </a:lnTo>
                <a:lnTo>
                  <a:pt x="227926" y="265557"/>
                </a:lnTo>
                <a:lnTo>
                  <a:pt x="252831" y="222250"/>
                </a:lnTo>
                <a:lnTo>
                  <a:pt x="275526" y="184912"/>
                </a:lnTo>
                <a:lnTo>
                  <a:pt x="303961" y="141604"/>
                </a:lnTo>
                <a:lnTo>
                  <a:pt x="326720" y="113411"/>
                </a:lnTo>
                <a:lnTo>
                  <a:pt x="326199" y="113411"/>
                </a:lnTo>
                <a:lnTo>
                  <a:pt x="327736" y="112649"/>
                </a:lnTo>
                <a:lnTo>
                  <a:pt x="329424" y="112649"/>
                </a:lnTo>
                <a:lnTo>
                  <a:pt x="371881" y="102615"/>
                </a:lnTo>
                <a:lnTo>
                  <a:pt x="420382" y="92837"/>
                </a:lnTo>
                <a:lnTo>
                  <a:pt x="472579" y="83820"/>
                </a:lnTo>
                <a:lnTo>
                  <a:pt x="528205" y="75437"/>
                </a:lnTo>
                <a:lnTo>
                  <a:pt x="587260" y="67563"/>
                </a:lnTo>
                <a:lnTo>
                  <a:pt x="649363" y="60578"/>
                </a:lnTo>
                <a:lnTo>
                  <a:pt x="714514" y="53975"/>
                </a:lnTo>
                <a:lnTo>
                  <a:pt x="852817" y="42672"/>
                </a:lnTo>
                <a:lnTo>
                  <a:pt x="1000899" y="33400"/>
                </a:lnTo>
                <a:lnTo>
                  <a:pt x="1238008" y="22987"/>
                </a:lnTo>
                <a:lnTo>
                  <a:pt x="1574685" y="14477"/>
                </a:lnTo>
                <a:lnTo>
                  <a:pt x="3821017" y="9525"/>
                </a:lnTo>
                <a:lnTo>
                  <a:pt x="2275852" y="0"/>
                </a:lnTo>
                <a:close/>
              </a:path>
              <a:path w="5757545" h="799464">
                <a:moveTo>
                  <a:pt x="5458409" y="113592"/>
                </a:moveTo>
                <a:lnTo>
                  <a:pt x="5489206" y="138175"/>
                </a:lnTo>
                <a:lnTo>
                  <a:pt x="5519940" y="168783"/>
                </a:lnTo>
                <a:lnTo>
                  <a:pt x="5556262" y="209041"/>
                </a:lnTo>
                <a:lnTo>
                  <a:pt x="5582170" y="240664"/>
                </a:lnTo>
                <a:lnTo>
                  <a:pt x="5608840" y="275463"/>
                </a:lnTo>
                <a:lnTo>
                  <a:pt x="5635129" y="313054"/>
                </a:lnTo>
                <a:lnTo>
                  <a:pt x="5660402" y="353187"/>
                </a:lnTo>
                <a:lnTo>
                  <a:pt x="5683897" y="395097"/>
                </a:lnTo>
                <a:lnTo>
                  <a:pt x="5704852" y="438658"/>
                </a:lnTo>
                <a:lnTo>
                  <a:pt x="5722505" y="483108"/>
                </a:lnTo>
                <a:lnTo>
                  <a:pt x="5735967" y="528320"/>
                </a:lnTo>
                <a:lnTo>
                  <a:pt x="5744730" y="573532"/>
                </a:lnTo>
                <a:lnTo>
                  <a:pt x="5747778" y="618998"/>
                </a:lnTo>
                <a:lnTo>
                  <a:pt x="5757176" y="618616"/>
                </a:lnTo>
                <a:lnTo>
                  <a:pt x="5754128" y="572642"/>
                </a:lnTo>
                <a:lnTo>
                  <a:pt x="5745365" y="526288"/>
                </a:lnTo>
                <a:lnTo>
                  <a:pt x="5731522" y="480187"/>
                </a:lnTo>
                <a:lnTo>
                  <a:pt x="5713615" y="434975"/>
                </a:lnTo>
                <a:lnTo>
                  <a:pt x="5692406" y="390905"/>
                </a:lnTo>
                <a:lnTo>
                  <a:pt x="5668657" y="348361"/>
                </a:lnTo>
                <a:lnTo>
                  <a:pt x="5643130" y="307975"/>
                </a:lnTo>
                <a:lnTo>
                  <a:pt x="5616460" y="269875"/>
                </a:lnTo>
                <a:lnTo>
                  <a:pt x="5589790" y="234823"/>
                </a:lnTo>
                <a:lnTo>
                  <a:pt x="5563391" y="202819"/>
                </a:lnTo>
                <a:lnTo>
                  <a:pt x="5526925" y="162305"/>
                </a:lnTo>
                <a:lnTo>
                  <a:pt x="5495683" y="131317"/>
                </a:lnTo>
                <a:lnTo>
                  <a:pt x="5475360" y="113791"/>
                </a:lnTo>
                <a:lnTo>
                  <a:pt x="5459107" y="113791"/>
                </a:lnTo>
                <a:lnTo>
                  <a:pt x="5458409" y="113592"/>
                </a:lnTo>
                <a:close/>
              </a:path>
              <a:path w="5757545" h="799464">
                <a:moveTo>
                  <a:pt x="5458091" y="113411"/>
                </a:moveTo>
                <a:lnTo>
                  <a:pt x="5458409" y="113592"/>
                </a:lnTo>
                <a:lnTo>
                  <a:pt x="5459107" y="113791"/>
                </a:lnTo>
                <a:lnTo>
                  <a:pt x="5458091" y="113411"/>
                </a:lnTo>
                <a:close/>
              </a:path>
              <a:path w="5757545" h="799464">
                <a:moveTo>
                  <a:pt x="5474868" y="113411"/>
                </a:moveTo>
                <a:lnTo>
                  <a:pt x="5458091" y="113411"/>
                </a:lnTo>
                <a:lnTo>
                  <a:pt x="5459107" y="113791"/>
                </a:lnTo>
                <a:lnTo>
                  <a:pt x="5475360" y="113791"/>
                </a:lnTo>
                <a:lnTo>
                  <a:pt x="5474868" y="113411"/>
                </a:lnTo>
                <a:close/>
              </a:path>
              <a:path w="5757545" h="799464">
                <a:moveTo>
                  <a:pt x="3821017" y="9525"/>
                </a:moveTo>
                <a:lnTo>
                  <a:pt x="2275852" y="9525"/>
                </a:lnTo>
                <a:lnTo>
                  <a:pt x="3121037" y="10795"/>
                </a:lnTo>
                <a:lnTo>
                  <a:pt x="4064012" y="24129"/>
                </a:lnTo>
                <a:lnTo>
                  <a:pt x="4617478" y="42672"/>
                </a:lnTo>
                <a:lnTo>
                  <a:pt x="4870462" y="55752"/>
                </a:lnTo>
                <a:lnTo>
                  <a:pt x="5025910" y="66039"/>
                </a:lnTo>
                <a:lnTo>
                  <a:pt x="5168658" y="77724"/>
                </a:lnTo>
                <a:lnTo>
                  <a:pt x="5234571" y="84074"/>
                </a:lnTo>
                <a:lnTo>
                  <a:pt x="5296547" y="90677"/>
                </a:lnTo>
                <a:lnTo>
                  <a:pt x="5354586" y="97916"/>
                </a:lnTo>
                <a:lnTo>
                  <a:pt x="5408053" y="105283"/>
                </a:lnTo>
                <a:lnTo>
                  <a:pt x="5456440" y="113029"/>
                </a:lnTo>
                <a:lnTo>
                  <a:pt x="5458409" y="113592"/>
                </a:lnTo>
                <a:lnTo>
                  <a:pt x="5458091" y="113411"/>
                </a:lnTo>
                <a:lnTo>
                  <a:pt x="5474868" y="113411"/>
                </a:lnTo>
                <a:lnTo>
                  <a:pt x="5472569" y="111633"/>
                </a:lnTo>
                <a:lnTo>
                  <a:pt x="5467235" y="107696"/>
                </a:lnTo>
                <a:lnTo>
                  <a:pt x="5462790" y="105155"/>
                </a:lnTo>
                <a:lnTo>
                  <a:pt x="5462409" y="104901"/>
                </a:lnTo>
                <a:lnTo>
                  <a:pt x="5409577" y="95885"/>
                </a:lnTo>
                <a:lnTo>
                  <a:pt x="5355856" y="88391"/>
                </a:lnTo>
                <a:lnTo>
                  <a:pt x="5297817" y="81279"/>
                </a:lnTo>
                <a:lnTo>
                  <a:pt x="5235587" y="74549"/>
                </a:lnTo>
                <a:lnTo>
                  <a:pt x="5169547" y="68199"/>
                </a:lnTo>
                <a:lnTo>
                  <a:pt x="5026672" y="56641"/>
                </a:lnTo>
                <a:lnTo>
                  <a:pt x="4789055" y="41655"/>
                </a:lnTo>
                <a:lnTo>
                  <a:pt x="4438916" y="25908"/>
                </a:lnTo>
                <a:lnTo>
                  <a:pt x="3872750" y="10413"/>
                </a:lnTo>
                <a:lnTo>
                  <a:pt x="3821017" y="9525"/>
                </a:lnTo>
                <a:close/>
              </a:path>
              <a:path w="5757545" h="799464">
                <a:moveTo>
                  <a:pt x="327736" y="112649"/>
                </a:moveTo>
                <a:lnTo>
                  <a:pt x="326199" y="113411"/>
                </a:lnTo>
                <a:lnTo>
                  <a:pt x="326959" y="113231"/>
                </a:lnTo>
                <a:lnTo>
                  <a:pt x="327736" y="112649"/>
                </a:lnTo>
                <a:close/>
              </a:path>
              <a:path w="5757545" h="799464">
                <a:moveTo>
                  <a:pt x="326959" y="113231"/>
                </a:moveTo>
                <a:lnTo>
                  <a:pt x="326199" y="113411"/>
                </a:lnTo>
                <a:lnTo>
                  <a:pt x="326720" y="113411"/>
                </a:lnTo>
                <a:lnTo>
                  <a:pt x="326959" y="113231"/>
                </a:lnTo>
                <a:close/>
              </a:path>
              <a:path w="5757545" h="799464">
                <a:moveTo>
                  <a:pt x="329424" y="112649"/>
                </a:moveTo>
                <a:lnTo>
                  <a:pt x="327736" y="112649"/>
                </a:lnTo>
                <a:lnTo>
                  <a:pt x="326959" y="113231"/>
                </a:lnTo>
                <a:lnTo>
                  <a:pt x="329424" y="112649"/>
                </a:lnTo>
                <a:close/>
              </a:path>
            </a:pathLst>
          </a:custGeom>
          <a:solidFill>
            <a:srgbClr val="C00000"/>
          </a:solidFill>
        </p:spPr>
        <p:txBody>
          <a:bodyPr wrap="square" lIns="0" tIns="0" rIns="0" bIns="0" rtlCol="0"/>
          <a:lstStyle/>
          <a:p>
            <a:endParaRPr/>
          </a:p>
        </p:txBody>
      </p:sp>
      <p:sp>
        <p:nvSpPr>
          <p:cNvPr id="144" name="object 144"/>
          <p:cNvSpPr/>
          <p:nvPr/>
        </p:nvSpPr>
        <p:spPr>
          <a:xfrm>
            <a:off x="1109370" y="2280411"/>
            <a:ext cx="418465" cy="690880"/>
          </a:xfrm>
          <a:custGeom>
            <a:avLst/>
            <a:gdLst/>
            <a:ahLst/>
            <a:cxnLst/>
            <a:rect l="l" t="t" r="r" b="b"/>
            <a:pathLst>
              <a:path w="418465" h="690880">
                <a:moveTo>
                  <a:pt x="312394" y="32512"/>
                </a:moveTo>
                <a:lnTo>
                  <a:pt x="257784" y="35178"/>
                </a:lnTo>
                <a:lnTo>
                  <a:pt x="204317" y="44068"/>
                </a:lnTo>
                <a:lnTo>
                  <a:pt x="153085" y="60451"/>
                </a:lnTo>
                <a:lnTo>
                  <a:pt x="114592" y="80010"/>
                </a:lnTo>
                <a:lnTo>
                  <a:pt x="76441" y="108076"/>
                </a:lnTo>
                <a:lnTo>
                  <a:pt x="46520" y="140842"/>
                </a:lnTo>
                <a:lnTo>
                  <a:pt x="24384" y="177546"/>
                </a:lnTo>
                <a:lnTo>
                  <a:pt x="9474" y="217550"/>
                </a:lnTo>
                <a:lnTo>
                  <a:pt x="1574" y="259841"/>
                </a:lnTo>
                <a:lnTo>
                  <a:pt x="0" y="304038"/>
                </a:lnTo>
                <a:lnTo>
                  <a:pt x="1536" y="326771"/>
                </a:lnTo>
                <a:lnTo>
                  <a:pt x="8661" y="372363"/>
                </a:lnTo>
                <a:lnTo>
                  <a:pt x="20967" y="418211"/>
                </a:lnTo>
                <a:lnTo>
                  <a:pt x="37972" y="463676"/>
                </a:lnTo>
                <a:lnTo>
                  <a:pt x="59194" y="507873"/>
                </a:lnTo>
                <a:lnTo>
                  <a:pt x="84251" y="550417"/>
                </a:lnTo>
                <a:lnTo>
                  <a:pt x="112661" y="590676"/>
                </a:lnTo>
                <a:lnTo>
                  <a:pt x="143967" y="627888"/>
                </a:lnTo>
                <a:lnTo>
                  <a:pt x="177647" y="661415"/>
                </a:lnTo>
                <a:lnTo>
                  <a:pt x="213461" y="690626"/>
                </a:lnTo>
                <a:lnTo>
                  <a:pt x="219303" y="683133"/>
                </a:lnTo>
                <a:lnTo>
                  <a:pt x="201650" y="669416"/>
                </a:lnTo>
                <a:lnTo>
                  <a:pt x="184251" y="654558"/>
                </a:lnTo>
                <a:lnTo>
                  <a:pt x="151129" y="621538"/>
                </a:lnTo>
                <a:lnTo>
                  <a:pt x="120332" y="584962"/>
                </a:lnTo>
                <a:lnTo>
                  <a:pt x="92354" y="545464"/>
                </a:lnTo>
                <a:lnTo>
                  <a:pt x="67690" y="503554"/>
                </a:lnTo>
                <a:lnTo>
                  <a:pt x="46812" y="459993"/>
                </a:lnTo>
                <a:lnTo>
                  <a:pt x="30098" y="415543"/>
                </a:lnTo>
                <a:lnTo>
                  <a:pt x="18021" y="370586"/>
                </a:lnTo>
                <a:lnTo>
                  <a:pt x="11048" y="326009"/>
                </a:lnTo>
                <a:lnTo>
                  <a:pt x="9525" y="304038"/>
                </a:lnTo>
                <a:lnTo>
                  <a:pt x="9578" y="281813"/>
                </a:lnTo>
                <a:lnTo>
                  <a:pt x="13982" y="240537"/>
                </a:lnTo>
                <a:lnTo>
                  <a:pt x="24777" y="200913"/>
                </a:lnTo>
                <a:lnTo>
                  <a:pt x="42341" y="164084"/>
                </a:lnTo>
                <a:lnTo>
                  <a:pt x="67182" y="130683"/>
                </a:lnTo>
                <a:lnTo>
                  <a:pt x="99822" y="101346"/>
                </a:lnTo>
                <a:lnTo>
                  <a:pt x="140665" y="76580"/>
                </a:lnTo>
                <a:lnTo>
                  <a:pt x="189331" y="57785"/>
                </a:lnTo>
                <a:lnTo>
                  <a:pt x="241020" y="46862"/>
                </a:lnTo>
                <a:lnTo>
                  <a:pt x="294233" y="42290"/>
                </a:lnTo>
                <a:lnTo>
                  <a:pt x="311886" y="41910"/>
                </a:lnTo>
                <a:lnTo>
                  <a:pt x="342151" y="41910"/>
                </a:lnTo>
                <a:lnTo>
                  <a:pt x="342858" y="33773"/>
                </a:lnTo>
                <a:lnTo>
                  <a:pt x="312394" y="32512"/>
                </a:lnTo>
                <a:close/>
              </a:path>
              <a:path w="418465" h="690880">
                <a:moveTo>
                  <a:pt x="342035" y="43244"/>
                </a:moveTo>
                <a:lnTo>
                  <a:pt x="339191" y="75946"/>
                </a:lnTo>
                <a:lnTo>
                  <a:pt x="418439" y="44576"/>
                </a:lnTo>
                <a:lnTo>
                  <a:pt x="417197" y="43814"/>
                </a:lnTo>
                <a:lnTo>
                  <a:pt x="354939" y="43814"/>
                </a:lnTo>
                <a:lnTo>
                  <a:pt x="342035" y="43244"/>
                </a:lnTo>
                <a:close/>
              </a:path>
              <a:path w="418465" h="690880">
                <a:moveTo>
                  <a:pt x="342858" y="33773"/>
                </a:moveTo>
                <a:lnTo>
                  <a:pt x="342035" y="43244"/>
                </a:lnTo>
                <a:lnTo>
                  <a:pt x="354939" y="43814"/>
                </a:lnTo>
                <a:lnTo>
                  <a:pt x="355320" y="34289"/>
                </a:lnTo>
                <a:lnTo>
                  <a:pt x="342858" y="33773"/>
                </a:lnTo>
                <a:close/>
              </a:path>
              <a:path w="418465" h="690880">
                <a:moveTo>
                  <a:pt x="345795" y="0"/>
                </a:moveTo>
                <a:lnTo>
                  <a:pt x="342858" y="33773"/>
                </a:lnTo>
                <a:lnTo>
                  <a:pt x="355320" y="34289"/>
                </a:lnTo>
                <a:lnTo>
                  <a:pt x="354939" y="43814"/>
                </a:lnTo>
                <a:lnTo>
                  <a:pt x="417197" y="43814"/>
                </a:lnTo>
                <a:lnTo>
                  <a:pt x="345795" y="0"/>
                </a:lnTo>
                <a:close/>
              </a:path>
              <a:path w="418465" h="690880">
                <a:moveTo>
                  <a:pt x="342151" y="41910"/>
                </a:moveTo>
                <a:lnTo>
                  <a:pt x="311886" y="41910"/>
                </a:lnTo>
                <a:lnTo>
                  <a:pt x="342035" y="43244"/>
                </a:lnTo>
                <a:lnTo>
                  <a:pt x="342151" y="41910"/>
                </a:lnTo>
                <a:close/>
              </a:path>
            </a:pathLst>
          </a:custGeom>
          <a:solidFill>
            <a:srgbClr val="C00000"/>
          </a:solidFill>
        </p:spPr>
        <p:txBody>
          <a:bodyPr wrap="square" lIns="0" tIns="0" rIns="0" bIns="0" rtlCol="0"/>
          <a:lstStyle/>
          <a:p>
            <a:endParaRPr/>
          </a:p>
        </p:txBody>
      </p:sp>
      <p:sp>
        <p:nvSpPr>
          <p:cNvPr id="145" name="object 145"/>
          <p:cNvSpPr txBox="1">
            <a:spLocks noGrp="1"/>
          </p:cNvSpPr>
          <p:nvPr>
            <p:ph type="title"/>
          </p:nvPr>
        </p:nvSpPr>
        <p:spPr>
          <a:xfrm>
            <a:off x="487172" y="183388"/>
            <a:ext cx="8328659" cy="304800"/>
          </a:xfrm>
          <a:prstGeom prst="rect">
            <a:avLst/>
          </a:prstGeom>
        </p:spPr>
        <p:txBody>
          <a:bodyPr vert="horz" wrap="square" lIns="0" tIns="0" rIns="0" bIns="0" rtlCol="0">
            <a:spAutoFit/>
          </a:bodyPr>
          <a:lstStyle/>
          <a:p>
            <a:pPr marL="12700">
              <a:lnSpc>
                <a:spcPct val="100000"/>
              </a:lnSpc>
            </a:pPr>
            <a:r>
              <a:rPr sz="2000" i="1" spc="15" dirty="0">
                <a:solidFill>
                  <a:srgbClr val="17365D"/>
                </a:solidFill>
                <a:latin typeface="Calibri"/>
                <a:cs typeface="Calibri"/>
              </a:rPr>
              <a:t>Where </a:t>
            </a:r>
            <a:r>
              <a:rPr sz="2000" i="1" spc="-25" dirty="0">
                <a:solidFill>
                  <a:srgbClr val="17365D"/>
                </a:solidFill>
                <a:latin typeface="Calibri"/>
                <a:cs typeface="Calibri"/>
              </a:rPr>
              <a:t>We </a:t>
            </a:r>
            <a:r>
              <a:rPr sz="2000" i="1" spc="5" dirty="0">
                <a:solidFill>
                  <a:srgbClr val="17365D"/>
                </a:solidFill>
                <a:latin typeface="Calibri"/>
                <a:cs typeface="Calibri"/>
              </a:rPr>
              <a:t>Were</a:t>
            </a:r>
            <a:r>
              <a:rPr sz="2000" spc="5" dirty="0">
                <a:solidFill>
                  <a:srgbClr val="17365D"/>
                </a:solidFill>
              </a:rPr>
              <a:t>: </a:t>
            </a:r>
            <a:r>
              <a:rPr sz="2000" spc="20" dirty="0">
                <a:solidFill>
                  <a:srgbClr val="17365D"/>
                </a:solidFill>
              </a:rPr>
              <a:t>2015-16 </a:t>
            </a:r>
            <a:r>
              <a:rPr sz="2000" spc="15" dirty="0">
                <a:solidFill>
                  <a:srgbClr val="17365D"/>
                </a:solidFill>
              </a:rPr>
              <a:t>District </a:t>
            </a:r>
            <a:r>
              <a:rPr sz="2000" spc="20" dirty="0">
                <a:solidFill>
                  <a:srgbClr val="17365D"/>
                </a:solidFill>
              </a:rPr>
              <a:t>Planning </a:t>
            </a:r>
            <a:r>
              <a:rPr sz="2000" spc="15" dirty="0">
                <a:solidFill>
                  <a:srgbClr val="17365D"/>
                </a:solidFill>
              </a:rPr>
              <a:t>(CDIP) and </a:t>
            </a:r>
            <a:r>
              <a:rPr sz="2000" spc="10" dirty="0">
                <a:solidFill>
                  <a:srgbClr val="17365D"/>
                </a:solidFill>
              </a:rPr>
              <a:t>JCPS Budget</a:t>
            </a:r>
            <a:r>
              <a:rPr sz="2000" spc="415" dirty="0">
                <a:solidFill>
                  <a:srgbClr val="17365D"/>
                </a:solidFill>
              </a:rPr>
              <a:t> </a:t>
            </a:r>
            <a:r>
              <a:rPr sz="2000" spc="15" dirty="0">
                <a:solidFill>
                  <a:srgbClr val="17365D"/>
                </a:solidFill>
              </a:rPr>
              <a:t>Processes</a:t>
            </a:r>
            <a:endParaRPr sz="2000">
              <a:latin typeface="Calibri"/>
              <a:cs typeface="Calibri"/>
            </a:endParaRPr>
          </a:p>
        </p:txBody>
      </p:sp>
      <p:sp>
        <p:nvSpPr>
          <p:cNvPr id="146" name="object 146"/>
          <p:cNvSpPr/>
          <p:nvPr/>
        </p:nvSpPr>
        <p:spPr>
          <a:xfrm>
            <a:off x="132587" y="368808"/>
            <a:ext cx="833628" cy="2484120"/>
          </a:xfrm>
          <a:prstGeom prst="rect">
            <a:avLst/>
          </a:prstGeom>
          <a:blipFill>
            <a:blip r:embed="rId58" cstate="print"/>
            <a:stretch>
              <a:fillRect/>
            </a:stretch>
          </a:blipFill>
        </p:spPr>
        <p:txBody>
          <a:bodyPr wrap="square" lIns="0" tIns="0" rIns="0" bIns="0" rtlCol="0"/>
          <a:lstStyle/>
          <a:p>
            <a:endParaRPr/>
          </a:p>
        </p:txBody>
      </p:sp>
      <p:sp>
        <p:nvSpPr>
          <p:cNvPr id="147" name="object 147"/>
          <p:cNvSpPr txBox="1"/>
          <p:nvPr/>
        </p:nvSpPr>
        <p:spPr>
          <a:xfrm>
            <a:off x="336067" y="671061"/>
            <a:ext cx="381000" cy="1915795"/>
          </a:xfrm>
          <a:prstGeom prst="rect">
            <a:avLst/>
          </a:prstGeom>
        </p:spPr>
        <p:txBody>
          <a:bodyPr vert="vert270" wrap="square" lIns="0" tIns="0" rIns="0" bIns="0" rtlCol="0">
            <a:spAutoFit/>
          </a:bodyPr>
          <a:lstStyle/>
          <a:p>
            <a:pPr marL="12700">
              <a:lnSpc>
                <a:spcPts val="2755"/>
              </a:lnSpc>
            </a:pPr>
            <a:r>
              <a:rPr sz="2800" b="1" spc="-5" dirty="0">
                <a:solidFill>
                  <a:srgbClr val="C00000"/>
                </a:solidFill>
                <a:latin typeface="Calibri"/>
                <a:cs typeface="Calibri"/>
              </a:rPr>
              <a:t>CDI</a:t>
            </a:r>
            <a:r>
              <a:rPr sz="2800" b="1" dirty="0">
                <a:solidFill>
                  <a:srgbClr val="C00000"/>
                </a:solidFill>
                <a:latin typeface="Calibri"/>
                <a:cs typeface="Calibri"/>
              </a:rPr>
              <a:t>P</a:t>
            </a:r>
            <a:r>
              <a:rPr sz="2800" b="1" spc="10" dirty="0">
                <a:solidFill>
                  <a:srgbClr val="C00000"/>
                </a:solidFill>
                <a:latin typeface="Calibri"/>
                <a:cs typeface="Calibri"/>
              </a:rPr>
              <a:t> </a:t>
            </a:r>
            <a:r>
              <a:rPr sz="2800" b="1" spc="-5" dirty="0">
                <a:solidFill>
                  <a:srgbClr val="C00000"/>
                </a:solidFill>
                <a:latin typeface="Calibri"/>
                <a:cs typeface="Calibri"/>
              </a:rPr>
              <a:t>P</a:t>
            </a:r>
            <a:r>
              <a:rPr sz="2800" b="1" spc="-35" dirty="0">
                <a:solidFill>
                  <a:srgbClr val="C00000"/>
                </a:solidFill>
                <a:latin typeface="Calibri"/>
                <a:cs typeface="Calibri"/>
              </a:rPr>
              <a:t>r</a:t>
            </a:r>
            <a:r>
              <a:rPr sz="2800" b="1" dirty="0">
                <a:solidFill>
                  <a:srgbClr val="C00000"/>
                </a:solidFill>
                <a:latin typeface="Calibri"/>
                <a:cs typeface="Calibri"/>
              </a:rPr>
              <a:t>ocess</a:t>
            </a:r>
            <a:endParaRPr sz="2800">
              <a:latin typeface="Calibri"/>
              <a:cs typeface="Calibri"/>
            </a:endParaRPr>
          </a:p>
        </p:txBody>
      </p:sp>
      <p:sp>
        <p:nvSpPr>
          <p:cNvPr id="148" name="object 148"/>
          <p:cNvSpPr/>
          <p:nvPr/>
        </p:nvSpPr>
        <p:spPr>
          <a:xfrm>
            <a:off x="143255" y="4116323"/>
            <a:ext cx="835152" cy="2741674"/>
          </a:xfrm>
          <a:prstGeom prst="rect">
            <a:avLst/>
          </a:prstGeom>
          <a:blipFill>
            <a:blip r:embed="rId59" cstate="print"/>
            <a:stretch>
              <a:fillRect/>
            </a:stretch>
          </a:blipFill>
        </p:spPr>
        <p:txBody>
          <a:bodyPr wrap="square" lIns="0" tIns="0" rIns="0" bIns="0" rtlCol="0"/>
          <a:lstStyle/>
          <a:p>
            <a:endParaRPr/>
          </a:p>
        </p:txBody>
      </p:sp>
      <p:sp>
        <p:nvSpPr>
          <p:cNvPr id="149" name="object 149"/>
          <p:cNvSpPr txBox="1"/>
          <p:nvPr/>
        </p:nvSpPr>
        <p:spPr>
          <a:xfrm>
            <a:off x="347344" y="4419181"/>
            <a:ext cx="381000" cy="2266950"/>
          </a:xfrm>
          <a:prstGeom prst="rect">
            <a:avLst/>
          </a:prstGeom>
        </p:spPr>
        <p:txBody>
          <a:bodyPr vert="vert270" wrap="square" lIns="0" tIns="0" rIns="0" bIns="0" rtlCol="0">
            <a:spAutoFit/>
          </a:bodyPr>
          <a:lstStyle/>
          <a:p>
            <a:pPr marL="12700">
              <a:lnSpc>
                <a:spcPts val="2755"/>
              </a:lnSpc>
            </a:pPr>
            <a:r>
              <a:rPr sz="2800" b="1" dirty="0">
                <a:solidFill>
                  <a:srgbClr val="00AFEF"/>
                </a:solidFill>
                <a:latin typeface="Calibri"/>
                <a:cs typeface="Calibri"/>
              </a:rPr>
              <a:t>Bud</a:t>
            </a:r>
            <a:r>
              <a:rPr sz="2800" b="1" spc="-30" dirty="0">
                <a:solidFill>
                  <a:srgbClr val="00AFEF"/>
                </a:solidFill>
                <a:latin typeface="Calibri"/>
                <a:cs typeface="Calibri"/>
              </a:rPr>
              <a:t>ge</a:t>
            </a:r>
            <a:r>
              <a:rPr sz="2800" b="1" dirty="0">
                <a:solidFill>
                  <a:srgbClr val="00AFEF"/>
                </a:solidFill>
                <a:latin typeface="Calibri"/>
                <a:cs typeface="Calibri"/>
              </a:rPr>
              <a:t>t</a:t>
            </a:r>
            <a:r>
              <a:rPr sz="2800" b="1" spc="25" dirty="0">
                <a:solidFill>
                  <a:srgbClr val="00AFEF"/>
                </a:solidFill>
                <a:latin typeface="Calibri"/>
                <a:cs typeface="Calibri"/>
              </a:rPr>
              <a:t> </a:t>
            </a:r>
            <a:r>
              <a:rPr sz="2800" b="1" spc="-5" dirty="0">
                <a:solidFill>
                  <a:srgbClr val="00AFEF"/>
                </a:solidFill>
                <a:latin typeface="Calibri"/>
                <a:cs typeface="Calibri"/>
              </a:rPr>
              <a:t>P</a:t>
            </a:r>
            <a:r>
              <a:rPr sz="2800" b="1" spc="-35" dirty="0">
                <a:solidFill>
                  <a:srgbClr val="00AFEF"/>
                </a:solidFill>
                <a:latin typeface="Calibri"/>
                <a:cs typeface="Calibri"/>
              </a:rPr>
              <a:t>r</a:t>
            </a:r>
            <a:r>
              <a:rPr sz="2800" b="1" dirty="0">
                <a:solidFill>
                  <a:srgbClr val="00AFEF"/>
                </a:solidFill>
                <a:latin typeface="Calibri"/>
                <a:cs typeface="Calibri"/>
              </a:rPr>
              <a:t>ocess</a:t>
            </a:r>
            <a:endParaRPr sz="2800">
              <a:latin typeface="Calibri"/>
              <a:cs typeface="Calibri"/>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2054351" y="5571744"/>
            <a:ext cx="1321308" cy="1100328"/>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2077211" y="5611367"/>
            <a:ext cx="1267967" cy="970788"/>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2101214" y="5595620"/>
            <a:ext cx="1226820" cy="1005840"/>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2101214" y="5595620"/>
            <a:ext cx="1226820" cy="1005840"/>
          </a:xfrm>
          <a:custGeom>
            <a:avLst/>
            <a:gdLst/>
            <a:ahLst/>
            <a:cxnLst/>
            <a:rect l="l" t="t" r="r" b="b"/>
            <a:pathLst>
              <a:path w="1226820" h="1005840">
                <a:moveTo>
                  <a:pt x="0" y="167639"/>
                </a:moveTo>
                <a:lnTo>
                  <a:pt x="5988" y="123075"/>
                </a:lnTo>
                <a:lnTo>
                  <a:pt x="22888" y="83029"/>
                </a:lnTo>
                <a:lnTo>
                  <a:pt x="49101" y="49101"/>
                </a:lnTo>
                <a:lnTo>
                  <a:pt x="83029" y="22888"/>
                </a:lnTo>
                <a:lnTo>
                  <a:pt x="123075" y="5988"/>
                </a:lnTo>
                <a:lnTo>
                  <a:pt x="167640" y="0"/>
                </a:lnTo>
                <a:lnTo>
                  <a:pt x="1059180" y="0"/>
                </a:lnTo>
                <a:lnTo>
                  <a:pt x="1103744" y="5988"/>
                </a:lnTo>
                <a:lnTo>
                  <a:pt x="1143790" y="22888"/>
                </a:lnTo>
                <a:lnTo>
                  <a:pt x="1177718" y="49101"/>
                </a:lnTo>
                <a:lnTo>
                  <a:pt x="1203931" y="83029"/>
                </a:lnTo>
                <a:lnTo>
                  <a:pt x="1220831" y="123075"/>
                </a:lnTo>
                <a:lnTo>
                  <a:pt x="1226820" y="167639"/>
                </a:lnTo>
                <a:lnTo>
                  <a:pt x="1226820" y="838199"/>
                </a:lnTo>
                <a:lnTo>
                  <a:pt x="1220831" y="882764"/>
                </a:lnTo>
                <a:lnTo>
                  <a:pt x="1203931" y="922810"/>
                </a:lnTo>
                <a:lnTo>
                  <a:pt x="1177718" y="956738"/>
                </a:lnTo>
                <a:lnTo>
                  <a:pt x="1143790" y="982951"/>
                </a:lnTo>
                <a:lnTo>
                  <a:pt x="1103744" y="999851"/>
                </a:lnTo>
                <a:lnTo>
                  <a:pt x="1059180" y="1005839"/>
                </a:lnTo>
                <a:lnTo>
                  <a:pt x="167640" y="1005839"/>
                </a:lnTo>
                <a:lnTo>
                  <a:pt x="123075" y="999851"/>
                </a:lnTo>
                <a:lnTo>
                  <a:pt x="83029" y="982951"/>
                </a:lnTo>
                <a:lnTo>
                  <a:pt x="49101" y="956738"/>
                </a:lnTo>
                <a:lnTo>
                  <a:pt x="22888" y="922810"/>
                </a:lnTo>
                <a:lnTo>
                  <a:pt x="5988" y="882764"/>
                </a:lnTo>
                <a:lnTo>
                  <a:pt x="0" y="838199"/>
                </a:lnTo>
                <a:lnTo>
                  <a:pt x="0" y="167639"/>
                </a:lnTo>
                <a:close/>
              </a:path>
            </a:pathLst>
          </a:custGeom>
          <a:ln w="9525">
            <a:solidFill>
              <a:srgbClr val="F69240"/>
            </a:solidFill>
          </a:ln>
        </p:spPr>
        <p:txBody>
          <a:bodyPr wrap="square" lIns="0" tIns="0" rIns="0" bIns="0" rtlCol="0"/>
          <a:lstStyle/>
          <a:p>
            <a:endParaRPr/>
          </a:p>
        </p:txBody>
      </p:sp>
      <p:sp>
        <p:nvSpPr>
          <p:cNvPr id="6" name="object 6"/>
          <p:cNvSpPr txBox="1"/>
          <p:nvPr/>
        </p:nvSpPr>
        <p:spPr>
          <a:xfrm>
            <a:off x="2183638" y="5662371"/>
            <a:ext cx="1025525" cy="790575"/>
          </a:xfrm>
          <a:prstGeom prst="rect">
            <a:avLst/>
          </a:prstGeom>
        </p:spPr>
        <p:txBody>
          <a:bodyPr vert="horz" wrap="square" lIns="0" tIns="0" rIns="0" bIns="0" rtlCol="0">
            <a:spAutoFit/>
          </a:bodyPr>
          <a:lstStyle/>
          <a:p>
            <a:pPr marL="12700">
              <a:lnSpc>
                <a:spcPct val="100000"/>
              </a:lnSpc>
            </a:pPr>
            <a:r>
              <a:rPr sz="1000" b="1" u="sng" spc="-10" dirty="0">
                <a:solidFill>
                  <a:srgbClr val="FFFFFF"/>
                </a:solidFill>
                <a:latin typeface="Calibri"/>
                <a:cs typeface="Calibri"/>
              </a:rPr>
              <a:t>PPE:</a:t>
            </a:r>
            <a:endParaRPr sz="1000">
              <a:latin typeface="Calibri"/>
              <a:cs typeface="Calibri"/>
            </a:endParaRPr>
          </a:p>
          <a:p>
            <a:pPr marL="12700" marR="5080">
              <a:lnSpc>
                <a:spcPts val="1019"/>
              </a:lnSpc>
              <a:spcBef>
                <a:spcPts val="195"/>
              </a:spcBef>
            </a:pPr>
            <a:r>
              <a:rPr sz="1000" b="1" spc="-5" dirty="0">
                <a:solidFill>
                  <a:srgbClr val="FFFFFF"/>
                </a:solidFill>
                <a:latin typeface="Calibri"/>
                <a:cs typeface="Calibri"/>
              </a:rPr>
              <a:t>Review budget  request  submissions</a:t>
            </a:r>
            <a:endParaRPr sz="1000">
              <a:latin typeface="Calibri"/>
              <a:cs typeface="Calibri"/>
            </a:endParaRPr>
          </a:p>
          <a:p>
            <a:pPr marL="12700">
              <a:lnSpc>
                <a:spcPct val="100000"/>
              </a:lnSpc>
              <a:spcBef>
                <a:spcPts val="415"/>
              </a:spcBef>
            </a:pPr>
            <a:r>
              <a:rPr sz="1000" b="1" spc="-5" dirty="0">
                <a:solidFill>
                  <a:srgbClr val="FFFFFF"/>
                </a:solidFill>
                <a:latin typeface="Calibri"/>
                <a:cs typeface="Calibri"/>
              </a:rPr>
              <a:t>Evaluation</a:t>
            </a:r>
            <a:r>
              <a:rPr sz="1000" b="1" spc="-55" dirty="0">
                <a:solidFill>
                  <a:srgbClr val="FFFFFF"/>
                </a:solidFill>
                <a:latin typeface="Calibri"/>
                <a:cs typeface="Calibri"/>
              </a:rPr>
              <a:t> </a:t>
            </a:r>
            <a:r>
              <a:rPr sz="1000" b="1" spc="-5" dirty="0">
                <a:solidFill>
                  <a:srgbClr val="FFFFFF"/>
                </a:solidFill>
                <a:latin typeface="Calibri"/>
                <a:cs typeface="Calibri"/>
              </a:rPr>
              <a:t>support</a:t>
            </a:r>
            <a:endParaRPr sz="1000">
              <a:latin typeface="Calibri"/>
              <a:cs typeface="Calibri"/>
            </a:endParaRPr>
          </a:p>
        </p:txBody>
      </p:sp>
      <p:sp>
        <p:nvSpPr>
          <p:cNvPr id="7" name="object 7"/>
          <p:cNvSpPr/>
          <p:nvPr/>
        </p:nvSpPr>
        <p:spPr>
          <a:xfrm>
            <a:off x="3218688" y="5359908"/>
            <a:ext cx="1066800" cy="1101852"/>
          </a:xfrm>
          <a:prstGeom prst="rect">
            <a:avLst/>
          </a:prstGeom>
          <a:blipFill>
            <a:blip r:embed="rId5" cstate="print"/>
            <a:stretch>
              <a:fillRect/>
            </a:stretch>
          </a:blipFill>
        </p:spPr>
        <p:txBody>
          <a:bodyPr wrap="square" lIns="0" tIns="0" rIns="0" bIns="0" rtlCol="0"/>
          <a:lstStyle/>
          <a:p>
            <a:endParaRPr/>
          </a:p>
        </p:txBody>
      </p:sp>
      <p:sp>
        <p:nvSpPr>
          <p:cNvPr id="8" name="object 8"/>
          <p:cNvSpPr/>
          <p:nvPr/>
        </p:nvSpPr>
        <p:spPr>
          <a:xfrm>
            <a:off x="3241548" y="5399532"/>
            <a:ext cx="906779" cy="946404"/>
          </a:xfrm>
          <a:prstGeom prst="rect">
            <a:avLst/>
          </a:prstGeom>
          <a:blipFill>
            <a:blip r:embed="rId6" cstate="print"/>
            <a:stretch>
              <a:fillRect/>
            </a:stretch>
          </a:blipFill>
        </p:spPr>
        <p:txBody>
          <a:bodyPr wrap="square" lIns="0" tIns="0" rIns="0" bIns="0" rtlCol="0"/>
          <a:lstStyle/>
          <a:p>
            <a:endParaRPr/>
          </a:p>
        </p:txBody>
      </p:sp>
      <p:sp>
        <p:nvSpPr>
          <p:cNvPr id="9" name="object 9"/>
          <p:cNvSpPr/>
          <p:nvPr/>
        </p:nvSpPr>
        <p:spPr>
          <a:xfrm>
            <a:off x="3266694" y="5384800"/>
            <a:ext cx="970914" cy="1005840"/>
          </a:xfrm>
          <a:prstGeom prst="rect">
            <a:avLst/>
          </a:prstGeom>
          <a:blipFill>
            <a:blip r:embed="rId7" cstate="print"/>
            <a:stretch>
              <a:fillRect/>
            </a:stretch>
          </a:blipFill>
        </p:spPr>
        <p:txBody>
          <a:bodyPr wrap="square" lIns="0" tIns="0" rIns="0" bIns="0" rtlCol="0"/>
          <a:lstStyle/>
          <a:p>
            <a:endParaRPr/>
          </a:p>
        </p:txBody>
      </p:sp>
      <p:sp>
        <p:nvSpPr>
          <p:cNvPr id="10" name="object 10"/>
          <p:cNvSpPr/>
          <p:nvPr/>
        </p:nvSpPr>
        <p:spPr>
          <a:xfrm>
            <a:off x="3266694" y="5384800"/>
            <a:ext cx="970915" cy="1005840"/>
          </a:xfrm>
          <a:custGeom>
            <a:avLst/>
            <a:gdLst/>
            <a:ahLst/>
            <a:cxnLst/>
            <a:rect l="l" t="t" r="r" b="b"/>
            <a:pathLst>
              <a:path w="970914" h="1005839">
                <a:moveTo>
                  <a:pt x="0" y="161797"/>
                </a:moveTo>
                <a:lnTo>
                  <a:pt x="5785" y="118768"/>
                </a:lnTo>
                <a:lnTo>
                  <a:pt x="22112" y="80113"/>
                </a:lnTo>
                <a:lnTo>
                  <a:pt x="47434" y="47371"/>
                </a:lnTo>
                <a:lnTo>
                  <a:pt x="80207" y="22079"/>
                </a:lnTo>
                <a:lnTo>
                  <a:pt x="118886" y="5776"/>
                </a:lnTo>
                <a:lnTo>
                  <a:pt x="161925" y="0"/>
                </a:lnTo>
                <a:lnTo>
                  <a:pt x="809116" y="0"/>
                </a:lnTo>
                <a:lnTo>
                  <a:pt x="852146" y="5776"/>
                </a:lnTo>
                <a:lnTo>
                  <a:pt x="890801" y="22079"/>
                </a:lnTo>
                <a:lnTo>
                  <a:pt x="923544" y="47371"/>
                </a:lnTo>
                <a:lnTo>
                  <a:pt x="948835" y="80113"/>
                </a:lnTo>
                <a:lnTo>
                  <a:pt x="965138" y="118768"/>
                </a:lnTo>
                <a:lnTo>
                  <a:pt x="970914" y="161797"/>
                </a:lnTo>
                <a:lnTo>
                  <a:pt x="970914" y="844016"/>
                </a:lnTo>
                <a:lnTo>
                  <a:pt x="965138" y="887034"/>
                </a:lnTo>
                <a:lnTo>
                  <a:pt x="948835" y="925690"/>
                </a:lnTo>
                <a:lnTo>
                  <a:pt x="923544" y="958442"/>
                </a:lnTo>
                <a:lnTo>
                  <a:pt x="890801" y="983745"/>
                </a:lnTo>
                <a:lnTo>
                  <a:pt x="852146" y="1000059"/>
                </a:lnTo>
                <a:lnTo>
                  <a:pt x="809116" y="1005840"/>
                </a:lnTo>
                <a:lnTo>
                  <a:pt x="161925" y="1005840"/>
                </a:lnTo>
                <a:lnTo>
                  <a:pt x="118886" y="1000059"/>
                </a:lnTo>
                <a:lnTo>
                  <a:pt x="80207" y="983745"/>
                </a:lnTo>
                <a:lnTo>
                  <a:pt x="47434" y="958442"/>
                </a:lnTo>
                <a:lnTo>
                  <a:pt x="22112" y="925690"/>
                </a:lnTo>
                <a:lnTo>
                  <a:pt x="5785" y="887034"/>
                </a:lnTo>
                <a:lnTo>
                  <a:pt x="0" y="844016"/>
                </a:lnTo>
                <a:lnTo>
                  <a:pt x="0" y="161797"/>
                </a:lnTo>
                <a:close/>
              </a:path>
            </a:pathLst>
          </a:custGeom>
          <a:ln w="9525">
            <a:solidFill>
              <a:srgbClr val="7C5F9F"/>
            </a:solidFill>
          </a:ln>
        </p:spPr>
        <p:txBody>
          <a:bodyPr wrap="square" lIns="0" tIns="0" rIns="0" bIns="0" rtlCol="0"/>
          <a:lstStyle/>
          <a:p>
            <a:endParaRPr/>
          </a:p>
        </p:txBody>
      </p:sp>
      <p:sp>
        <p:nvSpPr>
          <p:cNvPr id="11" name="object 11"/>
          <p:cNvSpPr txBox="1"/>
          <p:nvPr/>
        </p:nvSpPr>
        <p:spPr>
          <a:xfrm>
            <a:off x="3347720" y="5449951"/>
            <a:ext cx="665480" cy="765810"/>
          </a:xfrm>
          <a:prstGeom prst="rect">
            <a:avLst/>
          </a:prstGeom>
        </p:spPr>
        <p:txBody>
          <a:bodyPr vert="horz" wrap="square" lIns="0" tIns="0" rIns="0" bIns="0" rtlCol="0">
            <a:spAutoFit/>
          </a:bodyPr>
          <a:lstStyle/>
          <a:p>
            <a:pPr marL="12700">
              <a:lnSpc>
                <a:spcPct val="100000"/>
              </a:lnSpc>
            </a:pPr>
            <a:r>
              <a:rPr sz="1000" b="1" u="sng" spc="-5" dirty="0">
                <a:solidFill>
                  <a:srgbClr val="FFFFFF"/>
                </a:solidFill>
                <a:latin typeface="Calibri"/>
                <a:cs typeface="Calibri"/>
              </a:rPr>
              <a:t>FINANCE:</a:t>
            </a:r>
            <a:endParaRPr sz="1000">
              <a:latin typeface="Calibri"/>
              <a:cs typeface="Calibri"/>
            </a:endParaRPr>
          </a:p>
          <a:p>
            <a:pPr marL="12700" marR="5080">
              <a:lnSpc>
                <a:spcPts val="1019"/>
              </a:lnSpc>
              <a:spcBef>
                <a:spcPts val="600"/>
              </a:spcBef>
            </a:pPr>
            <a:r>
              <a:rPr sz="1000" b="1" spc="-5" dirty="0">
                <a:solidFill>
                  <a:srgbClr val="FFFFFF"/>
                </a:solidFill>
                <a:latin typeface="Calibri"/>
                <a:cs typeface="Calibri"/>
              </a:rPr>
              <a:t>Review  budget  request  subm</a:t>
            </a:r>
            <a:r>
              <a:rPr sz="1000" b="1" spc="-10" dirty="0">
                <a:solidFill>
                  <a:srgbClr val="FFFFFF"/>
                </a:solidFill>
                <a:latin typeface="Calibri"/>
                <a:cs typeface="Calibri"/>
              </a:rPr>
              <a:t>i</a:t>
            </a:r>
            <a:r>
              <a:rPr sz="1000" b="1" spc="-5" dirty="0">
                <a:solidFill>
                  <a:srgbClr val="FFFFFF"/>
                </a:solidFill>
                <a:latin typeface="Calibri"/>
                <a:cs typeface="Calibri"/>
              </a:rPr>
              <a:t>ss</a:t>
            </a:r>
            <a:r>
              <a:rPr sz="1000" b="1" spc="-15" dirty="0">
                <a:solidFill>
                  <a:srgbClr val="FFFFFF"/>
                </a:solidFill>
                <a:latin typeface="Calibri"/>
                <a:cs typeface="Calibri"/>
              </a:rPr>
              <a:t>i</a:t>
            </a:r>
            <a:r>
              <a:rPr sz="1000" b="1" spc="-5" dirty="0">
                <a:solidFill>
                  <a:srgbClr val="FFFFFF"/>
                </a:solidFill>
                <a:latin typeface="Calibri"/>
                <a:cs typeface="Calibri"/>
              </a:rPr>
              <a:t>ons</a:t>
            </a:r>
            <a:endParaRPr sz="1000">
              <a:latin typeface="Calibri"/>
              <a:cs typeface="Calibri"/>
            </a:endParaRPr>
          </a:p>
        </p:txBody>
      </p:sp>
      <p:sp>
        <p:nvSpPr>
          <p:cNvPr id="12" name="object 12"/>
          <p:cNvSpPr/>
          <p:nvPr/>
        </p:nvSpPr>
        <p:spPr>
          <a:xfrm>
            <a:off x="1227137" y="974482"/>
            <a:ext cx="6136209" cy="4635022"/>
          </a:xfrm>
          <a:prstGeom prst="rect">
            <a:avLst/>
          </a:prstGeom>
          <a:blipFill>
            <a:blip r:embed="rId8" cstate="print"/>
            <a:stretch>
              <a:fillRect/>
            </a:stretch>
          </a:blipFill>
        </p:spPr>
        <p:txBody>
          <a:bodyPr wrap="square" lIns="0" tIns="0" rIns="0" bIns="0" rtlCol="0"/>
          <a:lstStyle/>
          <a:p>
            <a:endParaRPr/>
          </a:p>
        </p:txBody>
      </p:sp>
      <p:sp>
        <p:nvSpPr>
          <p:cNvPr id="13" name="object 13"/>
          <p:cNvSpPr/>
          <p:nvPr/>
        </p:nvSpPr>
        <p:spPr>
          <a:xfrm>
            <a:off x="4384547" y="5498591"/>
            <a:ext cx="1213103" cy="1100327"/>
          </a:xfrm>
          <a:prstGeom prst="rect">
            <a:avLst/>
          </a:prstGeom>
          <a:blipFill>
            <a:blip r:embed="rId9" cstate="print"/>
            <a:stretch>
              <a:fillRect/>
            </a:stretch>
          </a:blipFill>
        </p:spPr>
        <p:txBody>
          <a:bodyPr wrap="square" lIns="0" tIns="0" rIns="0" bIns="0" rtlCol="0"/>
          <a:lstStyle/>
          <a:p>
            <a:endParaRPr/>
          </a:p>
        </p:txBody>
      </p:sp>
      <p:sp>
        <p:nvSpPr>
          <p:cNvPr id="14" name="object 14"/>
          <p:cNvSpPr/>
          <p:nvPr/>
        </p:nvSpPr>
        <p:spPr>
          <a:xfrm>
            <a:off x="4407408" y="5538215"/>
            <a:ext cx="1159764" cy="970788"/>
          </a:xfrm>
          <a:prstGeom prst="rect">
            <a:avLst/>
          </a:prstGeom>
          <a:blipFill>
            <a:blip r:embed="rId10" cstate="print"/>
            <a:stretch>
              <a:fillRect/>
            </a:stretch>
          </a:blipFill>
        </p:spPr>
        <p:txBody>
          <a:bodyPr wrap="square" lIns="0" tIns="0" rIns="0" bIns="0" rtlCol="0"/>
          <a:lstStyle/>
          <a:p>
            <a:endParaRPr/>
          </a:p>
        </p:txBody>
      </p:sp>
      <p:sp>
        <p:nvSpPr>
          <p:cNvPr id="15" name="object 15"/>
          <p:cNvSpPr/>
          <p:nvPr/>
        </p:nvSpPr>
        <p:spPr>
          <a:xfrm>
            <a:off x="4431284" y="5523229"/>
            <a:ext cx="1118869" cy="1005839"/>
          </a:xfrm>
          <a:prstGeom prst="rect">
            <a:avLst/>
          </a:prstGeom>
          <a:blipFill>
            <a:blip r:embed="rId11" cstate="print"/>
            <a:stretch>
              <a:fillRect/>
            </a:stretch>
          </a:blipFill>
        </p:spPr>
        <p:txBody>
          <a:bodyPr wrap="square" lIns="0" tIns="0" rIns="0" bIns="0" rtlCol="0"/>
          <a:lstStyle/>
          <a:p>
            <a:endParaRPr/>
          </a:p>
        </p:txBody>
      </p:sp>
      <p:sp>
        <p:nvSpPr>
          <p:cNvPr id="16" name="object 16"/>
          <p:cNvSpPr/>
          <p:nvPr/>
        </p:nvSpPr>
        <p:spPr>
          <a:xfrm>
            <a:off x="4431284" y="5523229"/>
            <a:ext cx="1118870" cy="1005840"/>
          </a:xfrm>
          <a:custGeom>
            <a:avLst/>
            <a:gdLst/>
            <a:ahLst/>
            <a:cxnLst/>
            <a:rect l="l" t="t" r="r" b="b"/>
            <a:pathLst>
              <a:path w="1118870" h="1005840">
                <a:moveTo>
                  <a:pt x="0" y="167640"/>
                </a:moveTo>
                <a:lnTo>
                  <a:pt x="5988" y="123075"/>
                </a:lnTo>
                <a:lnTo>
                  <a:pt x="22892" y="83029"/>
                </a:lnTo>
                <a:lnTo>
                  <a:pt x="49117" y="49101"/>
                </a:lnTo>
                <a:lnTo>
                  <a:pt x="83067" y="22888"/>
                </a:lnTo>
                <a:lnTo>
                  <a:pt x="123148" y="5988"/>
                </a:lnTo>
                <a:lnTo>
                  <a:pt x="167766" y="0"/>
                </a:lnTo>
                <a:lnTo>
                  <a:pt x="951229" y="0"/>
                </a:lnTo>
                <a:lnTo>
                  <a:pt x="995794" y="5988"/>
                </a:lnTo>
                <a:lnTo>
                  <a:pt x="1035840" y="22888"/>
                </a:lnTo>
                <a:lnTo>
                  <a:pt x="1069768" y="49101"/>
                </a:lnTo>
                <a:lnTo>
                  <a:pt x="1095981" y="83029"/>
                </a:lnTo>
                <a:lnTo>
                  <a:pt x="1112881" y="123075"/>
                </a:lnTo>
                <a:lnTo>
                  <a:pt x="1118869" y="167640"/>
                </a:lnTo>
                <a:lnTo>
                  <a:pt x="1118869" y="838200"/>
                </a:lnTo>
                <a:lnTo>
                  <a:pt x="1112881" y="882764"/>
                </a:lnTo>
                <a:lnTo>
                  <a:pt x="1095981" y="922810"/>
                </a:lnTo>
                <a:lnTo>
                  <a:pt x="1069768" y="956738"/>
                </a:lnTo>
                <a:lnTo>
                  <a:pt x="1035840" y="982951"/>
                </a:lnTo>
                <a:lnTo>
                  <a:pt x="995794" y="999851"/>
                </a:lnTo>
                <a:lnTo>
                  <a:pt x="951229" y="1005840"/>
                </a:lnTo>
                <a:lnTo>
                  <a:pt x="167766" y="1005840"/>
                </a:lnTo>
                <a:lnTo>
                  <a:pt x="123148" y="999851"/>
                </a:lnTo>
                <a:lnTo>
                  <a:pt x="83067" y="982951"/>
                </a:lnTo>
                <a:lnTo>
                  <a:pt x="49117" y="956738"/>
                </a:lnTo>
                <a:lnTo>
                  <a:pt x="22892" y="922810"/>
                </a:lnTo>
                <a:lnTo>
                  <a:pt x="5988" y="882764"/>
                </a:lnTo>
                <a:lnTo>
                  <a:pt x="0" y="838200"/>
                </a:lnTo>
                <a:lnTo>
                  <a:pt x="0" y="167640"/>
                </a:lnTo>
                <a:close/>
              </a:path>
            </a:pathLst>
          </a:custGeom>
          <a:ln w="9525">
            <a:solidFill>
              <a:srgbClr val="F69240"/>
            </a:solidFill>
          </a:ln>
        </p:spPr>
        <p:txBody>
          <a:bodyPr wrap="square" lIns="0" tIns="0" rIns="0" bIns="0" rtlCol="0"/>
          <a:lstStyle/>
          <a:p>
            <a:endParaRPr/>
          </a:p>
        </p:txBody>
      </p:sp>
      <p:sp>
        <p:nvSpPr>
          <p:cNvPr id="17" name="object 17"/>
          <p:cNvSpPr txBox="1"/>
          <p:nvPr/>
        </p:nvSpPr>
        <p:spPr>
          <a:xfrm>
            <a:off x="4514215" y="5590133"/>
            <a:ext cx="916940" cy="790575"/>
          </a:xfrm>
          <a:prstGeom prst="rect">
            <a:avLst/>
          </a:prstGeom>
        </p:spPr>
        <p:txBody>
          <a:bodyPr vert="horz" wrap="square" lIns="0" tIns="0" rIns="0" bIns="0" rtlCol="0">
            <a:spAutoFit/>
          </a:bodyPr>
          <a:lstStyle/>
          <a:p>
            <a:pPr marL="12700">
              <a:lnSpc>
                <a:spcPct val="100000"/>
              </a:lnSpc>
            </a:pPr>
            <a:r>
              <a:rPr sz="1000" b="1" u="sng" spc="-10" dirty="0">
                <a:solidFill>
                  <a:srgbClr val="FFFFFF"/>
                </a:solidFill>
                <a:latin typeface="Calibri"/>
                <a:cs typeface="Calibri"/>
              </a:rPr>
              <a:t>PPE:</a:t>
            </a:r>
            <a:endParaRPr sz="1000">
              <a:latin typeface="Calibri"/>
              <a:cs typeface="Calibri"/>
            </a:endParaRPr>
          </a:p>
          <a:p>
            <a:pPr marL="12700" marR="38735">
              <a:lnSpc>
                <a:spcPts val="1019"/>
              </a:lnSpc>
              <a:spcBef>
                <a:spcPts val="195"/>
              </a:spcBef>
            </a:pPr>
            <a:r>
              <a:rPr sz="1000" b="1" spc="-5" dirty="0">
                <a:solidFill>
                  <a:srgbClr val="FFFFFF"/>
                </a:solidFill>
                <a:latin typeface="Calibri"/>
                <a:cs typeface="Calibri"/>
              </a:rPr>
              <a:t>Initiate Budget  Request</a:t>
            </a:r>
            <a:r>
              <a:rPr sz="1000" b="1" spc="-75" dirty="0">
                <a:solidFill>
                  <a:srgbClr val="FFFFFF"/>
                </a:solidFill>
                <a:latin typeface="Calibri"/>
                <a:cs typeface="Calibri"/>
              </a:rPr>
              <a:t> </a:t>
            </a:r>
            <a:r>
              <a:rPr sz="1000" b="1" spc="-5" dirty="0">
                <a:solidFill>
                  <a:srgbClr val="FFFFFF"/>
                </a:solidFill>
                <a:latin typeface="Calibri"/>
                <a:cs typeface="Calibri"/>
              </a:rPr>
              <a:t>Process</a:t>
            </a:r>
            <a:endParaRPr sz="1000">
              <a:latin typeface="Calibri"/>
              <a:cs typeface="Calibri"/>
            </a:endParaRPr>
          </a:p>
          <a:p>
            <a:pPr marL="12700" marR="5080">
              <a:lnSpc>
                <a:spcPts val="1019"/>
              </a:lnSpc>
              <a:spcBef>
                <a:spcPts val="595"/>
              </a:spcBef>
            </a:pPr>
            <a:r>
              <a:rPr sz="1000" b="1" spc="-5" dirty="0">
                <a:solidFill>
                  <a:srgbClr val="FFFFFF"/>
                </a:solidFill>
                <a:latin typeface="Calibri"/>
                <a:cs typeface="Calibri"/>
              </a:rPr>
              <a:t>Planning,  research</a:t>
            </a:r>
            <a:r>
              <a:rPr sz="1000" b="1" spc="-80" dirty="0">
                <a:solidFill>
                  <a:srgbClr val="FFFFFF"/>
                </a:solidFill>
                <a:latin typeface="Calibri"/>
                <a:cs typeface="Calibri"/>
              </a:rPr>
              <a:t> </a:t>
            </a:r>
            <a:r>
              <a:rPr sz="1000" b="1" spc="-5" dirty="0">
                <a:solidFill>
                  <a:srgbClr val="FFFFFF"/>
                </a:solidFill>
                <a:latin typeface="Calibri"/>
                <a:cs typeface="Calibri"/>
              </a:rPr>
              <a:t>support</a:t>
            </a:r>
            <a:endParaRPr sz="1000">
              <a:latin typeface="Calibri"/>
              <a:cs typeface="Calibri"/>
            </a:endParaRPr>
          </a:p>
        </p:txBody>
      </p:sp>
      <p:sp>
        <p:nvSpPr>
          <p:cNvPr id="18" name="object 18"/>
          <p:cNvSpPr/>
          <p:nvPr/>
        </p:nvSpPr>
        <p:spPr>
          <a:xfrm>
            <a:off x="5490971" y="5236464"/>
            <a:ext cx="1100327" cy="1348740"/>
          </a:xfrm>
          <a:prstGeom prst="rect">
            <a:avLst/>
          </a:prstGeom>
          <a:blipFill>
            <a:blip r:embed="rId12" cstate="print"/>
            <a:stretch>
              <a:fillRect/>
            </a:stretch>
          </a:blipFill>
        </p:spPr>
        <p:txBody>
          <a:bodyPr wrap="square" lIns="0" tIns="0" rIns="0" bIns="0" rtlCol="0"/>
          <a:lstStyle/>
          <a:p>
            <a:endParaRPr/>
          </a:p>
        </p:txBody>
      </p:sp>
      <p:sp>
        <p:nvSpPr>
          <p:cNvPr id="19" name="object 19"/>
          <p:cNvSpPr/>
          <p:nvPr/>
        </p:nvSpPr>
        <p:spPr>
          <a:xfrm>
            <a:off x="5513832" y="5276088"/>
            <a:ext cx="1050036" cy="1281684"/>
          </a:xfrm>
          <a:prstGeom prst="rect">
            <a:avLst/>
          </a:prstGeom>
          <a:blipFill>
            <a:blip r:embed="rId13" cstate="print"/>
            <a:stretch>
              <a:fillRect/>
            </a:stretch>
          </a:blipFill>
        </p:spPr>
        <p:txBody>
          <a:bodyPr wrap="square" lIns="0" tIns="0" rIns="0" bIns="0" rtlCol="0"/>
          <a:lstStyle/>
          <a:p>
            <a:endParaRPr/>
          </a:p>
        </p:txBody>
      </p:sp>
      <p:sp>
        <p:nvSpPr>
          <p:cNvPr id="20" name="object 20"/>
          <p:cNvSpPr/>
          <p:nvPr/>
        </p:nvSpPr>
        <p:spPr>
          <a:xfrm>
            <a:off x="5538089" y="5260340"/>
            <a:ext cx="1005839" cy="1254760"/>
          </a:xfrm>
          <a:prstGeom prst="rect">
            <a:avLst/>
          </a:prstGeom>
          <a:blipFill>
            <a:blip r:embed="rId14" cstate="print"/>
            <a:stretch>
              <a:fillRect/>
            </a:stretch>
          </a:blipFill>
        </p:spPr>
        <p:txBody>
          <a:bodyPr wrap="square" lIns="0" tIns="0" rIns="0" bIns="0" rtlCol="0"/>
          <a:lstStyle/>
          <a:p>
            <a:endParaRPr/>
          </a:p>
        </p:txBody>
      </p:sp>
      <p:sp>
        <p:nvSpPr>
          <p:cNvPr id="21" name="object 21"/>
          <p:cNvSpPr/>
          <p:nvPr/>
        </p:nvSpPr>
        <p:spPr>
          <a:xfrm>
            <a:off x="5538089" y="5260340"/>
            <a:ext cx="1005840" cy="1254760"/>
          </a:xfrm>
          <a:custGeom>
            <a:avLst/>
            <a:gdLst/>
            <a:ahLst/>
            <a:cxnLst/>
            <a:rect l="l" t="t" r="r" b="b"/>
            <a:pathLst>
              <a:path w="1005840" h="1254759">
                <a:moveTo>
                  <a:pt x="0" y="167640"/>
                </a:moveTo>
                <a:lnTo>
                  <a:pt x="5988" y="123075"/>
                </a:lnTo>
                <a:lnTo>
                  <a:pt x="22892" y="83029"/>
                </a:lnTo>
                <a:lnTo>
                  <a:pt x="49117" y="49101"/>
                </a:lnTo>
                <a:lnTo>
                  <a:pt x="83067" y="22888"/>
                </a:lnTo>
                <a:lnTo>
                  <a:pt x="123148" y="5988"/>
                </a:lnTo>
                <a:lnTo>
                  <a:pt x="167766" y="0"/>
                </a:lnTo>
                <a:lnTo>
                  <a:pt x="838200" y="0"/>
                </a:lnTo>
                <a:lnTo>
                  <a:pt x="882764" y="5988"/>
                </a:lnTo>
                <a:lnTo>
                  <a:pt x="922810" y="22888"/>
                </a:lnTo>
                <a:lnTo>
                  <a:pt x="956738" y="49101"/>
                </a:lnTo>
                <a:lnTo>
                  <a:pt x="982951" y="83029"/>
                </a:lnTo>
                <a:lnTo>
                  <a:pt x="999851" y="123075"/>
                </a:lnTo>
                <a:lnTo>
                  <a:pt x="1005839" y="167640"/>
                </a:lnTo>
                <a:lnTo>
                  <a:pt x="1005839" y="1087120"/>
                </a:lnTo>
                <a:lnTo>
                  <a:pt x="999851" y="1131684"/>
                </a:lnTo>
                <a:lnTo>
                  <a:pt x="982951" y="1171730"/>
                </a:lnTo>
                <a:lnTo>
                  <a:pt x="956738" y="1205658"/>
                </a:lnTo>
                <a:lnTo>
                  <a:pt x="922810" y="1231871"/>
                </a:lnTo>
                <a:lnTo>
                  <a:pt x="882764" y="1248771"/>
                </a:lnTo>
                <a:lnTo>
                  <a:pt x="838200" y="1254760"/>
                </a:lnTo>
                <a:lnTo>
                  <a:pt x="167766" y="1254760"/>
                </a:lnTo>
                <a:lnTo>
                  <a:pt x="123148" y="1248771"/>
                </a:lnTo>
                <a:lnTo>
                  <a:pt x="83067" y="1231871"/>
                </a:lnTo>
                <a:lnTo>
                  <a:pt x="49117" y="1205658"/>
                </a:lnTo>
                <a:lnTo>
                  <a:pt x="22892" y="1171730"/>
                </a:lnTo>
                <a:lnTo>
                  <a:pt x="5988" y="1131684"/>
                </a:lnTo>
                <a:lnTo>
                  <a:pt x="0" y="1087120"/>
                </a:lnTo>
                <a:lnTo>
                  <a:pt x="0" y="167640"/>
                </a:lnTo>
                <a:close/>
              </a:path>
            </a:pathLst>
          </a:custGeom>
          <a:ln w="9525">
            <a:solidFill>
              <a:srgbClr val="7C5F9F"/>
            </a:solidFill>
          </a:ln>
        </p:spPr>
        <p:txBody>
          <a:bodyPr wrap="square" lIns="0" tIns="0" rIns="0" bIns="0" rtlCol="0"/>
          <a:lstStyle/>
          <a:p>
            <a:endParaRPr/>
          </a:p>
        </p:txBody>
      </p:sp>
      <p:sp>
        <p:nvSpPr>
          <p:cNvPr id="22" name="object 22"/>
          <p:cNvSpPr txBox="1"/>
          <p:nvPr/>
        </p:nvSpPr>
        <p:spPr>
          <a:xfrm>
            <a:off x="5621273" y="5327141"/>
            <a:ext cx="523875" cy="171450"/>
          </a:xfrm>
          <a:prstGeom prst="rect">
            <a:avLst/>
          </a:prstGeom>
        </p:spPr>
        <p:txBody>
          <a:bodyPr vert="horz" wrap="square" lIns="0" tIns="0" rIns="0" bIns="0" rtlCol="0">
            <a:spAutoFit/>
          </a:bodyPr>
          <a:lstStyle/>
          <a:p>
            <a:pPr marL="12700">
              <a:lnSpc>
                <a:spcPct val="100000"/>
              </a:lnSpc>
            </a:pPr>
            <a:r>
              <a:rPr sz="1000" b="1" u="sng" spc="-5" dirty="0">
                <a:solidFill>
                  <a:srgbClr val="FFFFFF"/>
                </a:solidFill>
                <a:latin typeface="Calibri"/>
                <a:cs typeface="Calibri"/>
              </a:rPr>
              <a:t>F</a:t>
            </a:r>
            <a:r>
              <a:rPr sz="1000" b="1" u="sng" spc="-10" dirty="0">
                <a:solidFill>
                  <a:srgbClr val="FFFFFF"/>
                </a:solidFill>
                <a:latin typeface="Calibri"/>
                <a:cs typeface="Calibri"/>
              </a:rPr>
              <a:t>I</a:t>
            </a:r>
            <a:r>
              <a:rPr sz="1000" b="1" u="sng" spc="-5" dirty="0">
                <a:solidFill>
                  <a:srgbClr val="FFFFFF"/>
                </a:solidFill>
                <a:latin typeface="Calibri"/>
                <a:cs typeface="Calibri"/>
              </a:rPr>
              <a:t>N</a:t>
            </a:r>
            <a:r>
              <a:rPr sz="1000" b="1" u="sng" spc="-10" dirty="0">
                <a:solidFill>
                  <a:srgbClr val="FFFFFF"/>
                </a:solidFill>
                <a:latin typeface="Calibri"/>
                <a:cs typeface="Calibri"/>
              </a:rPr>
              <a:t>A</a:t>
            </a:r>
            <a:r>
              <a:rPr sz="1000" b="1" u="sng" spc="-5" dirty="0">
                <a:solidFill>
                  <a:srgbClr val="FFFFFF"/>
                </a:solidFill>
                <a:latin typeface="Calibri"/>
                <a:cs typeface="Calibri"/>
              </a:rPr>
              <a:t>N</a:t>
            </a:r>
            <a:r>
              <a:rPr sz="1000" b="1" u="sng" spc="-10" dirty="0">
                <a:solidFill>
                  <a:srgbClr val="FFFFFF"/>
                </a:solidFill>
                <a:latin typeface="Calibri"/>
                <a:cs typeface="Calibri"/>
              </a:rPr>
              <a:t>CE</a:t>
            </a:r>
            <a:r>
              <a:rPr sz="1000" b="1" u="sng" spc="-5" dirty="0">
                <a:solidFill>
                  <a:srgbClr val="FFFFFF"/>
                </a:solidFill>
                <a:latin typeface="Calibri"/>
                <a:cs typeface="Calibri"/>
              </a:rPr>
              <a:t>:</a:t>
            </a:r>
            <a:endParaRPr sz="1000">
              <a:latin typeface="Calibri"/>
              <a:cs typeface="Calibri"/>
            </a:endParaRPr>
          </a:p>
        </p:txBody>
      </p:sp>
      <p:sp>
        <p:nvSpPr>
          <p:cNvPr id="23" name="object 23"/>
          <p:cNvSpPr txBox="1"/>
          <p:nvPr/>
        </p:nvSpPr>
        <p:spPr>
          <a:xfrm>
            <a:off x="5621273" y="5556199"/>
            <a:ext cx="809625" cy="872490"/>
          </a:xfrm>
          <a:prstGeom prst="rect">
            <a:avLst/>
          </a:prstGeom>
        </p:spPr>
        <p:txBody>
          <a:bodyPr vert="horz" wrap="square" lIns="0" tIns="0" rIns="0" bIns="0" rtlCol="0">
            <a:spAutoFit/>
          </a:bodyPr>
          <a:lstStyle/>
          <a:p>
            <a:pPr marL="12700" marR="5080">
              <a:lnSpc>
                <a:spcPts val="1019"/>
              </a:lnSpc>
            </a:pPr>
            <a:r>
              <a:rPr sz="1000" b="1" spc="-5" dirty="0">
                <a:solidFill>
                  <a:srgbClr val="FFFFFF"/>
                </a:solidFill>
                <a:latin typeface="Calibri"/>
                <a:cs typeface="Calibri"/>
              </a:rPr>
              <a:t>Initiate</a:t>
            </a:r>
            <a:r>
              <a:rPr sz="1000" b="1" spc="-45" dirty="0">
                <a:solidFill>
                  <a:srgbClr val="FFFFFF"/>
                </a:solidFill>
                <a:latin typeface="Calibri"/>
                <a:cs typeface="Calibri"/>
              </a:rPr>
              <a:t> </a:t>
            </a:r>
            <a:r>
              <a:rPr sz="1000" b="1" spc="-5" dirty="0">
                <a:solidFill>
                  <a:srgbClr val="FFFFFF"/>
                </a:solidFill>
                <a:latin typeface="Calibri"/>
                <a:cs typeface="Calibri"/>
              </a:rPr>
              <a:t>Budget  Request  Process</a:t>
            </a:r>
            <a:endParaRPr sz="1000">
              <a:latin typeface="Calibri"/>
              <a:cs typeface="Calibri"/>
            </a:endParaRPr>
          </a:p>
          <a:p>
            <a:pPr marL="12700" marR="366395" algn="just">
              <a:lnSpc>
                <a:spcPct val="85100"/>
              </a:lnSpc>
              <a:spcBef>
                <a:spcPts val="595"/>
              </a:spcBef>
            </a:pPr>
            <a:r>
              <a:rPr sz="1000" b="1" spc="-5" dirty="0">
                <a:solidFill>
                  <a:srgbClr val="FFFFFF"/>
                </a:solidFill>
                <a:latin typeface="Calibri"/>
                <a:cs typeface="Calibri"/>
              </a:rPr>
              <a:t>Fund</a:t>
            </a:r>
            <a:r>
              <a:rPr sz="1000" b="1" spc="-10" dirty="0">
                <a:solidFill>
                  <a:srgbClr val="FFFFFF"/>
                </a:solidFill>
                <a:latin typeface="Calibri"/>
                <a:cs typeface="Calibri"/>
              </a:rPr>
              <a:t>i</a:t>
            </a:r>
            <a:r>
              <a:rPr sz="1000" b="1" spc="-5" dirty="0">
                <a:solidFill>
                  <a:srgbClr val="FFFFFF"/>
                </a:solidFill>
                <a:latin typeface="Calibri"/>
                <a:cs typeface="Calibri"/>
              </a:rPr>
              <a:t>ng  options  support</a:t>
            </a:r>
            <a:endParaRPr sz="1000">
              <a:latin typeface="Calibri"/>
              <a:cs typeface="Calibri"/>
            </a:endParaRPr>
          </a:p>
        </p:txBody>
      </p:sp>
      <p:sp>
        <p:nvSpPr>
          <p:cNvPr id="24" name="object 24"/>
          <p:cNvSpPr txBox="1"/>
          <p:nvPr/>
        </p:nvSpPr>
        <p:spPr>
          <a:xfrm>
            <a:off x="4194175" y="1887473"/>
            <a:ext cx="434340" cy="266700"/>
          </a:xfrm>
          <a:prstGeom prst="rect">
            <a:avLst/>
          </a:prstGeom>
        </p:spPr>
        <p:txBody>
          <a:bodyPr vert="horz" wrap="square" lIns="0" tIns="0" rIns="0" bIns="0" rtlCol="0">
            <a:spAutoFit/>
          </a:bodyPr>
          <a:lstStyle/>
          <a:p>
            <a:pPr marL="12700">
              <a:lnSpc>
                <a:spcPct val="100000"/>
              </a:lnSpc>
            </a:pPr>
            <a:r>
              <a:rPr sz="1600" b="1" spc="-10" dirty="0">
                <a:solidFill>
                  <a:srgbClr val="C00000"/>
                </a:solidFill>
                <a:latin typeface="Calibri"/>
                <a:cs typeface="Calibri"/>
              </a:rPr>
              <a:t>2016</a:t>
            </a:r>
            <a:endParaRPr sz="1600">
              <a:latin typeface="Calibri"/>
              <a:cs typeface="Calibri"/>
            </a:endParaRPr>
          </a:p>
        </p:txBody>
      </p:sp>
      <p:sp>
        <p:nvSpPr>
          <p:cNvPr id="25" name="object 25"/>
          <p:cNvSpPr txBox="1"/>
          <p:nvPr/>
        </p:nvSpPr>
        <p:spPr>
          <a:xfrm>
            <a:off x="7117460" y="3503371"/>
            <a:ext cx="1708785" cy="403860"/>
          </a:xfrm>
          <a:prstGeom prst="rect">
            <a:avLst/>
          </a:prstGeom>
        </p:spPr>
        <p:txBody>
          <a:bodyPr vert="horz" wrap="square" lIns="0" tIns="0" rIns="0" bIns="0" rtlCol="0">
            <a:spAutoFit/>
          </a:bodyPr>
          <a:lstStyle/>
          <a:p>
            <a:pPr marL="131445" marR="5080" indent="-119380">
              <a:lnSpc>
                <a:spcPct val="114500"/>
              </a:lnSpc>
            </a:pPr>
            <a:r>
              <a:rPr sz="1100" b="1" dirty="0">
                <a:latin typeface="Calibri"/>
                <a:cs typeface="Calibri"/>
              </a:rPr>
              <a:t>2017-18 </a:t>
            </a:r>
            <a:r>
              <a:rPr sz="1100" b="1" spc="-5" dirty="0">
                <a:latin typeface="Calibri"/>
                <a:cs typeface="Calibri"/>
              </a:rPr>
              <a:t>Strategy and Budget  Planning linked </a:t>
            </a:r>
            <a:r>
              <a:rPr sz="1100" b="1" dirty="0">
                <a:latin typeface="Calibri"/>
                <a:cs typeface="Calibri"/>
              </a:rPr>
              <a:t>to</a:t>
            </a:r>
            <a:r>
              <a:rPr sz="1100" b="1" spc="-65" dirty="0">
                <a:latin typeface="Calibri"/>
                <a:cs typeface="Calibri"/>
              </a:rPr>
              <a:t> </a:t>
            </a:r>
            <a:r>
              <a:rPr sz="1100" b="1" dirty="0">
                <a:latin typeface="Calibri"/>
                <a:cs typeface="Calibri"/>
              </a:rPr>
              <a:t>V2020</a:t>
            </a:r>
            <a:endParaRPr sz="1100">
              <a:latin typeface="Calibri"/>
              <a:cs typeface="Calibri"/>
            </a:endParaRPr>
          </a:p>
        </p:txBody>
      </p:sp>
      <p:sp>
        <p:nvSpPr>
          <p:cNvPr id="26" name="object 26"/>
          <p:cNvSpPr/>
          <p:nvPr/>
        </p:nvSpPr>
        <p:spPr>
          <a:xfrm>
            <a:off x="1014983" y="4492752"/>
            <a:ext cx="1080516" cy="1100328"/>
          </a:xfrm>
          <a:prstGeom prst="rect">
            <a:avLst/>
          </a:prstGeom>
          <a:blipFill>
            <a:blip r:embed="rId15" cstate="print"/>
            <a:stretch>
              <a:fillRect/>
            </a:stretch>
          </a:blipFill>
        </p:spPr>
        <p:txBody>
          <a:bodyPr wrap="square" lIns="0" tIns="0" rIns="0" bIns="0" rtlCol="0"/>
          <a:lstStyle/>
          <a:p>
            <a:endParaRPr/>
          </a:p>
        </p:txBody>
      </p:sp>
      <p:sp>
        <p:nvSpPr>
          <p:cNvPr id="27" name="object 27"/>
          <p:cNvSpPr/>
          <p:nvPr/>
        </p:nvSpPr>
        <p:spPr>
          <a:xfrm>
            <a:off x="1082039" y="4532376"/>
            <a:ext cx="900684" cy="816864"/>
          </a:xfrm>
          <a:prstGeom prst="rect">
            <a:avLst/>
          </a:prstGeom>
          <a:blipFill>
            <a:blip r:embed="rId16" cstate="print"/>
            <a:stretch>
              <a:fillRect/>
            </a:stretch>
          </a:blipFill>
        </p:spPr>
        <p:txBody>
          <a:bodyPr wrap="square" lIns="0" tIns="0" rIns="0" bIns="0" rtlCol="0"/>
          <a:lstStyle/>
          <a:p>
            <a:endParaRPr/>
          </a:p>
        </p:txBody>
      </p:sp>
      <p:sp>
        <p:nvSpPr>
          <p:cNvPr id="28" name="object 28"/>
          <p:cNvSpPr/>
          <p:nvPr/>
        </p:nvSpPr>
        <p:spPr>
          <a:xfrm>
            <a:off x="1061719" y="4517390"/>
            <a:ext cx="986155" cy="1005840"/>
          </a:xfrm>
          <a:custGeom>
            <a:avLst/>
            <a:gdLst/>
            <a:ahLst/>
            <a:cxnLst/>
            <a:rect l="l" t="t" r="r" b="b"/>
            <a:pathLst>
              <a:path w="986155" h="1005839">
                <a:moveTo>
                  <a:pt x="821817" y="0"/>
                </a:moveTo>
                <a:lnTo>
                  <a:pt x="164363" y="0"/>
                </a:lnTo>
                <a:lnTo>
                  <a:pt x="120667" y="5867"/>
                </a:lnTo>
                <a:lnTo>
                  <a:pt x="81404" y="22427"/>
                </a:lnTo>
                <a:lnTo>
                  <a:pt x="48139" y="48117"/>
                </a:lnTo>
                <a:lnTo>
                  <a:pt x="22439" y="81374"/>
                </a:lnTo>
                <a:lnTo>
                  <a:pt x="5870" y="120635"/>
                </a:lnTo>
                <a:lnTo>
                  <a:pt x="0" y="164337"/>
                </a:lnTo>
                <a:lnTo>
                  <a:pt x="0" y="841502"/>
                </a:lnTo>
                <a:lnTo>
                  <a:pt x="5870" y="885204"/>
                </a:lnTo>
                <a:lnTo>
                  <a:pt x="22439" y="924465"/>
                </a:lnTo>
                <a:lnTo>
                  <a:pt x="48139" y="957722"/>
                </a:lnTo>
                <a:lnTo>
                  <a:pt x="81404" y="983412"/>
                </a:lnTo>
                <a:lnTo>
                  <a:pt x="120667" y="999972"/>
                </a:lnTo>
                <a:lnTo>
                  <a:pt x="164363" y="1005840"/>
                </a:lnTo>
                <a:lnTo>
                  <a:pt x="821817" y="1005840"/>
                </a:lnTo>
                <a:lnTo>
                  <a:pt x="865519" y="999972"/>
                </a:lnTo>
                <a:lnTo>
                  <a:pt x="904780" y="983412"/>
                </a:lnTo>
                <a:lnTo>
                  <a:pt x="938037" y="957722"/>
                </a:lnTo>
                <a:lnTo>
                  <a:pt x="963727" y="924465"/>
                </a:lnTo>
                <a:lnTo>
                  <a:pt x="980287" y="885204"/>
                </a:lnTo>
                <a:lnTo>
                  <a:pt x="986155" y="841502"/>
                </a:lnTo>
                <a:lnTo>
                  <a:pt x="986155" y="164337"/>
                </a:lnTo>
                <a:lnTo>
                  <a:pt x="980287" y="120635"/>
                </a:lnTo>
                <a:lnTo>
                  <a:pt x="963727" y="81374"/>
                </a:lnTo>
                <a:lnTo>
                  <a:pt x="938037" y="48117"/>
                </a:lnTo>
                <a:lnTo>
                  <a:pt x="904780" y="22427"/>
                </a:lnTo>
                <a:lnTo>
                  <a:pt x="865519" y="5867"/>
                </a:lnTo>
                <a:lnTo>
                  <a:pt x="821817" y="0"/>
                </a:lnTo>
                <a:close/>
              </a:path>
            </a:pathLst>
          </a:custGeom>
          <a:solidFill>
            <a:srgbClr val="1F487C"/>
          </a:solidFill>
        </p:spPr>
        <p:txBody>
          <a:bodyPr wrap="square" lIns="0" tIns="0" rIns="0" bIns="0" rtlCol="0"/>
          <a:lstStyle/>
          <a:p>
            <a:endParaRPr/>
          </a:p>
        </p:txBody>
      </p:sp>
      <p:sp>
        <p:nvSpPr>
          <p:cNvPr id="29" name="object 29"/>
          <p:cNvSpPr/>
          <p:nvPr/>
        </p:nvSpPr>
        <p:spPr>
          <a:xfrm>
            <a:off x="1061719" y="4517390"/>
            <a:ext cx="986155" cy="1005840"/>
          </a:xfrm>
          <a:custGeom>
            <a:avLst/>
            <a:gdLst/>
            <a:ahLst/>
            <a:cxnLst/>
            <a:rect l="l" t="t" r="r" b="b"/>
            <a:pathLst>
              <a:path w="986155" h="1005839">
                <a:moveTo>
                  <a:pt x="0" y="164337"/>
                </a:moveTo>
                <a:lnTo>
                  <a:pt x="5870" y="120635"/>
                </a:lnTo>
                <a:lnTo>
                  <a:pt x="22439" y="81374"/>
                </a:lnTo>
                <a:lnTo>
                  <a:pt x="48139" y="48117"/>
                </a:lnTo>
                <a:lnTo>
                  <a:pt x="81404" y="22427"/>
                </a:lnTo>
                <a:lnTo>
                  <a:pt x="120667" y="5867"/>
                </a:lnTo>
                <a:lnTo>
                  <a:pt x="164363" y="0"/>
                </a:lnTo>
                <a:lnTo>
                  <a:pt x="821817" y="0"/>
                </a:lnTo>
                <a:lnTo>
                  <a:pt x="865519" y="5867"/>
                </a:lnTo>
                <a:lnTo>
                  <a:pt x="904780" y="22427"/>
                </a:lnTo>
                <a:lnTo>
                  <a:pt x="938037" y="48117"/>
                </a:lnTo>
                <a:lnTo>
                  <a:pt x="963727" y="81374"/>
                </a:lnTo>
                <a:lnTo>
                  <a:pt x="980287" y="120635"/>
                </a:lnTo>
                <a:lnTo>
                  <a:pt x="986155" y="164337"/>
                </a:lnTo>
                <a:lnTo>
                  <a:pt x="986155" y="841502"/>
                </a:lnTo>
                <a:lnTo>
                  <a:pt x="980287" y="885204"/>
                </a:lnTo>
                <a:lnTo>
                  <a:pt x="963727" y="924465"/>
                </a:lnTo>
                <a:lnTo>
                  <a:pt x="938037" y="957722"/>
                </a:lnTo>
                <a:lnTo>
                  <a:pt x="904780" y="983412"/>
                </a:lnTo>
                <a:lnTo>
                  <a:pt x="865519" y="999972"/>
                </a:lnTo>
                <a:lnTo>
                  <a:pt x="821817" y="1005840"/>
                </a:lnTo>
                <a:lnTo>
                  <a:pt x="164363" y="1005840"/>
                </a:lnTo>
                <a:lnTo>
                  <a:pt x="120667" y="999972"/>
                </a:lnTo>
                <a:lnTo>
                  <a:pt x="81404" y="983412"/>
                </a:lnTo>
                <a:lnTo>
                  <a:pt x="48139" y="957722"/>
                </a:lnTo>
                <a:lnTo>
                  <a:pt x="22439" y="924465"/>
                </a:lnTo>
                <a:lnTo>
                  <a:pt x="5870" y="885204"/>
                </a:lnTo>
                <a:lnTo>
                  <a:pt x="0" y="841502"/>
                </a:lnTo>
                <a:lnTo>
                  <a:pt x="0" y="164337"/>
                </a:lnTo>
                <a:close/>
              </a:path>
            </a:pathLst>
          </a:custGeom>
          <a:ln w="9525">
            <a:solidFill>
              <a:srgbClr val="4F81BC"/>
            </a:solidFill>
          </a:ln>
        </p:spPr>
        <p:txBody>
          <a:bodyPr wrap="square" lIns="0" tIns="0" rIns="0" bIns="0" rtlCol="0"/>
          <a:lstStyle/>
          <a:p>
            <a:endParaRPr/>
          </a:p>
        </p:txBody>
      </p:sp>
      <p:sp>
        <p:nvSpPr>
          <p:cNvPr id="30" name="object 30"/>
          <p:cNvSpPr txBox="1"/>
          <p:nvPr/>
        </p:nvSpPr>
        <p:spPr>
          <a:xfrm>
            <a:off x="1188821" y="4583048"/>
            <a:ext cx="661035" cy="636270"/>
          </a:xfrm>
          <a:prstGeom prst="rect">
            <a:avLst/>
          </a:prstGeom>
        </p:spPr>
        <p:txBody>
          <a:bodyPr vert="horz" wrap="square" lIns="0" tIns="0" rIns="0" bIns="0" rtlCol="0">
            <a:spAutoFit/>
          </a:bodyPr>
          <a:lstStyle/>
          <a:p>
            <a:pPr marL="12700">
              <a:lnSpc>
                <a:spcPct val="100000"/>
              </a:lnSpc>
            </a:pPr>
            <a:r>
              <a:rPr sz="1000" b="1" u="sng" spc="-10" dirty="0">
                <a:solidFill>
                  <a:srgbClr val="FFFFFF"/>
                </a:solidFill>
                <a:latin typeface="Calibri"/>
                <a:cs typeface="Calibri"/>
              </a:rPr>
              <a:t>CABINET:</a:t>
            </a:r>
            <a:endParaRPr sz="1000">
              <a:latin typeface="Calibri"/>
              <a:cs typeface="Calibri"/>
            </a:endParaRPr>
          </a:p>
          <a:p>
            <a:pPr marL="12700" marR="5080">
              <a:lnSpc>
                <a:spcPts val="1019"/>
              </a:lnSpc>
              <a:spcBef>
                <a:spcPts val="605"/>
              </a:spcBef>
            </a:pPr>
            <a:r>
              <a:rPr sz="1000" b="1" spc="-5" dirty="0">
                <a:solidFill>
                  <a:srgbClr val="FFFFFF"/>
                </a:solidFill>
                <a:latin typeface="Calibri"/>
                <a:cs typeface="Calibri"/>
              </a:rPr>
              <a:t>Select  requests</a:t>
            </a:r>
            <a:r>
              <a:rPr sz="1000" b="1" spc="-70" dirty="0">
                <a:solidFill>
                  <a:srgbClr val="FFFFFF"/>
                </a:solidFill>
                <a:latin typeface="Calibri"/>
                <a:cs typeface="Calibri"/>
              </a:rPr>
              <a:t> </a:t>
            </a:r>
            <a:r>
              <a:rPr sz="1000" b="1" spc="-10" dirty="0">
                <a:solidFill>
                  <a:srgbClr val="FFFFFF"/>
                </a:solidFill>
                <a:latin typeface="Calibri"/>
                <a:cs typeface="Calibri"/>
              </a:rPr>
              <a:t>for  </a:t>
            </a:r>
            <a:r>
              <a:rPr sz="1000" b="1" spc="-5" dirty="0">
                <a:solidFill>
                  <a:srgbClr val="FFFFFF"/>
                </a:solidFill>
                <a:latin typeface="Calibri"/>
                <a:cs typeface="Calibri"/>
              </a:rPr>
              <a:t>approval</a:t>
            </a:r>
            <a:endParaRPr sz="1000">
              <a:latin typeface="Calibri"/>
              <a:cs typeface="Calibri"/>
            </a:endParaRPr>
          </a:p>
        </p:txBody>
      </p:sp>
      <p:sp>
        <p:nvSpPr>
          <p:cNvPr id="31" name="object 31"/>
          <p:cNvSpPr/>
          <p:nvPr/>
        </p:nvSpPr>
        <p:spPr>
          <a:xfrm>
            <a:off x="676655" y="3357371"/>
            <a:ext cx="1100328" cy="643127"/>
          </a:xfrm>
          <a:prstGeom prst="rect">
            <a:avLst/>
          </a:prstGeom>
          <a:blipFill>
            <a:blip r:embed="rId17" cstate="print"/>
            <a:stretch>
              <a:fillRect/>
            </a:stretch>
          </a:blipFill>
        </p:spPr>
        <p:txBody>
          <a:bodyPr wrap="square" lIns="0" tIns="0" rIns="0" bIns="0" rtlCol="0"/>
          <a:lstStyle/>
          <a:p>
            <a:endParaRPr/>
          </a:p>
        </p:txBody>
      </p:sp>
      <p:sp>
        <p:nvSpPr>
          <p:cNvPr id="32" name="object 32"/>
          <p:cNvSpPr/>
          <p:nvPr/>
        </p:nvSpPr>
        <p:spPr>
          <a:xfrm>
            <a:off x="650748" y="3342132"/>
            <a:ext cx="1153668" cy="621791"/>
          </a:xfrm>
          <a:prstGeom prst="rect">
            <a:avLst/>
          </a:prstGeom>
          <a:blipFill>
            <a:blip r:embed="rId18" cstate="print"/>
            <a:stretch>
              <a:fillRect/>
            </a:stretch>
          </a:blipFill>
        </p:spPr>
        <p:txBody>
          <a:bodyPr wrap="square" lIns="0" tIns="0" rIns="0" bIns="0" rtlCol="0"/>
          <a:lstStyle/>
          <a:p>
            <a:endParaRPr/>
          </a:p>
        </p:txBody>
      </p:sp>
      <p:sp>
        <p:nvSpPr>
          <p:cNvPr id="33" name="object 33"/>
          <p:cNvSpPr/>
          <p:nvPr/>
        </p:nvSpPr>
        <p:spPr>
          <a:xfrm>
            <a:off x="724217" y="3384550"/>
            <a:ext cx="1005839" cy="548639"/>
          </a:xfrm>
          <a:prstGeom prst="rect">
            <a:avLst/>
          </a:prstGeom>
          <a:blipFill>
            <a:blip r:embed="rId19" cstate="print"/>
            <a:stretch>
              <a:fillRect/>
            </a:stretch>
          </a:blipFill>
        </p:spPr>
        <p:txBody>
          <a:bodyPr wrap="square" lIns="0" tIns="0" rIns="0" bIns="0" rtlCol="0"/>
          <a:lstStyle/>
          <a:p>
            <a:endParaRPr/>
          </a:p>
        </p:txBody>
      </p:sp>
      <p:sp>
        <p:nvSpPr>
          <p:cNvPr id="34" name="object 34"/>
          <p:cNvSpPr txBox="1"/>
          <p:nvPr/>
        </p:nvSpPr>
        <p:spPr>
          <a:xfrm>
            <a:off x="724217" y="3384550"/>
            <a:ext cx="1005840" cy="548640"/>
          </a:xfrm>
          <a:prstGeom prst="rect">
            <a:avLst/>
          </a:prstGeom>
          <a:ln w="9525">
            <a:solidFill>
              <a:srgbClr val="BD4A47"/>
            </a:solidFill>
          </a:ln>
        </p:spPr>
        <p:txBody>
          <a:bodyPr vert="horz" wrap="square" lIns="0" tIns="23495" rIns="0" bIns="0" rtlCol="0">
            <a:spAutoFit/>
          </a:bodyPr>
          <a:lstStyle/>
          <a:p>
            <a:pPr marL="40640" marR="61594">
              <a:lnSpc>
                <a:spcPct val="88500"/>
              </a:lnSpc>
              <a:spcBef>
                <a:spcPts val="185"/>
              </a:spcBef>
            </a:pPr>
            <a:r>
              <a:rPr sz="1000" b="1" u="sng" spc="-5" dirty="0">
                <a:latin typeface="Calibri"/>
                <a:cs typeface="Calibri"/>
              </a:rPr>
              <a:t>Board</a:t>
            </a:r>
            <a:r>
              <a:rPr sz="1000" b="1" spc="-5" dirty="0">
                <a:latin typeface="Calibri"/>
                <a:cs typeface="Calibri"/>
              </a:rPr>
              <a:t>:  Review/approve  Budget</a:t>
            </a:r>
            <a:r>
              <a:rPr sz="1000" b="1" spc="-65" dirty="0">
                <a:latin typeface="Calibri"/>
                <a:cs typeface="Calibri"/>
              </a:rPr>
              <a:t> </a:t>
            </a:r>
            <a:r>
              <a:rPr sz="1000" b="1" spc="-5" dirty="0">
                <a:latin typeface="Calibri"/>
                <a:cs typeface="Calibri"/>
              </a:rPr>
              <a:t>Requests</a:t>
            </a:r>
            <a:endParaRPr sz="1000">
              <a:latin typeface="Calibri"/>
              <a:cs typeface="Calibri"/>
            </a:endParaRPr>
          </a:p>
        </p:txBody>
      </p:sp>
      <p:sp>
        <p:nvSpPr>
          <p:cNvPr id="35" name="object 35"/>
          <p:cNvSpPr/>
          <p:nvPr/>
        </p:nvSpPr>
        <p:spPr>
          <a:xfrm>
            <a:off x="1662683" y="900683"/>
            <a:ext cx="1147571" cy="736091"/>
          </a:xfrm>
          <a:prstGeom prst="rect">
            <a:avLst/>
          </a:prstGeom>
          <a:blipFill>
            <a:blip r:embed="rId20" cstate="print"/>
            <a:stretch>
              <a:fillRect/>
            </a:stretch>
          </a:blipFill>
        </p:spPr>
        <p:txBody>
          <a:bodyPr wrap="square" lIns="0" tIns="0" rIns="0" bIns="0" rtlCol="0"/>
          <a:lstStyle/>
          <a:p>
            <a:endParaRPr/>
          </a:p>
        </p:txBody>
      </p:sp>
      <p:sp>
        <p:nvSpPr>
          <p:cNvPr id="36" name="object 36"/>
          <p:cNvSpPr/>
          <p:nvPr/>
        </p:nvSpPr>
        <p:spPr>
          <a:xfrm>
            <a:off x="1668779" y="923544"/>
            <a:ext cx="1144524" cy="687324"/>
          </a:xfrm>
          <a:prstGeom prst="rect">
            <a:avLst/>
          </a:prstGeom>
          <a:blipFill>
            <a:blip r:embed="rId21" cstate="print"/>
            <a:stretch>
              <a:fillRect/>
            </a:stretch>
          </a:blipFill>
        </p:spPr>
        <p:txBody>
          <a:bodyPr wrap="square" lIns="0" tIns="0" rIns="0" bIns="0" rtlCol="0"/>
          <a:lstStyle/>
          <a:p>
            <a:endParaRPr/>
          </a:p>
        </p:txBody>
      </p:sp>
      <p:sp>
        <p:nvSpPr>
          <p:cNvPr id="37" name="object 37"/>
          <p:cNvSpPr/>
          <p:nvPr/>
        </p:nvSpPr>
        <p:spPr>
          <a:xfrm>
            <a:off x="1710689" y="925830"/>
            <a:ext cx="1051560" cy="640080"/>
          </a:xfrm>
          <a:prstGeom prst="rect">
            <a:avLst/>
          </a:prstGeom>
          <a:blipFill>
            <a:blip r:embed="rId22" cstate="print"/>
            <a:stretch>
              <a:fillRect/>
            </a:stretch>
          </a:blipFill>
        </p:spPr>
        <p:txBody>
          <a:bodyPr wrap="square" lIns="0" tIns="0" rIns="0" bIns="0" rtlCol="0"/>
          <a:lstStyle/>
          <a:p>
            <a:endParaRPr/>
          </a:p>
        </p:txBody>
      </p:sp>
      <p:sp>
        <p:nvSpPr>
          <p:cNvPr id="38" name="object 38"/>
          <p:cNvSpPr/>
          <p:nvPr/>
        </p:nvSpPr>
        <p:spPr>
          <a:xfrm>
            <a:off x="1710689" y="925830"/>
            <a:ext cx="1051560" cy="640080"/>
          </a:xfrm>
          <a:custGeom>
            <a:avLst/>
            <a:gdLst/>
            <a:ahLst/>
            <a:cxnLst/>
            <a:rect l="l" t="t" r="r" b="b"/>
            <a:pathLst>
              <a:path w="1051560" h="640080">
                <a:moveTo>
                  <a:pt x="0" y="106680"/>
                </a:moveTo>
                <a:lnTo>
                  <a:pt x="8381" y="65151"/>
                </a:lnTo>
                <a:lnTo>
                  <a:pt x="31242" y="31242"/>
                </a:lnTo>
                <a:lnTo>
                  <a:pt x="65151" y="8382"/>
                </a:lnTo>
                <a:lnTo>
                  <a:pt x="106680" y="0"/>
                </a:lnTo>
                <a:lnTo>
                  <a:pt x="944880" y="0"/>
                </a:lnTo>
                <a:lnTo>
                  <a:pt x="986409" y="8382"/>
                </a:lnTo>
                <a:lnTo>
                  <a:pt x="1020318" y="31242"/>
                </a:lnTo>
                <a:lnTo>
                  <a:pt x="1043178" y="65151"/>
                </a:lnTo>
                <a:lnTo>
                  <a:pt x="1051560" y="106680"/>
                </a:lnTo>
                <a:lnTo>
                  <a:pt x="1051560" y="533400"/>
                </a:lnTo>
                <a:lnTo>
                  <a:pt x="1043178" y="574929"/>
                </a:lnTo>
                <a:lnTo>
                  <a:pt x="1020318" y="608838"/>
                </a:lnTo>
                <a:lnTo>
                  <a:pt x="986409" y="631698"/>
                </a:lnTo>
                <a:lnTo>
                  <a:pt x="944880" y="640080"/>
                </a:lnTo>
                <a:lnTo>
                  <a:pt x="106680" y="640080"/>
                </a:lnTo>
                <a:lnTo>
                  <a:pt x="65151" y="631698"/>
                </a:lnTo>
                <a:lnTo>
                  <a:pt x="31242" y="608838"/>
                </a:lnTo>
                <a:lnTo>
                  <a:pt x="8381" y="574928"/>
                </a:lnTo>
                <a:lnTo>
                  <a:pt x="0" y="533400"/>
                </a:lnTo>
                <a:lnTo>
                  <a:pt x="0" y="106680"/>
                </a:lnTo>
                <a:close/>
              </a:path>
            </a:pathLst>
          </a:custGeom>
          <a:ln w="9525">
            <a:solidFill>
              <a:srgbClr val="7C5F9F"/>
            </a:solidFill>
          </a:ln>
        </p:spPr>
        <p:txBody>
          <a:bodyPr wrap="square" lIns="0" tIns="0" rIns="0" bIns="0" rtlCol="0"/>
          <a:lstStyle/>
          <a:p>
            <a:endParaRPr/>
          </a:p>
        </p:txBody>
      </p:sp>
      <p:sp>
        <p:nvSpPr>
          <p:cNvPr id="39" name="object 39"/>
          <p:cNvSpPr txBox="1"/>
          <p:nvPr/>
        </p:nvSpPr>
        <p:spPr>
          <a:xfrm>
            <a:off x="1775205" y="973582"/>
            <a:ext cx="904875" cy="506730"/>
          </a:xfrm>
          <a:prstGeom prst="rect">
            <a:avLst/>
          </a:prstGeom>
        </p:spPr>
        <p:txBody>
          <a:bodyPr vert="horz" wrap="square" lIns="0" tIns="0" rIns="0" bIns="0" rtlCol="0">
            <a:spAutoFit/>
          </a:bodyPr>
          <a:lstStyle/>
          <a:p>
            <a:pPr marL="12700">
              <a:lnSpc>
                <a:spcPct val="100000"/>
              </a:lnSpc>
            </a:pPr>
            <a:r>
              <a:rPr sz="1000" b="1" u="sng" spc="-5" dirty="0">
                <a:solidFill>
                  <a:srgbClr val="FFFFFF"/>
                </a:solidFill>
                <a:latin typeface="Calibri"/>
                <a:cs typeface="Calibri"/>
              </a:rPr>
              <a:t>FINANCE:</a:t>
            </a:r>
            <a:endParaRPr sz="1000">
              <a:latin typeface="Calibri"/>
              <a:cs typeface="Calibri"/>
            </a:endParaRPr>
          </a:p>
          <a:p>
            <a:pPr marL="12700" marR="5080">
              <a:lnSpc>
                <a:spcPts val="1019"/>
              </a:lnSpc>
              <a:spcBef>
                <a:spcPts val="600"/>
              </a:spcBef>
            </a:pPr>
            <a:r>
              <a:rPr sz="1000" b="1" spc="-10" dirty="0">
                <a:solidFill>
                  <a:srgbClr val="FFFFFF"/>
                </a:solidFill>
                <a:latin typeface="Calibri"/>
                <a:cs typeface="Calibri"/>
              </a:rPr>
              <a:t>P</a:t>
            </a:r>
            <a:r>
              <a:rPr sz="1000" b="1" spc="-5" dirty="0">
                <a:solidFill>
                  <a:srgbClr val="FFFFFF"/>
                </a:solidFill>
                <a:latin typeface="Calibri"/>
                <a:cs typeface="Calibri"/>
              </a:rPr>
              <a:t>ro</a:t>
            </a:r>
            <a:r>
              <a:rPr sz="1000" b="1" spc="-10" dirty="0">
                <a:solidFill>
                  <a:srgbClr val="FFFFFF"/>
                </a:solidFill>
                <a:latin typeface="Calibri"/>
                <a:cs typeface="Calibri"/>
              </a:rPr>
              <a:t>g</a:t>
            </a:r>
            <a:r>
              <a:rPr sz="1000" b="1" spc="-5" dirty="0">
                <a:solidFill>
                  <a:srgbClr val="FFFFFF"/>
                </a:solidFill>
                <a:latin typeface="Calibri"/>
                <a:cs typeface="Calibri"/>
              </a:rPr>
              <a:t>ram/bud</a:t>
            </a:r>
            <a:r>
              <a:rPr sz="1000" b="1" spc="-10" dirty="0">
                <a:solidFill>
                  <a:srgbClr val="FFFFFF"/>
                </a:solidFill>
                <a:latin typeface="Calibri"/>
                <a:cs typeface="Calibri"/>
              </a:rPr>
              <a:t>g</a:t>
            </a:r>
            <a:r>
              <a:rPr sz="1000" b="1" spc="-5" dirty="0">
                <a:solidFill>
                  <a:srgbClr val="FFFFFF"/>
                </a:solidFill>
                <a:latin typeface="Calibri"/>
                <a:cs typeface="Calibri"/>
              </a:rPr>
              <a:t>et  evaluation</a:t>
            </a:r>
            <a:endParaRPr sz="1000">
              <a:latin typeface="Calibri"/>
              <a:cs typeface="Calibri"/>
            </a:endParaRPr>
          </a:p>
        </p:txBody>
      </p:sp>
      <p:sp>
        <p:nvSpPr>
          <p:cNvPr id="40" name="object 40"/>
          <p:cNvSpPr/>
          <p:nvPr/>
        </p:nvSpPr>
        <p:spPr>
          <a:xfrm>
            <a:off x="2721864" y="556259"/>
            <a:ext cx="1213103" cy="734568"/>
          </a:xfrm>
          <a:prstGeom prst="rect">
            <a:avLst/>
          </a:prstGeom>
          <a:blipFill>
            <a:blip r:embed="rId23" cstate="print"/>
            <a:stretch>
              <a:fillRect/>
            </a:stretch>
          </a:blipFill>
        </p:spPr>
        <p:txBody>
          <a:bodyPr wrap="square" lIns="0" tIns="0" rIns="0" bIns="0" rtlCol="0"/>
          <a:lstStyle/>
          <a:p>
            <a:endParaRPr/>
          </a:p>
        </p:txBody>
      </p:sp>
      <p:sp>
        <p:nvSpPr>
          <p:cNvPr id="41" name="object 41"/>
          <p:cNvSpPr/>
          <p:nvPr/>
        </p:nvSpPr>
        <p:spPr>
          <a:xfrm>
            <a:off x="2726435" y="577595"/>
            <a:ext cx="1144524" cy="635508"/>
          </a:xfrm>
          <a:prstGeom prst="rect">
            <a:avLst/>
          </a:prstGeom>
          <a:blipFill>
            <a:blip r:embed="rId24" cstate="print"/>
            <a:stretch>
              <a:fillRect/>
            </a:stretch>
          </a:blipFill>
        </p:spPr>
        <p:txBody>
          <a:bodyPr wrap="square" lIns="0" tIns="0" rIns="0" bIns="0" rtlCol="0"/>
          <a:lstStyle/>
          <a:p>
            <a:endParaRPr/>
          </a:p>
        </p:txBody>
      </p:sp>
      <p:sp>
        <p:nvSpPr>
          <p:cNvPr id="42" name="object 42"/>
          <p:cNvSpPr/>
          <p:nvPr/>
        </p:nvSpPr>
        <p:spPr>
          <a:xfrm>
            <a:off x="2768600" y="580390"/>
            <a:ext cx="1118870" cy="640080"/>
          </a:xfrm>
          <a:prstGeom prst="rect">
            <a:avLst/>
          </a:prstGeom>
          <a:blipFill>
            <a:blip r:embed="rId25" cstate="print"/>
            <a:stretch>
              <a:fillRect/>
            </a:stretch>
          </a:blipFill>
        </p:spPr>
        <p:txBody>
          <a:bodyPr wrap="square" lIns="0" tIns="0" rIns="0" bIns="0" rtlCol="0"/>
          <a:lstStyle/>
          <a:p>
            <a:endParaRPr/>
          </a:p>
        </p:txBody>
      </p:sp>
      <p:sp>
        <p:nvSpPr>
          <p:cNvPr id="43" name="object 43"/>
          <p:cNvSpPr/>
          <p:nvPr/>
        </p:nvSpPr>
        <p:spPr>
          <a:xfrm>
            <a:off x="2768600" y="580390"/>
            <a:ext cx="1118870" cy="640080"/>
          </a:xfrm>
          <a:custGeom>
            <a:avLst/>
            <a:gdLst/>
            <a:ahLst/>
            <a:cxnLst/>
            <a:rect l="l" t="t" r="r" b="b"/>
            <a:pathLst>
              <a:path w="1118870" h="640080">
                <a:moveTo>
                  <a:pt x="0" y="106680"/>
                </a:moveTo>
                <a:lnTo>
                  <a:pt x="8381" y="65150"/>
                </a:lnTo>
                <a:lnTo>
                  <a:pt x="31242" y="31241"/>
                </a:lnTo>
                <a:lnTo>
                  <a:pt x="65150" y="8381"/>
                </a:lnTo>
                <a:lnTo>
                  <a:pt x="106680" y="0"/>
                </a:lnTo>
                <a:lnTo>
                  <a:pt x="1012189" y="0"/>
                </a:lnTo>
                <a:lnTo>
                  <a:pt x="1053718" y="8382"/>
                </a:lnTo>
                <a:lnTo>
                  <a:pt x="1087627" y="31242"/>
                </a:lnTo>
                <a:lnTo>
                  <a:pt x="1110488" y="65151"/>
                </a:lnTo>
                <a:lnTo>
                  <a:pt x="1118870" y="106680"/>
                </a:lnTo>
                <a:lnTo>
                  <a:pt x="1118870" y="533400"/>
                </a:lnTo>
                <a:lnTo>
                  <a:pt x="1110488" y="574928"/>
                </a:lnTo>
                <a:lnTo>
                  <a:pt x="1087627" y="608838"/>
                </a:lnTo>
                <a:lnTo>
                  <a:pt x="1053718" y="631698"/>
                </a:lnTo>
                <a:lnTo>
                  <a:pt x="1012189" y="640080"/>
                </a:lnTo>
                <a:lnTo>
                  <a:pt x="106680" y="640080"/>
                </a:lnTo>
                <a:lnTo>
                  <a:pt x="65150" y="631698"/>
                </a:lnTo>
                <a:lnTo>
                  <a:pt x="31242" y="608838"/>
                </a:lnTo>
                <a:lnTo>
                  <a:pt x="8381" y="574928"/>
                </a:lnTo>
                <a:lnTo>
                  <a:pt x="0" y="533400"/>
                </a:lnTo>
                <a:lnTo>
                  <a:pt x="0" y="106680"/>
                </a:lnTo>
                <a:close/>
              </a:path>
            </a:pathLst>
          </a:custGeom>
          <a:ln w="9525">
            <a:solidFill>
              <a:srgbClr val="F69240"/>
            </a:solidFill>
          </a:ln>
        </p:spPr>
        <p:txBody>
          <a:bodyPr wrap="square" lIns="0" tIns="0" rIns="0" bIns="0" rtlCol="0"/>
          <a:lstStyle/>
          <a:p>
            <a:endParaRPr/>
          </a:p>
        </p:txBody>
      </p:sp>
      <p:sp>
        <p:nvSpPr>
          <p:cNvPr id="44" name="object 44"/>
          <p:cNvSpPr txBox="1"/>
          <p:nvPr/>
        </p:nvSpPr>
        <p:spPr>
          <a:xfrm>
            <a:off x="2833242" y="628015"/>
            <a:ext cx="904875" cy="455295"/>
          </a:xfrm>
          <a:prstGeom prst="rect">
            <a:avLst/>
          </a:prstGeom>
        </p:spPr>
        <p:txBody>
          <a:bodyPr vert="horz" wrap="square" lIns="0" tIns="0" rIns="0" bIns="0" rtlCol="0">
            <a:spAutoFit/>
          </a:bodyPr>
          <a:lstStyle/>
          <a:p>
            <a:pPr marL="12700">
              <a:lnSpc>
                <a:spcPct val="100000"/>
              </a:lnSpc>
            </a:pPr>
            <a:r>
              <a:rPr sz="1000" b="1" u="sng" spc="-10" dirty="0">
                <a:solidFill>
                  <a:srgbClr val="FFFFFF"/>
                </a:solidFill>
                <a:latin typeface="Calibri"/>
                <a:cs typeface="Calibri"/>
              </a:rPr>
              <a:t>PPE:</a:t>
            </a:r>
            <a:endParaRPr sz="1000">
              <a:latin typeface="Calibri"/>
              <a:cs typeface="Calibri"/>
            </a:endParaRPr>
          </a:p>
          <a:p>
            <a:pPr marL="12700">
              <a:lnSpc>
                <a:spcPts val="1110"/>
              </a:lnSpc>
              <a:spcBef>
                <a:spcPts val="10"/>
              </a:spcBef>
            </a:pPr>
            <a:r>
              <a:rPr sz="1000" b="1" spc="-5" dirty="0">
                <a:solidFill>
                  <a:srgbClr val="FFFFFF"/>
                </a:solidFill>
                <a:latin typeface="Calibri"/>
                <a:cs typeface="Calibri"/>
              </a:rPr>
              <a:t>Program/budget</a:t>
            </a:r>
            <a:endParaRPr sz="1000">
              <a:latin typeface="Calibri"/>
              <a:cs typeface="Calibri"/>
            </a:endParaRPr>
          </a:p>
          <a:p>
            <a:pPr marL="12700">
              <a:lnSpc>
                <a:spcPts val="1110"/>
              </a:lnSpc>
            </a:pPr>
            <a:r>
              <a:rPr sz="1000" b="1" spc="-5" dirty="0">
                <a:solidFill>
                  <a:srgbClr val="FFFFFF"/>
                </a:solidFill>
                <a:latin typeface="Calibri"/>
                <a:cs typeface="Calibri"/>
              </a:rPr>
              <a:t>evaluation</a:t>
            </a:r>
            <a:endParaRPr sz="1000">
              <a:latin typeface="Calibri"/>
              <a:cs typeface="Calibri"/>
            </a:endParaRPr>
          </a:p>
        </p:txBody>
      </p:sp>
      <p:sp>
        <p:nvSpPr>
          <p:cNvPr id="45" name="object 45"/>
          <p:cNvSpPr/>
          <p:nvPr/>
        </p:nvSpPr>
        <p:spPr>
          <a:xfrm>
            <a:off x="7880604" y="3898391"/>
            <a:ext cx="1214627" cy="1283208"/>
          </a:xfrm>
          <a:prstGeom prst="rect">
            <a:avLst/>
          </a:prstGeom>
          <a:blipFill>
            <a:blip r:embed="rId26" cstate="print"/>
            <a:stretch>
              <a:fillRect/>
            </a:stretch>
          </a:blipFill>
        </p:spPr>
        <p:txBody>
          <a:bodyPr wrap="square" lIns="0" tIns="0" rIns="0" bIns="0" rtlCol="0"/>
          <a:lstStyle/>
          <a:p>
            <a:endParaRPr/>
          </a:p>
        </p:txBody>
      </p:sp>
      <p:sp>
        <p:nvSpPr>
          <p:cNvPr id="46" name="object 46"/>
          <p:cNvSpPr/>
          <p:nvPr/>
        </p:nvSpPr>
        <p:spPr>
          <a:xfrm>
            <a:off x="7909559" y="3944111"/>
            <a:ext cx="1127759" cy="1152144"/>
          </a:xfrm>
          <a:prstGeom prst="rect">
            <a:avLst/>
          </a:prstGeom>
          <a:blipFill>
            <a:blip r:embed="rId27" cstate="print"/>
            <a:stretch>
              <a:fillRect/>
            </a:stretch>
          </a:blipFill>
        </p:spPr>
        <p:txBody>
          <a:bodyPr wrap="square" lIns="0" tIns="0" rIns="0" bIns="0" rtlCol="0"/>
          <a:lstStyle/>
          <a:p>
            <a:endParaRPr/>
          </a:p>
        </p:txBody>
      </p:sp>
      <p:sp>
        <p:nvSpPr>
          <p:cNvPr id="47" name="object 47"/>
          <p:cNvSpPr/>
          <p:nvPr/>
        </p:nvSpPr>
        <p:spPr>
          <a:xfrm>
            <a:off x="7928609" y="3923029"/>
            <a:ext cx="1118870" cy="1188720"/>
          </a:xfrm>
          <a:prstGeom prst="rect">
            <a:avLst/>
          </a:prstGeom>
          <a:blipFill>
            <a:blip r:embed="rId28" cstate="print"/>
            <a:stretch>
              <a:fillRect/>
            </a:stretch>
          </a:blipFill>
        </p:spPr>
        <p:txBody>
          <a:bodyPr wrap="square" lIns="0" tIns="0" rIns="0" bIns="0" rtlCol="0"/>
          <a:lstStyle/>
          <a:p>
            <a:endParaRPr/>
          </a:p>
        </p:txBody>
      </p:sp>
      <p:sp>
        <p:nvSpPr>
          <p:cNvPr id="48" name="object 48"/>
          <p:cNvSpPr/>
          <p:nvPr/>
        </p:nvSpPr>
        <p:spPr>
          <a:xfrm>
            <a:off x="7928609" y="3923029"/>
            <a:ext cx="1118870" cy="1188720"/>
          </a:xfrm>
          <a:custGeom>
            <a:avLst/>
            <a:gdLst/>
            <a:ahLst/>
            <a:cxnLst/>
            <a:rect l="l" t="t" r="r" b="b"/>
            <a:pathLst>
              <a:path w="1118870" h="1188720">
                <a:moveTo>
                  <a:pt x="0" y="186436"/>
                </a:moveTo>
                <a:lnTo>
                  <a:pt x="6657" y="136863"/>
                </a:lnTo>
                <a:lnTo>
                  <a:pt x="25447" y="92324"/>
                </a:lnTo>
                <a:lnTo>
                  <a:pt x="54594" y="54594"/>
                </a:lnTo>
                <a:lnTo>
                  <a:pt x="92324" y="25447"/>
                </a:lnTo>
                <a:lnTo>
                  <a:pt x="136863" y="6657"/>
                </a:lnTo>
                <a:lnTo>
                  <a:pt x="186436" y="0"/>
                </a:lnTo>
                <a:lnTo>
                  <a:pt x="932434" y="0"/>
                </a:lnTo>
                <a:lnTo>
                  <a:pt x="982006" y="6657"/>
                </a:lnTo>
                <a:lnTo>
                  <a:pt x="1026545" y="25447"/>
                </a:lnTo>
                <a:lnTo>
                  <a:pt x="1064275" y="54594"/>
                </a:lnTo>
                <a:lnTo>
                  <a:pt x="1093422" y="92324"/>
                </a:lnTo>
                <a:lnTo>
                  <a:pt x="1112212" y="136863"/>
                </a:lnTo>
                <a:lnTo>
                  <a:pt x="1118870" y="186436"/>
                </a:lnTo>
                <a:lnTo>
                  <a:pt x="1118870" y="1002284"/>
                </a:lnTo>
                <a:lnTo>
                  <a:pt x="1112212" y="1051856"/>
                </a:lnTo>
                <a:lnTo>
                  <a:pt x="1093422" y="1096395"/>
                </a:lnTo>
                <a:lnTo>
                  <a:pt x="1064275" y="1134125"/>
                </a:lnTo>
                <a:lnTo>
                  <a:pt x="1026545" y="1163272"/>
                </a:lnTo>
                <a:lnTo>
                  <a:pt x="982006" y="1182062"/>
                </a:lnTo>
                <a:lnTo>
                  <a:pt x="932434" y="1188720"/>
                </a:lnTo>
                <a:lnTo>
                  <a:pt x="186436" y="1188720"/>
                </a:lnTo>
                <a:lnTo>
                  <a:pt x="136863" y="1182062"/>
                </a:lnTo>
                <a:lnTo>
                  <a:pt x="92324" y="1163272"/>
                </a:lnTo>
                <a:lnTo>
                  <a:pt x="54594" y="1134125"/>
                </a:lnTo>
                <a:lnTo>
                  <a:pt x="25447" y="1096395"/>
                </a:lnTo>
                <a:lnTo>
                  <a:pt x="6657" y="1051856"/>
                </a:lnTo>
                <a:lnTo>
                  <a:pt x="0" y="1002284"/>
                </a:lnTo>
                <a:lnTo>
                  <a:pt x="0" y="186436"/>
                </a:lnTo>
                <a:close/>
              </a:path>
            </a:pathLst>
          </a:custGeom>
          <a:ln w="9525">
            <a:solidFill>
              <a:srgbClr val="F69240"/>
            </a:solidFill>
          </a:ln>
        </p:spPr>
        <p:txBody>
          <a:bodyPr wrap="square" lIns="0" tIns="0" rIns="0" bIns="0" rtlCol="0"/>
          <a:lstStyle/>
          <a:p>
            <a:endParaRPr/>
          </a:p>
        </p:txBody>
      </p:sp>
      <p:sp>
        <p:nvSpPr>
          <p:cNvPr id="49" name="object 49"/>
          <p:cNvSpPr txBox="1"/>
          <p:nvPr/>
        </p:nvSpPr>
        <p:spPr>
          <a:xfrm>
            <a:off x="8017509" y="3994784"/>
            <a:ext cx="889000" cy="972185"/>
          </a:xfrm>
          <a:prstGeom prst="rect">
            <a:avLst/>
          </a:prstGeom>
        </p:spPr>
        <p:txBody>
          <a:bodyPr vert="horz" wrap="square" lIns="0" tIns="0" rIns="0" bIns="0" rtlCol="0">
            <a:spAutoFit/>
          </a:bodyPr>
          <a:lstStyle/>
          <a:p>
            <a:pPr marL="12700">
              <a:lnSpc>
                <a:spcPct val="100000"/>
              </a:lnSpc>
            </a:pPr>
            <a:r>
              <a:rPr sz="1000" b="1" u="sng" spc="-10" dirty="0">
                <a:solidFill>
                  <a:srgbClr val="FFFFFF"/>
                </a:solidFill>
                <a:latin typeface="Calibri"/>
                <a:cs typeface="Calibri"/>
              </a:rPr>
              <a:t>PPE:</a:t>
            </a:r>
            <a:endParaRPr sz="1000">
              <a:latin typeface="Calibri"/>
              <a:cs typeface="Calibri"/>
            </a:endParaRPr>
          </a:p>
          <a:p>
            <a:pPr marL="12700">
              <a:lnSpc>
                <a:spcPts val="1110"/>
              </a:lnSpc>
              <a:spcBef>
                <a:spcPts val="420"/>
              </a:spcBef>
            </a:pPr>
            <a:r>
              <a:rPr sz="1000" b="1" spc="-5" dirty="0">
                <a:solidFill>
                  <a:srgbClr val="FFFFFF"/>
                </a:solidFill>
                <a:latin typeface="Calibri"/>
                <a:cs typeface="Calibri"/>
              </a:rPr>
              <a:t>Discuss</a:t>
            </a:r>
            <a:r>
              <a:rPr sz="1000" b="1" spc="-70" dirty="0">
                <a:solidFill>
                  <a:srgbClr val="FFFFFF"/>
                </a:solidFill>
                <a:latin typeface="Calibri"/>
                <a:cs typeface="Calibri"/>
              </a:rPr>
              <a:t> </a:t>
            </a:r>
            <a:r>
              <a:rPr sz="1000" b="1" spc="-5" dirty="0">
                <a:solidFill>
                  <a:srgbClr val="FFFFFF"/>
                </a:solidFill>
                <a:latin typeface="Calibri"/>
                <a:cs typeface="Calibri"/>
              </a:rPr>
              <a:t>funding</a:t>
            </a:r>
            <a:endParaRPr sz="1000">
              <a:latin typeface="Calibri"/>
              <a:cs typeface="Calibri"/>
            </a:endParaRPr>
          </a:p>
          <a:p>
            <a:pPr marL="12700">
              <a:lnSpc>
                <a:spcPts val="1110"/>
              </a:lnSpc>
            </a:pPr>
            <a:r>
              <a:rPr sz="1000" b="1" spc="-5" dirty="0">
                <a:solidFill>
                  <a:srgbClr val="FFFFFF"/>
                </a:solidFill>
                <a:latin typeface="Calibri"/>
                <a:cs typeface="Calibri"/>
              </a:rPr>
              <a:t>projections</a:t>
            </a:r>
            <a:endParaRPr sz="1000">
              <a:latin typeface="Calibri"/>
              <a:cs typeface="Calibri"/>
            </a:endParaRPr>
          </a:p>
          <a:p>
            <a:pPr marL="12700" marR="5080">
              <a:lnSpc>
                <a:spcPts val="1019"/>
              </a:lnSpc>
              <a:spcBef>
                <a:spcPts val="605"/>
              </a:spcBef>
            </a:pPr>
            <a:r>
              <a:rPr sz="1000" b="1" spc="-5" dirty="0">
                <a:solidFill>
                  <a:srgbClr val="FFFFFF"/>
                </a:solidFill>
                <a:latin typeface="Calibri"/>
                <a:cs typeface="Calibri"/>
              </a:rPr>
              <a:t>Train </a:t>
            </a:r>
            <a:r>
              <a:rPr sz="1000" b="1" dirty="0">
                <a:solidFill>
                  <a:srgbClr val="FFFFFF"/>
                </a:solidFill>
                <a:latin typeface="Calibri"/>
                <a:cs typeface="Calibri"/>
              </a:rPr>
              <a:t>on</a:t>
            </a:r>
            <a:r>
              <a:rPr sz="1000" b="1" spc="-70" dirty="0">
                <a:solidFill>
                  <a:srgbClr val="FFFFFF"/>
                </a:solidFill>
                <a:latin typeface="Calibri"/>
                <a:cs typeface="Calibri"/>
              </a:rPr>
              <a:t> </a:t>
            </a:r>
            <a:r>
              <a:rPr sz="1000" b="1" spc="-5" dirty="0">
                <a:solidFill>
                  <a:srgbClr val="FFFFFF"/>
                </a:solidFill>
                <a:latin typeface="Calibri"/>
                <a:cs typeface="Calibri"/>
              </a:rPr>
              <a:t>process  and support  planning</a:t>
            </a:r>
            <a:endParaRPr sz="1000">
              <a:latin typeface="Calibri"/>
              <a:cs typeface="Calibri"/>
            </a:endParaRPr>
          </a:p>
        </p:txBody>
      </p:sp>
      <p:sp>
        <p:nvSpPr>
          <p:cNvPr id="50" name="object 50"/>
          <p:cNvSpPr/>
          <p:nvPr/>
        </p:nvSpPr>
        <p:spPr>
          <a:xfrm>
            <a:off x="6743700" y="3899915"/>
            <a:ext cx="1191768" cy="1284732"/>
          </a:xfrm>
          <a:prstGeom prst="rect">
            <a:avLst/>
          </a:prstGeom>
          <a:blipFill>
            <a:blip r:embed="rId29" cstate="print"/>
            <a:stretch>
              <a:fillRect/>
            </a:stretch>
          </a:blipFill>
        </p:spPr>
        <p:txBody>
          <a:bodyPr wrap="square" lIns="0" tIns="0" rIns="0" bIns="0" rtlCol="0"/>
          <a:lstStyle/>
          <a:p>
            <a:endParaRPr/>
          </a:p>
        </p:txBody>
      </p:sp>
      <p:sp>
        <p:nvSpPr>
          <p:cNvPr id="51" name="object 51"/>
          <p:cNvSpPr/>
          <p:nvPr/>
        </p:nvSpPr>
        <p:spPr>
          <a:xfrm>
            <a:off x="6771131" y="3945635"/>
            <a:ext cx="1083564" cy="1152144"/>
          </a:xfrm>
          <a:prstGeom prst="rect">
            <a:avLst/>
          </a:prstGeom>
          <a:blipFill>
            <a:blip r:embed="rId30" cstate="print"/>
            <a:stretch>
              <a:fillRect/>
            </a:stretch>
          </a:blipFill>
        </p:spPr>
        <p:txBody>
          <a:bodyPr wrap="square" lIns="0" tIns="0" rIns="0" bIns="0" rtlCol="0"/>
          <a:lstStyle/>
          <a:p>
            <a:endParaRPr/>
          </a:p>
        </p:txBody>
      </p:sp>
      <p:sp>
        <p:nvSpPr>
          <p:cNvPr id="52" name="object 52"/>
          <p:cNvSpPr/>
          <p:nvPr/>
        </p:nvSpPr>
        <p:spPr>
          <a:xfrm>
            <a:off x="6790690" y="3924934"/>
            <a:ext cx="1097279" cy="1188720"/>
          </a:xfrm>
          <a:prstGeom prst="rect">
            <a:avLst/>
          </a:prstGeom>
          <a:blipFill>
            <a:blip r:embed="rId31" cstate="print"/>
            <a:stretch>
              <a:fillRect/>
            </a:stretch>
          </a:blipFill>
        </p:spPr>
        <p:txBody>
          <a:bodyPr wrap="square" lIns="0" tIns="0" rIns="0" bIns="0" rtlCol="0"/>
          <a:lstStyle/>
          <a:p>
            <a:endParaRPr/>
          </a:p>
        </p:txBody>
      </p:sp>
      <p:sp>
        <p:nvSpPr>
          <p:cNvPr id="53" name="object 53"/>
          <p:cNvSpPr/>
          <p:nvPr/>
        </p:nvSpPr>
        <p:spPr>
          <a:xfrm>
            <a:off x="6790690" y="3924934"/>
            <a:ext cx="1097280" cy="1188720"/>
          </a:xfrm>
          <a:custGeom>
            <a:avLst/>
            <a:gdLst/>
            <a:ahLst/>
            <a:cxnLst/>
            <a:rect l="l" t="t" r="r" b="b"/>
            <a:pathLst>
              <a:path w="1097279" h="1188720">
                <a:moveTo>
                  <a:pt x="0" y="182879"/>
                </a:moveTo>
                <a:lnTo>
                  <a:pt x="6535" y="134276"/>
                </a:lnTo>
                <a:lnTo>
                  <a:pt x="24976" y="90593"/>
                </a:lnTo>
                <a:lnTo>
                  <a:pt x="53578" y="53578"/>
                </a:lnTo>
                <a:lnTo>
                  <a:pt x="90593" y="24976"/>
                </a:lnTo>
                <a:lnTo>
                  <a:pt x="134276" y="6535"/>
                </a:lnTo>
                <a:lnTo>
                  <a:pt x="182879" y="0"/>
                </a:lnTo>
                <a:lnTo>
                  <a:pt x="914400" y="0"/>
                </a:lnTo>
                <a:lnTo>
                  <a:pt x="963003" y="6535"/>
                </a:lnTo>
                <a:lnTo>
                  <a:pt x="1006686" y="24976"/>
                </a:lnTo>
                <a:lnTo>
                  <a:pt x="1043701" y="53578"/>
                </a:lnTo>
                <a:lnTo>
                  <a:pt x="1072303" y="90593"/>
                </a:lnTo>
                <a:lnTo>
                  <a:pt x="1090744" y="134276"/>
                </a:lnTo>
                <a:lnTo>
                  <a:pt x="1097279" y="182879"/>
                </a:lnTo>
                <a:lnTo>
                  <a:pt x="1097279" y="1005839"/>
                </a:lnTo>
                <a:lnTo>
                  <a:pt x="1090744" y="1054443"/>
                </a:lnTo>
                <a:lnTo>
                  <a:pt x="1072303" y="1098126"/>
                </a:lnTo>
                <a:lnTo>
                  <a:pt x="1043701" y="1135141"/>
                </a:lnTo>
                <a:lnTo>
                  <a:pt x="1006686" y="1163743"/>
                </a:lnTo>
                <a:lnTo>
                  <a:pt x="963003" y="1182184"/>
                </a:lnTo>
                <a:lnTo>
                  <a:pt x="914400" y="1188720"/>
                </a:lnTo>
                <a:lnTo>
                  <a:pt x="182879" y="1188720"/>
                </a:lnTo>
                <a:lnTo>
                  <a:pt x="134276" y="1182184"/>
                </a:lnTo>
                <a:lnTo>
                  <a:pt x="90593" y="1163743"/>
                </a:lnTo>
                <a:lnTo>
                  <a:pt x="53578" y="1135141"/>
                </a:lnTo>
                <a:lnTo>
                  <a:pt x="24976" y="1098126"/>
                </a:lnTo>
                <a:lnTo>
                  <a:pt x="6535" y="1054443"/>
                </a:lnTo>
                <a:lnTo>
                  <a:pt x="0" y="1005839"/>
                </a:lnTo>
                <a:lnTo>
                  <a:pt x="0" y="182879"/>
                </a:lnTo>
                <a:close/>
              </a:path>
            </a:pathLst>
          </a:custGeom>
          <a:ln w="9525">
            <a:solidFill>
              <a:srgbClr val="7C5F9F"/>
            </a:solidFill>
          </a:ln>
        </p:spPr>
        <p:txBody>
          <a:bodyPr wrap="square" lIns="0" tIns="0" rIns="0" bIns="0" rtlCol="0"/>
          <a:lstStyle/>
          <a:p>
            <a:endParaRPr/>
          </a:p>
        </p:txBody>
      </p:sp>
      <p:sp>
        <p:nvSpPr>
          <p:cNvPr id="54" name="object 54"/>
          <p:cNvSpPr txBox="1"/>
          <p:nvPr/>
        </p:nvSpPr>
        <p:spPr>
          <a:xfrm>
            <a:off x="6878193" y="3995673"/>
            <a:ext cx="842644" cy="972185"/>
          </a:xfrm>
          <a:prstGeom prst="rect">
            <a:avLst/>
          </a:prstGeom>
        </p:spPr>
        <p:txBody>
          <a:bodyPr vert="horz" wrap="square" lIns="0" tIns="0" rIns="0" bIns="0" rtlCol="0">
            <a:spAutoFit/>
          </a:bodyPr>
          <a:lstStyle/>
          <a:p>
            <a:pPr marL="12700">
              <a:lnSpc>
                <a:spcPct val="100000"/>
              </a:lnSpc>
            </a:pPr>
            <a:r>
              <a:rPr sz="1000" b="1" u="sng" spc="-5" dirty="0">
                <a:solidFill>
                  <a:srgbClr val="FFFFFF"/>
                </a:solidFill>
                <a:latin typeface="Calibri"/>
                <a:cs typeface="Calibri"/>
              </a:rPr>
              <a:t>FINANCE:</a:t>
            </a:r>
            <a:endParaRPr sz="1000">
              <a:latin typeface="Calibri"/>
              <a:cs typeface="Calibri"/>
            </a:endParaRPr>
          </a:p>
          <a:p>
            <a:pPr marL="12700" marR="5080">
              <a:lnSpc>
                <a:spcPts val="1019"/>
              </a:lnSpc>
              <a:spcBef>
                <a:spcPts val="605"/>
              </a:spcBef>
            </a:pPr>
            <a:r>
              <a:rPr sz="1000" b="1" spc="-5" dirty="0">
                <a:solidFill>
                  <a:srgbClr val="FFFFFF"/>
                </a:solidFill>
                <a:latin typeface="Calibri"/>
                <a:cs typeface="Calibri"/>
              </a:rPr>
              <a:t>Discuss</a:t>
            </a:r>
            <a:r>
              <a:rPr sz="1000" b="1" spc="-50" dirty="0">
                <a:solidFill>
                  <a:srgbClr val="FFFFFF"/>
                </a:solidFill>
                <a:latin typeface="Calibri"/>
                <a:cs typeface="Calibri"/>
              </a:rPr>
              <a:t> </a:t>
            </a:r>
            <a:r>
              <a:rPr sz="1000" b="1" spc="-5" dirty="0">
                <a:solidFill>
                  <a:srgbClr val="FFFFFF"/>
                </a:solidFill>
                <a:latin typeface="Calibri"/>
                <a:cs typeface="Calibri"/>
              </a:rPr>
              <a:t>funding  projections</a:t>
            </a:r>
            <a:endParaRPr sz="1000">
              <a:latin typeface="Calibri"/>
              <a:cs typeface="Calibri"/>
            </a:endParaRPr>
          </a:p>
          <a:p>
            <a:pPr marL="12700" marR="219075">
              <a:lnSpc>
                <a:spcPts val="1019"/>
              </a:lnSpc>
              <a:spcBef>
                <a:spcPts val="600"/>
              </a:spcBef>
            </a:pPr>
            <a:r>
              <a:rPr sz="1000" b="1" spc="-5" dirty="0">
                <a:solidFill>
                  <a:srgbClr val="FFFFFF"/>
                </a:solidFill>
                <a:latin typeface="Calibri"/>
                <a:cs typeface="Calibri"/>
              </a:rPr>
              <a:t>Collect</a:t>
            </a:r>
            <a:r>
              <a:rPr sz="1000" b="1" spc="-70" dirty="0">
                <a:solidFill>
                  <a:srgbClr val="FFFFFF"/>
                </a:solidFill>
                <a:latin typeface="Calibri"/>
                <a:cs typeface="Calibri"/>
              </a:rPr>
              <a:t> </a:t>
            </a:r>
            <a:r>
              <a:rPr sz="1000" b="1" spc="-5" dirty="0">
                <a:solidFill>
                  <a:srgbClr val="FFFFFF"/>
                </a:solidFill>
                <a:latin typeface="Calibri"/>
                <a:cs typeface="Calibri"/>
              </a:rPr>
              <a:t>cost  center  projections</a:t>
            </a:r>
            <a:endParaRPr sz="1000">
              <a:latin typeface="Calibri"/>
              <a:cs typeface="Calibri"/>
            </a:endParaRPr>
          </a:p>
        </p:txBody>
      </p:sp>
      <p:sp>
        <p:nvSpPr>
          <p:cNvPr id="55" name="object 55"/>
          <p:cNvSpPr txBox="1"/>
          <p:nvPr/>
        </p:nvSpPr>
        <p:spPr>
          <a:xfrm>
            <a:off x="4981194" y="4399026"/>
            <a:ext cx="434340" cy="266700"/>
          </a:xfrm>
          <a:prstGeom prst="rect">
            <a:avLst/>
          </a:prstGeom>
        </p:spPr>
        <p:txBody>
          <a:bodyPr vert="horz" wrap="square" lIns="0" tIns="0" rIns="0" bIns="0" rtlCol="0">
            <a:spAutoFit/>
          </a:bodyPr>
          <a:lstStyle/>
          <a:p>
            <a:pPr marL="12700">
              <a:lnSpc>
                <a:spcPct val="100000"/>
              </a:lnSpc>
            </a:pPr>
            <a:r>
              <a:rPr sz="1600" b="1" spc="-10" dirty="0">
                <a:solidFill>
                  <a:srgbClr val="C00000"/>
                </a:solidFill>
                <a:latin typeface="Calibri"/>
                <a:cs typeface="Calibri"/>
              </a:rPr>
              <a:t>2017</a:t>
            </a:r>
            <a:endParaRPr sz="1600">
              <a:latin typeface="Calibri"/>
              <a:cs typeface="Calibri"/>
            </a:endParaRPr>
          </a:p>
        </p:txBody>
      </p:sp>
      <p:sp>
        <p:nvSpPr>
          <p:cNvPr id="56" name="object 56"/>
          <p:cNvSpPr txBox="1">
            <a:spLocks noGrp="1"/>
          </p:cNvSpPr>
          <p:nvPr>
            <p:ph type="title"/>
          </p:nvPr>
        </p:nvSpPr>
        <p:spPr>
          <a:xfrm>
            <a:off x="455777" y="164591"/>
            <a:ext cx="8397875" cy="298450"/>
          </a:xfrm>
          <a:prstGeom prst="rect">
            <a:avLst/>
          </a:prstGeom>
        </p:spPr>
        <p:txBody>
          <a:bodyPr vert="horz" wrap="square" lIns="0" tIns="0" rIns="0" bIns="0" rtlCol="0">
            <a:spAutoFit/>
          </a:bodyPr>
          <a:lstStyle/>
          <a:p>
            <a:pPr marL="12700">
              <a:lnSpc>
                <a:spcPct val="100000"/>
              </a:lnSpc>
            </a:pPr>
            <a:r>
              <a:rPr sz="1800" i="1" spc="15" dirty="0">
                <a:solidFill>
                  <a:srgbClr val="17365D"/>
                </a:solidFill>
                <a:latin typeface="Calibri"/>
                <a:cs typeface="Calibri"/>
              </a:rPr>
              <a:t>Where </a:t>
            </a:r>
            <a:r>
              <a:rPr sz="1800" i="1" spc="-25" dirty="0">
                <a:solidFill>
                  <a:srgbClr val="17365D"/>
                </a:solidFill>
                <a:latin typeface="Calibri"/>
                <a:cs typeface="Calibri"/>
              </a:rPr>
              <a:t>We </a:t>
            </a:r>
            <a:r>
              <a:rPr sz="1800" i="1" spc="15" dirty="0">
                <a:solidFill>
                  <a:srgbClr val="17365D"/>
                </a:solidFill>
                <a:latin typeface="Calibri"/>
                <a:cs typeface="Calibri"/>
              </a:rPr>
              <a:t>Moved</a:t>
            </a:r>
            <a:r>
              <a:rPr sz="1800" spc="15" dirty="0">
                <a:solidFill>
                  <a:srgbClr val="17365D"/>
                </a:solidFill>
              </a:rPr>
              <a:t>: 2016-17 Continuous </a:t>
            </a:r>
            <a:r>
              <a:rPr sz="1800" spc="10" dirty="0">
                <a:solidFill>
                  <a:srgbClr val="17365D"/>
                </a:solidFill>
              </a:rPr>
              <a:t>Improvement </a:t>
            </a:r>
            <a:r>
              <a:rPr sz="1800" spc="15" dirty="0">
                <a:solidFill>
                  <a:srgbClr val="17365D"/>
                </a:solidFill>
              </a:rPr>
              <a:t>Planning and Funding </a:t>
            </a:r>
            <a:r>
              <a:rPr sz="1800" spc="35" dirty="0">
                <a:solidFill>
                  <a:srgbClr val="17365D"/>
                </a:solidFill>
              </a:rPr>
              <a:t> </a:t>
            </a:r>
            <a:r>
              <a:rPr sz="1800" spc="15" dirty="0">
                <a:solidFill>
                  <a:srgbClr val="17365D"/>
                </a:solidFill>
              </a:rPr>
              <a:t>Processes</a:t>
            </a:r>
            <a:endParaRPr sz="1800">
              <a:latin typeface="Calibri"/>
              <a:cs typeface="Calibri"/>
            </a:endParaRPr>
          </a:p>
        </p:txBody>
      </p:sp>
      <p:sp>
        <p:nvSpPr>
          <p:cNvPr id="57" name="object 57"/>
          <p:cNvSpPr/>
          <p:nvPr/>
        </p:nvSpPr>
        <p:spPr>
          <a:xfrm>
            <a:off x="2561717" y="2324100"/>
            <a:ext cx="3581400" cy="1821433"/>
          </a:xfrm>
          <a:prstGeom prst="rect">
            <a:avLst/>
          </a:prstGeom>
          <a:blipFill>
            <a:blip r:embed="rId32" cstate="print"/>
            <a:stretch>
              <a:fillRect/>
            </a:stretch>
          </a:blipFill>
        </p:spPr>
        <p:txBody>
          <a:bodyPr wrap="square" lIns="0" tIns="0" rIns="0" bIns="0" rtlCol="0"/>
          <a:lstStyle/>
          <a:p>
            <a:endParaRPr/>
          </a:p>
        </p:txBody>
      </p:sp>
      <p:sp>
        <p:nvSpPr>
          <p:cNvPr id="58" name="object 58"/>
          <p:cNvSpPr/>
          <p:nvPr/>
        </p:nvSpPr>
        <p:spPr>
          <a:xfrm>
            <a:off x="2557017" y="2319401"/>
            <a:ext cx="3590925" cy="1831339"/>
          </a:xfrm>
          <a:custGeom>
            <a:avLst/>
            <a:gdLst/>
            <a:ahLst/>
            <a:cxnLst/>
            <a:rect l="l" t="t" r="r" b="b"/>
            <a:pathLst>
              <a:path w="3590925" h="1831339">
                <a:moveTo>
                  <a:pt x="0" y="1830959"/>
                </a:moveTo>
                <a:lnTo>
                  <a:pt x="3590925" y="1830959"/>
                </a:lnTo>
                <a:lnTo>
                  <a:pt x="3590925" y="0"/>
                </a:lnTo>
                <a:lnTo>
                  <a:pt x="0" y="0"/>
                </a:lnTo>
                <a:lnTo>
                  <a:pt x="0" y="1830959"/>
                </a:lnTo>
                <a:close/>
              </a:path>
            </a:pathLst>
          </a:custGeom>
          <a:ln w="9525">
            <a:solidFill>
              <a:srgbClr val="A6A6A6"/>
            </a:solidFill>
          </a:ln>
        </p:spPr>
        <p:txBody>
          <a:bodyPr wrap="square" lIns="0" tIns="0" rIns="0" bIns="0" rtlCol="0"/>
          <a:lstStyle/>
          <a:p>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630680537"/>
              </p:ext>
            </p:extLst>
          </p:nvPr>
        </p:nvGraphicFramePr>
        <p:xfrm>
          <a:off x="609600" y="685799"/>
          <a:ext cx="7849113" cy="5961538"/>
        </p:xfrm>
        <a:graphic>
          <a:graphicData uri="http://schemas.openxmlformats.org/drawingml/2006/table">
            <a:tbl>
              <a:tblPr/>
              <a:tblGrid>
                <a:gridCol w="1500812"/>
                <a:gridCol w="6348301"/>
              </a:tblGrid>
              <a:tr h="286062">
                <a:tc>
                  <a:txBody>
                    <a:bodyPr/>
                    <a:lstStyle/>
                    <a:p>
                      <a:pPr marL="65405" marR="0" eaLnBrk="0" hangingPunct="0">
                        <a:lnSpc>
                          <a:spcPts val="1330"/>
                        </a:lnSpc>
                        <a:spcBef>
                          <a:spcPts val="0"/>
                        </a:spcBef>
                        <a:spcAft>
                          <a:spcPts val="0"/>
                        </a:spcAft>
                      </a:pPr>
                      <a:r>
                        <a:rPr lang="en-US" sz="1000" b="1" dirty="0">
                          <a:effectLst/>
                          <a:latin typeface="Calibri" panose="020F0502020204030204" pitchFamily="34" charset="0"/>
                          <a:ea typeface="Times New Roman" panose="02020603050405020304" pitchFamily="18" charset="0"/>
                          <a:cs typeface="Calibri" panose="020F0502020204030204" pitchFamily="34" charset="0"/>
                        </a:rPr>
                        <a:t>Timeframe</a:t>
                      </a:r>
                      <a:endParaRPr lang="en-US" sz="1000" dirty="0">
                        <a:effectLst/>
                        <a:latin typeface="Calibri" panose="020F0502020204030204" pitchFamily="34" charset="0"/>
                        <a:ea typeface="Times New Roman" panose="02020603050405020304" pitchFamily="18" charset="0"/>
                        <a:cs typeface="Calibri" panose="020F050202020403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marR="0" eaLnBrk="0" hangingPunct="0">
                        <a:lnSpc>
                          <a:spcPts val="1330"/>
                        </a:lnSpc>
                        <a:spcBef>
                          <a:spcPts val="0"/>
                        </a:spcBef>
                        <a:spcAft>
                          <a:spcPts val="0"/>
                        </a:spcAft>
                      </a:pPr>
                      <a:r>
                        <a:rPr lang="en-US" sz="1000" b="1">
                          <a:effectLst/>
                          <a:latin typeface="Calibri" panose="020F0502020204030204" pitchFamily="34" charset="0"/>
                          <a:ea typeface="Times New Roman" panose="02020603050405020304" pitchFamily="18" charset="0"/>
                          <a:cs typeface="Calibri" panose="020F0502020204030204" pitchFamily="34" charset="0"/>
                        </a:rPr>
                        <a:t>Event</a:t>
                      </a:r>
                      <a:endParaRPr lang="en-US" sz="1000">
                        <a:effectLst/>
                        <a:latin typeface="Calibri" panose="020F0502020204030204" pitchFamily="34" charset="0"/>
                        <a:ea typeface="Times New Roman" panose="02020603050405020304" pitchFamily="18" charset="0"/>
                        <a:cs typeface="Calibri" panose="020F050202020403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97580">
                <a:tc>
                  <a:txBody>
                    <a:bodyPr/>
                    <a:lstStyle/>
                    <a:p>
                      <a:pPr marL="65405" marR="0" eaLnBrk="0" hangingPunct="0">
                        <a:lnSpc>
                          <a:spcPts val="1340"/>
                        </a:lnSpc>
                        <a:spcBef>
                          <a:spcPts val="0"/>
                        </a:spcBef>
                        <a:spcAft>
                          <a:spcPts val="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October 2016</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marR="65405" eaLnBrk="0" hangingPunct="0">
                        <a:lnSpc>
                          <a:spcPct val="107000"/>
                        </a:lnSpc>
                        <a:spcBef>
                          <a:spcPts val="0"/>
                        </a:spcBef>
                        <a:spcAft>
                          <a:spcPts val="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The Budget Request Process team (Planning and Evaluation and Finance) recommended that the Superintendent and Cabinet identify priority areas so that cost center heads could determine whether to submit a request and tailor requests to these priorities.</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9887">
                <a:tc>
                  <a:txBody>
                    <a:bodyPr/>
                    <a:lstStyle/>
                    <a:p>
                      <a:pPr marL="65405" marR="194310" eaLnBrk="0" hangingPunct="0">
                        <a:lnSpc>
                          <a:spcPct val="107000"/>
                        </a:lnSpc>
                        <a:spcBef>
                          <a:spcPts val="0"/>
                        </a:spcBef>
                        <a:spcAft>
                          <a:spcPts val="0"/>
                        </a:spcAft>
                      </a:pPr>
                      <a:r>
                        <a:rPr lang="en-US" sz="1000">
                          <a:effectLst/>
                          <a:latin typeface="Calibri" panose="020F0502020204030204" pitchFamily="34" charset="0"/>
                          <a:ea typeface="Times New Roman" panose="02020603050405020304" pitchFamily="18" charset="0"/>
                          <a:cs typeface="Calibri" panose="020F0502020204030204" pitchFamily="34" charset="0"/>
                        </a:rPr>
                        <a:t>End-of November 2016</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marR="198120" eaLnBrk="0" hangingPunct="0">
                        <a:lnSpc>
                          <a:spcPct val="107000"/>
                        </a:lnSpc>
                        <a:spcBef>
                          <a:spcPts val="0"/>
                        </a:spcBef>
                        <a:spcAft>
                          <a:spcPts val="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Finance was tasked with asking cost center heads to estimate any projected funding needs with no restrictions on requests.</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9052">
                <a:tc>
                  <a:txBody>
                    <a:bodyPr/>
                    <a:lstStyle/>
                    <a:p>
                      <a:pPr marL="65405" marR="0" eaLnBrk="0" hangingPunct="0">
                        <a:lnSpc>
                          <a:spcPts val="1340"/>
                        </a:lnSpc>
                        <a:spcBef>
                          <a:spcPts val="0"/>
                        </a:spcBef>
                        <a:spcAft>
                          <a:spcPts val="0"/>
                        </a:spcAft>
                      </a:pPr>
                      <a:r>
                        <a:rPr lang="en-US" sz="1000">
                          <a:effectLst/>
                          <a:latin typeface="Calibri" panose="020F0502020204030204" pitchFamily="34" charset="0"/>
                          <a:ea typeface="Times New Roman" panose="02020603050405020304" pitchFamily="18" charset="0"/>
                          <a:cs typeface="Calibri" panose="020F0502020204030204" pitchFamily="34" charset="0"/>
                        </a:rPr>
                        <a:t>Early</a:t>
                      </a:r>
                    </a:p>
                    <a:p>
                      <a:pPr marL="65405" marR="0" eaLnBrk="0" hangingPunct="0">
                        <a:lnSpc>
                          <a:spcPct val="107000"/>
                        </a:lnSpc>
                        <a:spcBef>
                          <a:spcPts val="0"/>
                        </a:spcBef>
                        <a:spcAft>
                          <a:spcPts val="0"/>
                        </a:spcAft>
                      </a:pPr>
                      <a:r>
                        <a:rPr lang="en-US" sz="1000">
                          <a:effectLst/>
                          <a:latin typeface="Calibri" panose="020F0502020204030204" pitchFamily="34" charset="0"/>
                          <a:ea typeface="Times New Roman" panose="02020603050405020304" pitchFamily="18" charset="0"/>
                          <a:cs typeface="Calibri" panose="020F0502020204030204" pitchFamily="34" charset="0"/>
                        </a:rPr>
                        <a:t>December 2016</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marR="197485" eaLnBrk="0" hangingPunct="0">
                        <a:lnSpc>
                          <a:spcPct val="107000"/>
                        </a:lnSpc>
                        <a:spcBef>
                          <a:spcPts val="0"/>
                        </a:spcBef>
                        <a:spcAft>
                          <a:spcPts val="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Supervisors reviewed budget requests and gave some initial feedback to cost center heads on how to modify those asks.</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8329">
                <a:tc>
                  <a:txBody>
                    <a:bodyPr/>
                    <a:lstStyle/>
                    <a:p>
                      <a:pPr marL="65405" marR="254000" eaLnBrk="0" hangingPunct="0">
                        <a:lnSpc>
                          <a:spcPct val="107000"/>
                        </a:lnSpc>
                        <a:spcBef>
                          <a:spcPts val="0"/>
                        </a:spcBef>
                        <a:spcAft>
                          <a:spcPts val="0"/>
                        </a:spcAft>
                      </a:pPr>
                      <a:r>
                        <a:rPr lang="en-US" sz="1000">
                          <a:effectLst/>
                          <a:latin typeface="Calibri" panose="020F0502020204030204" pitchFamily="34" charset="0"/>
                          <a:ea typeface="Times New Roman" panose="02020603050405020304" pitchFamily="18" charset="0"/>
                          <a:cs typeface="Calibri" panose="020F0502020204030204" pitchFamily="34" charset="0"/>
                        </a:rPr>
                        <a:t>Mid-December 2016</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marR="241935" eaLnBrk="0" hangingPunct="0">
                        <a:lnSpc>
                          <a:spcPct val="107000"/>
                        </a:lnSpc>
                        <a:spcBef>
                          <a:spcPts val="0"/>
                        </a:spcBef>
                        <a:spcAft>
                          <a:spcPts val="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The Budget Request Process team provided training for cost center heads based on the recommended process and provided guidance on how to make submissions.</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4339">
                <a:tc>
                  <a:txBody>
                    <a:bodyPr/>
                    <a:lstStyle/>
                    <a:p>
                      <a:pPr marL="65405" marR="356870" eaLnBrk="0" hangingPunct="0">
                        <a:lnSpc>
                          <a:spcPct val="107000"/>
                        </a:lnSpc>
                        <a:spcBef>
                          <a:spcPts val="0"/>
                        </a:spcBef>
                        <a:spcAft>
                          <a:spcPts val="0"/>
                        </a:spcAft>
                      </a:pPr>
                      <a:r>
                        <a:rPr lang="en-US" sz="1000">
                          <a:effectLst/>
                          <a:latin typeface="Calibri" panose="020F0502020204030204" pitchFamily="34" charset="0"/>
                          <a:ea typeface="Times New Roman" panose="02020603050405020304" pitchFamily="18" charset="0"/>
                          <a:cs typeface="Calibri" panose="020F0502020204030204" pitchFamily="34" charset="0"/>
                        </a:rPr>
                        <a:t>End-of January 2017</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marR="69850" eaLnBrk="0" hangingPunct="0">
                        <a:lnSpc>
                          <a:spcPct val="107000"/>
                        </a:lnSpc>
                        <a:spcBef>
                          <a:spcPts val="0"/>
                        </a:spcBef>
                        <a:spcAft>
                          <a:spcPts val="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Cost center heads submitted budget requests. No priorities were set in advance of the opening of this process by the Superintendent and Cabinet.</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3129">
                <a:tc>
                  <a:txBody>
                    <a:bodyPr/>
                    <a:lstStyle/>
                    <a:p>
                      <a:pPr marL="65405" marR="333375" eaLnBrk="0" hangingPunct="0">
                        <a:lnSpc>
                          <a:spcPct val="107000"/>
                        </a:lnSpc>
                        <a:spcBef>
                          <a:spcPts val="0"/>
                        </a:spcBef>
                        <a:spcAft>
                          <a:spcPts val="0"/>
                        </a:spcAft>
                      </a:pPr>
                      <a:r>
                        <a:rPr lang="en-US" sz="1000">
                          <a:effectLst/>
                          <a:latin typeface="Calibri" panose="020F0502020204030204" pitchFamily="34" charset="0"/>
                          <a:ea typeface="Times New Roman" panose="02020603050405020304" pitchFamily="18" charset="0"/>
                          <a:cs typeface="Calibri" panose="020F0502020204030204" pitchFamily="34" charset="0"/>
                        </a:rPr>
                        <a:t>Mid-February 2017</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marR="198120" eaLnBrk="0" hangingPunct="0">
                        <a:lnSpc>
                          <a:spcPct val="107000"/>
                        </a:lnSpc>
                        <a:spcBef>
                          <a:spcPts val="0"/>
                        </a:spcBef>
                        <a:spcAft>
                          <a:spcPts val="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The Budget Request Process team began to review submitted requests to identify common areas of need. This review process was based on an established scoring rubric focused on alignment with Vision 2020, demonstrated need, and clarity in objectives and planning.</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391">
                <a:tc>
                  <a:txBody>
                    <a:bodyPr/>
                    <a:lstStyle/>
                    <a:p>
                      <a:pPr marL="65405" marR="286385" eaLnBrk="0" hangingPunct="0">
                        <a:lnSpc>
                          <a:spcPct val="107000"/>
                        </a:lnSpc>
                        <a:spcBef>
                          <a:spcPts val="0"/>
                        </a:spcBef>
                        <a:spcAft>
                          <a:spcPts val="0"/>
                        </a:spcAft>
                      </a:pPr>
                      <a:r>
                        <a:rPr lang="en-US" sz="1000">
                          <a:effectLst/>
                          <a:latin typeface="Calibri" panose="020F0502020204030204" pitchFamily="34" charset="0"/>
                          <a:ea typeface="Times New Roman" panose="02020603050405020304" pitchFamily="18" charset="0"/>
                          <a:cs typeface="Calibri" panose="020F0502020204030204" pitchFamily="34" charset="0"/>
                        </a:rPr>
                        <a:t>End-of February 2017</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marR="107315" eaLnBrk="0" hangingPunct="0">
                        <a:lnSpc>
                          <a:spcPct val="107000"/>
                        </a:lnSpc>
                        <a:spcBef>
                          <a:spcPts val="0"/>
                        </a:spcBef>
                        <a:spcAft>
                          <a:spcPts val="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Before the Budget Request Process team completed their review, the Superintendent convened Cabinet and Assistant Superintendents to identify broad priority areas of need.</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55214">
                <a:tc>
                  <a:txBody>
                    <a:bodyPr/>
                    <a:lstStyle/>
                    <a:p>
                      <a:pPr marL="65405" marR="0" eaLnBrk="0" hangingPunct="0">
                        <a:lnSpc>
                          <a:spcPts val="1325"/>
                        </a:lnSpc>
                        <a:spcBef>
                          <a:spcPts val="0"/>
                        </a:spcBef>
                        <a:spcAft>
                          <a:spcPts val="0"/>
                        </a:spcAft>
                      </a:pPr>
                      <a:r>
                        <a:rPr lang="en-US" sz="1000">
                          <a:effectLst/>
                          <a:latin typeface="Calibri" panose="020F0502020204030204" pitchFamily="34" charset="0"/>
                          <a:ea typeface="Times New Roman" panose="02020603050405020304" pitchFamily="18" charset="0"/>
                          <a:cs typeface="Calibri" panose="020F0502020204030204" pitchFamily="34" charset="0"/>
                        </a:rPr>
                        <a:t>Early March 2017</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marR="76835" eaLnBrk="0" hangingPunct="0">
                        <a:lnSpc>
                          <a:spcPct val="107000"/>
                        </a:lnSpc>
                        <a:spcBef>
                          <a:spcPts val="0"/>
                        </a:spcBef>
                        <a:spcAft>
                          <a:spcPts val="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The Budget Request Process team shifted their focus from reviewing most submitted requests to reviewing only high cost items aligned with the three broad areas of need. Reviewers still followed the scoring rubric and also considered evidence of previous program efficacy (for existing programs). In addition, Planning and Evaluation staff examined the submissions from an equity lens (e.g., priority vs non-priority schools; other programs already in place at schools). These analyses were shared with the Superintendent to inform Cabinet’s review and selection of requested funds.</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54134">
                <a:tc>
                  <a:txBody>
                    <a:bodyPr/>
                    <a:lstStyle/>
                    <a:p>
                      <a:pPr marL="65405" marR="0" eaLnBrk="0" hangingPunct="0">
                        <a:lnSpc>
                          <a:spcPts val="1325"/>
                        </a:lnSpc>
                        <a:spcBef>
                          <a:spcPts val="0"/>
                        </a:spcBef>
                        <a:spcAft>
                          <a:spcPts val="0"/>
                        </a:spcAft>
                      </a:pPr>
                      <a:r>
                        <a:rPr lang="en-US" sz="1000">
                          <a:effectLst/>
                          <a:latin typeface="Calibri" panose="020F0502020204030204" pitchFamily="34" charset="0"/>
                          <a:ea typeface="Times New Roman" panose="02020603050405020304" pitchFamily="18" charset="0"/>
                          <a:cs typeface="Calibri" panose="020F0502020204030204" pitchFamily="34" charset="0"/>
                        </a:rPr>
                        <a:t>Mid-March 2017</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marR="66675" eaLnBrk="0" hangingPunct="0">
                        <a:lnSpc>
                          <a:spcPct val="107000"/>
                        </a:lnSpc>
                        <a:spcBef>
                          <a:spcPts val="0"/>
                        </a:spcBef>
                        <a:spcAft>
                          <a:spcPts val="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The Superintendent ultimately decided to divide the flexible funds between school- initiated programs and district-initiated programs with a greater proportion of funds directed to district programs. Additionally, Academics received a larger portion of the overall allocation with most funds directed to schools. Cabinet members and Assistant Superintendents then were asked to prioritize submissions made by their cost center heads within that allocated amount. The three areas of need identified by Cabinet did guide some of these selections.</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6601">
                <a:tc>
                  <a:txBody>
                    <a:bodyPr/>
                    <a:lstStyle/>
                    <a:p>
                      <a:pPr marL="65405" marR="0" eaLnBrk="0" hangingPunct="0">
                        <a:lnSpc>
                          <a:spcPts val="1325"/>
                        </a:lnSpc>
                        <a:spcBef>
                          <a:spcPts val="0"/>
                        </a:spcBef>
                        <a:spcAft>
                          <a:spcPts val="0"/>
                        </a:spcAft>
                      </a:pPr>
                      <a:r>
                        <a:rPr lang="en-US" sz="1000">
                          <a:effectLst/>
                          <a:latin typeface="Calibri" panose="020F0502020204030204" pitchFamily="34" charset="0"/>
                          <a:ea typeface="Times New Roman" panose="02020603050405020304" pitchFamily="18" charset="0"/>
                          <a:cs typeface="Calibri" panose="020F0502020204030204" pitchFamily="34" charset="0"/>
                        </a:rPr>
                        <a:t>Late March 2017</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marR="0" eaLnBrk="0" hangingPunct="0">
                        <a:lnSpc>
                          <a:spcPts val="1325"/>
                        </a:lnSpc>
                        <a:spcBef>
                          <a:spcPts val="0"/>
                        </a:spcBef>
                        <a:spcAft>
                          <a:spcPts val="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Final award decisions were communicated to cost center heads.</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6601">
                <a:tc>
                  <a:txBody>
                    <a:bodyPr/>
                    <a:lstStyle/>
                    <a:p>
                      <a:pPr marL="65405" marR="0" eaLnBrk="0" hangingPunct="0">
                        <a:lnSpc>
                          <a:spcPts val="1325"/>
                        </a:lnSpc>
                        <a:spcBef>
                          <a:spcPts val="0"/>
                        </a:spcBef>
                        <a:spcAft>
                          <a:spcPts val="0"/>
                        </a:spcAft>
                      </a:pPr>
                      <a:r>
                        <a:rPr lang="en-US" sz="1000">
                          <a:effectLst/>
                          <a:latin typeface="Calibri" panose="020F0502020204030204" pitchFamily="34" charset="0"/>
                          <a:ea typeface="Times New Roman" panose="02020603050405020304" pitchFamily="18" charset="0"/>
                          <a:cs typeface="Calibri" panose="020F0502020204030204" pitchFamily="34" charset="0"/>
                        </a:rPr>
                        <a:t>Mid-April</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marR="0" eaLnBrk="0" hangingPunct="0">
                        <a:lnSpc>
                          <a:spcPts val="1325"/>
                        </a:lnSpc>
                        <a:spcBef>
                          <a:spcPts val="0"/>
                        </a:spcBef>
                        <a:spcAft>
                          <a:spcPts val="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The Board received notification of the final list of selected funding requests.</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75083">
                <a:tc>
                  <a:txBody>
                    <a:bodyPr/>
                    <a:lstStyle/>
                    <a:p>
                      <a:pPr marL="65405" marR="0" eaLnBrk="0" hangingPunct="0">
                        <a:lnSpc>
                          <a:spcPts val="1325"/>
                        </a:lnSpc>
                        <a:spcBef>
                          <a:spcPts val="0"/>
                        </a:spcBef>
                        <a:spcAft>
                          <a:spcPts val="0"/>
                        </a:spcAft>
                      </a:pPr>
                      <a:r>
                        <a:rPr lang="en-US" sz="1000">
                          <a:effectLst/>
                          <a:latin typeface="Calibri" panose="020F0502020204030204" pitchFamily="34" charset="0"/>
                          <a:ea typeface="Times New Roman" panose="02020603050405020304" pitchFamily="18" charset="0"/>
                          <a:cs typeface="Calibri" panose="020F0502020204030204" pitchFamily="34" charset="0"/>
                        </a:rPr>
                        <a:t>Late March 2017</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marR="80010" eaLnBrk="0" hangingPunct="0">
                        <a:lnSpc>
                          <a:spcPct val="107000"/>
                        </a:lnSpc>
                        <a:spcBef>
                          <a:spcPts val="0"/>
                        </a:spcBef>
                        <a:spcAft>
                          <a:spcPts val="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Due to the change in review process, Planning and Evaluation recommended conducting a final review of selected submissions to identify any proposals with significant misalignment between their goals and targets or between their requested staffing and students served (i.e., unreasonable number of students served by a single staff member). As a result, cost center heads were required to adjust these points of misalignment in their proposals before funds were released for their selected proposals.</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Rectangle 2"/>
          <p:cNvSpPr>
            <a:spLocks noChangeArrowheads="1"/>
          </p:cNvSpPr>
          <p:nvPr/>
        </p:nvSpPr>
        <p:spPr bwMode="auto">
          <a:xfrm>
            <a:off x="990600" y="1968732"/>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5" name="Rectangle 3"/>
          <p:cNvSpPr>
            <a:spLocks noChangeArrowheads="1"/>
          </p:cNvSpPr>
          <p:nvPr/>
        </p:nvSpPr>
        <p:spPr bwMode="auto">
          <a:xfrm>
            <a:off x="914400" y="76200"/>
            <a:ext cx="5947205" cy="7540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Calibri" panose="020F0502020204030204" pitchFamily="34" charset="0"/>
              </a:rPr>
              <a:t/>
            </a:r>
            <a:br>
              <a:rPr kumimoji="0" lang="en-US" altLang="en-US" sz="11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Calibri" panose="020F0502020204030204" pitchFamily="34" charset="0"/>
              </a:rPr>
            </a:br>
            <a:r>
              <a:rPr kumimoji="0" lang="en-US" altLang="en-US" sz="1400" b="0" i="0" u="none" strike="noStrike" cap="none" normalizeH="0" baseline="0" dirty="0" smtClean="0">
                <a:ln>
                  <a:noFill/>
                </a:ln>
                <a:solidFill>
                  <a:srgbClr val="17365D"/>
                </a:solidFill>
                <a:effectLst/>
                <a:latin typeface="Arial" panose="020B0604020202020204" pitchFamily="34" charset="0"/>
                <a:ea typeface="Times New Roman" panose="02020603050405020304" pitchFamily="18" charset="0"/>
                <a:cs typeface="Cambria" panose="02040503050406030204" pitchFamily="18" charset="0"/>
              </a:rPr>
              <a:t>2017-2018:  Sequence of Events for Flexible Allocation Budget Process</a:t>
            </a:r>
            <a:endParaRPr kumimoji="0" lang="en-US" altLang="en-US" sz="6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2033170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4275454" y="4250435"/>
            <a:ext cx="1463040" cy="640080"/>
          </a:xfrm>
          <a:prstGeom prst="rect">
            <a:avLst/>
          </a:prstGeom>
          <a:ln w="9525">
            <a:solidFill>
              <a:srgbClr val="F69240"/>
            </a:solidFill>
          </a:ln>
        </p:spPr>
        <p:txBody>
          <a:bodyPr vert="horz" wrap="square" lIns="0" tIns="12065" rIns="0" bIns="0" rtlCol="0">
            <a:spAutoFit/>
          </a:bodyPr>
          <a:lstStyle/>
          <a:p>
            <a:pPr marL="41275">
              <a:lnSpc>
                <a:spcPts val="1190"/>
              </a:lnSpc>
              <a:spcBef>
                <a:spcPts val="95"/>
              </a:spcBef>
            </a:pPr>
            <a:r>
              <a:rPr sz="1000" b="1" spc="-10" dirty="0">
                <a:solidFill>
                  <a:srgbClr val="FFFFFF"/>
                </a:solidFill>
                <a:latin typeface="Calibri"/>
                <a:cs typeface="Calibri"/>
              </a:rPr>
              <a:t>PPE:</a:t>
            </a:r>
            <a:endParaRPr sz="1000">
              <a:latin typeface="Calibri"/>
              <a:cs typeface="Calibri"/>
            </a:endParaRPr>
          </a:p>
          <a:p>
            <a:pPr marL="41275" marR="79375">
              <a:lnSpc>
                <a:spcPct val="80100"/>
              </a:lnSpc>
              <a:spcBef>
                <a:spcPts val="225"/>
              </a:spcBef>
            </a:pPr>
            <a:r>
              <a:rPr sz="1000" b="1" spc="-5" dirty="0">
                <a:solidFill>
                  <a:srgbClr val="FFFFFF"/>
                </a:solidFill>
                <a:latin typeface="Calibri"/>
                <a:cs typeface="Calibri"/>
              </a:rPr>
              <a:t>Submit </a:t>
            </a:r>
            <a:r>
              <a:rPr sz="1000" b="1" spc="-10" dirty="0">
                <a:solidFill>
                  <a:srgbClr val="FFFFFF"/>
                </a:solidFill>
                <a:latin typeface="Calibri"/>
                <a:cs typeface="Calibri"/>
              </a:rPr>
              <a:t>CDIP </a:t>
            </a:r>
            <a:r>
              <a:rPr sz="1000" b="1" spc="-5" dirty="0">
                <a:solidFill>
                  <a:srgbClr val="FFFFFF"/>
                </a:solidFill>
                <a:latin typeface="Calibri"/>
                <a:cs typeface="Calibri"/>
              </a:rPr>
              <a:t>to </a:t>
            </a:r>
            <a:r>
              <a:rPr sz="1000" b="1" spc="-10" dirty="0">
                <a:solidFill>
                  <a:srgbClr val="FFFFFF"/>
                </a:solidFill>
                <a:latin typeface="Calibri"/>
                <a:cs typeface="Calibri"/>
              </a:rPr>
              <a:t>KDE Jan </a:t>
            </a:r>
            <a:r>
              <a:rPr sz="1000" b="1" spc="-5" dirty="0">
                <a:solidFill>
                  <a:srgbClr val="FFFFFF"/>
                </a:solidFill>
                <a:latin typeface="Calibri"/>
                <a:cs typeface="Calibri"/>
              </a:rPr>
              <a:t>1  </a:t>
            </a:r>
            <a:r>
              <a:rPr sz="1000" b="1" i="1" spc="-5" dirty="0">
                <a:solidFill>
                  <a:srgbClr val="C00000"/>
                </a:solidFill>
                <a:latin typeface="Calibri"/>
                <a:cs typeface="Calibri"/>
              </a:rPr>
              <a:t>BUT feel </a:t>
            </a:r>
            <a:r>
              <a:rPr sz="1000" b="1" i="1" spc="-10" dirty="0">
                <a:solidFill>
                  <a:srgbClr val="C00000"/>
                </a:solidFill>
                <a:latin typeface="Calibri"/>
                <a:cs typeface="Calibri"/>
              </a:rPr>
              <a:t>free </a:t>
            </a:r>
            <a:r>
              <a:rPr sz="1000" b="1" i="1" spc="-5" dirty="0">
                <a:solidFill>
                  <a:srgbClr val="C00000"/>
                </a:solidFill>
                <a:latin typeface="Calibri"/>
                <a:cs typeface="Calibri"/>
              </a:rPr>
              <a:t>to keep  working on</a:t>
            </a:r>
            <a:r>
              <a:rPr sz="1000" b="1" i="1" spc="-90" dirty="0">
                <a:solidFill>
                  <a:srgbClr val="C00000"/>
                </a:solidFill>
                <a:latin typeface="Calibri"/>
                <a:cs typeface="Calibri"/>
              </a:rPr>
              <a:t> </a:t>
            </a:r>
            <a:r>
              <a:rPr sz="1000" b="1" i="1" spc="-5" dirty="0">
                <a:solidFill>
                  <a:srgbClr val="C00000"/>
                </a:solidFill>
                <a:latin typeface="Calibri"/>
                <a:cs typeface="Calibri"/>
              </a:rPr>
              <a:t>it.</a:t>
            </a:r>
            <a:endParaRPr sz="1000">
              <a:latin typeface="Calibri"/>
              <a:cs typeface="Calibri"/>
            </a:endParaRPr>
          </a:p>
        </p:txBody>
      </p:sp>
      <p:sp>
        <p:nvSpPr>
          <p:cNvPr id="3" name="object 3"/>
          <p:cNvSpPr/>
          <p:nvPr/>
        </p:nvSpPr>
        <p:spPr>
          <a:xfrm>
            <a:off x="2589276" y="5647944"/>
            <a:ext cx="1321308" cy="1101852"/>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2612135" y="5689091"/>
            <a:ext cx="1267967" cy="970788"/>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2636520" y="5672772"/>
            <a:ext cx="1226820" cy="1005840"/>
          </a:xfrm>
          <a:prstGeom prst="rect">
            <a:avLst/>
          </a:prstGeom>
          <a:blipFill>
            <a:blip r:embed="rId4" cstate="print"/>
            <a:stretch>
              <a:fillRect/>
            </a:stretch>
          </a:blipFill>
        </p:spPr>
        <p:txBody>
          <a:bodyPr wrap="square" lIns="0" tIns="0" rIns="0" bIns="0" rtlCol="0"/>
          <a:lstStyle/>
          <a:p>
            <a:endParaRPr/>
          </a:p>
        </p:txBody>
      </p:sp>
      <p:sp>
        <p:nvSpPr>
          <p:cNvPr id="6" name="object 6"/>
          <p:cNvSpPr/>
          <p:nvPr/>
        </p:nvSpPr>
        <p:spPr>
          <a:xfrm>
            <a:off x="2636520" y="5672772"/>
            <a:ext cx="1226820" cy="1005840"/>
          </a:xfrm>
          <a:custGeom>
            <a:avLst/>
            <a:gdLst/>
            <a:ahLst/>
            <a:cxnLst/>
            <a:rect l="l" t="t" r="r" b="b"/>
            <a:pathLst>
              <a:path w="1226820" h="1005840">
                <a:moveTo>
                  <a:pt x="0" y="167639"/>
                </a:moveTo>
                <a:lnTo>
                  <a:pt x="5988" y="123075"/>
                </a:lnTo>
                <a:lnTo>
                  <a:pt x="22888" y="83029"/>
                </a:lnTo>
                <a:lnTo>
                  <a:pt x="49101" y="49101"/>
                </a:lnTo>
                <a:lnTo>
                  <a:pt x="83029" y="22888"/>
                </a:lnTo>
                <a:lnTo>
                  <a:pt x="123075" y="5988"/>
                </a:lnTo>
                <a:lnTo>
                  <a:pt x="167640" y="0"/>
                </a:lnTo>
                <a:lnTo>
                  <a:pt x="1059180" y="0"/>
                </a:lnTo>
                <a:lnTo>
                  <a:pt x="1103744" y="5988"/>
                </a:lnTo>
                <a:lnTo>
                  <a:pt x="1143790" y="22888"/>
                </a:lnTo>
                <a:lnTo>
                  <a:pt x="1177718" y="49101"/>
                </a:lnTo>
                <a:lnTo>
                  <a:pt x="1203931" y="83029"/>
                </a:lnTo>
                <a:lnTo>
                  <a:pt x="1220831" y="123075"/>
                </a:lnTo>
                <a:lnTo>
                  <a:pt x="1226820" y="167639"/>
                </a:lnTo>
                <a:lnTo>
                  <a:pt x="1226820" y="838199"/>
                </a:lnTo>
                <a:lnTo>
                  <a:pt x="1220831" y="882764"/>
                </a:lnTo>
                <a:lnTo>
                  <a:pt x="1203931" y="922810"/>
                </a:lnTo>
                <a:lnTo>
                  <a:pt x="1177718" y="956738"/>
                </a:lnTo>
                <a:lnTo>
                  <a:pt x="1143790" y="982951"/>
                </a:lnTo>
                <a:lnTo>
                  <a:pt x="1103744" y="999851"/>
                </a:lnTo>
                <a:lnTo>
                  <a:pt x="1059180" y="1005839"/>
                </a:lnTo>
                <a:lnTo>
                  <a:pt x="167640" y="1005839"/>
                </a:lnTo>
                <a:lnTo>
                  <a:pt x="123075" y="999851"/>
                </a:lnTo>
                <a:lnTo>
                  <a:pt x="83029" y="982951"/>
                </a:lnTo>
                <a:lnTo>
                  <a:pt x="49101" y="956738"/>
                </a:lnTo>
                <a:lnTo>
                  <a:pt x="22888" y="922810"/>
                </a:lnTo>
                <a:lnTo>
                  <a:pt x="5988" y="882764"/>
                </a:lnTo>
                <a:lnTo>
                  <a:pt x="0" y="838199"/>
                </a:lnTo>
                <a:lnTo>
                  <a:pt x="0" y="167639"/>
                </a:lnTo>
                <a:close/>
              </a:path>
            </a:pathLst>
          </a:custGeom>
          <a:ln w="9524">
            <a:solidFill>
              <a:srgbClr val="F69240"/>
            </a:solidFill>
          </a:ln>
        </p:spPr>
        <p:txBody>
          <a:bodyPr wrap="square" lIns="0" tIns="0" rIns="0" bIns="0" rtlCol="0"/>
          <a:lstStyle/>
          <a:p>
            <a:endParaRPr/>
          </a:p>
        </p:txBody>
      </p:sp>
      <p:sp>
        <p:nvSpPr>
          <p:cNvPr id="7" name="object 7"/>
          <p:cNvSpPr txBox="1"/>
          <p:nvPr/>
        </p:nvSpPr>
        <p:spPr>
          <a:xfrm>
            <a:off x="2719197" y="5739485"/>
            <a:ext cx="1025525" cy="790575"/>
          </a:xfrm>
          <a:prstGeom prst="rect">
            <a:avLst/>
          </a:prstGeom>
        </p:spPr>
        <p:txBody>
          <a:bodyPr vert="horz" wrap="square" lIns="0" tIns="0" rIns="0" bIns="0" rtlCol="0">
            <a:spAutoFit/>
          </a:bodyPr>
          <a:lstStyle/>
          <a:p>
            <a:pPr marL="12700">
              <a:lnSpc>
                <a:spcPct val="100000"/>
              </a:lnSpc>
            </a:pPr>
            <a:r>
              <a:rPr sz="1000" b="1" u="sng" spc="-10" dirty="0">
                <a:solidFill>
                  <a:srgbClr val="FFFFFF"/>
                </a:solidFill>
                <a:latin typeface="Calibri"/>
                <a:cs typeface="Calibri"/>
              </a:rPr>
              <a:t>PPE:</a:t>
            </a:r>
            <a:endParaRPr sz="1000">
              <a:latin typeface="Calibri"/>
              <a:cs typeface="Calibri"/>
            </a:endParaRPr>
          </a:p>
          <a:p>
            <a:pPr marL="12700" marR="5080">
              <a:lnSpc>
                <a:spcPct val="85100"/>
              </a:lnSpc>
              <a:spcBef>
                <a:spcPts val="190"/>
              </a:spcBef>
            </a:pPr>
            <a:r>
              <a:rPr sz="1000" b="1" spc="-5" dirty="0">
                <a:solidFill>
                  <a:srgbClr val="FFFFFF"/>
                </a:solidFill>
                <a:latin typeface="Calibri"/>
                <a:cs typeface="Calibri"/>
              </a:rPr>
              <a:t>Review budget  request  submissions</a:t>
            </a:r>
            <a:endParaRPr sz="1000">
              <a:latin typeface="Calibri"/>
              <a:cs typeface="Calibri"/>
            </a:endParaRPr>
          </a:p>
          <a:p>
            <a:pPr marL="12700">
              <a:lnSpc>
                <a:spcPct val="100000"/>
              </a:lnSpc>
              <a:spcBef>
                <a:spcPts val="420"/>
              </a:spcBef>
            </a:pPr>
            <a:r>
              <a:rPr sz="1000" b="1" spc="-5" dirty="0">
                <a:solidFill>
                  <a:srgbClr val="FFFFFF"/>
                </a:solidFill>
                <a:latin typeface="Calibri"/>
                <a:cs typeface="Calibri"/>
              </a:rPr>
              <a:t>Evaluation</a:t>
            </a:r>
            <a:r>
              <a:rPr sz="1000" b="1" spc="-55" dirty="0">
                <a:solidFill>
                  <a:srgbClr val="FFFFFF"/>
                </a:solidFill>
                <a:latin typeface="Calibri"/>
                <a:cs typeface="Calibri"/>
              </a:rPr>
              <a:t> </a:t>
            </a:r>
            <a:r>
              <a:rPr sz="1000" b="1" spc="-5" dirty="0">
                <a:solidFill>
                  <a:srgbClr val="FFFFFF"/>
                </a:solidFill>
                <a:latin typeface="Calibri"/>
                <a:cs typeface="Calibri"/>
              </a:rPr>
              <a:t>support</a:t>
            </a:r>
            <a:endParaRPr sz="1000">
              <a:latin typeface="Calibri"/>
              <a:cs typeface="Calibri"/>
            </a:endParaRPr>
          </a:p>
        </p:txBody>
      </p:sp>
      <p:sp>
        <p:nvSpPr>
          <p:cNvPr id="8" name="object 8"/>
          <p:cNvSpPr/>
          <p:nvPr/>
        </p:nvSpPr>
        <p:spPr>
          <a:xfrm>
            <a:off x="3742944" y="5490971"/>
            <a:ext cx="1066800" cy="1100328"/>
          </a:xfrm>
          <a:prstGeom prst="rect">
            <a:avLst/>
          </a:prstGeom>
          <a:blipFill>
            <a:blip r:embed="rId5" cstate="print"/>
            <a:stretch>
              <a:fillRect/>
            </a:stretch>
          </a:blipFill>
        </p:spPr>
        <p:txBody>
          <a:bodyPr wrap="square" lIns="0" tIns="0" rIns="0" bIns="0" rtlCol="0"/>
          <a:lstStyle/>
          <a:p>
            <a:endParaRPr/>
          </a:p>
        </p:txBody>
      </p:sp>
      <p:sp>
        <p:nvSpPr>
          <p:cNvPr id="9" name="object 9"/>
          <p:cNvSpPr/>
          <p:nvPr/>
        </p:nvSpPr>
        <p:spPr>
          <a:xfrm>
            <a:off x="3765803" y="5529071"/>
            <a:ext cx="906779" cy="946404"/>
          </a:xfrm>
          <a:prstGeom prst="rect">
            <a:avLst/>
          </a:prstGeom>
          <a:blipFill>
            <a:blip r:embed="rId6" cstate="print"/>
            <a:stretch>
              <a:fillRect/>
            </a:stretch>
          </a:blipFill>
        </p:spPr>
        <p:txBody>
          <a:bodyPr wrap="square" lIns="0" tIns="0" rIns="0" bIns="0" rtlCol="0"/>
          <a:lstStyle/>
          <a:p>
            <a:endParaRPr/>
          </a:p>
        </p:txBody>
      </p:sp>
      <p:sp>
        <p:nvSpPr>
          <p:cNvPr id="10" name="object 10"/>
          <p:cNvSpPr/>
          <p:nvPr/>
        </p:nvSpPr>
        <p:spPr>
          <a:xfrm>
            <a:off x="3790950" y="5515355"/>
            <a:ext cx="970914" cy="1005776"/>
          </a:xfrm>
          <a:prstGeom prst="rect">
            <a:avLst/>
          </a:prstGeom>
          <a:blipFill>
            <a:blip r:embed="rId7" cstate="print"/>
            <a:stretch>
              <a:fillRect/>
            </a:stretch>
          </a:blipFill>
        </p:spPr>
        <p:txBody>
          <a:bodyPr wrap="square" lIns="0" tIns="0" rIns="0" bIns="0" rtlCol="0"/>
          <a:lstStyle/>
          <a:p>
            <a:endParaRPr/>
          </a:p>
        </p:txBody>
      </p:sp>
      <p:sp>
        <p:nvSpPr>
          <p:cNvPr id="11" name="object 11"/>
          <p:cNvSpPr/>
          <p:nvPr/>
        </p:nvSpPr>
        <p:spPr>
          <a:xfrm>
            <a:off x="3790950" y="5515355"/>
            <a:ext cx="970915" cy="1005840"/>
          </a:xfrm>
          <a:custGeom>
            <a:avLst/>
            <a:gdLst/>
            <a:ahLst/>
            <a:cxnLst/>
            <a:rect l="l" t="t" r="r" b="b"/>
            <a:pathLst>
              <a:path w="970914" h="1005840">
                <a:moveTo>
                  <a:pt x="0" y="161759"/>
                </a:moveTo>
                <a:lnTo>
                  <a:pt x="5776" y="118746"/>
                </a:lnTo>
                <a:lnTo>
                  <a:pt x="22079" y="80102"/>
                </a:lnTo>
                <a:lnTo>
                  <a:pt x="47370" y="47366"/>
                </a:lnTo>
                <a:lnTo>
                  <a:pt x="80113" y="22077"/>
                </a:lnTo>
                <a:lnTo>
                  <a:pt x="118768" y="5775"/>
                </a:lnTo>
                <a:lnTo>
                  <a:pt x="161798" y="0"/>
                </a:lnTo>
                <a:lnTo>
                  <a:pt x="809116" y="0"/>
                </a:lnTo>
                <a:lnTo>
                  <a:pt x="852146" y="5775"/>
                </a:lnTo>
                <a:lnTo>
                  <a:pt x="890801" y="22077"/>
                </a:lnTo>
                <a:lnTo>
                  <a:pt x="923544" y="47366"/>
                </a:lnTo>
                <a:lnTo>
                  <a:pt x="948835" y="80102"/>
                </a:lnTo>
                <a:lnTo>
                  <a:pt x="965138" y="118746"/>
                </a:lnTo>
                <a:lnTo>
                  <a:pt x="970914" y="161759"/>
                </a:lnTo>
                <a:lnTo>
                  <a:pt x="970914" y="843953"/>
                </a:lnTo>
                <a:lnTo>
                  <a:pt x="965138" y="886971"/>
                </a:lnTo>
                <a:lnTo>
                  <a:pt x="948835" y="925627"/>
                </a:lnTo>
                <a:lnTo>
                  <a:pt x="923544" y="958378"/>
                </a:lnTo>
                <a:lnTo>
                  <a:pt x="890801" y="983682"/>
                </a:lnTo>
                <a:lnTo>
                  <a:pt x="852146" y="999995"/>
                </a:lnTo>
                <a:lnTo>
                  <a:pt x="809116" y="1005776"/>
                </a:lnTo>
                <a:lnTo>
                  <a:pt x="161798" y="1005776"/>
                </a:lnTo>
                <a:lnTo>
                  <a:pt x="118768" y="999995"/>
                </a:lnTo>
                <a:lnTo>
                  <a:pt x="80113" y="983682"/>
                </a:lnTo>
                <a:lnTo>
                  <a:pt x="47370" y="958378"/>
                </a:lnTo>
                <a:lnTo>
                  <a:pt x="22079" y="925627"/>
                </a:lnTo>
                <a:lnTo>
                  <a:pt x="5776" y="886971"/>
                </a:lnTo>
                <a:lnTo>
                  <a:pt x="0" y="843953"/>
                </a:lnTo>
                <a:lnTo>
                  <a:pt x="0" y="161759"/>
                </a:lnTo>
                <a:close/>
              </a:path>
            </a:pathLst>
          </a:custGeom>
          <a:ln w="9525">
            <a:solidFill>
              <a:srgbClr val="7C5F9F"/>
            </a:solidFill>
          </a:ln>
        </p:spPr>
        <p:txBody>
          <a:bodyPr wrap="square" lIns="0" tIns="0" rIns="0" bIns="0" rtlCol="0"/>
          <a:lstStyle/>
          <a:p>
            <a:endParaRPr/>
          </a:p>
        </p:txBody>
      </p:sp>
      <p:sp>
        <p:nvSpPr>
          <p:cNvPr id="12" name="object 12"/>
          <p:cNvSpPr txBox="1"/>
          <p:nvPr/>
        </p:nvSpPr>
        <p:spPr>
          <a:xfrm>
            <a:off x="3871976" y="5580379"/>
            <a:ext cx="665480" cy="765810"/>
          </a:xfrm>
          <a:prstGeom prst="rect">
            <a:avLst/>
          </a:prstGeom>
        </p:spPr>
        <p:txBody>
          <a:bodyPr vert="horz" wrap="square" lIns="0" tIns="0" rIns="0" bIns="0" rtlCol="0">
            <a:spAutoFit/>
          </a:bodyPr>
          <a:lstStyle/>
          <a:p>
            <a:pPr marL="12700">
              <a:lnSpc>
                <a:spcPct val="100000"/>
              </a:lnSpc>
            </a:pPr>
            <a:r>
              <a:rPr sz="1000" b="1" u="sng" spc="-5" dirty="0">
                <a:solidFill>
                  <a:srgbClr val="FFFFFF"/>
                </a:solidFill>
                <a:latin typeface="Calibri"/>
                <a:cs typeface="Calibri"/>
              </a:rPr>
              <a:t>FINANCE:</a:t>
            </a:r>
            <a:endParaRPr sz="1000">
              <a:latin typeface="Calibri"/>
              <a:cs typeface="Calibri"/>
            </a:endParaRPr>
          </a:p>
          <a:p>
            <a:pPr marL="12700" marR="5080">
              <a:lnSpc>
                <a:spcPts val="1019"/>
              </a:lnSpc>
              <a:spcBef>
                <a:spcPts val="600"/>
              </a:spcBef>
            </a:pPr>
            <a:r>
              <a:rPr sz="1000" b="1" spc="-5" dirty="0">
                <a:solidFill>
                  <a:srgbClr val="FFFFFF"/>
                </a:solidFill>
                <a:latin typeface="Calibri"/>
                <a:cs typeface="Calibri"/>
              </a:rPr>
              <a:t>Review  budget  request  subm</a:t>
            </a:r>
            <a:r>
              <a:rPr sz="1000" b="1" spc="-10" dirty="0">
                <a:solidFill>
                  <a:srgbClr val="FFFFFF"/>
                </a:solidFill>
                <a:latin typeface="Calibri"/>
                <a:cs typeface="Calibri"/>
              </a:rPr>
              <a:t>i</a:t>
            </a:r>
            <a:r>
              <a:rPr sz="1000" b="1" spc="-5" dirty="0">
                <a:solidFill>
                  <a:srgbClr val="FFFFFF"/>
                </a:solidFill>
                <a:latin typeface="Calibri"/>
                <a:cs typeface="Calibri"/>
              </a:rPr>
              <a:t>ss</a:t>
            </a:r>
            <a:r>
              <a:rPr sz="1000" b="1" spc="-15" dirty="0">
                <a:solidFill>
                  <a:srgbClr val="FFFFFF"/>
                </a:solidFill>
                <a:latin typeface="Calibri"/>
                <a:cs typeface="Calibri"/>
              </a:rPr>
              <a:t>i</a:t>
            </a:r>
            <a:r>
              <a:rPr sz="1000" b="1" spc="-5" dirty="0">
                <a:solidFill>
                  <a:srgbClr val="FFFFFF"/>
                </a:solidFill>
                <a:latin typeface="Calibri"/>
                <a:cs typeface="Calibri"/>
              </a:rPr>
              <a:t>ons</a:t>
            </a:r>
            <a:endParaRPr sz="1000">
              <a:latin typeface="Calibri"/>
              <a:cs typeface="Calibri"/>
            </a:endParaRPr>
          </a:p>
        </p:txBody>
      </p:sp>
      <p:sp>
        <p:nvSpPr>
          <p:cNvPr id="13" name="object 13"/>
          <p:cNvSpPr/>
          <p:nvPr/>
        </p:nvSpPr>
        <p:spPr>
          <a:xfrm>
            <a:off x="4306823" y="2758439"/>
            <a:ext cx="1284731" cy="949452"/>
          </a:xfrm>
          <a:prstGeom prst="rect">
            <a:avLst/>
          </a:prstGeom>
          <a:blipFill>
            <a:blip r:embed="rId8" cstate="print"/>
            <a:stretch>
              <a:fillRect/>
            </a:stretch>
          </a:blipFill>
        </p:spPr>
        <p:txBody>
          <a:bodyPr wrap="square" lIns="0" tIns="0" rIns="0" bIns="0" rtlCol="0"/>
          <a:lstStyle/>
          <a:p>
            <a:endParaRPr/>
          </a:p>
        </p:txBody>
      </p:sp>
      <p:sp>
        <p:nvSpPr>
          <p:cNvPr id="14" name="object 14"/>
          <p:cNvSpPr/>
          <p:nvPr/>
        </p:nvSpPr>
        <p:spPr>
          <a:xfrm>
            <a:off x="4328159" y="2749295"/>
            <a:ext cx="1235964" cy="946403"/>
          </a:xfrm>
          <a:prstGeom prst="rect">
            <a:avLst/>
          </a:prstGeom>
          <a:blipFill>
            <a:blip r:embed="rId9" cstate="print"/>
            <a:stretch>
              <a:fillRect/>
            </a:stretch>
          </a:blipFill>
        </p:spPr>
        <p:txBody>
          <a:bodyPr wrap="square" lIns="0" tIns="0" rIns="0" bIns="0" rtlCol="0"/>
          <a:lstStyle/>
          <a:p>
            <a:endParaRPr/>
          </a:p>
        </p:txBody>
      </p:sp>
      <p:sp>
        <p:nvSpPr>
          <p:cNvPr id="15" name="object 15"/>
          <p:cNvSpPr/>
          <p:nvPr/>
        </p:nvSpPr>
        <p:spPr>
          <a:xfrm>
            <a:off x="4354829" y="2782951"/>
            <a:ext cx="1188720" cy="854075"/>
          </a:xfrm>
          <a:custGeom>
            <a:avLst/>
            <a:gdLst/>
            <a:ahLst/>
            <a:cxnLst/>
            <a:rect l="l" t="t" r="r" b="b"/>
            <a:pathLst>
              <a:path w="1188720" h="854075">
                <a:moveTo>
                  <a:pt x="0" y="854075"/>
                </a:moveTo>
                <a:lnTo>
                  <a:pt x="1188720" y="854075"/>
                </a:lnTo>
                <a:lnTo>
                  <a:pt x="1188720" y="0"/>
                </a:lnTo>
                <a:lnTo>
                  <a:pt x="0" y="0"/>
                </a:lnTo>
                <a:lnTo>
                  <a:pt x="0" y="854075"/>
                </a:lnTo>
                <a:close/>
              </a:path>
            </a:pathLst>
          </a:custGeom>
          <a:solidFill>
            <a:srgbClr val="1F487C"/>
          </a:solidFill>
        </p:spPr>
        <p:txBody>
          <a:bodyPr wrap="square" lIns="0" tIns="0" rIns="0" bIns="0" rtlCol="0"/>
          <a:lstStyle/>
          <a:p>
            <a:endParaRPr/>
          </a:p>
        </p:txBody>
      </p:sp>
      <p:sp>
        <p:nvSpPr>
          <p:cNvPr id="16" name="object 16"/>
          <p:cNvSpPr/>
          <p:nvPr/>
        </p:nvSpPr>
        <p:spPr>
          <a:xfrm>
            <a:off x="4354829" y="2782951"/>
            <a:ext cx="1188720" cy="854075"/>
          </a:xfrm>
          <a:custGeom>
            <a:avLst/>
            <a:gdLst/>
            <a:ahLst/>
            <a:cxnLst/>
            <a:rect l="l" t="t" r="r" b="b"/>
            <a:pathLst>
              <a:path w="1188720" h="854075">
                <a:moveTo>
                  <a:pt x="0" y="854075"/>
                </a:moveTo>
                <a:lnTo>
                  <a:pt x="1188720" y="854075"/>
                </a:lnTo>
                <a:lnTo>
                  <a:pt x="1188720" y="0"/>
                </a:lnTo>
                <a:lnTo>
                  <a:pt x="0" y="0"/>
                </a:lnTo>
                <a:lnTo>
                  <a:pt x="0" y="854075"/>
                </a:lnTo>
                <a:close/>
              </a:path>
            </a:pathLst>
          </a:custGeom>
          <a:ln w="9525">
            <a:solidFill>
              <a:srgbClr val="4F81BC"/>
            </a:solidFill>
          </a:ln>
        </p:spPr>
        <p:txBody>
          <a:bodyPr wrap="square" lIns="0" tIns="0" rIns="0" bIns="0" rtlCol="0"/>
          <a:lstStyle/>
          <a:p>
            <a:endParaRPr/>
          </a:p>
        </p:txBody>
      </p:sp>
      <p:sp>
        <p:nvSpPr>
          <p:cNvPr id="17" name="object 17"/>
          <p:cNvSpPr txBox="1"/>
          <p:nvPr/>
        </p:nvSpPr>
        <p:spPr>
          <a:xfrm>
            <a:off x="4434332" y="2799969"/>
            <a:ext cx="995044" cy="765810"/>
          </a:xfrm>
          <a:prstGeom prst="rect">
            <a:avLst/>
          </a:prstGeom>
        </p:spPr>
        <p:txBody>
          <a:bodyPr vert="horz" wrap="square" lIns="0" tIns="0" rIns="0" bIns="0" rtlCol="0">
            <a:spAutoFit/>
          </a:bodyPr>
          <a:lstStyle/>
          <a:p>
            <a:pPr marL="12700">
              <a:lnSpc>
                <a:spcPct val="100000"/>
              </a:lnSpc>
            </a:pPr>
            <a:r>
              <a:rPr sz="1000" b="1" u="sng" spc="-10" dirty="0">
                <a:solidFill>
                  <a:srgbClr val="FFFFFF"/>
                </a:solidFill>
                <a:latin typeface="Calibri"/>
                <a:cs typeface="Calibri"/>
              </a:rPr>
              <a:t>CABINET:</a:t>
            </a:r>
            <a:endParaRPr sz="1000">
              <a:latin typeface="Calibri"/>
              <a:cs typeface="Calibri"/>
            </a:endParaRPr>
          </a:p>
          <a:p>
            <a:pPr marL="12700" marR="5080">
              <a:lnSpc>
                <a:spcPts val="1019"/>
              </a:lnSpc>
              <a:spcBef>
                <a:spcPts val="605"/>
              </a:spcBef>
            </a:pPr>
            <a:r>
              <a:rPr sz="1000" b="1" spc="-5" dirty="0">
                <a:solidFill>
                  <a:srgbClr val="FFFFFF"/>
                </a:solidFill>
                <a:latin typeface="Calibri"/>
                <a:cs typeface="Calibri"/>
              </a:rPr>
              <a:t>Cross-functionally  draft current</a:t>
            </a:r>
            <a:r>
              <a:rPr sz="1000" b="1" spc="-100" dirty="0">
                <a:solidFill>
                  <a:srgbClr val="FFFFFF"/>
                </a:solidFill>
                <a:latin typeface="Calibri"/>
                <a:cs typeface="Calibri"/>
              </a:rPr>
              <a:t> </a:t>
            </a:r>
            <a:r>
              <a:rPr sz="1000" b="1" spc="-5" dirty="0">
                <a:solidFill>
                  <a:srgbClr val="FFFFFF"/>
                </a:solidFill>
                <a:latin typeface="Calibri"/>
                <a:cs typeface="Calibri"/>
              </a:rPr>
              <a:t>work  plan </a:t>
            </a:r>
            <a:r>
              <a:rPr sz="1000" b="1" dirty="0">
                <a:solidFill>
                  <a:srgbClr val="FFFFFF"/>
                </a:solidFill>
                <a:latin typeface="Calibri"/>
                <a:cs typeface="Calibri"/>
              </a:rPr>
              <a:t>by </a:t>
            </a:r>
            <a:r>
              <a:rPr sz="1000" b="1" spc="-10" dirty="0">
                <a:solidFill>
                  <a:srgbClr val="FFFFFF"/>
                </a:solidFill>
                <a:latin typeface="Calibri"/>
                <a:cs typeface="Calibri"/>
              </a:rPr>
              <a:t>V2020  </a:t>
            </a:r>
            <a:r>
              <a:rPr sz="1000" b="1" spc="-5" dirty="0">
                <a:solidFill>
                  <a:srgbClr val="FFFFFF"/>
                </a:solidFill>
                <a:latin typeface="Calibri"/>
                <a:cs typeface="Calibri"/>
              </a:rPr>
              <a:t>Strategy</a:t>
            </a:r>
            <a:endParaRPr sz="1000">
              <a:latin typeface="Calibri"/>
              <a:cs typeface="Calibri"/>
            </a:endParaRPr>
          </a:p>
        </p:txBody>
      </p:sp>
      <p:sp>
        <p:nvSpPr>
          <p:cNvPr id="18" name="object 18"/>
          <p:cNvSpPr/>
          <p:nvPr/>
        </p:nvSpPr>
        <p:spPr>
          <a:xfrm>
            <a:off x="5483352" y="2727960"/>
            <a:ext cx="896112" cy="649224"/>
          </a:xfrm>
          <a:prstGeom prst="rect">
            <a:avLst/>
          </a:prstGeom>
          <a:blipFill>
            <a:blip r:embed="rId10" cstate="print"/>
            <a:stretch>
              <a:fillRect/>
            </a:stretch>
          </a:blipFill>
        </p:spPr>
        <p:txBody>
          <a:bodyPr wrap="square" lIns="0" tIns="0" rIns="0" bIns="0" rtlCol="0"/>
          <a:lstStyle/>
          <a:p>
            <a:endParaRPr/>
          </a:p>
        </p:txBody>
      </p:sp>
      <p:sp>
        <p:nvSpPr>
          <p:cNvPr id="19" name="object 19"/>
          <p:cNvSpPr/>
          <p:nvPr/>
        </p:nvSpPr>
        <p:spPr>
          <a:xfrm>
            <a:off x="5458967" y="2720339"/>
            <a:ext cx="922019" cy="635508"/>
          </a:xfrm>
          <a:prstGeom prst="rect">
            <a:avLst/>
          </a:prstGeom>
          <a:blipFill>
            <a:blip r:embed="rId11" cstate="print"/>
            <a:stretch>
              <a:fillRect/>
            </a:stretch>
          </a:blipFill>
        </p:spPr>
        <p:txBody>
          <a:bodyPr wrap="square" lIns="0" tIns="0" rIns="0" bIns="0" rtlCol="0"/>
          <a:lstStyle/>
          <a:p>
            <a:endParaRPr/>
          </a:p>
        </p:txBody>
      </p:sp>
      <p:sp>
        <p:nvSpPr>
          <p:cNvPr id="20" name="object 20"/>
          <p:cNvSpPr/>
          <p:nvPr/>
        </p:nvSpPr>
        <p:spPr>
          <a:xfrm>
            <a:off x="5531484" y="2753105"/>
            <a:ext cx="800100" cy="553085"/>
          </a:xfrm>
          <a:prstGeom prst="rect">
            <a:avLst/>
          </a:prstGeom>
          <a:blipFill>
            <a:blip r:embed="rId12" cstate="print"/>
            <a:stretch>
              <a:fillRect/>
            </a:stretch>
          </a:blipFill>
        </p:spPr>
        <p:txBody>
          <a:bodyPr wrap="square" lIns="0" tIns="0" rIns="0" bIns="0" rtlCol="0"/>
          <a:lstStyle/>
          <a:p>
            <a:endParaRPr/>
          </a:p>
        </p:txBody>
      </p:sp>
      <p:sp>
        <p:nvSpPr>
          <p:cNvPr id="21" name="object 21"/>
          <p:cNvSpPr/>
          <p:nvPr/>
        </p:nvSpPr>
        <p:spPr>
          <a:xfrm>
            <a:off x="5531484" y="2753105"/>
            <a:ext cx="800100" cy="553085"/>
          </a:xfrm>
          <a:custGeom>
            <a:avLst/>
            <a:gdLst/>
            <a:ahLst/>
            <a:cxnLst/>
            <a:rect l="l" t="t" r="r" b="b"/>
            <a:pathLst>
              <a:path w="800100" h="553085">
                <a:moveTo>
                  <a:pt x="0" y="553085"/>
                </a:moveTo>
                <a:lnTo>
                  <a:pt x="800100" y="553085"/>
                </a:lnTo>
                <a:lnTo>
                  <a:pt x="800100" y="0"/>
                </a:lnTo>
                <a:lnTo>
                  <a:pt x="0" y="0"/>
                </a:lnTo>
                <a:lnTo>
                  <a:pt x="0" y="553085"/>
                </a:lnTo>
                <a:close/>
              </a:path>
            </a:pathLst>
          </a:custGeom>
          <a:ln w="9525">
            <a:solidFill>
              <a:srgbClr val="F69240"/>
            </a:solidFill>
          </a:ln>
        </p:spPr>
        <p:txBody>
          <a:bodyPr wrap="square" lIns="0" tIns="0" rIns="0" bIns="0" rtlCol="0"/>
          <a:lstStyle/>
          <a:p>
            <a:endParaRPr/>
          </a:p>
        </p:txBody>
      </p:sp>
      <p:sp>
        <p:nvSpPr>
          <p:cNvPr id="22" name="object 22"/>
          <p:cNvSpPr/>
          <p:nvPr/>
        </p:nvSpPr>
        <p:spPr>
          <a:xfrm>
            <a:off x="5577204" y="2913888"/>
            <a:ext cx="230504" cy="0"/>
          </a:xfrm>
          <a:custGeom>
            <a:avLst/>
            <a:gdLst/>
            <a:ahLst/>
            <a:cxnLst/>
            <a:rect l="l" t="t" r="r" b="b"/>
            <a:pathLst>
              <a:path w="230504">
                <a:moveTo>
                  <a:pt x="0" y="0"/>
                </a:moveTo>
                <a:lnTo>
                  <a:pt x="230124" y="0"/>
                </a:lnTo>
              </a:path>
            </a:pathLst>
          </a:custGeom>
          <a:ln w="7620">
            <a:solidFill>
              <a:srgbClr val="FFFFFF"/>
            </a:solidFill>
          </a:ln>
        </p:spPr>
        <p:txBody>
          <a:bodyPr wrap="square" lIns="0" tIns="0" rIns="0" bIns="0" rtlCol="0"/>
          <a:lstStyle/>
          <a:p>
            <a:endParaRPr/>
          </a:p>
        </p:txBody>
      </p:sp>
      <p:sp>
        <p:nvSpPr>
          <p:cNvPr id="23" name="object 23"/>
          <p:cNvSpPr txBox="1"/>
          <p:nvPr/>
        </p:nvSpPr>
        <p:spPr>
          <a:xfrm>
            <a:off x="5565394" y="2770123"/>
            <a:ext cx="681355" cy="455295"/>
          </a:xfrm>
          <a:prstGeom prst="rect">
            <a:avLst/>
          </a:prstGeom>
        </p:spPr>
        <p:txBody>
          <a:bodyPr vert="horz" wrap="square" lIns="0" tIns="0" rIns="0" bIns="0" rtlCol="0">
            <a:spAutoFit/>
          </a:bodyPr>
          <a:lstStyle/>
          <a:p>
            <a:pPr marL="12700">
              <a:lnSpc>
                <a:spcPct val="100000"/>
              </a:lnSpc>
            </a:pPr>
            <a:r>
              <a:rPr sz="1000" b="1" spc="-10" dirty="0">
                <a:solidFill>
                  <a:srgbClr val="FFFFFF"/>
                </a:solidFill>
                <a:latin typeface="Calibri"/>
                <a:cs typeface="Calibri"/>
              </a:rPr>
              <a:t>PPE:</a:t>
            </a:r>
            <a:endParaRPr sz="1000">
              <a:latin typeface="Calibri"/>
              <a:cs typeface="Calibri"/>
            </a:endParaRPr>
          </a:p>
          <a:p>
            <a:pPr marL="12700" marR="5080">
              <a:lnSpc>
                <a:spcPts val="1019"/>
              </a:lnSpc>
              <a:spcBef>
                <a:spcPts val="195"/>
              </a:spcBef>
            </a:pPr>
            <a:r>
              <a:rPr sz="1000" b="1" spc="-5" dirty="0">
                <a:solidFill>
                  <a:srgbClr val="FFFFFF"/>
                </a:solidFill>
                <a:latin typeface="Calibri"/>
                <a:cs typeface="Calibri"/>
              </a:rPr>
              <a:t>Initiate</a:t>
            </a:r>
            <a:r>
              <a:rPr sz="1000" b="1" spc="-45" dirty="0">
                <a:solidFill>
                  <a:srgbClr val="FFFFFF"/>
                </a:solidFill>
                <a:latin typeface="Calibri"/>
                <a:cs typeface="Calibri"/>
              </a:rPr>
              <a:t> </a:t>
            </a:r>
            <a:r>
              <a:rPr sz="1000" b="1" spc="-10" dirty="0">
                <a:solidFill>
                  <a:srgbClr val="FFFFFF"/>
                </a:solidFill>
                <a:latin typeface="Calibri"/>
                <a:cs typeface="Calibri"/>
              </a:rPr>
              <a:t>CDIP  </a:t>
            </a:r>
            <a:r>
              <a:rPr sz="1000" b="1" spc="-5" dirty="0">
                <a:solidFill>
                  <a:srgbClr val="FFFFFF"/>
                </a:solidFill>
                <a:latin typeface="Calibri"/>
                <a:cs typeface="Calibri"/>
              </a:rPr>
              <a:t>process</a:t>
            </a:r>
            <a:endParaRPr sz="1000">
              <a:latin typeface="Calibri"/>
              <a:cs typeface="Calibri"/>
            </a:endParaRPr>
          </a:p>
        </p:txBody>
      </p:sp>
      <p:sp>
        <p:nvSpPr>
          <p:cNvPr id="24" name="object 24"/>
          <p:cNvSpPr/>
          <p:nvPr/>
        </p:nvSpPr>
        <p:spPr>
          <a:xfrm>
            <a:off x="4463796" y="1859279"/>
            <a:ext cx="1013460" cy="551688"/>
          </a:xfrm>
          <a:prstGeom prst="rect">
            <a:avLst/>
          </a:prstGeom>
          <a:blipFill>
            <a:blip r:embed="rId13" cstate="print"/>
            <a:stretch>
              <a:fillRect/>
            </a:stretch>
          </a:blipFill>
        </p:spPr>
        <p:txBody>
          <a:bodyPr wrap="square" lIns="0" tIns="0" rIns="0" bIns="0" rtlCol="0"/>
          <a:lstStyle/>
          <a:p>
            <a:endParaRPr/>
          </a:p>
        </p:txBody>
      </p:sp>
      <p:sp>
        <p:nvSpPr>
          <p:cNvPr id="25" name="object 25"/>
          <p:cNvSpPr/>
          <p:nvPr/>
        </p:nvSpPr>
        <p:spPr>
          <a:xfrm>
            <a:off x="4453128" y="1883664"/>
            <a:ext cx="1060703" cy="527303"/>
          </a:xfrm>
          <a:prstGeom prst="rect">
            <a:avLst/>
          </a:prstGeom>
          <a:blipFill>
            <a:blip r:embed="rId14" cstate="print"/>
            <a:stretch>
              <a:fillRect/>
            </a:stretch>
          </a:blipFill>
        </p:spPr>
        <p:txBody>
          <a:bodyPr wrap="square" lIns="0" tIns="0" rIns="0" bIns="0" rtlCol="0"/>
          <a:lstStyle/>
          <a:p>
            <a:endParaRPr/>
          </a:p>
        </p:txBody>
      </p:sp>
      <p:sp>
        <p:nvSpPr>
          <p:cNvPr id="26" name="object 26"/>
          <p:cNvSpPr/>
          <p:nvPr/>
        </p:nvSpPr>
        <p:spPr>
          <a:xfrm>
            <a:off x="4511040" y="1883791"/>
            <a:ext cx="918210" cy="457200"/>
          </a:xfrm>
          <a:custGeom>
            <a:avLst/>
            <a:gdLst/>
            <a:ahLst/>
            <a:cxnLst/>
            <a:rect l="l" t="t" r="r" b="b"/>
            <a:pathLst>
              <a:path w="918210" h="457200">
                <a:moveTo>
                  <a:pt x="0" y="457200"/>
                </a:moveTo>
                <a:lnTo>
                  <a:pt x="918210" y="457200"/>
                </a:lnTo>
                <a:lnTo>
                  <a:pt x="918210" y="0"/>
                </a:lnTo>
                <a:lnTo>
                  <a:pt x="0" y="0"/>
                </a:lnTo>
                <a:lnTo>
                  <a:pt x="0" y="457200"/>
                </a:lnTo>
                <a:close/>
              </a:path>
            </a:pathLst>
          </a:custGeom>
          <a:solidFill>
            <a:srgbClr val="4F6128"/>
          </a:solidFill>
        </p:spPr>
        <p:txBody>
          <a:bodyPr wrap="square" lIns="0" tIns="0" rIns="0" bIns="0" rtlCol="0"/>
          <a:lstStyle/>
          <a:p>
            <a:endParaRPr/>
          </a:p>
        </p:txBody>
      </p:sp>
      <p:sp>
        <p:nvSpPr>
          <p:cNvPr id="27" name="object 27"/>
          <p:cNvSpPr/>
          <p:nvPr/>
        </p:nvSpPr>
        <p:spPr>
          <a:xfrm>
            <a:off x="4511040" y="1883791"/>
            <a:ext cx="918210" cy="457200"/>
          </a:xfrm>
          <a:custGeom>
            <a:avLst/>
            <a:gdLst/>
            <a:ahLst/>
            <a:cxnLst/>
            <a:rect l="l" t="t" r="r" b="b"/>
            <a:pathLst>
              <a:path w="918210" h="457200">
                <a:moveTo>
                  <a:pt x="0" y="457200"/>
                </a:moveTo>
                <a:lnTo>
                  <a:pt x="918210" y="457200"/>
                </a:lnTo>
                <a:lnTo>
                  <a:pt x="918210" y="0"/>
                </a:lnTo>
                <a:lnTo>
                  <a:pt x="0" y="0"/>
                </a:lnTo>
                <a:lnTo>
                  <a:pt x="0" y="457200"/>
                </a:lnTo>
                <a:close/>
              </a:path>
            </a:pathLst>
          </a:custGeom>
          <a:ln w="9525">
            <a:solidFill>
              <a:srgbClr val="97B853"/>
            </a:solidFill>
          </a:ln>
        </p:spPr>
        <p:txBody>
          <a:bodyPr wrap="square" lIns="0" tIns="0" rIns="0" bIns="0" rtlCol="0"/>
          <a:lstStyle/>
          <a:p>
            <a:endParaRPr/>
          </a:p>
        </p:txBody>
      </p:sp>
      <p:sp>
        <p:nvSpPr>
          <p:cNvPr id="28" name="object 28"/>
          <p:cNvSpPr txBox="1"/>
          <p:nvPr/>
        </p:nvSpPr>
        <p:spPr>
          <a:xfrm>
            <a:off x="4560823" y="1911223"/>
            <a:ext cx="750570" cy="369570"/>
          </a:xfrm>
          <a:prstGeom prst="rect">
            <a:avLst/>
          </a:prstGeom>
        </p:spPr>
        <p:txBody>
          <a:bodyPr vert="horz" wrap="square" lIns="0" tIns="0" rIns="0" bIns="0" rtlCol="0">
            <a:spAutoFit/>
          </a:bodyPr>
          <a:lstStyle/>
          <a:p>
            <a:pPr marL="12700" marR="5080" indent="92710">
              <a:lnSpc>
                <a:spcPct val="114999"/>
              </a:lnSpc>
            </a:pPr>
            <a:r>
              <a:rPr sz="1000" b="1" spc="-10" dirty="0">
                <a:solidFill>
                  <a:srgbClr val="FFFFFF"/>
                </a:solidFill>
                <a:latin typeface="Calibri"/>
                <a:cs typeface="Calibri"/>
              </a:rPr>
              <a:t>CCR </a:t>
            </a:r>
            <a:r>
              <a:rPr sz="1000" b="1" spc="-5" dirty="0">
                <a:solidFill>
                  <a:srgbClr val="FFFFFF"/>
                </a:solidFill>
                <a:latin typeface="Calibri"/>
                <a:cs typeface="Calibri"/>
              </a:rPr>
              <a:t>&amp; Grad  Data</a:t>
            </a:r>
            <a:r>
              <a:rPr sz="1000" b="1" spc="-90" dirty="0">
                <a:solidFill>
                  <a:srgbClr val="FFFFFF"/>
                </a:solidFill>
                <a:latin typeface="Calibri"/>
                <a:cs typeface="Calibri"/>
              </a:rPr>
              <a:t> </a:t>
            </a:r>
            <a:r>
              <a:rPr sz="1000" b="1" spc="-5" dirty="0">
                <a:solidFill>
                  <a:srgbClr val="FFFFFF"/>
                </a:solidFill>
                <a:latin typeface="Calibri"/>
                <a:cs typeface="Calibri"/>
              </a:rPr>
              <a:t>publishe</a:t>
            </a:r>
            <a:endParaRPr sz="1000">
              <a:latin typeface="Calibri"/>
              <a:cs typeface="Calibri"/>
            </a:endParaRPr>
          </a:p>
        </p:txBody>
      </p:sp>
      <p:sp>
        <p:nvSpPr>
          <p:cNvPr id="29" name="object 29"/>
          <p:cNvSpPr txBox="1"/>
          <p:nvPr/>
        </p:nvSpPr>
        <p:spPr>
          <a:xfrm>
            <a:off x="5298323" y="2141473"/>
            <a:ext cx="813435" cy="508000"/>
          </a:xfrm>
          <a:prstGeom prst="rect">
            <a:avLst/>
          </a:prstGeom>
        </p:spPr>
        <p:txBody>
          <a:bodyPr vert="horz" wrap="square" lIns="0" tIns="0" rIns="0" bIns="0" rtlCol="0">
            <a:spAutoFit/>
          </a:bodyPr>
          <a:lstStyle/>
          <a:p>
            <a:pPr>
              <a:lnSpc>
                <a:spcPts val="944"/>
              </a:lnSpc>
            </a:pPr>
            <a:r>
              <a:rPr sz="1000" b="1" spc="-5" dirty="0">
                <a:solidFill>
                  <a:srgbClr val="FFFFFF"/>
                </a:solidFill>
                <a:latin typeface="Calibri"/>
                <a:cs typeface="Calibri"/>
              </a:rPr>
              <a:t>d</a:t>
            </a:r>
            <a:endParaRPr sz="1000">
              <a:latin typeface="Calibri"/>
              <a:cs typeface="Calibri"/>
            </a:endParaRPr>
          </a:p>
        </p:txBody>
      </p:sp>
      <p:sp>
        <p:nvSpPr>
          <p:cNvPr id="30" name="object 30"/>
          <p:cNvSpPr/>
          <p:nvPr/>
        </p:nvSpPr>
        <p:spPr>
          <a:xfrm>
            <a:off x="5269991" y="2168651"/>
            <a:ext cx="888491" cy="550163"/>
          </a:xfrm>
          <a:prstGeom prst="rect">
            <a:avLst/>
          </a:prstGeom>
          <a:blipFill>
            <a:blip r:embed="rId15" cstate="print"/>
            <a:stretch>
              <a:fillRect/>
            </a:stretch>
          </a:blipFill>
        </p:spPr>
        <p:txBody>
          <a:bodyPr wrap="square" lIns="0" tIns="0" rIns="0" bIns="0" rtlCol="0"/>
          <a:lstStyle/>
          <a:p>
            <a:endParaRPr/>
          </a:p>
        </p:txBody>
      </p:sp>
      <p:sp>
        <p:nvSpPr>
          <p:cNvPr id="31" name="object 31"/>
          <p:cNvSpPr/>
          <p:nvPr/>
        </p:nvSpPr>
        <p:spPr>
          <a:xfrm>
            <a:off x="5292852" y="2193035"/>
            <a:ext cx="871727" cy="527303"/>
          </a:xfrm>
          <a:prstGeom prst="rect">
            <a:avLst/>
          </a:prstGeom>
          <a:blipFill>
            <a:blip r:embed="rId16" cstate="print"/>
            <a:stretch>
              <a:fillRect/>
            </a:stretch>
          </a:blipFill>
        </p:spPr>
        <p:txBody>
          <a:bodyPr wrap="square" lIns="0" tIns="0" rIns="0" bIns="0" rtlCol="0"/>
          <a:lstStyle/>
          <a:p>
            <a:endParaRPr/>
          </a:p>
        </p:txBody>
      </p:sp>
      <p:sp>
        <p:nvSpPr>
          <p:cNvPr id="32" name="object 32"/>
          <p:cNvSpPr/>
          <p:nvPr/>
        </p:nvSpPr>
        <p:spPr>
          <a:xfrm>
            <a:off x="5318125" y="2192401"/>
            <a:ext cx="793115" cy="456565"/>
          </a:xfrm>
          <a:custGeom>
            <a:avLst/>
            <a:gdLst/>
            <a:ahLst/>
            <a:cxnLst/>
            <a:rect l="l" t="t" r="r" b="b"/>
            <a:pathLst>
              <a:path w="793114" h="456564">
                <a:moveTo>
                  <a:pt x="0" y="456564"/>
                </a:moveTo>
                <a:lnTo>
                  <a:pt x="793114" y="456564"/>
                </a:lnTo>
                <a:lnTo>
                  <a:pt x="793114" y="0"/>
                </a:lnTo>
                <a:lnTo>
                  <a:pt x="0" y="0"/>
                </a:lnTo>
                <a:lnTo>
                  <a:pt x="0" y="456564"/>
                </a:lnTo>
                <a:close/>
              </a:path>
            </a:pathLst>
          </a:custGeom>
          <a:solidFill>
            <a:srgbClr val="4F6128"/>
          </a:solidFill>
        </p:spPr>
        <p:txBody>
          <a:bodyPr wrap="square" lIns="0" tIns="0" rIns="0" bIns="0" rtlCol="0"/>
          <a:lstStyle/>
          <a:p>
            <a:endParaRPr/>
          </a:p>
        </p:txBody>
      </p:sp>
      <p:sp>
        <p:nvSpPr>
          <p:cNvPr id="33" name="object 33"/>
          <p:cNvSpPr/>
          <p:nvPr/>
        </p:nvSpPr>
        <p:spPr>
          <a:xfrm>
            <a:off x="5318125" y="2192401"/>
            <a:ext cx="793115" cy="456565"/>
          </a:xfrm>
          <a:custGeom>
            <a:avLst/>
            <a:gdLst/>
            <a:ahLst/>
            <a:cxnLst/>
            <a:rect l="l" t="t" r="r" b="b"/>
            <a:pathLst>
              <a:path w="793114" h="456564">
                <a:moveTo>
                  <a:pt x="0" y="456564"/>
                </a:moveTo>
                <a:lnTo>
                  <a:pt x="793114" y="456564"/>
                </a:lnTo>
                <a:lnTo>
                  <a:pt x="793114" y="0"/>
                </a:lnTo>
                <a:lnTo>
                  <a:pt x="0" y="0"/>
                </a:lnTo>
                <a:lnTo>
                  <a:pt x="0" y="456564"/>
                </a:lnTo>
                <a:close/>
              </a:path>
            </a:pathLst>
          </a:custGeom>
          <a:ln w="9525">
            <a:solidFill>
              <a:srgbClr val="97B853"/>
            </a:solidFill>
          </a:ln>
        </p:spPr>
        <p:txBody>
          <a:bodyPr wrap="square" lIns="0" tIns="0" rIns="0" bIns="0" rtlCol="0"/>
          <a:lstStyle/>
          <a:p>
            <a:endParaRPr/>
          </a:p>
        </p:txBody>
      </p:sp>
      <p:sp>
        <p:nvSpPr>
          <p:cNvPr id="34" name="object 34"/>
          <p:cNvSpPr txBox="1"/>
          <p:nvPr/>
        </p:nvSpPr>
        <p:spPr>
          <a:xfrm>
            <a:off x="5399278" y="2242820"/>
            <a:ext cx="631825" cy="171450"/>
          </a:xfrm>
          <a:prstGeom prst="rect">
            <a:avLst/>
          </a:prstGeom>
        </p:spPr>
        <p:txBody>
          <a:bodyPr vert="horz" wrap="square" lIns="0" tIns="0" rIns="0" bIns="0" rtlCol="0">
            <a:spAutoFit/>
          </a:bodyPr>
          <a:lstStyle/>
          <a:p>
            <a:pPr marL="12700">
              <a:lnSpc>
                <a:spcPct val="100000"/>
              </a:lnSpc>
            </a:pPr>
            <a:r>
              <a:rPr sz="1000" b="1" spc="-10" dirty="0">
                <a:solidFill>
                  <a:srgbClr val="FFFFFF"/>
                </a:solidFill>
                <a:latin typeface="Calibri"/>
                <a:cs typeface="Calibri"/>
              </a:rPr>
              <a:t>KPREP</a:t>
            </a:r>
            <a:r>
              <a:rPr sz="1000" b="1" spc="-40" dirty="0">
                <a:solidFill>
                  <a:srgbClr val="FFFFFF"/>
                </a:solidFill>
                <a:latin typeface="Calibri"/>
                <a:cs typeface="Calibri"/>
              </a:rPr>
              <a:t> </a:t>
            </a:r>
            <a:r>
              <a:rPr sz="1000" b="1" spc="-5" dirty="0">
                <a:solidFill>
                  <a:srgbClr val="FFFFFF"/>
                </a:solidFill>
                <a:latin typeface="Calibri"/>
                <a:cs typeface="Calibri"/>
              </a:rPr>
              <a:t>data</a:t>
            </a:r>
            <a:endParaRPr sz="1000">
              <a:latin typeface="Calibri"/>
              <a:cs typeface="Calibri"/>
            </a:endParaRPr>
          </a:p>
        </p:txBody>
      </p:sp>
      <p:sp>
        <p:nvSpPr>
          <p:cNvPr id="35" name="object 35"/>
          <p:cNvSpPr txBox="1"/>
          <p:nvPr/>
        </p:nvSpPr>
        <p:spPr>
          <a:xfrm>
            <a:off x="5443473" y="2418079"/>
            <a:ext cx="542290" cy="171450"/>
          </a:xfrm>
          <a:prstGeom prst="rect">
            <a:avLst/>
          </a:prstGeom>
        </p:spPr>
        <p:txBody>
          <a:bodyPr vert="horz" wrap="square" lIns="0" tIns="0" rIns="0" bIns="0" rtlCol="0">
            <a:spAutoFit/>
          </a:bodyPr>
          <a:lstStyle/>
          <a:p>
            <a:pPr marL="12700">
              <a:lnSpc>
                <a:spcPct val="100000"/>
              </a:lnSpc>
            </a:pPr>
            <a:r>
              <a:rPr sz="1000" b="1" spc="-5" dirty="0">
                <a:solidFill>
                  <a:srgbClr val="FFFFFF"/>
                </a:solidFill>
                <a:latin typeface="Calibri"/>
                <a:cs typeface="Calibri"/>
              </a:rPr>
              <a:t>pub</a:t>
            </a:r>
            <a:r>
              <a:rPr sz="1000" b="1" spc="-10" dirty="0">
                <a:solidFill>
                  <a:srgbClr val="FFFFFF"/>
                </a:solidFill>
                <a:latin typeface="Calibri"/>
                <a:cs typeface="Calibri"/>
              </a:rPr>
              <a:t>li</a:t>
            </a:r>
            <a:r>
              <a:rPr sz="1000" b="1" spc="-5" dirty="0">
                <a:solidFill>
                  <a:srgbClr val="FFFFFF"/>
                </a:solidFill>
                <a:latin typeface="Calibri"/>
                <a:cs typeface="Calibri"/>
              </a:rPr>
              <a:t>shed</a:t>
            </a:r>
            <a:endParaRPr sz="1000">
              <a:latin typeface="Calibri"/>
              <a:cs typeface="Calibri"/>
            </a:endParaRPr>
          </a:p>
        </p:txBody>
      </p:sp>
      <p:sp>
        <p:nvSpPr>
          <p:cNvPr id="36" name="object 36"/>
          <p:cNvSpPr/>
          <p:nvPr/>
        </p:nvSpPr>
        <p:spPr>
          <a:xfrm>
            <a:off x="1066800" y="974464"/>
            <a:ext cx="6263491" cy="4740449"/>
          </a:xfrm>
          <a:prstGeom prst="rect">
            <a:avLst/>
          </a:prstGeom>
          <a:blipFill>
            <a:blip r:embed="rId17" cstate="print"/>
            <a:stretch>
              <a:fillRect/>
            </a:stretch>
          </a:blipFill>
        </p:spPr>
        <p:txBody>
          <a:bodyPr wrap="square" lIns="0" tIns="0" rIns="0" bIns="0" rtlCol="0"/>
          <a:lstStyle/>
          <a:p>
            <a:endParaRPr/>
          </a:p>
        </p:txBody>
      </p:sp>
      <p:sp>
        <p:nvSpPr>
          <p:cNvPr id="37" name="object 37"/>
          <p:cNvSpPr/>
          <p:nvPr/>
        </p:nvSpPr>
        <p:spPr>
          <a:xfrm>
            <a:off x="2107692" y="605027"/>
            <a:ext cx="1213104" cy="734568"/>
          </a:xfrm>
          <a:prstGeom prst="rect">
            <a:avLst/>
          </a:prstGeom>
          <a:blipFill>
            <a:blip r:embed="rId18" cstate="print"/>
            <a:stretch>
              <a:fillRect/>
            </a:stretch>
          </a:blipFill>
        </p:spPr>
        <p:txBody>
          <a:bodyPr wrap="square" lIns="0" tIns="0" rIns="0" bIns="0" rtlCol="0"/>
          <a:lstStyle/>
          <a:p>
            <a:endParaRPr/>
          </a:p>
        </p:txBody>
      </p:sp>
      <p:sp>
        <p:nvSpPr>
          <p:cNvPr id="38" name="object 38"/>
          <p:cNvSpPr/>
          <p:nvPr/>
        </p:nvSpPr>
        <p:spPr>
          <a:xfrm>
            <a:off x="2113788" y="626363"/>
            <a:ext cx="1144524" cy="687324"/>
          </a:xfrm>
          <a:prstGeom prst="rect">
            <a:avLst/>
          </a:prstGeom>
          <a:blipFill>
            <a:blip r:embed="rId19" cstate="print"/>
            <a:stretch>
              <a:fillRect/>
            </a:stretch>
          </a:blipFill>
        </p:spPr>
        <p:txBody>
          <a:bodyPr wrap="square" lIns="0" tIns="0" rIns="0" bIns="0" rtlCol="0"/>
          <a:lstStyle/>
          <a:p>
            <a:endParaRPr/>
          </a:p>
        </p:txBody>
      </p:sp>
      <p:sp>
        <p:nvSpPr>
          <p:cNvPr id="39" name="object 39"/>
          <p:cNvSpPr/>
          <p:nvPr/>
        </p:nvSpPr>
        <p:spPr>
          <a:xfrm>
            <a:off x="2155189" y="628904"/>
            <a:ext cx="1118870" cy="640080"/>
          </a:xfrm>
          <a:prstGeom prst="rect">
            <a:avLst/>
          </a:prstGeom>
          <a:blipFill>
            <a:blip r:embed="rId20" cstate="print"/>
            <a:stretch>
              <a:fillRect/>
            </a:stretch>
          </a:blipFill>
        </p:spPr>
        <p:txBody>
          <a:bodyPr wrap="square" lIns="0" tIns="0" rIns="0" bIns="0" rtlCol="0"/>
          <a:lstStyle/>
          <a:p>
            <a:endParaRPr/>
          </a:p>
        </p:txBody>
      </p:sp>
      <p:sp>
        <p:nvSpPr>
          <p:cNvPr id="40" name="object 40"/>
          <p:cNvSpPr/>
          <p:nvPr/>
        </p:nvSpPr>
        <p:spPr>
          <a:xfrm>
            <a:off x="2155189" y="628904"/>
            <a:ext cx="1118870" cy="640080"/>
          </a:xfrm>
          <a:custGeom>
            <a:avLst/>
            <a:gdLst/>
            <a:ahLst/>
            <a:cxnLst/>
            <a:rect l="l" t="t" r="r" b="b"/>
            <a:pathLst>
              <a:path w="1118870" h="640080">
                <a:moveTo>
                  <a:pt x="0" y="106807"/>
                </a:moveTo>
                <a:lnTo>
                  <a:pt x="8381" y="65258"/>
                </a:lnTo>
                <a:lnTo>
                  <a:pt x="31242" y="31305"/>
                </a:lnTo>
                <a:lnTo>
                  <a:pt x="65151" y="8401"/>
                </a:lnTo>
                <a:lnTo>
                  <a:pt x="106680" y="0"/>
                </a:lnTo>
                <a:lnTo>
                  <a:pt x="1012190" y="0"/>
                </a:lnTo>
                <a:lnTo>
                  <a:pt x="1053719" y="8401"/>
                </a:lnTo>
                <a:lnTo>
                  <a:pt x="1087628" y="31305"/>
                </a:lnTo>
                <a:lnTo>
                  <a:pt x="1110488" y="65258"/>
                </a:lnTo>
                <a:lnTo>
                  <a:pt x="1118870" y="106807"/>
                </a:lnTo>
                <a:lnTo>
                  <a:pt x="1118870" y="533400"/>
                </a:lnTo>
                <a:lnTo>
                  <a:pt x="1110488" y="574929"/>
                </a:lnTo>
                <a:lnTo>
                  <a:pt x="1087627" y="608838"/>
                </a:lnTo>
                <a:lnTo>
                  <a:pt x="1053718" y="631698"/>
                </a:lnTo>
                <a:lnTo>
                  <a:pt x="1012190" y="640080"/>
                </a:lnTo>
                <a:lnTo>
                  <a:pt x="106680" y="640080"/>
                </a:lnTo>
                <a:lnTo>
                  <a:pt x="65151" y="631698"/>
                </a:lnTo>
                <a:lnTo>
                  <a:pt x="31242" y="608838"/>
                </a:lnTo>
                <a:lnTo>
                  <a:pt x="8381" y="574928"/>
                </a:lnTo>
                <a:lnTo>
                  <a:pt x="0" y="533400"/>
                </a:lnTo>
                <a:lnTo>
                  <a:pt x="0" y="106807"/>
                </a:lnTo>
                <a:close/>
              </a:path>
            </a:pathLst>
          </a:custGeom>
          <a:ln w="9525">
            <a:solidFill>
              <a:srgbClr val="F69240"/>
            </a:solidFill>
          </a:ln>
        </p:spPr>
        <p:txBody>
          <a:bodyPr wrap="square" lIns="0" tIns="0" rIns="0" bIns="0" rtlCol="0"/>
          <a:lstStyle/>
          <a:p>
            <a:endParaRPr/>
          </a:p>
        </p:txBody>
      </p:sp>
      <p:sp>
        <p:nvSpPr>
          <p:cNvPr id="41" name="object 41"/>
          <p:cNvSpPr txBox="1"/>
          <p:nvPr/>
        </p:nvSpPr>
        <p:spPr>
          <a:xfrm>
            <a:off x="2219960" y="676783"/>
            <a:ext cx="904875" cy="506730"/>
          </a:xfrm>
          <a:prstGeom prst="rect">
            <a:avLst/>
          </a:prstGeom>
        </p:spPr>
        <p:txBody>
          <a:bodyPr vert="horz" wrap="square" lIns="0" tIns="0" rIns="0" bIns="0" rtlCol="0">
            <a:spAutoFit/>
          </a:bodyPr>
          <a:lstStyle/>
          <a:p>
            <a:pPr marL="12700">
              <a:lnSpc>
                <a:spcPct val="100000"/>
              </a:lnSpc>
            </a:pPr>
            <a:r>
              <a:rPr sz="1000" b="1" u="sng" spc="-10" dirty="0">
                <a:solidFill>
                  <a:srgbClr val="FFFFFF"/>
                </a:solidFill>
                <a:latin typeface="Calibri"/>
                <a:cs typeface="Calibri"/>
              </a:rPr>
              <a:t>PPE:</a:t>
            </a:r>
            <a:endParaRPr sz="1000">
              <a:latin typeface="Calibri"/>
              <a:cs typeface="Calibri"/>
            </a:endParaRPr>
          </a:p>
          <a:p>
            <a:pPr marL="12700" marR="5080">
              <a:lnSpc>
                <a:spcPts val="1019"/>
              </a:lnSpc>
              <a:spcBef>
                <a:spcPts val="600"/>
              </a:spcBef>
            </a:pPr>
            <a:r>
              <a:rPr sz="1000" b="1" spc="-10" dirty="0">
                <a:solidFill>
                  <a:srgbClr val="FFFFFF"/>
                </a:solidFill>
                <a:latin typeface="Calibri"/>
                <a:cs typeface="Calibri"/>
              </a:rPr>
              <a:t>P</a:t>
            </a:r>
            <a:r>
              <a:rPr sz="1000" b="1" spc="-5" dirty="0">
                <a:solidFill>
                  <a:srgbClr val="FFFFFF"/>
                </a:solidFill>
                <a:latin typeface="Calibri"/>
                <a:cs typeface="Calibri"/>
              </a:rPr>
              <a:t>ro</a:t>
            </a:r>
            <a:r>
              <a:rPr sz="1000" b="1" spc="-10" dirty="0">
                <a:solidFill>
                  <a:srgbClr val="FFFFFF"/>
                </a:solidFill>
                <a:latin typeface="Calibri"/>
                <a:cs typeface="Calibri"/>
              </a:rPr>
              <a:t>g</a:t>
            </a:r>
            <a:r>
              <a:rPr sz="1000" b="1" spc="-5" dirty="0">
                <a:solidFill>
                  <a:srgbClr val="FFFFFF"/>
                </a:solidFill>
                <a:latin typeface="Calibri"/>
                <a:cs typeface="Calibri"/>
              </a:rPr>
              <a:t>ram/bud</a:t>
            </a:r>
            <a:r>
              <a:rPr sz="1000" b="1" spc="-10" dirty="0">
                <a:solidFill>
                  <a:srgbClr val="FFFFFF"/>
                </a:solidFill>
                <a:latin typeface="Calibri"/>
                <a:cs typeface="Calibri"/>
              </a:rPr>
              <a:t>g</a:t>
            </a:r>
            <a:r>
              <a:rPr sz="1000" b="1" spc="-5" dirty="0">
                <a:solidFill>
                  <a:srgbClr val="FFFFFF"/>
                </a:solidFill>
                <a:latin typeface="Calibri"/>
                <a:cs typeface="Calibri"/>
              </a:rPr>
              <a:t>et  evaluation</a:t>
            </a:r>
            <a:endParaRPr sz="1000">
              <a:latin typeface="Calibri"/>
              <a:cs typeface="Calibri"/>
            </a:endParaRPr>
          </a:p>
        </p:txBody>
      </p:sp>
      <p:sp>
        <p:nvSpPr>
          <p:cNvPr id="42" name="object 42"/>
          <p:cNvSpPr txBox="1">
            <a:spLocks noGrp="1"/>
          </p:cNvSpPr>
          <p:nvPr>
            <p:ph type="title"/>
          </p:nvPr>
        </p:nvSpPr>
        <p:spPr>
          <a:xfrm>
            <a:off x="286004" y="164591"/>
            <a:ext cx="8553450" cy="298450"/>
          </a:xfrm>
          <a:prstGeom prst="rect">
            <a:avLst/>
          </a:prstGeom>
        </p:spPr>
        <p:txBody>
          <a:bodyPr vert="horz" wrap="square" lIns="0" tIns="0" rIns="0" bIns="0" rtlCol="0">
            <a:spAutoFit/>
          </a:bodyPr>
          <a:lstStyle/>
          <a:p>
            <a:pPr marL="12700">
              <a:lnSpc>
                <a:spcPct val="100000"/>
              </a:lnSpc>
            </a:pPr>
            <a:r>
              <a:rPr sz="1800" i="1" spc="15" dirty="0">
                <a:solidFill>
                  <a:srgbClr val="17365D"/>
                </a:solidFill>
                <a:latin typeface="Calibri"/>
                <a:cs typeface="Calibri"/>
              </a:rPr>
              <a:t>Where </a:t>
            </a:r>
            <a:r>
              <a:rPr sz="1800" i="1" spc="-10" dirty="0">
                <a:solidFill>
                  <a:srgbClr val="17365D"/>
                </a:solidFill>
                <a:latin typeface="Calibri"/>
                <a:cs typeface="Calibri"/>
              </a:rPr>
              <a:t>We’re </a:t>
            </a:r>
            <a:r>
              <a:rPr sz="1800" i="1" spc="15" dirty="0">
                <a:solidFill>
                  <a:srgbClr val="17365D"/>
                </a:solidFill>
                <a:latin typeface="Calibri"/>
                <a:cs typeface="Calibri"/>
              </a:rPr>
              <a:t>Going</a:t>
            </a:r>
            <a:r>
              <a:rPr sz="1800" spc="15" dirty="0">
                <a:solidFill>
                  <a:srgbClr val="17365D"/>
                </a:solidFill>
              </a:rPr>
              <a:t>: 2017-18 Continuous </a:t>
            </a:r>
            <a:r>
              <a:rPr sz="1800" spc="10" dirty="0">
                <a:solidFill>
                  <a:srgbClr val="17365D"/>
                </a:solidFill>
              </a:rPr>
              <a:t>Improvement </a:t>
            </a:r>
            <a:r>
              <a:rPr sz="1800" spc="15" dirty="0">
                <a:solidFill>
                  <a:srgbClr val="17365D"/>
                </a:solidFill>
              </a:rPr>
              <a:t>Planning and Funding </a:t>
            </a:r>
            <a:r>
              <a:rPr sz="1800" spc="20" dirty="0">
                <a:solidFill>
                  <a:srgbClr val="17365D"/>
                </a:solidFill>
              </a:rPr>
              <a:t> </a:t>
            </a:r>
            <a:r>
              <a:rPr sz="1800" spc="15" dirty="0">
                <a:solidFill>
                  <a:srgbClr val="17365D"/>
                </a:solidFill>
              </a:rPr>
              <a:t>Processes</a:t>
            </a:r>
            <a:endParaRPr sz="1800">
              <a:latin typeface="Calibri"/>
              <a:cs typeface="Calibri"/>
            </a:endParaRPr>
          </a:p>
        </p:txBody>
      </p:sp>
      <p:sp>
        <p:nvSpPr>
          <p:cNvPr id="43" name="object 43"/>
          <p:cNvSpPr txBox="1"/>
          <p:nvPr/>
        </p:nvSpPr>
        <p:spPr>
          <a:xfrm>
            <a:off x="3878071" y="1811273"/>
            <a:ext cx="434340" cy="266700"/>
          </a:xfrm>
          <a:prstGeom prst="rect">
            <a:avLst/>
          </a:prstGeom>
        </p:spPr>
        <p:txBody>
          <a:bodyPr vert="horz" wrap="square" lIns="0" tIns="0" rIns="0" bIns="0" rtlCol="0">
            <a:spAutoFit/>
          </a:bodyPr>
          <a:lstStyle/>
          <a:p>
            <a:pPr marL="12700">
              <a:lnSpc>
                <a:spcPct val="100000"/>
              </a:lnSpc>
            </a:pPr>
            <a:r>
              <a:rPr sz="1600" b="1" spc="-10" dirty="0">
                <a:solidFill>
                  <a:srgbClr val="C00000"/>
                </a:solidFill>
                <a:latin typeface="Calibri"/>
                <a:cs typeface="Calibri"/>
              </a:rPr>
              <a:t>2017</a:t>
            </a:r>
            <a:endParaRPr sz="1600">
              <a:latin typeface="Calibri"/>
              <a:cs typeface="Calibri"/>
            </a:endParaRPr>
          </a:p>
        </p:txBody>
      </p:sp>
      <p:sp>
        <p:nvSpPr>
          <p:cNvPr id="44" name="object 44"/>
          <p:cNvSpPr txBox="1"/>
          <p:nvPr/>
        </p:nvSpPr>
        <p:spPr>
          <a:xfrm>
            <a:off x="4596765" y="4875403"/>
            <a:ext cx="434340" cy="266700"/>
          </a:xfrm>
          <a:prstGeom prst="rect">
            <a:avLst/>
          </a:prstGeom>
        </p:spPr>
        <p:txBody>
          <a:bodyPr vert="horz" wrap="square" lIns="0" tIns="0" rIns="0" bIns="0" rtlCol="0">
            <a:spAutoFit/>
          </a:bodyPr>
          <a:lstStyle/>
          <a:p>
            <a:pPr marL="12700">
              <a:lnSpc>
                <a:spcPct val="100000"/>
              </a:lnSpc>
            </a:pPr>
            <a:r>
              <a:rPr sz="1600" b="1" spc="-10" dirty="0">
                <a:solidFill>
                  <a:srgbClr val="C00000"/>
                </a:solidFill>
                <a:latin typeface="Calibri"/>
                <a:cs typeface="Calibri"/>
              </a:rPr>
              <a:t>2018</a:t>
            </a:r>
            <a:endParaRPr sz="1600">
              <a:latin typeface="Calibri"/>
              <a:cs typeface="Calibri"/>
            </a:endParaRPr>
          </a:p>
        </p:txBody>
      </p:sp>
      <p:sp>
        <p:nvSpPr>
          <p:cNvPr id="45" name="object 45"/>
          <p:cNvSpPr/>
          <p:nvPr/>
        </p:nvSpPr>
        <p:spPr>
          <a:xfrm>
            <a:off x="6681216" y="3698747"/>
            <a:ext cx="1191768" cy="1008888"/>
          </a:xfrm>
          <a:prstGeom prst="rect">
            <a:avLst/>
          </a:prstGeom>
          <a:blipFill>
            <a:blip r:embed="rId21" cstate="print"/>
            <a:stretch>
              <a:fillRect/>
            </a:stretch>
          </a:blipFill>
        </p:spPr>
        <p:txBody>
          <a:bodyPr wrap="square" lIns="0" tIns="0" rIns="0" bIns="0" rtlCol="0"/>
          <a:lstStyle/>
          <a:p>
            <a:endParaRPr/>
          </a:p>
        </p:txBody>
      </p:sp>
      <p:sp>
        <p:nvSpPr>
          <p:cNvPr id="46" name="object 46"/>
          <p:cNvSpPr/>
          <p:nvPr/>
        </p:nvSpPr>
        <p:spPr>
          <a:xfrm>
            <a:off x="6699504" y="3733800"/>
            <a:ext cx="1130807" cy="816863"/>
          </a:xfrm>
          <a:prstGeom prst="rect">
            <a:avLst/>
          </a:prstGeom>
          <a:blipFill>
            <a:blip r:embed="rId22" cstate="print"/>
            <a:stretch>
              <a:fillRect/>
            </a:stretch>
          </a:blipFill>
        </p:spPr>
        <p:txBody>
          <a:bodyPr wrap="square" lIns="0" tIns="0" rIns="0" bIns="0" rtlCol="0"/>
          <a:lstStyle/>
          <a:p>
            <a:endParaRPr/>
          </a:p>
        </p:txBody>
      </p:sp>
      <p:sp>
        <p:nvSpPr>
          <p:cNvPr id="47" name="object 47"/>
          <p:cNvSpPr/>
          <p:nvPr/>
        </p:nvSpPr>
        <p:spPr>
          <a:xfrm>
            <a:off x="6728459" y="3723004"/>
            <a:ext cx="1097280" cy="914400"/>
          </a:xfrm>
          <a:prstGeom prst="rect">
            <a:avLst/>
          </a:prstGeom>
          <a:blipFill>
            <a:blip r:embed="rId23" cstate="print"/>
            <a:stretch>
              <a:fillRect/>
            </a:stretch>
          </a:blipFill>
        </p:spPr>
        <p:txBody>
          <a:bodyPr wrap="square" lIns="0" tIns="0" rIns="0" bIns="0" rtlCol="0"/>
          <a:lstStyle/>
          <a:p>
            <a:endParaRPr/>
          </a:p>
        </p:txBody>
      </p:sp>
      <p:sp>
        <p:nvSpPr>
          <p:cNvPr id="48" name="object 48"/>
          <p:cNvSpPr/>
          <p:nvPr/>
        </p:nvSpPr>
        <p:spPr>
          <a:xfrm>
            <a:off x="6728459" y="3723004"/>
            <a:ext cx="1097280" cy="914400"/>
          </a:xfrm>
          <a:custGeom>
            <a:avLst/>
            <a:gdLst/>
            <a:ahLst/>
            <a:cxnLst/>
            <a:rect l="l" t="t" r="r" b="b"/>
            <a:pathLst>
              <a:path w="1097279" h="914400">
                <a:moveTo>
                  <a:pt x="0" y="152400"/>
                </a:moveTo>
                <a:lnTo>
                  <a:pt x="7766" y="104217"/>
                </a:lnTo>
                <a:lnTo>
                  <a:pt x="29394" y="62380"/>
                </a:lnTo>
                <a:lnTo>
                  <a:pt x="62380" y="29394"/>
                </a:lnTo>
                <a:lnTo>
                  <a:pt x="104217" y="7766"/>
                </a:lnTo>
                <a:lnTo>
                  <a:pt x="152400" y="0"/>
                </a:lnTo>
                <a:lnTo>
                  <a:pt x="944880" y="0"/>
                </a:lnTo>
                <a:lnTo>
                  <a:pt x="993062" y="7766"/>
                </a:lnTo>
                <a:lnTo>
                  <a:pt x="1034899" y="29394"/>
                </a:lnTo>
                <a:lnTo>
                  <a:pt x="1067885" y="62380"/>
                </a:lnTo>
                <a:lnTo>
                  <a:pt x="1089513" y="104217"/>
                </a:lnTo>
                <a:lnTo>
                  <a:pt x="1097280" y="152400"/>
                </a:lnTo>
                <a:lnTo>
                  <a:pt x="1097280" y="762000"/>
                </a:lnTo>
                <a:lnTo>
                  <a:pt x="1089513" y="810182"/>
                </a:lnTo>
                <a:lnTo>
                  <a:pt x="1067885" y="852019"/>
                </a:lnTo>
                <a:lnTo>
                  <a:pt x="1034899" y="885005"/>
                </a:lnTo>
                <a:lnTo>
                  <a:pt x="993062" y="906633"/>
                </a:lnTo>
                <a:lnTo>
                  <a:pt x="944880" y="914400"/>
                </a:lnTo>
                <a:lnTo>
                  <a:pt x="152400" y="914400"/>
                </a:lnTo>
                <a:lnTo>
                  <a:pt x="104217" y="906633"/>
                </a:lnTo>
                <a:lnTo>
                  <a:pt x="62380" y="885005"/>
                </a:lnTo>
                <a:lnTo>
                  <a:pt x="29394" y="852019"/>
                </a:lnTo>
                <a:lnTo>
                  <a:pt x="7766" y="810182"/>
                </a:lnTo>
                <a:lnTo>
                  <a:pt x="0" y="762000"/>
                </a:lnTo>
                <a:lnTo>
                  <a:pt x="0" y="152400"/>
                </a:lnTo>
                <a:close/>
              </a:path>
            </a:pathLst>
          </a:custGeom>
          <a:ln w="9525">
            <a:solidFill>
              <a:srgbClr val="7C5F9F"/>
            </a:solidFill>
          </a:ln>
        </p:spPr>
        <p:txBody>
          <a:bodyPr wrap="square" lIns="0" tIns="0" rIns="0" bIns="0" rtlCol="0"/>
          <a:lstStyle/>
          <a:p>
            <a:endParaRPr/>
          </a:p>
        </p:txBody>
      </p:sp>
      <p:sp>
        <p:nvSpPr>
          <p:cNvPr id="49" name="object 49"/>
          <p:cNvSpPr txBox="1"/>
          <p:nvPr/>
        </p:nvSpPr>
        <p:spPr>
          <a:xfrm>
            <a:off x="6807200" y="3784854"/>
            <a:ext cx="890269" cy="636905"/>
          </a:xfrm>
          <a:prstGeom prst="rect">
            <a:avLst/>
          </a:prstGeom>
        </p:spPr>
        <p:txBody>
          <a:bodyPr vert="horz" wrap="square" lIns="0" tIns="0" rIns="0" bIns="0" rtlCol="0">
            <a:spAutoFit/>
          </a:bodyPr>
          <a:lstStyle/>
          <a:p>
            <a:pPr marL="12700">
              <a:lnSpc>
                <a:spcPct val="100000"/>
              </a:lnSpc>
            </a:pPr>
            <a:r>
              <a:rPr sz="1000" b="1" u="sng" spc="-5" dirty="0">
                <a:solidFill>
                  <a:srgbClr val="FFFFFF"/>
                </a:solidFill>
                <a:latin typeface="Calibri"/>
                <a:cs typeface="Calibri"/>
              </a:rPr>
              <a:t>FINANCE:</a:t>
            </a:r>
            <a:endParaRPr sz="1000">
              <a:latin typeface="Calibri"/>
              <a:cs typeface="Calibri"/>
            </a:endParaRPr>
          </a:p>
          <a:p>
            <a:pPr marL="12700" marR="5080">
              <a:lnSpc>
                <a:spcPct val="85100"/>
              </a:lnSpc>
              <a:spcBef>
                <a:spcPts val="595"/>
              </a:spcBef>
            </a:pPr>
            <a:r>
              <a:rPr sz="1000" b="1" spc="-5" dirty="0">
                <a:solidFill>
                  <a:srgbClr val="FFFFFF"/>
                </a:solidFill>
                <a:latin typeface="Calibri"/>
                <a:cs typeface="Calibri"/>
              </a:rPr>
              <a:t>Communicate  priorities to</a:t>
            </a:r>
            <a:r>
              <a:rPr sz="1000" b="1" spc="-50" dirty="0">
                <a:solidFill>
                  <a:srgbClr val="FFFFFF"/>
                </a:solidFill>
                <a:latin typeface="Calibri"/>
                <a:cs typeface="Calibri"/>
              </a:rPr>
              <a:t> </a:t>
            </a:r>
            <a:r>
              <a:rPr sz="1000" b="1" spc="-5" dirty="0">
                <a:solidFill>
                  <a:srgbClr val="FFFFFF"/>
                </a:solidFill>
                <a:latin typeface="Calibri"/>
                <a:cs typeface="Calibri"/>
              </a:rPr>
              <a:t>cost  center</a:t>
            </a:r>
            <a:r>
              <a:rPr sz="1000" b="1" spc="-90" dirty="0">
                <a:solidFill>
                  <a:srgbClr val="FFFFFF"/>
                </a:solidFill>
                <a:latin typeface="Calibri"/>
                <a:cs typeface="Calibri"/>
              </a:rPr>
              <a:t> </a:t>
            </a:r>
            <a:r>
              <a:rPr sz="1000" b="1" spc="-5" dirty="0">
                <a:solidFill>
                  <a:srgbClr val="FFFFFF"/>
                </a:solidFill>
                <a:latin typeface="Calibri"/>
                <a:cs typeface="Calibri"/>
              </a:rPr>
              <a:t>heads</a:t>
            </a:r>
            <a:endParaRPr sz="1000">
              <a:latin typeface="Calibri"/>
              <a:cs typeface="Calibri"/>
            </a:endParaRPr>
          </a:p>
        </p:txBody>
      </p:sp>
      <p:sp>
        <p:nvSpPr>
          <p:cNvPr id="50" name="object 50"/>
          <p:cNvSpPr txBox="1"/>
          <p:nvPr/>
        </p:nvSpPr>
        <p:spPr>
          <a:xfrm>
            <a:off x="6986778" y="2556129"/>
            <a:ext cx="1708785" cy="306070"/>
          </a:xfrm>
          <a:prstGeom prst="rect">
            <a:avLst/>
          </a:prstGeom>
        </p:spPr>
        <p:txBody>
          <a:bodyPr vert="horz" wrap="square" lIns="0" tIns="0" rIns="0" bIns="0" rtlCol="0">
            <a:spAutoFit/>
          </a:bodyPr>
          <a:lstStyle/>
          <a:p>
            <a:pPr marL="131445" marR="5080" indent="-119380">
              <a:lnSpc>
                <a:spcPts val="1130"/>
              </a:lnSpc>
            </a:pPr>
            <a:r>
              <a:rPr sz="1100" b="1" dirty="0">
                <a:latin typeface="Calibri"/>
                <a:cs typeface="Calibri"/>
              </a:rPr>
              <a:t>2018-19 </a:t>
            </a:r>
            <a:r>
              <a:rPr sz="1100" b="1" spc="-5" dirty="0">
                <a:latin typeface="Calibri"/>
                <a:cs typeface="Calibri"/>
              </a:rPr>
              <a:t>Strategy and Budget  Planning linked </a:t>
            </a:r>
            <a:r>
              <a:rPr sz="1100" b="1" dirty="0">
                <a:latin typeface="Calibri"/>
                <a:cs typeface="Calibri"/>
              </a:rPr>
              <a:t>to</a:t>
            </a:r>
            <a:r>
              <a:rPr sz="1100" b="1" spc="-65" dirty="0">
                <a:latin typeface="Calibri"/>
                <a:cs typeface="Calibri"/>
              </a:rPr>
              <a:t> </a:t>
            </a:r>
            <a:r>
              <a:rPr sz="1100" b="1" dirty="0">
                <a:latin typeface="Calibri"/>
                <a:cs typeface="Calibri"/>
              </a:rPr>
              <a:t>V2020</a:t>
            </a:r>
            <a:endParaRPr sz="1100">
              <a:latin typeface="Calibri"/>
              <a:cs typeface="Calibri"/>
            </a:endParaRPr>
          </a:p>
        </p:txBody>
      </p:sp>
      <p:sp>
        <p:nvSpPr>
          <p:cNvPr id="51" name="object 51"/>
          <p:cNvSpPr/>
          <p:nvPr/>
        </p:nvSpPr>
        <p:spPr>
          <a:xfrm>
            <a:off x="6986016" y="2923032"/>
            <a:ext cx="1648968" cy="851915"/>
          </a:xfrm>
          <a:prstGeom prst="rect">
            <a:avLst/>
          </a:prstGeom>
          <a:blipFill>
            <a:blip r:embed="rId24" cstate="print"/>
            <a:stretch>
              <a:fillRect/>
            </a:stretch>
          </a:blipFill>
        </p:spPr>
        <p:txBody>
          <a:bodyPr wrap="square" lIns="0" tIns="0" rIns="0" bIns="0" rtlCol="0"/>
          <a:lstStyle/>
          <a:p>
            <a:endParaRPr/>
          </a:p>
        </p:txBody>
      </p:sp>
      <p:sp>
        <p:nvSpPr>
          <p:cNvPr id="52" name="object 52"/>
          <p:cNvSpPr/>
          <p:nvPr/>
        </p:nvSpPr>
        <p:spPr>
          <a:xfrm>
            <a:off x="7042404" y="2951988"/>
            <a:ext cx="1609344" cy="816863"/>
          </a:xfrm>
          <a:prstGeom prst="rect">
            <a:avLst/>
          </a:prstGeom>
          <a:blipFill>
            <a:blip r:embed="rId25" cstate="print"/>
            <a:stretch>
              <a:fillRect/>
            </a:stretch>
          </a:blipFill>
        </p:spPr>
        <p:txBody>
          <a:bodyPr wrap="square" lIns="0" tIns="0" rIns="0" bIns="0" rtlCol="0"/>
          <a:lstStyle/>
          <a:p>
            <a:endParaRPr/>
          </a:p>
        </p:txBody>
      </p:sp>
      <p:sp>
        <p:nvSpPr>
          <p:cNvPr id="53" name="object 53"/>
          <p:cNvSpPr/>
          <p:nvPr/>
        </p:nvSpPr>
        <p:spPr>
          <a:xfrm>
            <a:off x="7033259" y="2947670"/>
            <a:ext cx="1554480" cy="757555"/>
          </a:xfrm>
          <a:custGeom>
            <a:avLst/>
            <a:gdLst/>
            <a:ahLst/>
            <a:cxnLst/>
            <a:rect l="l" t="t" r="r" b="b"/>
            <a:pathLst>
              <a:path w="1554479" h="757554">
                <a:moveTo>
                  <a:pt x="1428242" y="0"/>
                </a:moveTo>
                <a:lnTo>
                  <a:pt x="126238" y="0"/>
                </a:lnTo>
                <a:lnTo>
                  <a:pt x="77098" y="9919"/>
                </a:lnTo>
                <a:lnTo>
                  <a:pt x="36972" y="36972"/>
                </a:lnTo>
                <a:lnTo>
                  <a:pt x="9919" y="77098"/>
                </a:lnTo>
                <a:lnTo>
                  <a:pt x="0" y="126237"/>
                </a:lnTo>
                <a:lnTo>
                  <a:pt x="0" y="631316"/>
                </a:lnTo>
                <a:lnTo>
                  <a:pt x="9919" y="680456"/>
                </a:lnTo>
                <a:lnTo>
                  <a:pt x="36972" y="720582"/>
                </a:lnTo>
                <a:lnTo>
                  <a:pt x="77098" y="747635"/>
                </a:lnTo>
                <a:lnTo>
                  <a:pt x="126238" y="757554"/>
                </a:lnTo>
                <a:lnTo>
                  <a:pt x="1428242" y="757554"/>
                </a:lnTo>
                <a:lnTo>
                  <a:pt x="1477381" y="747635"/>
                </a:lnTo>
                <a:lnTo>
                  <a:pt x="1517507" y="720582"/>
                </a:lnTo>
                <a:lnTo>
                  <a:pt x="1544560" y="680456"/>
                </a:lnTo>
                <a:lnTo>
                  <a:pt x="1554480" y="631316"/>
                </a:lnTo>
                <a:lnTo>
                  <a:pt x="1554480" y="126237"/>
                </a:lnTo>
                <a:lnTo>
                  <a:pt x="1544560" y="77098"/>
                </a:lnTo>
                <a:lnTo>
                  <a:pt x="1517507" y="36972"/>
                </a:lnTo>
                <a:lnTo>
                  <a:pt x="1477381" y="9919"/>
                </a:lnTo>
                <a:lnTo>
                  <a:pt x="1428242" y="0"/>
                </a:lnTo>
                <a:close/>
              </a:path>
            </a:pathLst>
          </a:custGeom>
          <a:solidFill>
            <a:srgbClr val="1F487C"/>
          </a:solidFill>
        </p:spPr>
        <p:txBody>
          <a:bodyPr wrap="square" lIns="0" tIns="0" rIns="0" bIns="0" rtlCol="0"/>
          <a:lstStyle/>
          <a:p>
            <a:endParaRPr/>
          </a:p>
        </p:txBody>
      </p:sp>
      <p:sp>
        <p:nvSpPr>
          <p:cNvPr id="54" name="object 54"/>
          <p:cNvSpPr/>
          <p:nvPr/>
        </p:nvSpPr>
        <p:spPr>
          <a:xfrm>
            <a:off x="7033259" y="2947670"/>
            <a:ext cx="1554480" cy="757555"/>
          </a:xfrm>
          <a:custGeom>
            <a:avLst/>
            <a:gdLst/>
            <a:ahLst/>
            <a:cxnLst/>
            <a:rect l="l" t="t" r="r" b="b"/>
            <a:pathLst>
              <a:path w="1554479" h="757554">
                <a:moveTo>
                  <a:pt x="0" y="126237"/>
                </a:moveTo>
                <a:lnTo>
                  <a:pt x="9919" y="77098"/>
                </a:lnTo>
                <a:lnTo>
                  <a:pt x="36972" y="36972"/>
                </a:lnTo>
                <a:lnTo>
                  <a:pt x="77098" y="9919"/>
                </a:lnTo>
                <a:lnTo>
                  <a:pt x="126238" y="0"/>
                </a:lnTo>
                <a:lnTo>
                  <a:pt x="1428242" y="0"/>
                </a:lnTo>
                <a:lnTo>
                  <a:pt x="1477381" y="9919"/>
                </a:lnTo>
                <a:lnTo>
                  <a:pt x="1517507" y="36972"/>
                </a:lnTo>
                <a:lnTo>
                  <a:pt x="1544560" y="77098"/>
                </a:lnTo>
                <a:lnTo>
                  <a:pt x="1554480" y="126237"/>
                </a:lnTo>
                <a:lnTo>
                  <a:pt x="1554480" y="631316"/>
                </a:lnTo>
                <a:lnTo>
                  <a:pt x="1544560" y="680456"/>
                </a:lnTo>
                <a:lnTo>
                  <a:pt x="1517507" y="720582"/>
                </a:lnTo>
                <a:lnTo>
                  <a:pt x="1477381" y="747635"/>
                </a:lnTo>
                <a:lnTo>
                  <a:pt x="1428242" y="757554"/>
                </a:lnTo>
                <a:lnTo>
                  <a:pt x="126238" y="757554"/>
                </a:lnTo>
                <a:lnTo>
                  <a:pt x="77098" y="747635"/>
                </a:lnTo>
                <a:lnTo>
                  <a:pt x="36972" y="720582"/>
                </a:lnTo>
                <a:lnTo>
                  <a:pt x="9919" y="680456"/>
                </a:lnTo>
                <a:lnTo>
                  <a:pt x="0" y="631316"/>
                </a:lnTo>
                <a:lnTo>
                  <a:pt x="0" y="126237"/>
                </a:lnTo>
                <a:close/>
              </a:path>
            </a:pathLst>
          </a:custGeom>
          <a:ln w="9525">
            <a:solidFill>
              <a:srgbClr val="4F81BC"/>
            </a:solidFill>
          </a:ln>
        </p:spPr>
        <p:txBody>
          <a:bodyPr wrap="square" lIns="0" tIns="0" rIns="0" bIns="0" rtlCol="0"/>
          <a:lstStyle/>
          <a:p>
            <a:endParaRPr/>
          </a:p>
        </p:txBody>
      </p:sp>
      <p:sp>
        <p:nvSpPr>
          <p:cNvPr id="55" name="object 55"/>
          <p:cNvSpPr txBox="1"/>
          <p:nvPr/>
        </p:nvSpPr>
        <p:spPr>
          <a:xfrm>
            <a:off x="7150100" y="3001771"/>
            <a:ext cx="1362710" cy="636270"/>
          </a:xfrm>
          <a:prstGeom prst="rect">
            <a:avLst/>
          </a:prstGeom>
        </p:spPr>
        <p:txBody>
          <a:bodyPr vert="horz" wrap="square" lIns="0" tIns="0" rIns="0" bIns="0" rtlCol="0">
            <a:spAutoFit/>
          </a:bodyPr>
          <a:lstStyle/>
          <a:p>
            <a:pPr marL="12700">
              <a:lnSpc>
                <a:spcPct val="100000"/>
              </a:lnSpc>
            </a:pPr>
            <a:r>
              <a:rPr sz="1000" b="1" u="sng" spc="-10" dirty="0">
                <a:solidFill>
                  <a:srgbClr val="FFFFFF"/>
                </a:solidFill>
                <a:latin typeface="Calibri"/>
                <a:cs typeface="Calibri"/>
              </a:rPr>
              <a:t>CABINET:</a:t>
            </a:r>
            <a:endParaRPr sz="1000">
              <a:latin typeface="Calibri"/>
              <a:cs typeface="Calibri"/>
            </a:endParaRPr>
          </a:p>
          <a:p>
            <a:pPr marL="12700" marR="5080">
              <a:lnSpc>
                <a:spcPts val="1019"/>
              </a:lnSpc>
              <a:spcBef>
                <a:spcPts val="605"/>
              </a:spcBef>
            </a:pPr>
            <a:r>
              <a:rPr sz="1000" b="1" spc="-5" dirty="0">
                <a:solidFill>
                  <a:srgbClr val="FFFFFF"/>
                </a:solidFill>
                <a:latin typeface="Calibri"/>
                <a:cs typeface="Calibri"/>
              </a:rPr>
              <a:t>Identify priority work to  further implement </a:t>
            </a:r>
            <a:r>
              <a:rPr sz="1000" b="1" spc="-10" dirty="0">
                <a:solidFill>
                  <a:srgbClr val="FFFFFF"/>
                </a:solidFill>
                <a:latin typeface="Calibri"/>
                <a:cs typeface="Calibri"/>
              </a:rPr>
              <a:t>V2020  </a:t>
            </a:r>
            <a:r>
              <a:rPr sz="1000" b="1" spc="-5" dirty="0">
                <a:solidFill>
                  <a:srgbClr val="FFFFFF"/>
                </a:solidFill>
                <a:latin typeface="Calibri"/>
                <a:cs typeface="Calibri"/>
              </a:rPr>
              <a:t>and align</a:t>
            </a:r>
            <a:r>
              <a:rPr sz="1000" b="1" spc="-70" dirty="0">
                <a:solidFill>
                  <a:srgbClr val="FFFFFF"/>
                </a:solidFill>
                <a:latin typeface="Calibri"/>
                <a:cs typeface="Calibri"/>
              </a:rPr>
              <a:t> </a:t>
            </a:r>
            <a:r>
              <a:rPr sz="1000" b="1" spc="-5" dirty="0">
                <a:solidFill>
                  <a:srgbClr val="FFFFFF"/>
                </a:solidFill>
                <a:latin typeface="Calibri"/>
                <a:cs typeface="Calibri"/>
              </a:rPr>
              <a:t>funding</a:t>
            </a:r>
            <a:endParaRPr sz="1000">
              <a:latin typeface="Calibri"/>
              <a:cs typeface="Calibri"/>
            </a:endParaRPr>
          </a:p>
        </p:txBody>
      </p:sp>
      <p:sp>
        <p:nvSpPr>
          <p:cNvPr id="56" name="object 56"/>
          <p:cNvSpPr/>
          <p:nvPr/>
        </p:nvSpPr>
        <p:spPr>
          <a:xfrm>
            <a:off x="7796783" y="3697223"/>
            <a:ext cx="1213103" cy="1008888"/>
          </a:xfrm>
          <a:prstGeom prst="rect">
            <a:avLst/>
          </a:prstGeom>
          <a:blipFill>
            <a:blip r:embed="rId26" cstate="print"/>
            <a:stretch>
              <a:fillRect/>
            </a:stretch>
          </a:blipFill>
        </p:spPr>
        <p:txBody>
          <a:bodyPr wrap="square" lIns="0" tIns="0" rIns="0" bIns="0" rtlCol="0"/>
          <a:lstStyle/>
          <a:p>
            <a:endParaRPr/>
          </a:p>
        </p:txBody>
      </p:sp>
      <p:sp>
        <p:nvSpPr>
          <p:cNvPr id="57" name="object 57"/>
          <p:cNvSpPr/>
          <p:nvPr/>
        </p:nvSpPr>
        <p:spPr>
          <a:xfrm>
            <a:off x="7815071" y="3732276"/>
            <a:ext cx="1130807" cy="816863"/>
          </a:xfrm>
          <a:prstGeom prst="rect">
            <a:avLst/>
          </a:prstGeom>
          <a:blipFill>
            <a:blip r:embed="rId22" cstate="print"/>
            <a:stretch>
              <a:fillRect/>
            </a:stretch>
          </a:blipFill>
        </p:spPr>
        <p:txBody>
          <a:bodyPr wrap="square" lIns="0" tIns="0" rIns="0" bIns="0" rtlCol="0"/>
          <a:lstStyle/>
          <a:p>
            <a:endParaRPr/>
          </a:p>
        </p:txBody>
      </p:sp>
      <p:sp>
        <p:nvSpPr>
          <p:cNvPr id="58" name="object 58"/>
          <p:cNvSpPr/>
          <p:nvPr/>
        </p:nvSpPr>
        <p:spPr>
          <a:xfrm>
            <a:off x="7843519" y="3721100"/>
            <a:ext cx="1118870" cy="914400"/>
          </a:xfrm>
          <a:prstGeom prst="rect">
            <a:avLst/>
          </a:prstGeom>
          <a:blipFill>
            <a:blip r:embed="rId27" cstate="print"/>
            <a:stretch>
              <a:fillRect/>
            </a:stretch>
          </a:blipFill>
        </p:spPr>
        <p:txBody>
          <a:bodyPr wrap="square" lIns="0" tIns="0" rIns="0" bIns="0" rtlCol="0"/>
          <a:lstStyle/>
          <a:p>
            <a:endParaRPr/>
          </a:p>
        </p:txBody>
      </p:sp>
      <p:sp>
        <p:nvSpPr>
          <p:cNvPr id="59" name="object 59"/>
          <p:cNvSpPr/>
          <p:nvPr/>
        </p:nvSpPr>
        <p:spPr>
          <a:xfrm>
            <a:off x="7843519" y="3721100"/>
            <a:ext cx="1118870" cy="914400"/>
          </a:xfrm>
          <a:custGeom>
            <a:avLst/>
            <a:gdLst/>
            <a:ahLst/>
            <a:cxnLst/>
            <a:rect l="l" t="t" r="r" b="b"/>
            <a:pathLst>
              <a:path w="1118870" h="914400">
                <a:moveTo>
                  <a:pt x="0" y="152400"/>
                </a:moveTo>
                <a:lnTo>
                  <a:pt x="7766" y="104217"/>
                </a:lnTo>
                <a:lnTo>
                  <a:pt x="29394" y="62380"/>
                </a:lnTo>
                <a:lnTo>
                  <a:pt x="62380" y="29394"/>
                </a:lnTo>
                <a:lnTo>
                  <a:pt x="104217" y="7766"/>
                </a:lnTo>
                <a:lnTo>
                  <a:pt x="152400" y="0"/>
                </a:lnTo>
                <a:lnTo>
                  <a:pt x="966470" y="0"/>
                </a:lnTo>
                <a:lnTo>
                  <a:pt x="1014652" y="7766"/>
                </a:lnTo>
                <a:lnTo>
                  <a:pt x="1056489" y="29394"/>
                </a:lnTo>
                <a:lnTo>
                  <a:pt x="1089475" y="62380"/>
                </a:lnTo>
                <a:lnTo>
                  <a:pt x="1111103" y="104217"/>
                </a:lnTo>
                <a:lnTo>
                  <a:pt x="1118870" y="152400"/>
                </a:lnTo>
                <a:lnTo>
                  <a:pt x="1118870" y="762000"/>
                </a:lnTo>
                <a:lnTo>
                  <a:pt x="1111103" y="810182"/>
                </a:lnTo>
                <a:lnTo>
                  <a:pt x="1089475" y="852019"/>
                </a:lnTo>
                <a:lnTo>
                  <a:pt x="1056489" y="885005"/>
                </a:lnTo>
                <a:lnTo>
                  <a:pt x="1014652" y="906633"/>
                </a:lnTo>
                <a:lnTo>
                  <a:pt x="966470" y="914400"/>
                </a:lnTo>
                <a:lnTo>
                  <a:pt x="152400" y="914400"/>
                </a:lnTo>
                <a:lnTo>
                  <a:pt x="104217" y="906633"/>
                </a:lnTo>
                <a:lnTo>
                  <a:pt x="62380" y="885005"/>
                </a:lnTo>
                <a:lnTo>
                  <a:pt x="29394" y="852019"/>
                </a:lnTo>
                <a:lnTo>
                  <a:pt x="7766" y="810182"/>
                </a:lnTo>
                <a:lnTo>
                  <a:pt x="0" y="762000"/>
                </a:lnTo>
                <a:lnTo>
                  <a:pt x="0" y="152400"/>
                </a:lnTo>
                <a:close/>
              </a:path>
            </a:pathLst>
          </a:custGeom>
          <a:ln w="9525">
            <a:solidFill>
              <a:srgbClr val="F69240"/>
            </a:solidFill>
          </a:ln>
        </p:spPr>
        <p:txBody>
          <a:bodyPr wrap="square" lIns="0" tIns="0" rIns="0" bIns="0" rtlCol="0"/>
          <a:lstStyle/>
          <a:p>
            <a:endParaRPr/>
          </a:p>
        </p:txBody>
      </p:sp>
      <p:sp>
        <p:nvSpPr>
          <p:cNvPr id="60" name="object 60"/>
          <p:cNvSpPr txBox="1"/>
          <p:nvPr/>
        </p:nvSpPr>
        <p:spPr>
          <a:xfrm>
            <a:off x="7922514" y="3782948"/>
            <a:ext cx="890269" cy="636270"/>
          </a:xfrm>
          <a:prstGeom prst="rect">
            <a:avLst/>
          </a:prstGeom>
        </p:spPr>
        <p:txBody>
          <a:bodyPr vert="horz" wrap="square" lIns="0" tIns="0" rIns="0" bIns="0" rtlCol="0">
            <a:spAutoFit/>
          </a:bodyPr>
          <a:lstStyle/>
          <a:p>
            <a:pPr marL="12700">
              <a:lnSpc>
                <a:spcPct val="100000"/>
              </a:lnSpc>
            </a:pPr>
            <a:r>
              <a:rPr sz="1000" b="1" u="sng" spc="-10" dirty="0">
                <a:solidFill>
                  <a:srgbClr val="FFFFFF"/>
                </a:solidFill>
                <a:latin typeface="Calibri"/>
                <a:cs typeface="Calibri"/>
              </a:rPr>
              <a:t>PPE:</a:t>
            </a:r>
            <a:endParaRPr sz="1000">
              <a:latin typeface="Calibri"/>
              <a:cs typeface="Calibri"/>
            </a:endParaRPr>
          </a:p>
          <a:p>
            <a:pPr marL="12700" marR="5080">
              <a:lnSpc>
                <a:spcPts val="1019"/>
              </a:lnSpc>
              <a:spcBef>
                <a:spcPts val="605"/>
              </a:spcBef>
            </a:pPr>
            <a:r>
              <a:rPr sz="1000" b="1" spc="-5" dirty="0">
                <a:solidFill>
                  <a:srgbClr val="FFFFFF"/>
                </a:solidFill>
                <a:latin typeface="Calibri"/>
                <a:cs typeface="Calibri"/>
              </a:rPr>
              <a:t>Communicate  priorities to</a:t>
            </a:r>
            <a:r>
              <a:rPr sz="1000" b="1" spc="-50" dirty="0">
                <a:solidFill>
                  <a:srgbClr val="FFFFFF"/>
                </a:solidFill>
                <a:latin typeface="Calibri"/>
                <a:cs typeface="Calibri"/>
              </a:rPr>
              <a:t> </a:t>
            </a:r>
            <a:r>
              <a:rPr sz="1000" b="1" spc="-5" dirty="0">
                <a:solidFill>
                  <a:srgbClr val="FFFFFF"/>
                </a:solidFill>
                <a:latin typeface="Calibri"/>
                <a:cs typeface="Calibri"/>
              </a:rPr>
              <a:t>cost  center</a:t>
            </a:r>
            <a:r>
              <a:rPr sz="1000" b="1" spc="-90" dirty="0">
                <a:solidFill>
                  <a:srgbClr val="FFFFFF"/>
                </a:solidFill>
                <a:latin typeface="Calibri"/>
                <a:cs typeface="Calibri"/>
              </a:rPr>
              <a:t> </a:t>
            </a:r>
            <a:r>
              <a:rPr sz="1000" b="1" spc="-5" dirty="0">
                <a:solidFill>
                  <a:srgbClr val="FFFFFF"/>
                </a:solidFill>
                <a:latin typeface="Calibri"/>
                <a:cs typeface="Calibri"/>
              </a:rPr>
              <a:t>heads</a:t>
            </a:r>
            <a:endParaRPr sz="1000">
              <a:latin typeface="Calibri"/>
              <a:cs typeface="Calibri"/>
            </a:endParaRPr>
          </a:p>
        </p:txBody>
      </p:sp>
      <p:sp>
        <p:nvSpPr>
          <p:cNvPr id="61" name="object 61"/>
          <p:cNvSpPr/>
          <p:nvPr/>
        </p:nvSpPr>
        <p:spPr>
          <a:xfrm>
            <a:off x="4991100" y="5708903"/>
            <a:ext cx="1740407" cy="1101852"/>
          </a:xfrm>
          <a:prstGeom prst="rect">
            <a:avLst/>
          </a:prstGeom>
          <a:blipFill>
            <a:blip r:embed="rId28" cstate="print"/>
            <a:stretch>
              <a:fillRect/>
            </a:stretch>
          </a:blipFill>
        </p:spPr>
        <p:txBody>
          <a:bodyPr wrap="square" lIns="0" tIns="0" rIns="0" bIns="0" rtlCol="0"/>
          <a:lstStyle/>
          <a:p>
            <a:endParaRPr/>
          </a:p>
        </p:txBody>
      </p:sp>
      <p:sp>
        <p:nvSpPr>
          <p:cNvPr id="62" name="object 62"/>
          <p:cNvSpPr/>
          <p:nvPr/>
        </p:nvSpPr>
        <p:spPr>
          <a:xfrm>
            <a:off x="5013959" y="5750050"/>
            <a:ext cx="1679447" cy="1022604"/>
          </a:xfrm>
          <a:prstGeom prst="rect">
            <a:avLst/>
          </a:prstGeom>
          <a:blipFill>
            <a:blip r:embed="rId29" cstate="print"/>
            <a:stretch>
              <a:fillRect/>
            </a:stretch>
          </a:blipFill>
        </p:spPr>
        <p:txBody>
          <a:bodyPr wrap="square" lIns="0" tIns="0" rIns="0" bIns="0" rtlCol="0"/>
          <a:lstStyle/>
          <a:p>
            <a:endParaRPr/>
          </a:p>
        </p:txBody>
      </p:sp>
      <p:sp>
        <p:nvSpPr>
          <p:cNvPr id="63" name="object 63"/>
          <p:cNvSpPr/>
          <p:nvPr/>
        </p:nvSpPr>
        <p:spPr>
          <a:xfrm>
            <a:off x="5038725" y="5733732"/>
            <a:ext cx="1645920" cy="1005840"/>
          </a:xfrm>
          <a:prstGeom prst="rect">
            <a:avLst/>
          </a:prstGeom>
          <a:blipFill>
            <a:blip r:embed="rId30" cstate="print"/>
            <a:stretch>
              <a:fillRect/>
            </a:stretch>
          </a:blipFill>
        </p:spPr>
        <p:txBody>
          <a:bodyPr wrap="square" lIns="0" tIns="0" rIns="0" bIns="0" rtlCol="0"/>
          <a:lstStyle/>
          <a:p>
            <a:endParaRPr/>
          </a:p>
        </p:txBody>
      </p:sp>
      <p:sp>
        <p:nvSpPr>
          <p:cNvPr id="64" name="object 64"/>
          <p:cNvSpPr/>
          <p:nvPr/>
        </p:nvSpPr>
        <p:spPr>
          <a:xfrm>
            <a:off x="5038725" y="5733732"/>
            <a:ext cx="1645920" cy="1005840"/>
          </a:xfrm>
          <a:custGeom>
            <a:avLst/>
            <a:gdLst/>
            <a:ahLst/>
            <a:cxnLst/>
            <a:rect l="l" t="t" r="r" b="b"/>
            <a:pathLst>
              <a:path w="1645920" h="1005840">
                <a:moveTo>
                  <a:pt x="0" y="167639"/>
                </a:moveTo>
                <a:lnTo>
                  <a:pt x="5988" y="123075"/>
                </a:lnTo>
                <a:lnTo>
                  <a:pt x="22888" y="83029"/>
                </a:lnTo>
                <a:lnTo>
                  <a:pt x="49101" y="49101"/>
                </a:lnTo>
                <a:lnTo>
                  <a:pt x="83029" y="22888"/>
                </a:lnTo>
                <a:lnTo>
                  <a:pt x="123075" y="5988"/>
                </a:lnTo>
                <a:lnTo>
                  <a:pt x="167639" y="0"/>
                </a:lnTo>
                <a:lnTo>
                  <a:pt x="1478279" y="0"/>
                </a:lnTo>
                <a:lnTo>
                  <a:pt x="1522844" y="5988"/>
                </a:lnTo>
                <a:lnTo>
                  <a:pt x="1562890" y="22888"/>
                </a:lnTo>
                <a:lnTo>
                  <a:pt x="1596818" y="49101"/>
                </a:lnTo>
                <a:lnTo>
                  <a:pt x="1623031" y="83029"/>
                </a:lnTo>
                <a:lnTo>
                  <a:pt x="1639931" y="123075"/>
                </a:lnTo>
                <a:lnTo>
                  <a:pt x="1645920" y="167639"/>
                </a:lnTo>
                <a:lnTo>
                  <a:pt x="1645920" y="838199"/>
                </a:lnTo>
                <a:lnTo>
                  <a:pt x="1639931" y="882764"/>
                </a:lnTo>
                <a:lnTo>
                  <a:pt x="1623031" y="922810"/>
                </a:lnTo>
                <a:lnTo>
                  <a:pt x="1596818" y="956738"/>
                </a:lnTo>
                <a:lnTo>
                  <a:pt x="1562890" y="982951"/>
                </a:lnTo>
                <a:lnTo>
                  <a:pt x="1522844" y="999851"/>
                </a:lnTo>
                <a:lnTo>
                  <a:pt x="1478279" y="1005839"/>
                </a:lnTo>
                <a:lnTo>
                  <a:pt x="167639" y="1005839"/>
                </a:lnTo>
                <a:lnTo>
                  <a:pt x="123075" y="999851"/>
                </a:lnTo>
                <a:lnTo>
                  <a:pt x="83029" y="982951"/>
                </a:lnTo>
                <a:lnTo>
                  <a:pt x="49101" y="956738"/>
                </a:lnTo>
                <a:lnTo>
                  <a:pt x="22888" y="922810"/>
                </a:lnTo>
                <a:lnTo>
                  <a:pt x="5988" y="882764"/>
                </a:lnTo>
                <a:lnTo>
                  <a:pt x="0" y="838199"/>
                </a:lnTo>
                <a:lnTo>
                  <a:pt x="0" y="167639"/>
                </a:lnTo>
                <a:close/>
              </a:path>
            </a:pathLst>
          </a:custGeom>
          <a:ln w="9525">
            <a:solidFill>
              <a:srgbClr val="F69240"/>
            </a:solidFill>
          </a:ln>
        </p:spPr>
        <p:txBody>
          <a:bodyPr wrap="square" lIns="0" tIns="0" rIns="0" bIns="0" rtlCol="0"/>
          <a:lstStyle/>
          <a:p>
            <a:endParaRPr/>
          </a:p>
        </p:txBody>
      </p:sp>
      <p:sp>
        <p:nvSpPr>
          <p:cNvPr id="65" name="object 65"/>
          <p:cNvSpPr txBox="1"/>
          <p:nvPr/>
        </p:nvSpPr>
        <p:spPr>
          <a:xfrm>
            <a:off x="5121655" y="5800445"/>
            <a:ext cx="255904" cy="171450"/>
          </a:xfrm>
          <a:prstGeom prst="rect">
            <a:avLst/>
          </a:prstGeom>
        </p:spPr>
        <p:txBody>
          <a:bodyPr vert="horz" wrap="square" lIns="0" tIns="0" rIns="0" bIns="0" rtlCol="0">
            <a:spAutoFit/>
          </a:bodyPr>
          <a:lstStyle/>
          <a:p>
            <a:pPr marL="12700">
              <a:lnSpc>
                <a:spcPct val="100000"/>
              </a:lnSpc>
            </a:pPr>
            <a:r>
              <a:rPr sz="1000" b="1" u="sng" spc="-10" dirty="0">
                <a:solidFill>
                  <a:srgbClr val="FFFFFF"/>
                </a:solidFill>
                <a:latin typeface="Calibri"/>
                <a:cs typeface="Calibri"/>
              </a:rPr>
              <a:t>PP</a:t>
            </a:r>
            <a:r>
              <a:rPr sz="1000" b="1" u="sng" spc="-15" dirty="0">
                <a:solidFill>
                  <a:srgbClr val="FFFFFF"/>
                </a:solidFill>
                <a:latin typeface="Calibri"/>
                <a:cs typeface="Calibri"/>
              </a:rPr>
              <a:t>E</a:t>
            </a:r>
            <a:r>
              <a:rPr sz="1000" b="1" u="sng" spc="-5" dirty="0">
                <a:solidFill>
                  <a:srgbClr val="FFFFFF"/>
                </a:solidFill>
                <a:latin typeface="Calibri"/>
                <a:cs typeface="Calibri"/>
              </a:rPr>
              <a:t>:</a:t>
            </a:r>
            <a:endParaRPr sz="1000">
              <a:latin typeface="Calibri"/>
              <a:cs typeface="Calibri"/>
            </a:endParaRPr>
          </a:p>
        </p:txBody>
      </p:sp>
      <p:sp>
        <p:nvSpPr>
          <p:cNvPr id="66" name="object 66"/>
          <p:cNvSpPr txBox="1"/>
          <p:nvPr/>
        </p:nvSpPr>
        <p:spPr>
          <a:xfrm>
            <a:off x="5121655" y="6029858"/>
            <a:ext cx="1436370" cy="612775"/>
          </a:xfrm>
          <a:prstGeom prst="rect">
            <a:avLst/>
          </a:prstGeom>
        </p:spPr>
        <p:txBody>
          <a:bodyPr vert="horz" wrap="square" lIns="0" tIns="0" rIns="0" bIns="0" rtlCol="0">
            <a:spAutoFit/>
          </a:bodyPr>
          <a:lstStyle/>
          <a:p>
            <a:pPr marL="12700" marR="79375">
              <a:lnSpc>
                <a:spcPts val="1019"/>
              </a:lnSpc>
            </a:pPr>
            <a:r>
              <a:rPr sz="1000" b="1" spc="-5" dirty="0">
                <a:solidFill>
                  <a:srgbClr val="FFFFFF"/>
                </a:solidFill>
                <a:latin typeface="Calibri"/>
                <a:cs typeface="Calibri"/>
              </a:rPr>
              <a:t>Initiate Budget Request  Process based on</a:t>
            </a:r>
            <a:r>
              <a:rPr sz="1000" b="1" spc="-65" dirty="0">
                <a:solidFill>
                  <a:srgbClr val="FFFFFF"/>
                </a:solidFill>
                <a:latin typeface="Calibri"/>
                <a:cs typeface="Calibri"/>
              </a:rPr>
              <a:t> </a:t>
            </a:r>
            <a:r>
              <a:rPr sz="1000" b="1" spc="-5" dirty="0">
                <a:solidFill>
                  <a:srgbClr val="FFFFFF"/>
                </a:solidFill>
                <a:latin typeface="Calibri"/>
                <a:cs typeface="Calibri"/>
              </a:rPr>
              <a:t>funding  priorities</a:t>
            </a:r>
            <a:endParaRPr sz="1000">
              <a:latin typeface="Calibri"/>
              <a:cs typeface="Calibri"/>
            </a:endParaRPr>
          </a:p>
          <a:p>
            <a:pPr marL="12700">
              <a:lnSpc>
                <a:spcPct val="100000"/>
              </a:lnSpc>
              <a:spcBef>
                <a:spcPts val="415"/>
              </a:spcBef>
            </a:pPr>
            <a:r>
              <a:rPr sz="1000" b="1" spc="-5" dirty="0">
                <a:solidFill>
                  <a:srgbClr val="FFFFFF"/>
                </a:solidFill>
                <a:latin typeface="Calibri"/>
                <a:cs typeface="Calibri"/>
              </a:rPr>
              <a:t>Planning, research</a:t>
            </a:r>
            <a:r>
              <a:rPr sz="1000" b="1" spc="-55" dirty="0">
                <a:solidFill>
                  <a:srgbClr val="FFFFFF"/>
                </a:solidFill>
                <a:latin typeface="Calibri"/>
                <a:cs typeface="Calibri"/>
              </a:rPr>
              <a:t> </a:t>
            </a:r>
            <a:r>
              <a:rPr sz="1000" b="1" spc="-5" dirty="0">
                <a:solidFill>
                  <a:srgbClr val="FFFFFF"/>
                </a:solidFill>
                <a:latin typeface="Calibri"/>
                <a:cs typeface="Calibri"/>
              </a:rPr>
              <a:t>support</a:t>
            </a:r>
            <a:endParaRPr sz="1000">
              <a:latin typeface="Calibri"/>
              <a:cs typeface="Calibri"/>
            </a:endParaRPr>
          </a:p>
        </p:txBody>
      </p:sp>
      <p:sp>
        <p:nvSpPr>
          <p:cNvPr id="67" name="object 67"/>
          <p:cNvSpPr/>
          <p:nvPr/>
        </p:nvSpPr>
        <p:spPr>
          <a:xfrm>
            <a:off x="5637276" y="4934711"/>
            <a:ext cx="1740407" cy="1100328"/>
          </a:xfrm>
          <a:prstGeom prst="rect">
            <a:avLst/>
          </a:prstGeom>
          <a:blipFill>
            <a:blip r:embed="rId31" cstate="print"/>
            <a:stretch>
              <a:fillRect/>
            </a:stretch>
          </a:blipFill>
        </p:spPr>
        <p:txBody>
          <a:bodyPr wrap="square" lIns="0" tIns="0" rIns="0" bIns="0" rtlCol="0"/>
          <a:lstStyle/>
          <a:p>
            <a:endParaRPr/>
          </a:p>
        </p:txBody>
      </p:sp>
      <p:sp>
        <p:nvSpPr>
          <p:cNvPr id="68" name="object 68"/>
          <p:cNvSpPr/>
          <p:nvPr/>
        </p:nvSpPr>
        <p:spPr>
          <a:xfrm>
            <a:off x="5660135" y="4974335"/>
            <a:ext cx="1604771" cy="1022604"/>
          </a:xfrm>
          <a:prstGeom prst="rect">
            <a:avLst/>
          </a:prstGeom>
          <a:blipFill>
            <a:blip r:embed="rId32" cstate="print"/>
            <a:stretch>
              <a:fillRect/>
            </a:stretch>
          </a:blipFill>
        </p:spPr>
        <p:txBody>
          <a:bodyPr wrap="square" lIns="0" tIns="0" rIns="0" bIns="0" rtlCol="0"/>
          <a:lstStyle/>
          <a:p>
            <a:endParaRPr/>
          </a:p>
        </p:txBody>
      </p:sp>
      <p:sp>
        <p:nvSpPr>
          <p:cNvPr id="69" name="object 69"/>
          <p:cNvSpPr/>
          <p:nvPr/>
        </p:nvSpPr>
        <p:spPr>
          <a:xfrm>
            <a:off x="5684520" y="4958460"/>
            <a:ext cx="1645920" cy="1005776"/>
          </a:xfrm>
          <a:prstGeom prst="rect">
            <a:avLst/>
          </a:prstGeom>
          <a:blipFill>
            <a:blip r:embed="rId33" cstate="print"/>
            <a:stretch>
              <a:fillRect/>
            </a:stretch>
          </a:blipFill>
        </p:spPr>
        <p:txBody>
          <a:bodyPr wrap="square" lIns="0" tIns="0" rIns="0" bIns="0" rtlCol="0"/>
          <a:lstStyle/>
          <a:p>
            <a:endParaRPr/>
          </a:p>
        </p:txBody>
      </p:sp>
      <p:sp>
        <p:nvSpPr>
          <p:cNvPr id="70" name="object 70"/>
          <p:cNvSpPr/>
          <p:nvPr/>
        </p:nvSpPr>
        <p:spPr>
          <a:xfrm>
            <a:off x="5684520" y="4958460"/>
            <a:ext cx="1645920" cy="1005840"/>
          </a:xfrm>
          <a:custGeom>
            <a:avLst/>
            <a:gdLst/>
            <a:ahLst/>
            <a:cxnLst/>
            <a:rect l="l" t="t" r="r" b="b"/>
            <a:pathLst>
              <a:path w="1645920" h="1005839">
                <a:moveTo>
                  <a:pt x="0" y="167639"/>
                </a:moveTo>
                <a:lnTo>
                  <a:pt x="5988" y="123031"/>
                </a:lnTo>
                <a:lnTo>
                  <a:pt x="22888" y="82973"/>
                </a:lnTo>
                <a:lnTo>
                  <a:pt x="49101" y="49053"/>
                </a:lnTo>
                <a:lnTo>
                  <a:pt x="83029" y="22860"/>
                </a:lnTo>
                <a:lnTo>
                  <a:pt x="123075" y="5979"/>
                </a:lnTo>
                <a:lnTo>
                  <a:pt x="167639" y="0"/>
                </a:lnTo>
                <a:lnTo>
                  <a:pt x="1478279" y="0"/>
                </a:lnTo>
                <a:lnTo>
                  <a:pt x="1522844" y="5979"/>
                </a:lnTo>
                <a:lnTo>
                  <a:pt x="1562890" y="22860"/>
                </a:lnTo>
                <a:lnTo>
                  <a:pt x="1596818" y="49053"/>
                </a:lnTo>
                <a:lnTo>
                  <a:pt x="1623031" y="82973"/>
                </a:lnTo>
                <a:lnTo>
                  <a:pt x="1639931" y="123031"/>
                </a:lnTo>
                <a:lnTo>
                  <a:pt x="1645920" y="167639"/>
                </a:lnTo>
                <a:lnTo>
                  <a:pt x="1645920" y="838136"/>
                </a:lnTo>
                <a:lnTo>
                  <a:pt x="1639931" y="882701"/>
                </a:lnTo>
                <a:lnTo>
                  <a:pt x="1623031" y="922746"/>
                </a:lnTo>
                <a:lnTo>
                  <a:pt x="1596818" y="956675"/>
                </a:lnTo>
                <a:lnTo>
                  <a:pt x="1562890" y="982888"/>
                </a:lnTo>
                <a:lnTo>
                  <a:pt x="1522844" y="999788"/>
                </a:lnTo>
                <a:lnTo>
                  <a:pt x="1478279" y="1005776"/>
                </a:lnTo>
                <a:lnTo>
                  <a:pt x="167639" y="1005776"/>
                </a:lnTo>
                <a:lnTo>
                  <a:pt x="123075" y="999788"/>
                </a:lnTo>
                <a:lnTo>
                  <a:pt x="83029" y="982888"/>
                </a:lnTo>
                <a:lnTo>
                  <a:pt x="49101" y="956675"/>
                </a:lnTo>
                <a:lnTo>
                  <a:pt x="22888" y="922746"/>
                </a:lnTo>
                <a:lnTo>
                  <a:pt x="5988" y="882701"/>
                </a:lnTo>
                <a:lnTo>
                  <a:pt x="0" y="838136"/>
                </a:lnTo>
                <a:lnTo>
                  <a:pt x="0" y="167639"/>
                </a:lnTo>
                <a:close/>
              </a:path>
            </a:pathLst>
          </a:custGeom>
          <a:ln w="9525">
            <a:solidFill>
              <a:srgbClr val="7C5F9F"/>
            </a:solidFill>
          </a:ln>
        </p:spPr>
        <p:txBody>
          <a:bodyPr wrap="square" lIns="0" tIns="0" rIns="0" bIns="0" rtlCol="0"/>
          <a:lstStyle/>
          <a:p>
            <a:endParaRPr/>
          </a:p>
        </p:txBody>
      </p:sp>
      <p:sp>
        <p:nvSpPr>
          <p:cNvPr id="71" name="object 71"/>
          <p:cNvSpPr txBox="1"/>
          <p:nvPr/>
        </p:nvSpPr>
        <p:spPr>
          <a:xfrm>
            <a:off x="5767578" y="5025008"/>
            <a:ext cx="1361440" cy="842644"/>
          </a:xfrm>
          <a:prstGeom prst="rect">
            <a:avLst/>
          </a:prstGeom>
        </p:spPr>
        <p:txBody>
          <a:bodyPr vert="horz" wrap="square" lIns="0" tIns="0" rIns="0" bIns="0" rtlCol="0">
            <a:spAutoFit/>
          </a:bodyPr>
          <a:lstStyle/>
          <a:p>
            <a:pPr marL="12700">
              <a:lnSpc>
                <a:spcPct val="100000"/>
              </a:lnSpc>
            </a:pPr>
            <a:r>
              <a:rPr sz="1000" b="1" u="sng" spc="-5" dirty="0">
                <a:solidFill>
                  <a:srgbClr val="FFFFFF"/>
                </a:solidFill>
                <a:latin typeface="Calibri"/>
                <a:cs typeface="Calibri"/>
              </a:rPr>
              <a:t>FINANCE:</a:t>
            </a:r>
            <a:endParaRPr sz="1000">
              <a:latin typeface="Calibri"/>
              <a:cs typeface="Calibri"/>
            </a:endParaRPr>
          </a:p>
          <a:p>
            <a:pPr marL="12700" marR="5080">
              <a:lnSpc>
                <a:spcPts val="1019"/>
              </a:lnSpc>
              <a:spcBef>
                <a:spcPts val="605"/>
              </a:spcBef>
            </a:pPr>
            <a:r>
              <a:rPr sz="1000" b="1" spc="-5" dirty="0">
                <a:solidFill>
                  <a:srgbClr val="FFFFFF"/>
                </a:solidFill>
                <a:latin typeface="Calibri"/>
                <a:cs typeface="Calibri"/>
              </a:rPr>
              <a:t>Initiate Budget Request  Process based on</a:t>
            </a:r>
            <a:r>
              <a:rPr sz="1000" b="1" spc="-65" dirty="0">
                <a:solidFill>
                  <a:srgbClr val="FFFFFF"/>
                </a:solidFill>
                <a:latin typeface="Calibri"/>
                <a:cs typeface="Calibri"/>
              </a:rPr>
              <a:t> </a:t>
            </a:r>
            <a:r>
              <a:rPr sz="1000" b="1" spc="-5" dirty="0">
                <a:solidFill>
                  <a:srgbClr val="FFFFFF"/>
                </a:solidFill>
                <a:latin typeface="Calibri"/>
                <a:cs typeface="Calibri"/>
              </a:rPr>
              <a:t>funding  priorities</a:t>
            </a:r>
            <a:endParaRPr sz="1000">
              <a:latin typeface="Calibri"/>
              <a:cs typeface="Calibri"/>
            </a:endParaRPr>
          </a:p>
          <a:p>
            <a:pPr marL="12700">
              <a:lnSpc>
                <a:spcPct val="100000"/>
              </a:lnSpc>
              <a:spcBef>
                <a:spcPts val="420"/>
              </a:spcBef>
            </a:pPr>
            <a:r>
              <a:rPr sz="1000" b="1" spc="-5" dirty="0">
                <a:solidFill>
                  <a:srgbClr val="FFFFFF"/>
                </a:solidFill>
                <a:latin typeface="Calibri"/>
                <a:cs typeface="Calibri"/>
              </a:rPr>
              <a:t>Funding </a:t>
            </a:r>
            <a:r>
              <a:rPr sz="1000" b="1" dirty="0">
                <a:solidFill>
                  <a:srgbClr val="FFFFFF"/>
                </a:solidFill>
                <a:latin typeface="Calibri"/>
                <a:cs typeface="Calibri"/>
              </a:rPr>
              <a:t>options</a:t>
            </a:r>
            <a:r>
              <a:rPr sz="1000" b="1" spc="-80" dirty="0">
                <a:solidFill>
                  <a:srgbClr val="FFFFFF"/>
                </a:solidFill>
                <a:latin typeface="Calibri"/>
                <a:cs typeface="Calibri"/>
              </a:rPr>
              <a:t> </a:t>
            </a:r>
            <a:r>
              <a:rPr sz="1000" b="1" dirty="0">
                <a:solidFill>
                  <a:srgbClr val="FFFFFF"/>
                </a:solidFill>
                <a:latin typeface="Calibri"/>
                <a:cs typeface="Calibri"/>
              </a:rPr>
              <a:t>support</a:t>
            </a:r>
            <a:endParaRPr sz="1000">
              <a:latin typeface="Calibri"/>
              <a:cs typeface="Calibri"/>
            </a:endParaRPr>
          </a:p>
        </p:txBody>
      </p:sp>
      <p:sp>
        <p:nvSpPr>
          <p:cNvPr id="72" name="object 72"/>
          <p:cNvSpPr/>
          <p:nvPr/>
        </p:nvSpPr>
        <p:spPr>
          <a:xfrm>
            <a:off x="1511808" y="5145023"/>
            <a:ext cx="1080516" cy="1101852"/>
          </a:xfrm>
          <a:prstGeom prst="rect">
            <a:avLst/>
          </a:prstGeom>
          <a:blipFill>
            <a:blip r:embed="rId34" cstate="print"/>
            <a:stretch>
              <a:fillRect/>
            </a:stretch>
          </a:blipFill>
        </p:spPr>
        <p:txBody>
          <a:bodyPr wrap="square" lIns="0" tIns="0" rIns="0" bIns="0" rtlCol="0"/>
          <a:lstStyle/>
          <a:p>
            <a:endParaRPr/>
          </a:p>
        </p:txBody>
      </p:sp>
      <p:sp>
        <p:nvSpPr>
          <p:cNvPr id="73" name="object 73"/>
          <p:cNvSpPr/>
          <p:nvPr/>
        </p:nvSpPr>
        <p:spPr>
          <a:xfrm>
            <a:off x="1580388" y="5184647"/>
            <a:ext cx="900684" cy="816863"/>
          </a:xfrm>
          <a:prstGeom prst="rect">
            <a:avLst/>
          </a:prstGeom>
          <a:blipFill>
            <a:blip r:embed="rId35" cstate="print"/>
            <a:stretch>
              <a:fillRect/>
            </a:stretch>
          </a:blipFill>
        </p:spPr>
        <p:txBody>
          <a:bodyPr wrap="square" lIns="0" tIns="0" rIns="0" bIns="0" rtlCol="0"/>
          <a:lstStyle/>
          <a:p>
            <a:endParaRPr/>
          </a:p>
        </p:txBody>
      </p:sp>
      <p:sp>
        <p:nvSpPr>
          <p:cNvPr id="74" name="object 74"/>
          <p:cNvSpPr/>
          <p:nvPr/>
        </p:nvSpPr>
        <p:spPr>
          <a:xfrm>
            <a:off x="1558925" y="5169915"/>
            <a:ext cx="986155" cy="1005840"/>
          </a:xfrm>
          <a:custGeom>
            <a:avLst/>
            <a:gdLst/>
            <a:ahLst/>
            <a:cxnLst/>
            <a:rect l="l" t="t" r="r" b="b"/>
            <a:pathLst>
              <a:path w="986155" h="1005839">
                <a:moveTo>
                  <a:pt x="821817" y="0"/>
                </a:moveTo>
                <a:lnTo>
                  <a:pt x="164337" y="0"/>
                </a:lnTo>
                <a:lnTo>
                  <a:pt x="120635" y="5867"/>
                </a:lnTo>
                <a:lnTo>
                  <a:pt x="81374" y="22427"/>
                </a:lnTo>
                <a:lnTo>
                  <a:pt x="48117" y="48117"/>
                </a:lnTo>
                <a:lnTo>
                  <a:pt x="22427" y="81374"/>
                </a:lnTo>
                <a:lnTo>
                  <a:pt x="5867" y="120635"/>
                </a:lnTo>
                <a:lnTo>
                  <a:pt x="0" y="164337"/>
                </a:lnTo>
                <a:lnTo>
                  <a:pt x="0" y="841413"/>
                </a:lnTo>
                <a:lnTo>
                  <a:pt x="5867" y="885108"/>
                </a:lnTo>
                <a:lnTo>
                  <a:pt x="22427" y="924372"/>
                </a:lnTo>
                <a:lnTo>
                  <a:pt x="48117" y="957637"/>
                </a:lnTo>
                <a:lnTo>
                  <a:pt x="81374" y="983337"/>
                </a:lnTo>
                <a:lnTo>
                  <a:pt x="120635" y="999905"/>
                </a:lnTo>
                <a:lnTo>
                  <a:pt x="164337" y="1005776"/>
                </a:lnTo>
                <a:lnTo>
                  <a:pt x="821817" y="1005776"/>
                </a:lnTo>
                <a:lnTo>
                  <a:pt x="865519" y="999905"/>
                </a:lnTo>
                <a:lnTo>
                  <a:pt x="904780" y="983337"/>
                </a:lnTo>
                <a:lnTo>
                  <a:pt x="938037" y="957637"/>
                </a:lnTo>
                <a:lnTo>
                  <a:pt x="963727" y="924372"/>
                </a:lnTo>
                <a:lnTo>
                  <a:pt x="980287" y="885108"/>
                </a:lnTo>
                <a:lnTo>
                  <a:pt x="986155" y="841413"/>
                </a:lnTo>
                <a:lnTo>
                  <a:pt x="986155" y="164337"/>
                </a:lnTo>
                <a:lnTo>
                  <a:pt x="980287" y="120635"/>
                </a:lnTo>
                <a:lnTo>
                  <a:pt x="963727" y="81374"/>
                </a:lnTo>
                <a:lnTo>
                  <a:pt x="938037" y="48117"/>
                </a:lnTo>
                <a:lnTo>
                  <a:pt x="904780" y="22427"/>
                </a:lnTo>
                <a:lnTo>
                  <a:pt x="865519" y="5867"/>
                </a:lnTo>
                <a:lnTo>
                  <a:pt x="821817" y="0"/>
                </a:lnTo>
                <a:close/>
              </a:path>
            </a:pathLst>
          </a:custGeom>
          <a:solidFill>
            <a:srgbClr val="1F487C"/>
          </a:solidFill>
        </p:spPr>
        <p:txBody>
          <a:bodyPr wrap="square" lIns="0" tIns="0" rIns="0" bIns="0" rtlCol="0"/>
          <a:lstStyle/>
          <a:p>
            <a:endParaRPr/>
          </a:p>
        </p:txBody>
      </p:sp>
      <p:sp>
        <p:nvSpPr>
          <p:cNvPr id="75" name="object 75"/>
          <p:cNvSpPr/>
          <p:nvPr/>
        </p:nvSpPr>
        <p:spPr>
          <a:xfrm>
            <a:off x="1558925" y="5169915"/>
            <a:ext cx="986155" cy="1005840"/>
          </a:xfrm>
          <a:custGeom>
            <a:avLst/>
            <a:gdLst/>
            <a:ahLst/>
            <a:cxnLst/>
            <a:rect l="l" t="t" r="r" b="b"/>
            <a:pathLst>
              <a:path w="986155" h="1005839">
                <a:moveTo>
                  <a:pt x="0" y="164337"/>
                </a:moveTo>
                <a:lnTo>
                  <a:pt x="5867" y="120635"/>
                </a:lnTo>
                <a:lnTo>
                  <a:pt x="22427" y="81374"/>
                </a:lnTo>
                <a:lnTo>
                  <a:pt x="48117" y="48117"/>
                </a:lnTo>
                <a:lnTo>
                  <a:pt x="81374" y="22427"/>
                </a:lnTo>
                <a:lnTo>
                  <a:pt x="120635" y="5867"/>
                </a:lnTo>
                <a:lnTo>
                  <a:pt x="164337" y="0"/>
                </a:lnTo>
                <a:lnTo>
                  <a:pt x="821817" y="0"/>
                </a:lnTo>
                <a:lnTo>
                  <a:pt x="865519" y="5867"/>
                </a:lnTo>
                <a:lnTo>
                  <a:pt x="904780" y="22427"/>
                </a:lnTo>
                <a:lnTo>
                  <a:pt x="938037" y="48117"/>
                </a:lnTo>
                <a:lnTo>
                  <a:pt x="963727" y="81374"/>
                </a:lnTo>
                <a:lnTo>
                  <a:pt x="980287" y="120635"/>
                </a:lnTo>
                <a:lnTo>
                  <a:pt x="986155" y="164337"/>
                </a:lnTo>
                <a:lnTo>
                  <a:pt x="986155" y="841413"/>
                </a:lnTo>
                <a:lnTo>
                  <a:pt x="980287" y="885108"/>
                </a:lnTo>
                <a:lnTo>
                  <a:pt x="963727" y="924372"/>
                </a:lnTo>
                <a:lnTo>
                  <a:pt x="938037" y="957637"/>
                </a:lnTo>
                <a:lnTo>
                  <a:pt x="904780" y="983337"/>
                </a:lnTo>
                <a:lnTo>
                  <a:pt x="865519" y="999905"/>
                </a:lnTo>
                <a:lnTo>
                  <a:pt x="821817" y="1005776"/>
                </a:lnTo>
                <a:lnTo>
                  <a:pt x="164337" y="1005776"/>
                </a:lnTo>
                <a:lnTo>
                  <a:pt x="120635" y="999905"/>
                </a:lnTo>
                <a:lnTo>
                  <a:pt x="81374" y="983337"/>
                </a:lnTo>
                <a:lnTo>
                  <a:pt x="48117" y="957637"/>
                </a:lnTo>
                <a:lnTo>
                  <a:pt x="22427" y="924372"/>
                </a:lnTo>
                <a:lnTo>
                  <a:pt x="5867" y="885108"/>
                </a:lnTo>
                <a:lnTo>
                  <a:pt x="0" y="841413"/>
                </a:lnTo>
                <a:lnTo>
                  <a:pt x="0" y="164337"/>
                </a:lnTo>
                <a:close/>
              </a:path>
            </a:pathLst>
          </a:custGeom>
          <a:ln w="9525">
            <a:solidFill>
              <a:srgbClr val="4F81BC"/>
            </a:solidFill>
          </a:ln>
        </p:spPr>
        <p:txBody>
          <a:bodyPr wrap="square" lIns="0" tIns="0" rIns="0" bIns="0" rtlCol="0"/>
          <a:lstStyle/>
          <a:p>
            <a:endParaRPr/>
          </a:p>
        </p:txBody>
      </p:sp>
      <p:sp>
        <p:nvSpPr>
          <p:cNvPr id="76" name="object 76"/>
          <p:cNvSpPr txBox="1"/>
          <p:nvPr/>
        </p:nvSpPr>
        <p:spPr>
          <a:xfrm>
            <a:off x="1685925" y="5235702"/>
            <a:ext cx="661035" cy="636270"/>
          </a:xfrm>
          <a:prstGeom prst="rect">
            <a:avLst/>
          </a:prstGeom>
        </p:spPr>
        <p:txBody>
          <a:bodyPr vert="horz" wrap="square" lIns="0" tIns="0" rIns="0" bIns="0" rtlCol="0">
            <a:spAutoFit/>
          </a:bodyPr>
          <a:lstStyle/>
          <a:p>
            <a:pPr marL="12700">
              <a:lnSpc>
                <a:spcPct val="100000"/>
              </a:lnSpc>
            </a:pPr>
            <a:r>
              <a:rPr sz="1000" b="1" u="sng" spc="-10" dirty="0">
                <a:solidFill>
                  <a:srgbClr val="FFFFFF"/>
                </a:solidFill>
                <a:latin typeface="Calibri"/>
                <a:cs typeface="Calibri"/>
              </a:rPr>
              <a:t>CABINET:</a:t>
            </a:r>
            <a:endParaRPr sz="1000">
              <a:latin typeface="Calibri"/>
              <a:cs typeface="Calibri"/>
            </a:endParaRPr>
          </a:p>
          <a:p>
            <a:pPr marL="12700" marR="5080">
              <a:lnSpc>
                <a:spcPts val="1019"/>
              </a:lnSpc>
              <a:spcBef>
                <a:spcPts val="600"/>
              </a:spcBef>
            </a:pPr>
            <a:r>
              <a:rPr sz="1000" b="1" spc="-5" dirty="0">
                <a:solidFill>
                  <a:srgbClr val="FFFFFF"/>
                </a:solidFill>
                <a:latin typeface="Calibri"/>
                <a:cs typeface="Calibri"/>
              </a:rPr>
              <a:t>Select  requests</a:t>
            </a:r>
            <a:r>
              <a:rPr sz="1000" b="1" spc="-70" dirty="0">
                <a:solidFill>
                  <a:srgbClr val="FFFFFF"/>
                </a:solidFill>
                <a:latin typeface="Calibri"/>
                <a:cs typeface="Calibri"/>
              </a:rPr>
              <a:t> </a:t>
            </a:r>
            <a:r>
              <a:rPr sz="1000" b="1" spc="-10" dirty="0">
                <a:solidFill>
                  <a:srgbClr val="FFFFFF"/>
                </a:solidFill>
                <a:latin typeface="Calibri"/>
                <a:cs typeface="Calibri"/>
              </a:rPr>
              <a:t>for  </a:t>
            </a:r>
            <a:r>
              <a:rPr sz="1000" b="1" spc="-5" dirty="0">
                <a:solidFill>
                  <a:srgbClr val="FFFFFF"/>
                </a:solidFill>
                <a:latin typeface="Calibri"/>
                <a:cs typeface="Calibri"/>
              </a:rPr>
              <a:t>approval</a:t>
            </a:r>
            <a:endParaRPr sz="1000">
              <a:latin typeface="Calibri"/>
              <a:cs typeface="Calibri"/>
            </a:endParaRPr>
          </a:p>
        </p:txBody>
      </p:sp>
      <p:sp>
        <p:nvSpPr>
          <p:cNvPr id="77" name="object 77"/>
          <p:cNvSpPr/>
          <p:nvPr/>
        </p:nvSpPr>
        <p:spPr>
          <a:xfrm>
            <a:off x="638555" y="4335779"/>
            <a:ext cx="1100328" cy="643128"/>
          </a:xfrm>
          <a:prstGeom prst="rect">
            <a:avLst/>
          </a:prstGeom>
          <a:blipFill>
            <a:blip r:embed="rId36" cstate="print"/>
            <a:stretch>
              <a:fillRect/>
            </a:stretch>
          </a:blipFill>
        </p:spPr>
        <p:txBody>
          <a:bodyPr wrap="square" lIns="0" tIns="0" rIns="0" bIns="0" rtlCol="0"/>
          <a:lstStyle/>
          <a:p>
            <a:endParaRPr/>
          </a:p>
        </p:txBody>
      </p:sp>
      <p:sp>
        <p:nvSpPr>
          <p:cNvPr id="78" name="object 78"/>
          <p:cNvSpPr/>
          <p:nvPr/>
        </p:nvSpPr>
        <p:spPr>
          <a:xfrm>
            <a:off x="612648" y="4320540"/>
            <a:ext cx="1153668" cy="621792"/>
          </a:xfrm>
          <a:prstGeom prst="rect">
            <a:avLst/>
          </a:prstGeom>
          <a:blipFill>
            <a:blip r:embed="rId37" cstate="print"/>
            <a:stretch>
              <a:fillRect/>
            </a:stretch>
          </a:blipFill>
        </p:spPr>
        <p:txBody>
          <a:bodyPr wrap="square" lIns="0" tIns="0" rIns="0" bIns="0" rtlCol="0"/>
          <a:lstStyle/>
          <a:p>
            <a:endParaRPr/>
          </a:p>
        </p:txBody>
      </p:sp>
      <p:sp>
        <p:nvSpPr>
          <p:cNvPr id="79" name="object 79"/>
          <p:cNvSpPr/>
          <p:nvPr/>
        </p:nvSpPr>
        <p:spPr>
          <a:xfrm>
            <a:off x="685800" y="4363084"/>
            <a:ext cx="1005839" cy="548639"/>
          </a:xfrm>
          <a:prstGeom prst="rect">
            <a:avLst/>
          </a:prstGeom>
          <a:blipFill>
            <a:blip r:embed="rId38" cstate="print"/>
            <a:stretch>
              <a:fillRect/>
            </a:stretch>
          </a:blipFill>
        </p:spPr>
        <p:txBody>
          <a:bodyPr wrap="square" lIns="0" tIns="0" rIns="0" bIns="0" rtlCol="0"/>
          <a:lstStyle/>
          <a:p>
            <a:endParaRPr/>
          </a:p>
        </p:txBody>
      </p:sp>
      <p:sp>
        <p:nvSpPr>
          <p:cNvPr id="80" name="object 80"/>
          <p:cNvSpPr txBox="1"/>
          <p:nvPr/>
        </p:nvSpPr>
        <p:spPr>
          <a:xfrm>
            <a:off x="685800" y="4363084"/>
            <a:ext cx="1005840" cy="548640"/>
          </a:xfrm>
          <a:prstGeom prst="rect">
            <a:avLst/>
          </a:prstGeom>
          <a:ln w="9525">
            <a:solidFill>
              <a:srgbClr val="BD4A47"/>
            </a:solidFill>
          </a:ln>
        </p:spPr>
        <p:txBody>
          <a:bodyPr vert="horz" wrap="square" lIns="0" tIns="23495" rIns="0" bIns="0" rtlCol="0">
            <a:spAutoFit/>
          </a:bodyPr>
          <a:lstStyle/>
          <a:p>
            <a:pPr marL="40640" marR="61594">
              <a:lnSpc>
                <a:spcPct val="88500"/>
              </a:lnSpc>
              <a:spcBef>
                <a:spcPts val="185"/>
              </a:spcBef>
            </a:pPr>
            <a:r>
              <a:rPr sz="1000" b="1" u="sng" spc="-5" dirty="0">
                <a:latin typeface="Calibri"/>
                <a:cs typeface="Calibri"/>
              </a:rPr>
              <a:t>Board</a:t>
            </a:r>
            <a:r>
              <a:rPr sz="1000" b="1" spc="-5" dirty="0">
                <a:latin typeface="Calibri"/>
                <a:cs typeface="Calibri"/>
              </a:rPr>
              <a:t>:  Review/approve  Budget</a:t>
            </a:r>
            <a:r>
              <a:rPr sz="1000" b="1" spc="-65" dirty="0">
                <a:latin typeface="Calibri"/>
                <a:cs typeface="Calibri"/>
              </a:rPr>
              <a:t> </a:t>
            </a:r>
            <a:r>
              <a:rPr sz="1000" b="1" spc="-5" dirty="0">
                <a:latin typeface="Calibri"/>
                <a:cs typeface="Calibri"/>
              </a:rPr>
              <a:t>Requests</a:t>
            </a:r>
            <a:endParaRPr sz="1000">
              <a:latin typeface="Calibri"/>
              <a:cs typeface="Calibri"/>
            </a:endParaRPr>
          </a:p>
        </p:txBody>
      </p:sp>
      <p:sp>
        <p:nvSpPr>
          <p:cNvPr id="81" name="object 81"/>
          <p:cNvSpPr/>
          <p:nvPr/>
        </p:nvSpPr>
        <p:spPr>
          <a:xfrm>
            <a:off x="1050036" y="949452"/>
            <a:ext cx="1146048" cy="736091"/>
          </a:xfrm>
          <a:prstGeom prst="rect">
            <a:avLst/>
          </a:prstGeom>
          <a:blipFill>
            <a:blip r:embed="rId39" cstate="print"/>
            <a:stretch>
              <a:fillRect/>
            </a:stretch>
          </a:blipFill>
        </p:spPr>
        <p:txBody>
          <a:bodyPr wrap="square" lIns="0" tIns="0" rIns="0" bIns="0" rtlCol="0"/>
          <a:lstStyle/>
          <a:p>
            <a:endParaRPr/>
          </a:p>
        </p:txBody>
      </p:sp>
      <p:sp>
        <p:nvSpPr>
          <p:cNvPr id="82" name="object 82"/>
          <p:cNvSpPr/>
          <p:nvPr/>
        </p:nvSpPr>
        <p:spPr>
          <a:xfrm>
            <a:off x="1056132" y="972311"/>
            <a:ext cx="1144524" cy="687324"/>
          </a:xfrm>
          <a:prstGeom prst="rect">
            <a:avLst/>
          </a:prstGeom>
          <a:blipFill>
            <a:blip r:embed="rId19" cstate="print"/>
            <a:stretch>
              <a:fillRect/>
            </a:stretch>
          </a:blipFill>
        </p:spPr>
        <p:txBody>
          <a:bodyPr wrap="square" lIns="0" tIns="0" rIns="0" bIns="0" rtlCol="0"/>
          <a:lstStyle/>
          <a:p>
            <a:endParaRPr/>
          </a:p>
        </p:txBody>
      </p:sp>
      <p:sp>
        <p:nvSpPr>
          <p:cNvPr id="83" name="object 83"/>
          <p:cNvSpPr/>
          <p:nvPr/>
        </p:nvSpPr>
        <p:spPr>
          <a:xfrm>
            <a:off x="1097280" y="974344"/>
            <a:ext cx="1051559" cy="640079"/>
          </a:xfrm>
          <a:prstGeom prst="rect">
            <a:avLst/>
          </a:prstGeom>
          <a:blipFill>
            <a:blip r:embed="rId40" cstate="print"/>
            <a:stretch>
              <a:fillRect/>
            </a:stretch>
          </a:blipFill>
        </p:spPr>
        <p:txBody>
          <a:bodyPr wrap="square" lIns="0" tIns="0" rIns="0" bIns="0" rtlCol="0"/>
          <a:lstStyle/>
          <a:p>
            <a:endParaRPr/>
          </a:p>
        </p:txBody>
      </p:sp>
      <p:sp>
        <p:nvSpPr>
          <p:cNvPr id="84" name="object 84"/>
          <p:cNvSpPr/>
          <p:nvPr/>
        </p:nvSpPr>
        <p:spPr>
          <a:xfrm>
            <a:off x="1097280" y="974344"/>
            <a:ext cx="1051560" cy="640080"/>
          </a:xfrm>
          <a:custGeom>
            <a:avLst/>
            <a:gdLst/>
            <a:ahLst/>
            <a:cxnLst/>
            <a:rect l="l" t="t" r="r" b="b"/>
            <a:pathLst>
              <a:path w="1051560" h="640080">
                <a:moveTo>
                  <a:pt x="0" y="106806"/>
                </a:moveTo>
                <a:lnTo>
                  <a:pt x="8383" y="65258"/>
                </a:lnTo>
                <a:lnTo>
                  <a:pt x="31246" y="31305"/>
                </a:lnTo>
                <a:lnTo>
                  <a:pt x="65156" y="8401"/>
                </a:lnTo>
                <a:lnTo>
                  <a:pt x="106679" y="0"/>
                </a:lnTo>
                <a:lnTo>
                  <a:pt x="944880" y="0"/>
                </a:lnTo>
                <a:lnTo>
                  <a:pt x="986408" y="8401"/>
                </a:lnTo>
                <a:lnTo>
                  <a:pt x="1020317" y="31305"/>
                </a:lnTo>
                <a:lnTo>
                  <a:pt x="1043177" y="65258"/>
                </a:lnTo>
                <a:lnTo>
                  <a:pt x="1051559" y="106806"/>
                </a:lnTo>
                <a:lnTo>
                  <a:pt x="1051559" y="533400"/>
                </a:lnTo>
                <a:lnTo>
                  <a:pt x="1043177" y="574928"/>
                </a:lnTo>
                <a:lnTo>
                  <a:pt x="1020318" y="608838"/>
                </a:lnTo>
                <a:lnTo>
                  <a:pt x="986409" y="631698"/>
                </a:lnTo>
                <a:lnTo>
                  <a:pt x="944880" y="640079"/>
                </a:lnTo>
                <a:lnTo>
                  <a:pt x="106679" y="640079"/>
                </a:lnTo>
                <a:lnTo>
                  <a:pt x="65156" y="631697"/>
                </a:lnTo>
                <a:lnTo>
                  <a:pt x="31246" y="608837"/>
                </a:lnTo>
                <a:lnTo>
                  <a:pt x="8383" y="574928"/>
                </a:lnTo>
                <a:lnTo>
                  <a:pt x="0" y="533400"/>
                </a:lnTo>
                <a:lnTo>
                  <a:pt x="0" y="106806"/>
                </a:lnTo>
                <a:close/>
              </a:path>
            </a:pathLst>
          </a:custGeom>
          <a:ln w="9525">
            <a:solidFill>
              <a:srgbClr val="7C5F9F"/>
            </a:solidFill>
          </a:ln>
        </p:spPr>
        <p:txBody>
          <a:bodyPr wrap="square" lIns="0" tIns="0" rIns="0" bIns="0" rtlCol="0"/>
          <a:lstStyle/>
          <a:p>
            <a:endParaRPr/>
          </a:p>
        </p:txBody>
      </p:sp>
      <p:sp>
        <p:nvSpPr>
          <p:cNvPr id="85" name="object 85"/>
          <p:cNvSpPr txBox="1"/>
          <p:nvPr/>
        </p:nvSpPr>
        <p:spPr>
          <a:xfrm>
            <a:off x="1161694" y="1022096"/>
            <a:ext cx="904875" cy="507365"/>
          </a:xfrm>
          <a:prstGeom prst="rect">
            <a:avLst/>
          </a:prstGeom>
        </p:spPr>
        <p:txBody>
          <a:bodyPr vert="horz" wrap="square" lIns="0" tIns="0" rIns="0" bIns="0" rtlCol="0">
            <a:spAutoFit/>
          </a:bodyPr>
          <a:lstStyle/>
          <a:p>
            <a:pPr marL="12700">
              <a:lnSpc>
                <a:spcPct val="100000"/>
              </a:lnSpc>
            </a:pPr>
            <a:r>
              <a:rPr sz="1000" b="1" u="sng" spc="-5" dirty="0">
                <a:solidFill>
                  <a:srgbClr val="FFFFFF"/>
                </a:solidFill>
                <a:latin typeface="Calibri"/>
                <a:cs typeface="Calibri"/>
              </a:rPr>
              <a:t>FINANCE:</a:t>
            </a:r>
            <a:endParaRPr sz="1000">
              <a:latin typeface="Calibri"/>
              <a:cs typeface="Calibri"/>
            </a:endParaRPr>
          </a:p>
          <a:p>
            <a:pPr marL="12700" marR="5080">
              <a:lnSpc>
                <a:spcPts val="1019"/>
              </a:lnSpc>
              <a:spcBef>
                <a:spcPts val="600"/>
              </a:spcBef>
            </a:pPr>
            <a:r>
              <a:rPr sz="1000" b="1" spc="-10" dirty="0">
                <a:solidFill>
                  <a:srgbClr val="FFFFFF"/>
                </a:solidFill>
                <a:latin typeface="Calibri"/>
                <a:cs typeface="Calibri"/>
              </a:rPr>
              <a:t>P</a:t>
            </a:r>
            <a:r>
              <a:rPr sz="1000" b="1" spc="-5" dirty="0">
                <a:solidFill>
                  <a:srgbClr val="FFFFFF"/>
                </a:solidFill>
                <a:latin typeface="Calibri"/>
                <a:cs typeface="Calibri"/>
              </a:rPr>
              <a:t>ro</a:t>
            </a:r>
            <a:r>
              <a:rPr sz="1000" b="1" spc="-10" dirty="0">
                <a:solidFill>
                  <a:srgbClr val="FFFFFF"/>
                </a:solidFill>
                <a:latin typeface="Calibri"/>
                <a:cs typeface="Calibri"/>
              </a:rPr>
              <a:t>g</a:t>
            </a:r>
            <a:r>
              <a:rPr sz="1000" b="1" spc="-5" dirty="0">
                <a:solidFill>
                  <a:srgbClr val="FFFFFF"/>
                </a:solidFill>
                <a:latin typeface="Calibri"/>
                <a:cs typeface="Calibri"/>
              </a:rPr>
              <a:t>ram/bud</a:t>
            </a:r>
            <a:r>
              <a:rPr sz="1000" b="1" spc="-10" dirty="0">
                <a:solidFill>
                  <a:srgbClr val="FFFFFF"/>
                </a:solidFill>
                <a:latin typeface="Calibri"/>
                <a:cs typeface="Calibri"/>
              </a:rPr>
              <a:t>g</a:t>
            </a:r>
            <a:r>
              <a:rPr sz="1000" b="1" spc="-5" dirty="0">
                <a:solidFill>
                  <a:srgbClr val="FFFFFF"/>
                </a:solidFill>
                <a:latin typeface="Calibri"/>
                <a:cs typeface="Calibri"/>
              </a:rPr>
              <a:t>et  evaluation</a:t>
            </a:r>
            <a:endParaRPr sz="1000">
              <a:latin typeface="Calibri"/>
              <a:cs typeface="Calibri"/>
            </a:endParaRPr>
          </a:p>
        </p:txBody>
      </p:sp>
      <p:sp>
        <p:nvSpPr>
          <p:cNvPr id="86" name="object 86"/>
          <p:cNvSpPr txBox="1"/>
          <p:nvPr/>
        </p:nvSpPr>
        <p:spPr>
          <a:xfrm>
            <a:off x="5941314" y="635380"/>
            <a:ext cx="2813050" cy="426084"/>
          </a:xfrm>
          <a:prstGeom prst="rect">
            <a:avLst/>
          </a:prstGeom>
        </p:spPr>
        <p:txBody>
          <a:bodyPr vert="horz" wrap="square" lIns="0" tIns="0" rIns="0" bIns="0" rtlCol="0">
            <a:spAutoFit/>
          </a:bodyPr>
          <a:lstStyle/>
          <a:p>
            <a:pPr marL="12700">
              <a:lnSpc>
                <a:spcPct val="100000"/>
              </a:lnSpc>
            </a:pPr>
            <a:r>
              <a:rPr sz="2600" b="1" spc="-5" dirty="0">
                <a:solidFill>
                  <a:srgbClr val="C00000"/>
                </a:solidFill>
                <a:latin typeface="Calibri"/>
                <a:cs typeface="Calibri"/>
              </a:rPr>
              <a:t>THIS </a:t>
            </a:r>
            <a:r>
              <a:rPr sz="2600" b="1" spc="-70" dirty="0">
                <a:solidFill>
                  <a:srgbClr val="C00000"/>
                </a:solidFill>
                <a:latin typeface="Calibri"/>
                <a:cs typeface="Calibri"/>
              </a:rPr>
              <a:t>MAY</a:t>
            </a:r>
            <a:r>
              <a:rPr sz="2600" b="1" spc="-85" dirty="0">
                <a:solidFill>
                  <a:srgbClr val="C00000"/>
                </a:solidFill>
                <a:latin typeface="Calibri"/>
                <a:cs typeface="Calibri"/>
              </a:rPr>
              <a:t> </a:t>
            </a:r>
            <a:r>
              <a:rPr sz="2600" b="1" spc="-5" dirty="0">
                <a:solidFill>
                  <a:srgbClr val="C00000"/>
                </a:solidFill>
                <a:latin typeface="Calibri"/>
                <a:cs typeface="Calibri"/>
              </a:rPr>
              <a:t>CHANGE!!</a:t>
            </a:r>
            <a:endParaRPr sz="2600">
              <a:latin typeface="Calibri"/>
              <a:cs typeface="Calibri"/>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36877" y="162052"/>
            <a:ext cx="6245860" cy="330835"/>
          </a:xfrm>
          <a:prstGeom prst="rect">
            <a:avLst/>
          </a:prstGeom>
        </p:spPr>
        <p:txBody>
          <a:bodyPr vert="horz" wrap="square" lIns="0" tIns="0" rIns="0" bIns="0" rtlCol="0">
            <a:spAutoFit/>
          </a:bodyPr>
          <a:lstStyle/>
          <a:p>
            <a:pPr marL="12700">
              <a:lnSpc>
                <a:spcPct val="100000"/>
              </a:lnSpc>
            </a:pPr>
            <a:r>
              <a:rPr sz="2000" i="1" spc="15" dirty="0">
                <a:solidFill>
                  <a:srgbClr val="17365D"/>
                </a:solidFill>
                <a:latin typeface="Calibri"/>
                <a:cs typeface="Calibri"/>
              </a:rPr>
              <a:t>Where </a:t>
            </a:r>
            <a:r>
              <a:rPr sz="2000" i="1" spc="-15" dirty="0">
                <a:solidFill>
                  <a:srgbClr val="17365D"/>
                </a:solidFill>
                <a:latin typeface="Calibri"/>
                <a:cs typeface="Calibri"/>
              </a:rPr>
              <a:t>We’re </a:t>
            </a:r>
            <a:r>
              <a:rPr sz="2000" i="1" spc="20" dirty="0">
                <a:solidFill>
                  <a:srgbClr val="17365D"/>
                </a:solidFill>
                <a:latin typeface="Calibri"/>
                <a:cs typeface="Calibri"/>
              </a:rPr>
              <a:t>Going</a:t>
            </a:r>
            <a:r>
              <a:rPr sz="2000" spc="20" dirty="0">
                <a:solidFill>
                  <a:srgbClr val="17365D"/>
                </a:solidFill>
              </a:rPr>
              <a:t>: </a:t>
            </a:r>
            <a:r>
              <a:rPr sz="2000" spc="5" dirty="0">
                <a:solidFill>
                  <a:srgbClr val="17365D"/>
                </a:solidFill>
              </a:rPr>
              <a:t>Strategic </a:t>
            </a:r>
            <a:r>
              <a:rPr sz="2000" spc="-5" dirty="0">
                <a:solidFill>
                  <a:srgbClr val="17365D"/>
                </a:solidFill>
              </a:rPr>
              <a:t>Work </a:t>
            </a:r>
            <a:r>
              <a:rPr sz="2000" spc="15" dirty="0">
                <a:solidFill>
                  <a:srgbClr val="17365D"/>
                </a:solidFill>
              </a:rPr>
              <a:t>and </a:t>
            </a:r>
            <a:r>
              <a:rPr sz="2000" spc="20" dirty="0">
                <a:solidFill>
                  <a:srgbClr val="17365D"/>
                </a:solidFill>
              </a:rPr>
              <a:t>Funding</a:t>
            </a:r>
            <a:r>
              <a:rPr sz="2000" spc="215" dirty="0">
                <a:solidFill>
                  <a:srgbClr val="17365D"/>
                </a:solidFill>
              </a:rPr>
              <a:t> </a:t>
            </a:r>
            <a:r>
              <a:rPr sz="2000" spc="20" dirty="0">
                <a:solidFill>
                  <a:srgbClr val="17365D"/>
                </a:solidFill>
              </a:rPr>
              <a:t>Planning</a:t>
            </a:r>
            <a:endParaRPr sz="2000">
              <a:latin typeface="Calibri"/>
              <a:cs typeface="Calibri"/>
            </a:endParaRPr>
          </a:p>
        </p:txBody>
      </p:sp>
      <p:sp>
        <p:nvSpPr>
          <p:cNvPr id="3" name="object 3"/>
          <p:cNvSpPr/>
          <p:nvPr/>
        </p:nvSpPr>
        <p:spPr>
          <a:xfrm>
            <a:off x="1832482" y="663105"/>
            <a:ext cx="5406517" cy="5777992"/>
          </a:xfrm>
          <a:prstGeom prst="rect">
            <a:avLst/>
          </a:prstGeom>
          <a:blipFill>
            <a:blip r:embed="rId2" cstate="print"/>
            <a:stretch>
              <a:fillRect/>
            </a:stretch>
          </a:blipFill>
        </p:spPr>
        <p:txBody>
          <a:bodyPr wrap="square" lIns="0" tIns="0" rIns="0" bIns="0" rtlCol="0"/>
          <a:lstStyle/>
          <a:p>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4146296" y="1758315"/>
            <a:ext cx="644525" cy="235585"/>
          </a:xfrm>
          <a:prstGeom prst="rect">
            <a:avLst/>
          </a:prstGeom>
        </p:spPr>
        <p:txBody>
          <a:bodyPr vert="horz" wrap="square" lIns="0" tIns="0" rIns="0" bIns="0" rtlCol="0">
            <a:spAutoFit/>
          </a:bodyPr>
          <a:lstStyle/>
          <a:p>
            <a:pPr marL="12700">
              <a:lnSpc>
                <a:spcPct val="100000"/>
              </a:lnSpc>
            </a:pPr>
            <a:r>
              <a:rPr sz="1400" b="1" spc="-100" dirty="0">
                <a:solidFill>
                  <a:srgbClr val="FFFFFF"/>
                </a:solidFill>
                <a:latin typeface="Calibri"/>
                <a:cs typeface="Calibri"/>
              </a:rPr>
              <a:t>Stocktake</a:t>
            </a:r>
            <a:endParaRPr sz="1400">
              <a:latin typeface="Calibri"/>
              <a:cs typeface="Calibri"/>
            </a:endParaRPr>
          </a:p>
        </p:txBody>
      </p:sp>
      <p:sp>
        <p:nvSpPr>
          <p:cNvPr id="3" name="object 3"/>
          <p:cNvSpPr/>
          <p:nvPr/>
        </p:nvSpPr>
        <p:spPr>
          <a:xfrm>
            <a:off x="3627373" y="1780032"/>
            <a:ext cx="295910" cy="294640"/>
          </a:xfrm>
          <a:custGeom>
            <a:avLst/>
            <a:gdLst/>
            <a:ahLst/>
            <a:cxnLst/>
            <a:rect l="l" t="t" r="r" b="b"/>
            <a:pathLst>
              <a:path w="295910" h="294639">
                <a:moveTo>
                  <a:pt x="236072" y="235584"/>
                </a:moveTo>
                <a:lnTo>
                  <a:pt x="190373" y="235584"/>
                </a:lnTo>
                <a:lnTo>
                  <a:pt x="209168" y="294513"/>
                </a:lnTo>
                <a:lnTo>
                  <a:pt x="236072" y="235584"/>
                </a:lnTo>
                <a:close/>
              </a:path>
              <a:path w="295910" h="294639">
                <a:moveTo>
                  <a:pt x="114935" y="0"/>
                </a:moveTo>
                <a:lnTo>
                  <a:pt x="133858" y="58927"/>
                </a:lnTo>
                <a:lnTo>
                  <a:pt x="0" y="101726"/>
                </a:lnTo>
                <a:lnTo>
                  <a:pt x="56641" y="278383"/>
                </a:lnTo>
                <a:lnTo>
                  <a:pt x="190373" y="235584"/>
                </a:lnTo>
                <a:lnTo>
                  <a:pt x="236072" y="235584"/>
                </a:lnTo>
                <a:lnTo>
                  <a:pt x="295910" y="104520"/>
                </a:lnTo>
                <a:lnTo>
                  <a:pt x="114935" y="0"/>
                </a:lnTo>
                <a:close/>
              </a:path>
            </a:pathLst>
          </a:custGeom>
          <a:solidFill>
            <a:srgbClr val="B1C1DB"/>
          </a:solidFill>
        </p:spPr>
        <p:txBody>
          <a:bodyPr wrap="square" lIns="0" tIns="0" rIns="0" bIns="0" rtlCol="0"/>
          <a:lstStyle/>
          <a:p>
            <a:endParaRPr/>
          </a:p>
        </p:txBody>
      </p:sp>
      <p:sp>
        <p:nvSpPr>
          <p:cNvPr id="4" name="object 4"/>
          <p:cNvSpPr/>
          <p:nvPr/>
        </p:nvSpPr>
        <p:spPr>
          <a:xfrm>
            <a:off x="2584704" y="1639823"/>
            <a:ext cx="1037844" cy="1013460"/>
          </a:xfrm>
          <a:prstGeom prst="rect">
            <a:avLst/>
          </a:prstGeom>
          <a:blipFill>
            <a:blip r:embed="rId2" cstate="print"/>
            <a:stretch>
              <a:fillRect/>
            </a:stretch>
          </a:blipFill>
        </p:spPr>
        <p:txBody>
          <a:bodyPr wrap="square" lIns="0" tIns="0" rIns="0" bIns="0" rtlCol="0"/>
          <a:lstStyle/>
          <a:p>
            <a:endParaRPr/>
          </a:p>
        </p:txBody>
      </p:sp>
      <p:sp>
        <p:nvSpPr>
          <p:cNvPr id="5" name="object 5"/>
          <p:cNvSpPr txBox="1"/>
          <p:nvPr/>
        </p:nvSpPr>
        <p:spPr>
          <a:xfrm>
            <a:off x="2838069" y="1914905"/>
            <a:ext cx="530860" cy="408940"/>
          </a:xfrm>
          <a:prstGeom prst="rect">
            <a:avLst/>
          </a:prstGeom>
        </p:spPr>
        <p:txBody>
          <a:bodyPr vert="horz" wrap="square" lIns="0" tIns="0" rIns="0" bIns="0" rtlCol="0">
            <a:spAutoFit/>
          </a:bodyPr>
          <a:lstStyle/>
          <a:p>
            <a:pPr marL="12700" marR="5080" indent="81915">
              <a:lnSpc>
                <a:spcPts val="1540"/>
              </a:lnSpc>
            </a:pPr>
            <a:r>
              <a:rPr sz="1400" b="1" dirty="0">
                <a:solidFill>
                  <a:srgbClr val="FFFFFF"/>
                </a:solidFill>
                <a:latin typeface="Calibri"/>
                <a:cs typeface="Calibri"/>
              </a:rPr>
              <a:t>Goal  </a:t>
            </a:r>
            <a:r>
              <a:rPr sz="1400" b="1" spc="-25" dirty="0">
                <a:solidFill>
                  <a:srgbClr val="FFFFFF"/>
                </a:solidFill>
                <a:latin typeface="Calibri"/>
                <a:cs typeface="Calibri"/>
              </a:rPr>
              <a:t>R</a:t>
            </a:r>
            <a:r>
              <a:rPr sz="1400" b="1" spc="-5" dirty="0">
                <a:solidFill>
                  <a:srgbClr val="FFFFFF"/>
                </a:solidFill>
                <a:latin typeface="Calibri"/>
                <a:cs typeface="Calibri"/>
              </a:rPr>
              <a:t>ep</a:t>
            </a:r>
            <a:r>
              <a:rPr sz="1400" b="1" dirty="0">
                <a:solidFill>
                  <a:srgbClr val="FFFFFF"/>
                </a:solidFill>
                <a:latin typeface="Calibri"/>
                <a:cs typeface="Calibri"/>
              </a:rPr>
              <a:t>ort</a:t>
            </a:r>
            <a:endParaRPr sz="1400">
              <a:latin typeface="Calibri"/>
              <a:cs typeface="Calibri"/>
            </a:endParaRPr>
          </a:p>
        </p:txBody>
      </p:sp>
      <p:sp>
        <p:nvSpPr>
          <p:cNvPr id="6" name="object 6"/>
          <p:cNvSpPr/>
          <p:nvPr/>
        </p:nvSpPr>
        <p:spPr>
          <a:xfrm>
            <a:off x="2302510" y="2168905"/>
            <a:ext cx="289560" cy="285750"/>
          </a:xfrm>
          <a:custGeom>
            <a:avLst/>
            <a:gdLst/>
            <a:ahLst/>
            <a:cxnLst/>
            <a:rect l="l" t="t" r="r" b="b"/>
            <a:pathLst>
              <a:path w="289560" h="285750">
                <a:moveTo>
                  <a:pt x="78358" y="0"/>
                </a:moveTo>
                <a:lnTo>
                  <a:pt x="116204" y="48768"/>
                </a:lnTo>
                <a:lnTo>
                  <a:pt x="0" y="139065"/>
                </a:lnTo>
                <a:lnTo>
                  <a:pt x="113918" y="285496"/>
                </a:lnTo>
                <a:lnTo>
                  <a:pt x="230123" y="195199"/>
                </a:lnTo>
                <a:lnTo>
                  <a:pt x="272870" y="195199"/>
                </a:lnTo>
                <a:lnTo>
                  <a:pt x="289306" y="31623"/>
                </a:lnTo>
                <a:lnTo>
                  <a:pt x="78358" y="0"/>
                </a:lnTo>
                <a:close/>
              </a:path>
              <a:path w="289560" h="285750">
                <a:moveTo>
                  <a:pt x="272870" y="195199"/>
                </a:moveTo>
                <a:lnTo>
                  <a:pt x="230123" y="195199"/>
                </a:lnTo>
                <a:lnTo>
                  <a:pt x="267969" y="243967"/>
                </a:lnTo>
                <a:lnTo>
                  <a:pt x="272870" y="195199"/>
                </a:lnTo>
                <a:close/>
              </a:path>
            </a:pathLst>
          </a:custGeom>
          <a:solidFill>
            <a:srgbClr val="B1C1DB"/>
          </a:solidFill>
        </p:spPr>
        <p:txBody>
          <a:bodyPr wrap="square" lIns="0" tIns="0" rIns="0" bIns="0" rtlCol="0"/>
          <a:lstStyle/>
          <a:p>
            <a:endParaRPr/>
          </a:p>
        </p:txBody>
      </p:sp>
      <p:sp>
        <p:nvSpPr>
          <p:cNvPr id="7" name="object 7"/>
          <p:cNvSpPr/>
          <p:nvPr/>
        </p:nvSpPr>
        <p:spPr>
          <a:xfrm>
            <a:off x="1417319" y="2211323"/>
            <a:ext cx="1037844" cy="1013460"/>
          </a:xfrm>
          <a:prstGeom prst="rect">
            <a:avLst/>
          </a:prstGeom>
          <a:blipFill>
            <a:blip r:embed="rId2" cstate="print"/>
            <a:stretch>
              <a:fillRect/>
            </a:stretch>
          </a:blipFill>
        </p:spPr>
        <p:txBody>
          <a:bodyPr wrap="square" lIns="0" tIns="0" rIns="0" bIns="0" rtlCol="0"/>
          <a:lstStyle/>
          <a:p>
            <a:endParaRPr/>
          </a:p>
        </p:txBody>
      </p:sp>
      <p:sp>
        <p:nvSpPr>
          <p:cNvPr id="8" name="object 8"/>
          <p:cNvSpPr txBox="1"/>
          <p:nvPr/>
        </p:nvSpPr>
        <p:spPr>
          <a:xfrm>
            <a:off x="1612138" y="2497201"/>
            <a:ext cx="665480" cy="371475"/>
          </a:xfrm>
          <a:prstGeom prst="rect">
            <a:avLst/>
          </a:prstGeom>
        </p:spPr>
        <p:txBody>
          <a:bodyPr vert="horz" wrap="square" lIns="0" tIns="0" rIns="0" bIns="0" rtlCol="0">
            <a:spAutoFit/>
          </a:bodyPr>
          <a:lstStyle/>
          <a:p>
            <a:pPr algn="ctr">
              <a:lnSpc>
                <a:spcPts val="1380"/>
              </a:lnSpc>
            </a:pPr>
            <a:r>
              <a:rPr sz="1200" b="1" spc="-125" dirty="0">
                <a:solidFill>
                  <a:srgbClr val="FFFFFF"/>
                </a:solidFill>
                <a:latin typeface="Calibri"/>
                <a:cs typeface="Calibri"/>
              </a:rPr>
              <a:t>Strategy</a:t>
            </a:r>
            <a:endParaRPr sz="1200">
              <a:latin typeface="Calibri"/>
              <a:cs typeface="Calibri"/>
            </a:endParaRPr>
          </a:p>
          <a:p>
            <a:pPr algn="ctr">
              <a:lnSpc>
                <a:spcPts val="1380"/>
              </a:lnSpc>
            </a:pPr>
            <a:r>
              <a:rPr sz="1200" b="1" spc="-130" dirty="0">
                <a:solidFill>
                  <a:srgbClr val="FFFFFF"/>
                </a:solidFill>
                <a:latin typeface="Calibri"/>
                <a:cs typeface="Calibri"/>
              </a:rPr>
              <a:t>A</a:t>
            </a:r>
            <a:r>
              <a:rPr sz="1200" b="1" spc="-135" dirty="0">
                <a:solidFill>
                  <a:srgbClr val="FFFFFF"/>
                </a:solidFill>
                <a:latin typeface="Calibri"/>
                <a:cs typeface="Calibri"/>
              </a:rPr>
              <a:t>ss</a:t>
            </a:r>
            <a:r>
              <a:rPr sz="1200" b="1" spc="-140" dirty="0">
                <a:solidFill>
                  <a:srgbClr val="FFFFFF"/>
                </a:solidFill>
                <a:latin typeface="Calibri"/>
                <a:cs typeface="Calibri"/>
              </a:rPr>
              <a:t>e</a:t>
            </a:r>
            <a:r>
              <a:rPr sz="1200" b="1" spc="-135" dirty="0">
                <a:solidFill>
                  <a:srgbClr val="FFFFFF"/>
                </a:solidFill>
                <a:latin typeface="Calibri"/>
                <a:cs typeface="Calibri"/>
              </a:rPr>
              <a:t>ss</a:t>
            </a:r>
            <a:r>
              <a:rPr sz="1200" b="1" spc="-140" dirty="0">
                <a:solidFill>
                  <a:srgbClr val="FFFFFF"/>
                </a:solidFill>
                <a:latin typeface="Calibri"/>
                <a:cs typeface="Calibri"/>
              </a:rPr>
              <a:t>me</a:t>
            </a:r>
            <a:r>
              <a:rPr sz="1200" b="1" spc="-145" dirty="0">
                <a:solidFill>
                  <a:srgbClr val="FFFFFF"/>
                </a:solidFill>
                <a:latin typeface="Calibri"/>
                <a:cs typeface="Calibri"/>
              </a:rPr>
              <a:t>n</a:t>
            </a:r>
            <a:r>
              <a:rPr sz="1200" b="1" spc="-130" dirty="0">
                <a:solidFill>
                  <a:srgbClr val="FFFFFF"/>
                </a:solidFill>
                <a:latin typeface="Calibri"/>
                <a:cs typeface="Calibri"/>
              </a:rPr>
              <a:t>t</a:t>
            </a:r>
            <a:r>
              <a:rPr sz="1200" b="1" dirty="0">
                <a:solidFill>
                  <a:srgbClr val="FFFFFF"/>
                </a:solidFill>
                <a:latin typeface="Calibri"/>
                <a:cs typeface="Calibri"/>
              </a:rPr>
              <a:t>s</a:t>
            </a:r>
            <a:endParaRPr sz="1200">
              <a:latin typeface="Calibri"/>
              <a:cs typeface="Calibri"/>
            </a:endParaRPr>
          </a:p>
        </p:txBody>
      </p:sp>
      <p:sp>
        <p:nvSpPr>
          <p:cNvPr id="9" name="object 9"/>
          <p:cNvSpPr/>
          <p:nvPr/>
        </p:nvSpPr>
        <p:spPr>
          <a:xfrm>
            <a:off x="1668779" y="3241167"/>
            <a:ext cx="306070" cy="326390"/>
          </a:xfrm>
          <a:custGeom>
            <a:avLst/>
            <a:gdLst/>
            <a:ahLst/>
            <a:cxnLst/>
            <a:rect l="l" t="t" r="r" b="b"/>
            <a:pathLst>
              <a:path w="306069" h="326389">
                <a:moveTo>
                  <a:pt x="175768" y="0"/>
                </a:moveTo>
                <a:lnTo>
                  <a:pt x="0" y="129794"/>
                </a:lnTo>
                <a:lnTo>
                  <a:pt x="61087" y="138937"/>
                </a:lnTo>
                <a:lnTo>
                  <a:pt x="37083" y="298704"/>
                </a:lnTo>
                <a:lnTo>
                  <a:pt x="220471" y="326263"/>
                </a:lnTo>
                <a:lnTo>
                  <a:pt x="244475" y="166624"/>
                </a:lnTo>
                <a:lnTo>
                  <a:pt x="298930" y="166624"/>
                </a:lnTo>
                <a:lnTo>
                  <a:pt x="175768" y="0"/>
                </a:lnTo>
                <a:close/>
              </a:path>
              <a:path w="306069" h="326389">
                <a:moveTo>
                  <a:pt x="298930" y="166624"/>
                </a:moveTo>
                <a:lnTo>
                  <a:pt x="244475" y="166624"/>
                </a:lnTo>
                <a:lnTo>
                  <a:pt x="305688" y="175768"/>
                </a:lnTo>
                <a:lnTo>
                  <a:pt x="298930" y="166624"/>
                </a:lnTo>
                <a:close/>
              </a:path>
            </a:pathLst>
          </a:custGeom>
          <a:solidFill>
            <a:srgbClr val="B1C1DB"/>
          </a:solidFill>
        </p:spPr>
        <p:txBody>
          <a:bodyPr wrap="square" lIns="0" tIns="0" rIns="0" bIns="0" rtlCol="0"/>
          <a:lstStyle/>
          <a:p>
            <a:endParaRPr/>
          </a:p>
        </p:txBody>
      </p:sp>
      <p:sp>
        <p:nvSpPr>
          <p:cNvPr id="10" name="object 10"/>
          <p:cNvSpPr/>
          <p:nvPr/>
        </p:nvSpPr>
        <p:spPr>
          <a:xfrm>
            <a:off x="1185672" y="3601211"/>
            <a:ext cx="1036319" cy="1013460"/>
          </a:xfrm>
          <a:prstGeom prst="rect">
            <a:avLst/>
          </a:prstGeom>
          <a:blipFill>
            <a:blip r:embed="rId3" cstate="print"/>
            <a:stretch>
              <a:fillRect/>
            </a:stretch>
          </a:blipFill>
        </p:spPr>
        <p:txBody>
          <a:bodyPr wrap="square" lIns="0" tIns="0" rIns="0" bIns="0" rtlCol="0"/>
          <a:lstStyle/>
          <a:p>
            <a:endParaRPr/>
          </a:p>
        </p:txBody>
      </p:sp>
      <p:sp>
        <p:nvSpPr>
          <p:cNvPr id="11" name="object 11"/>
          <p:cNvSpPr txBox="1"/>
          <p:nvPr/>
        </p:nvSpPr>
        <p:spPr>
          <a:xfrm>
            <a:off x="1437894" y="3855592"/>
            <a:ext cx="530860" cy="430530"/>
          </a:xfrm>
          <a:prstGeom prst="rect">
            <a:avLst/>
          </a:prstGeom>
        </p:spPr>
        <p:txBody>
          <a:bodyPr vert="horz" wrap="square" lIns="0" tIns="0" rIns="0" bIns="0" rtlCol="0">
            <a:spAutoFit/>
          </a:bodyPr>
          <a:lstStyle/>
          <a:p>
            <a:pPr marL="1905" algn="ctr">
              <a:lnSpc>
                <a:spcPts val="1610"/>
              </a:lnSpc>
            </a:pPr>
            <a:r>
              <a:rPr sz="1400" b="1" dirty="0">
                <a:solidFill>
                  <a:srgbClr val="FFFFFF"/>
                </a:solidFill>
                <a:latin typeface="Calibri"/>
                <a:cs typeface="Calibri"/>
              </a:rPr>
              <a:t>Goal</a:t>
            </a:r>
            <a:endParaRPr sz="1400">
              <a:latin typeface="Calibri"/>
              <a:cs typeface="Calibri"/>
            </a:endParaRPr>
          </a:p>
          <a:p>
            <a:pPr algn="ctr">
              <a:lnSpc>
                <a:spcPts val="1610"/>
              </a:lnSpc>
            </a:pPr>
            <a:r>
              <a:rPr sz="1400" b="1" spc="-25" dirty="0">
                <a:solidFill>
                  <a:srgbClr val="FFFFFF"/>
                </a:solidFill>
                <a:latin typeface="Calibri"/>
                <a:cs typeface="Calibri"/>
              </a:rPr>
              <a:t>R</a:t>
            </a:r>
            <a:r>
              <a:rPr sz="1400" b="1" spc="-5" dirty="0">
                <a:solidFill>
                  <a:srgbClr val="FFFFFF"/>
                </a:solidFill>
                <a:latin typeface="Calibri"/>
                <a:cs typeface="Calibri"/>
              </a:rPr>
              <a:t>ep</a:t>
            </a:r>
            <a:r>
              <a:rPr sz="1400" b="1" dirty="0">
                <a:solidFill>
                  <a:srgbClr val="FFFFFF"/>
                </a:solidFill>
                <a:latin typeface="Calibri"/>
                <a:cs typeface="Calibri"/>
              </a:rPr>
              <a:t>ort</a:t>
            </a:r>
            <a:endParaRPr sz="1400">
              <a:latin typeface="Calibri"/>
              <a:cs typeface="Calibri"/>
            </a:endParaRPr>
          </a:p>
        </p:txBody>
      </p:sp>
      <p:sp>
        <p:nvSpPr>
          <p:cNvPr id="12" name="object 12"/>
          <p:cNvSpPr/>
          <p:nvPr/>
        </p:nvSpPr>
        <p:spPr>
          <a:xfrm>
            <a:off x="1791080" y="4583557"/>
            <a:ext cx="288290" cy="306070"/>
          </a:xfrm>
          <a:custGeom>
            <a:avLst/>
            <a:gdLst/>
            <a:ahLst/>
            <a:cxnLst/>
            <a:rect l="l" t="t" r="r" b="b"/>
            <a:pathLst>
              <a:path w="288289" h="306070">
                <a:moveTo>
                  <a:pt x="256663" y="169672"/>
                </a:moveTo>
                <a:lnTo>
                  <a:pt x="57657" y="169672"/>
                </a:lnTo>
                <a:lnTo>
                  <a:pt x="110617" y="305816"/>
                </a:lnTo>
                <a:lnTo>
                  <a:pt x="283463" y="238506"/>
                </a:lnTo>
                <a:lnTo>
                  <a:pt x="256663" y="169672"/>
                </a:lnTo>
                <a:close/>
              </a:path>
              <a:path w="288289" h="306070">
                <a:moveTo>
                  <a:pt x="91186" y="0"/>
                </a:moveTo>
                <a:lnTo>
                  <a:pt x="0" y="192151"/>
                </a:lnTo>
                <a:lnTo>
                  <a:pt x="57657" y="169672"/>
                </a:lnTo>
                <a:lnTo>
                  <a:pt x="256663" y="169672"/>
                </a:lnTo>
                <a:lnTo>
                  <a:pt x="230505" y="102489"/>
                </a:lnTo>
                <a:lnTo>
                  <a:pt x="288163" y="80010"/>
                </a:lnTo>
                <a:lnTo>
                  <a:pt x="91186" y="0"/>
                </a:lnTo>
                <a:close/>
              </a:path>
            </a:pathLst>
          </a:custGeom>
          <a:solidFill>
            <a:srgbClr val="B1C1DB"/>
          </a:solidFill>
        </p:spPr>
        <p:txBody>
          <a:bodyPr wrap="square" lIns="0" tIns="0" rIns="0" bIns="0" rtlCol="0"/>
          <a:lstStyle/>
          <a:p>
            <a:endParaRPr/>
          </a:p>
        </p:txBody>
      </p:sp>
      <p:sp>
        <p:nvSpPr>
          <p:cNvPr id="13" name="object 13"/>
          <p:cNvSpPr/>
          <p:nvPr/>
        </p:nvSpPr>
        <p:spPr>
          <a:xfrm>
            <a:off x="1652016" y="4893564"/>
            <a:ext cx="1037844" cy="1011936"/>
          </a:xfrm>
          <a:prstGeom prst="rect">
            <a:avLst/>
          </a:prstGeom>
          <a:blipFill>
            <a:blip r:embed="rId4" cstate="print"/>
            <a:stretch>
              <a:fillRect/>
            </a:stretch>
          </a:blipFill>
        </p:spPr>
        <p:txBody>
          <a:bodyPr wrap="square" lIns="0" tIns="0" rIns="0" bIns="0" rtlCol="0"/>
          <a:lstStyle/>
          <a:p>
            <a:endParaRPr/>
          </a:p>
        </p:txBody>
      </p:sp>
      <p:sp>
        <p:nvSpPr>
          <p:cNvPr id="14" name="object 14"/>
          <p:cNvSpPr txBox="1"/>
          <p:nvPr/>
        </p:nvSpPr>
        <p:spPr>
          <a:xfrm>
            <a:off x="1847469" y="5198364"/>
            <a:ext cx="665480" cy="353060"/>
          </a:xfrm>
          <a:prstGeom prst="rect">
            <a:avLst/>
          </a:prstGeom>
        </p:spPr>
        <p:txBody>
          <a:bodyPr vert="horz" wrap="square" lIns="0" tIns="0" rIns="0" bIns="0" rtlCol="0">
            <a:spAutoFit/>
          </a:bodyPr>
          <a:lstStyle/>
          <a:p>
            <a:pPr marL="12700" marR="5080" indent="116839">
              <a:lnSpc>
                <a:spcPts val="1320"/>
              </a:lnSpc>
            </a:pPr>
            <a:r>
              <a:rPr sz="1200" b="1" spc="-125" dirty="0">
                <a:solidFill>
                  <a:srgbClr val="FFFFFF"/>
                </a:solidFill>
                <a:latin typeface="Calibri"/>
                <a:cs typeface="Calibri"/>
              </a:rPr>
              <a:t>Strategy  </a:t>
            </a:r>
            <a:r>
              <a:rPr sz="1200" b="1" spc="-130" dirty="0">
                <a:solidFill>
                  <a:srgbClr val="FFFFFF"/>
                </a:solidFill>
                <a:latin typeface="Calibri"/>
                <a:cs typeface="Calibri"/>
              </a:rPr>
              <a:t>A</a:t>
            </a:r>
            <a:r>
              <a:rPr sz="1200" b="1" spc="-135" dirty="0">
                <a:solidFill>
                  <a:srgbClr val="FFFFFF"/>
                </a:solidFill>
                <a:latin typeface="Calibri"/>
                <a:cs typeface="Calibri"/>
              </a:rPr>
              <a:t>ss</a:t>
            </a:r>
            <a:r>
              <a:rPr sz="1200" b="1" spc="-140" dirty="0">
                <a:solidFill>
                  <a:srgbClr val="FFFFFF"/>
                </a:solidFill>
                <a:latin typeface="Calibri"/>
                <a:cs typeface="Calibri"/>
              </a:rPr>
              <a:t>e</a:t>
            </a:r>
            <a:r>
              <a:rPr sz="1200" b="1" spc="-135" dirty="0">
                <a:solidFill>
                  <a:srgbClr val="FFFFFF"/>
                </a:solidFill>
                <a:latin typeface="Calibri"/>
                <a:cs typeface="Calibri"/>
              </a:rPr>
              <a:t>ss</a:t>
            </a:r>
            <a:r>
              <a:rPr sz="1200" b="1" spc="-140" dirty="0">
                <a:solidFill>
                  <a:srgbClr val="FFFFFF"/>
                </a:solidFill>
                <a:latin typeface="Calibri"/>
                <a:cs typeface="Calibri"/>
              </a:rPr>
              <a:t>men</a:t>
            </a:r>
            <a:r>
              <a:rPr sz="1200" b="1" spc="-130" dirty="0">
                <a:solidFill>
                  <a:srgbClr val="FFFFFF"/>
                </a:solidFill>
                <a:latin typeface="Calibri"/>
                <a:cs typeface="Calibri"/>
              </a:rPr>
              <a:t>t</a:t>
            </a:r>
            <a:r>
              <a:rPr sz="1200" b="1" dirty="0">
                <a:solidFill>
                  <a:srgbClr val="FFFFFF"/>
                </a:solidFill>
                <a:latin typeface="Calibri"/>
                <a:cs typeface="Calibri"/>
              </a:rPr>
              <a:t>s</a:t>
            </a:r>
            <a:endParaRPr sz="1200">
              <a:latin typeface="Calibri"/>
              <a:cs typeface="Calibri"/>
            </a:endParaRPr>
          </a:p>
        </p:txBody>
      </p:sp>
      <p:sp>
        <p:nvSpPr>
          <p:cNvPr id="15" name="object 15"/>
          <p:cNvSpPr/>
          <p:nvPr/>
        </p:nvSpPr>
        <p:spPr>
          <a:xfrm>
            <a:off x="2545079" y="5631218"/>
            <a:ext cx="287020" cy="263525"/>
          </a:xfrm>
          <a:custGeom>
            <a:avLst/>
            <a:gdLst/>
            <a:ahLst/>
            <a:cxnLst/>
            <a:rect l="l" t="t" r="r" b="b"/>
            <a:pathLst>
              <a:path w="287019" h="263525">
                <a:moveTo>
                  <a:pt x="263446" y="170065"/>
                </a:moveTo>
                <a:lnTo>
                  <a:pt x="62864" y="170065"/>
                </a:lnTo>
                <a:lnTo>
                  <a:pt x="199897" y="263372"/>
                </a:lnTo>
                <a:lnTo>
                  <a:pt x="263446" y="170065"/>
                </a:lnTo>
                <a:close/>
              </a:path>
              <a:path w="287019" h="263525">
                <a:moveTo>
                  <a:pt x="178815" y="0"/>
                </a:moveTo>
                <a:lnTo>
                  <a:pt x="0" y="33870"/>
                </a:lnTo>
                <a:lnTo>
                  <a:pt x="33908" y="212585"/>
                </a:lnTo>
                <a:lnTo>
                  <a:pt x="62864" y="170065"/>
                </a:lnTo>
                <a:lnTo>
                  <a:pt x="263446" y="170065"/>
                </a:lnTo>
                <a:lnTo>
                  <a:pt x="286765" y="135826"/>
                </a:lnTo>
                <a:lnTo>
                  <a:pt x="149859" y="42519"/>
                </a:lnTo>
                <a:lnTo>
                  <a:pt x="178815" y="0"/>
                </a:lnTo>
                <a:close/>
              </a:path>
            </a:pathLst>
          </a:custGeom>
          <a:solidFill>
            <a:srgbClr val="B1C1DB"/>
          </a:solidFill>
        </p:spPr>
        <p:txBody>
          <a:bodyPr wrap="square" lIns="0" tIns="0" rIns="0" bIns="0" rtlCol="0"/>
          <a:lstStyle/>
          <a:p>
            <a:endParaRPr/>
          </a:p>
        </p:txBody>
      </p:sp>
      <p:sp>
        <p:nvSpPr>
          <p:cNvPr id="16" name="object 16"/>
          <p:cNvSpPr/>
          <p:nvPr/>
        </p:nvSpPr>
        <p:spPr>
          <a:xfrm>
            <a:off x="2587751" y="5460491"/>
            <a:ext cx="1290827" cy="1266444"/>
          </a:xfrm>
          <a:prstGeom prst="rect">
            <a:avLst/>
          </a:prstGeom>
          <a:blipFill>
            <a:blip r:embed="rId5" cstate="print"/>
            <a:stretch>
              <a:fillRect/>
            </a:stretch>
          </a:blipFill>
        </p:spPr>
        <p:txBody>
          <a:bodyPr wrap="square" lIns="0" tIns="0" rIns="0" bIns="0" rtlCol="0"/>
          <a:lstStyle/>
          <a:p>
            <a:endParaRPr/>
          </a:p>
        </p:txBody>
      </p:sp>
      <p:sp>
        <p:nvSpPr>
          <p:cNvPr id="17" name="object 17"/>
          <p:cNvSpPr txBox="1"/>
          <p:nvPr/>
        </p:nvSpPr>
        <p:spPr>
          <a:xfrm>
            <a:off x="2954273" y="5744768"/>
            <a:ext cx="561340" cy="626110"/>
          </a:xfrm>
          <a:prstGeom prst="rect">
            <a:avLst/>
          </a:prstGeom>
        </p:spPr>
        <p:txBody>
          <a:bodyPr vert="horz" wrap="square" lIns="0" tIns="0" rIns="0" bIns="0" rtlCol="0">
            <a:spAutoFit/>
          </a:bodyPr>
          <a:lstStyle/>
          <a:p>
            <a:pPr marL="48895">
              <a:lnSpc>
                <a:spcPts val="1610"/>
              </a:lnSpc>
            </a:pPr>
            <a:r>
              <a:rPr sz="1400" b="1" dirty="0">
                <a:solidFill>
                  <a:srgbClr val="FFFFFF"/>
                </a:solidFill>
                <a:latin typeface="Calibri"/>
                <a:cs typeface="Calibri"/>
              </a:rPr>
              <a:t>JCBOE</a:t>
            </a:r>
            <a:endParaRPr sz="1400">
              <a:latin typeface="Calibri"/>
              <a:cs typeface="Calibri"/>
            </a:endParaRPr>
          </a:p>
          <a:p>
            <a:pPr marL="15240">
              <a:lnSpc>
                <a:spcPts val="1535"/>
              </a:lnSpc>
            </a:pPr>
            <a:r>
              <a:rPr sz="1400" b="1" dirty="0">
                <a:solidFill>
                  <a:srgbClr val="FFFFFF"/>
                </a:solidFill>
                <a:latin typeface="Calibri"/>
                <a:cs typeface="Calibri"/>
              </a:rPr>
              <a:t>Annual</a:t>
            </a:r>
            <a:endParaRPr sz="1400">
              <a:latin typeface="Calibri"/>
              <a:cs typeface="Calibri"/>
            </a:endParaRPr>
          </a:p>
          <a:p>
            <a:pPr marL="12700">
              <a:lnSpc>
                <a:spcPts val="1610"/>
              </a:lnSpc>
            </a:pPr>
            <a:r>
              <a:rPr sz="1400" b="1" spc="-25" dirty="0">
                <a:solidFill>
                  <a:srgbClr val="FFFFFF"/>
                </a:solidFill>
                <a:latin typeface="Calibri"/>
                <a:cs typeface="Calibri"/>
              </a:rPr>
              <a:t>R</a:t>
            </a:r>
            <a:r>
              <a:rPr sz="1400" b="1" spc="-15" dirty="0">
                <a:solidFill>
                  <a:srgbClr val="FFFFFF"/>
                </a:solidFill>
                <a:latin typeface="Calibri"/>
                <a:cs typeface="Calibri"/>
              </a:rPr>
              <a:t>e</a:t>
            </a:r>
            <a:r>
              <a:rPr sz="1400" b="1" spc="-10" dirty="0">
                <a:solidFill>
                  <a:srgbClr val="FFFFFF"/>
                </a:solidFill>
                <a:latin typeface="Calibri"/>
                <a:cs typeface="Calibri"/>
              </a:rPr>
              <a:t>v</a:t>
            </a:r>
            <a:r>
              <a:rPr sz="1400" b="1" dirty="0">
                <a:solidFill>
                  <a:srgbClr val="FFFFFF"/>
                </a:solidFill>
                <a:latin typeface="Calibri"/>
                <a:cs typeface="Calibri"/>
              </a:rPr>
              <a:t>i</a:t>
            </a:r>
            <a:r>
              <a:rPr sz="1400" b="1" spc="-15" dirty="0">
                <a:solidFill>
                  <a:srgbClr val="FFFFFF"/>
                </a:solidFill>
                <a:latin typeface="Calibri"/>
                <a:cs typeface="Calibri"/>
              </a:rPr>
              <a:t>e</a:t>
            </a:r>
            <a:r>
              <a:rPr sz="1400" b="1" dirty="0">
                <a:solidFill>
                  <a:srgbClr val="FFFFFF"/>
                </a:solidFill>
                <a:latin typeface="Calibri"/>
                <a:cs typeface="Calibri"/>
              </a:rPr>
              <a:t>w</a:t>
            </a:r>
            <a:endParaRPr sz="1400">
              <a:latin typeface="Calibri"/>
              <a:cs typeface="Calibri"/>
            </a:endParaRPr>
          </a:p>
        </p:txBody>
      </p:sp>
      <p:sp>
        <p:nvSpPr>
          <p:cNvPr id="18" name="object 18"/>
          <p:cNvSpPr/>
          <p:nvPr/>
        </p:nvSpPr>
        <p:spPr>
          <a:xfrm>
            <a:off x="3783329" y="6017971"/>
            <a:ext cx="252729" cy="303530"/>
          </a:xfrm>
          <a:custGeom>
            <a:avLst/>
            <a:gdLst/>
            <a:ahLst/>
            <a:cxnLst/>
            <a:rect l="l" t="t" r="r" b="b"/>
            <a:pathLst>
              <a:path w="252729" h="303529">
                <a:moveTo>
                  <a:pt x="146939" y="0"/>
                </a:moveTo>
                <a:lnTo>
                  <a:pt x="0" y="128943"/>
                </a:lnTo>
                <a:lnTo>
                  <a:pt x="88137" y="303466"/>
                </a:lnTo>
                <a:lnTo>
                  <a:pt x="99949" y="242773"/>
                </a:lnTo>
                <a:lnTo>
                  <a:pt x="221952" y="242773"/>
                </a:lnTo>
                <a:lnTo>
                  <a:pt x="252730" y="83477"/>
                </a:lnTo>
                <a:lnTo>
                  <a:pt x="135128" y="60693"/>
                </a:lnTo>
                <a:lnTo>
                  <a:pt x="146939" y="0"/>
                </a:lnTo>
                <a:close/>
              </a:path>
              <a:path w="252729" h="303529">
                <a:moveTo>
                  <a:pt x="221952" y="242773"/>
                </a:moveTo>
                <a:lnTo>
                  <a:pt x="99949" y="242773"/>
                </a:lnTo>
                <a:lnTo>
                  <a:pt x="217550" y="265557"/>
                </a:lnTo>
                <a:lnTo>
                  <a:pt x="221952" y="242773"/>
                </a:lnTo>
                <a:close/>
              </a:path>
            </a:pathLst>
          </a:custGeom>
          <a:solidFill>
            <a:srgbClr val="B1C1DB"/>
          </a:solidFill>
        </p:spPr>
        <p:txBody>
          <a:bodyPr wrap="square" lIns="0" tIns="0" rIns="0" bIns="0" rtlCol="0"/>
          <a:lstStyle/>
          <a:p>
            <a:endParaRPr/>
          </a:p>
        </p:txBody>
      </p:sp>
      <p:sp>
        <p:nvSpPr>
          <p:cNvPr id="19" name="object 19"/>
          <p:cNvSpPr/>
          <p:nvPr/>
        </p:nvSpPr>
        <p:spPr>
          <a:xfrm>
            <a:off x="4012691" y="5797296"/>
            <a:ext cx="1036319" cy="1011936"/>
          </a:xfrm>
          <a:prstGeom prst="rect">
            <a:avLst/>
          </a:prstGeom>
          <a:blipFill>
            <a:blip r:embed="rId6" cstate="print"/>
            <a:stretch>
              <a:fillRect/>
            </a:stretch>
          </a:blipFill>
        </p:spPr>
        <p:txBody>
          <a:bodyPr wrap="square" lIns="0" tIns="0" rIns="0" bIns="0" rtlCol="0"/>
          <a:lstStyle/>
          <a:p>
            <a:endParaRPr/>
          </a:p>
        </p:txBody>
      </p:sp>
      <p:sp>
        <p:nvSpPr>
          <p:cNvPr id="20" name="object 20"/>
          <p:cNvSpPr txBox="1"/>
          <p:nvPr/>
        </p:nvSpPr>
        <p:spPr>
          <a:xfrm>
            <a:off x="4214876" y="6148628"/>
            <a:ext cx="644525" cy="235585"/>
          </a:xfrm>
          <a:prstGeom prst="rect">
            <a:avLst/>
          </a:prstGeom>
        </p:spPr>
        <p:txBody>
          <a:bodyPr vert="horz" wrap="square" lIns="0" tIns="0" rIns="0" bIns="0" rtlCol="0">
            <a:spAutoFit/>
          </a:bodyPr>
          <a:lstStyle/>
          <a:p>
            <a:pPr marL="12700">
              <a:lnSpc>
                <a:spcPct val="100000"/>
              </a:lnSpc>
            </a:pPr>
            <a:r>
              <a:rPr sz="1400" b="1" spc="-100" dirty="0">
                <a:solidFill>
                  <a:srgbClr val="FFFFFF"/>
                </a:solidFill>
                <a:latin typeface="Calibri"/>
                <a:cs typeface="Calibri"/>
              </a:rPr>
              <a:t>S</a:t>
            </a:r>
            <a:r>
              <a:rPr sz="1400" b="1" spc="-105" dirty="0">
                <a:solidFill>
                  <a:srgbClr val="FFFFFF"/>
                </a:solidFill>
                <a:latin typeface="Calibri"/>
                <a:cs typeface="Calibri"/>
              </a:rPr>
              <a:t>t</a:t>
            </a:r>
            <a:r>
              <a:rPr sz="1400" b="1" spc="-95" dirty="0">
                <a:solidFill>
                  <a:srgbClr val="FFFFFF"/>
                </a:solidFill>
                <a:latin typeface="Calibri"/>
                <a:cs typeface="Calibri"/>
              </a:rPr>
              <a:t>o</a:t>
            </a:r>
            <a:r>
              <a:rPr sz="1400" b="1" spc="-100" dirty="0">
                <a:solidFill>
                  <a:srgbClr val="FFFFFF"/>
                </a:solidFill>
                <a:latin typeface="Calibri"/>
                <a:cs typeface="Calibri"/>
              </a:rPr>
              <a:t>c</a:t>
            </a:r>
            <a:r>
              <a:rPr sz="1400" b="1" spc="-110" dirty="0">
                <a:solidFill>
                  <a:srgbClr val="FFFFFF"/>
                </a:solidFill>
                <a:latin typeface="Calibri"/>
                <a:cs typeface="Calibri"/>
              </a:rPr>
              <a:t>k</a:t>
            </a:r>
            <a:r>
              <a:rPr sz="1400" b="1" spc="-105" dirty="0">
                <a:solidFill>
                  <a:srgbClr val="FFFFFF"/>
                </a:solidFill>
                <a:latin typeface="Calibri"/>
                <a:cs typeface="Calibri"/>
              </a:rPr>
              <a:t>ta</a:t>
            </a:r>
            <a:r>
              <a:rPr sz="1400" b="1" spc="-150" dirty="0">
                <a:solidFill>
                  <a:srgbClr val="FFFFFF"/>
                </a:solidFill>
                <a:latin typeface="Calibri"/>
                <a:cs typeface="Calibri"/>
              </a:rPr>
              <a:t>k</a:t>
            </a:r>
            <a:r>
              <a:rPr sz="1400" b="1" dirty="0">
                <a:solidFill>
                  <a:srgbClr val="FFFFFF"/>
                </a:solidFill>
                <a:latin typeface="Calibri"/>
                <a:cs typeface="Calibri"/>
              </a:rPr>
              <a:t>e</a:t>
            </a:r>
            <a:endParaRPr sz="1400">
              <a:latin typeface="Calibri"/>
              <a:cs typeface="Calibri"/>
            </a:endParaRPr>
          </a:p>
        </p:txBody>
      </p:sp>
      <p:sp>
        <p:nvSpPr>
          <p:cNvPr id="21" name="object 21"/>
          <p:cNvSpPr/>
          <p:nvPr/>
        </p:nvSpPr>
        <p:spPr>
          <a:xfrm>
            <a:off x="5065521" y="5985154"/>
            <a:ext cx="294005" cy="363220"/>
          </a:xfrm>
          <a:custGeom>
            <a:avLst/>
            <a:gdLst/>
            <a:ahLst/>
            <a:cxnLst/>
            <a:rect l="l" t="t" r="r" b="b"/>
            <a:pathLst>
              <a:path w="294004" h="363220">
                <a:moveTo>
                  <a:pt x="109092" y="0"/>
                </a:moveTo>
                <a:lnTo>
                  <a:pt x="0" y="203669"/>
                </a:lnTo>
                <a:lnTo>
                  <a:pt x="167512" y="362788"/>
                </a:lnTo>
                <a:lnTo>
                  <a:pt x="155828" y="290233"/>
                </a:lnTo>
                <a:lnTo>
                  <a:pt x="294004" y="267970"/>
                </a:lnTo>
                <a:lnTo>
                  <a:pt x="262540" y="72567"/>
                </a:lnTo>
                <a:lnTo>
                  <a:pt x="120776" y="72567"/>
                </a:lnTo>
                <a:lnTo>
                  <a:pt x="109092" y="0"/>
                </a:lnTo>
                <a:close/>
              </a:path>
              <a:path w="294004" h="363220">
                <a:moveTo>
                  <a:pt x="258952" y="50292"/>
                </a:moveTo>
                <a:lnTo>
                  <a:pt x="120776" y="72567"/>
                </a:lnTo>
                <a:lnTo>
                  <a:pt x="262540" y="72567"/>
                </a:lnTo>
                <a:lnTo>
                  <a:pt x="258952" y="50292"/>
                </a:lnTo>
                <a:close/>
              </a:path>
            </a:pathLst>
          </a:custGeom>
          <a:solidFill>
            <a:srgbClr val="B1C1DB"/>
          </a:solidFill>
        </p:spPr>
        <p:txBody>
          <a:bodyPr wrap="square" lIns="0" tIns="0" rIns="0" bIns="0" rtlCol="0"/>
          <a:lstStyle/>
          <a:p>
            <a:endParaRPr/>
          </a:p>
        </p:txBody>
      </p:sp>
      <p:sp>
        <p:nvSpPr>
          <p:cNvPr id="22" name="object 22"/>
          <p:cNvSpPr/>
          <p:nvPr/>
        </p:nvSpPr>
        <p:spPr>
          <a:xfrm>
            <a:off x="5370576" y="5577840"/>
            <a:ext cx="1037844" cy="1011936"/>
          </a:xfrm>
          <a:prstGeom prst="rect">
            <a:avLst/>
          </a:prstGeom>
          <a:blipFill>
            <a:blip r:embed="rId7" cstate="print"/>
            <a:stretch>
              <a:fillRect/>
            </a:stretch>
          </a:blipFill>
        </p:spPr>
        <p:txBody>
          <a:bodyPr wrap="square" lIns="0" tIns="0" rIns="0" bIns="0" rtlCol="0"/>
          <a:lstStyle/>
          <a:p>
            <a:endParaRPr/>
          </a:p>
        </p:txBody>
      </p:sp>
      <p:sp>
        <p:nvSpPr>
          <p:cNvPr id="23" name="object 23"/>
          <p:cNvSpPr txBox="1"/>
          <p:nvPr/>
        </p:nvSpPr>
        <p:spPr>
          <a:xfrm>
            <a:off x="5624576" y="5832246"/>
            <a:ext cx="530860" cy="430530"/>
          </a:xfrm>
          <a:prstGeom prst="rect">
            <a:avLst/>
          </a:prstGeom>
        </p:spPr>
        <p:txBody>
          <a:bodyPr vert="horz" wrap="square" lIns="0" tIns="0" rIns="0" bIns="0" rtlCol="0">
            <a:spAutoFit/>
          </a:bodyPr>
          <a:lstStyle/>
          <a:p>
            <a:pPr marL="1270" algn="ctr">
              <a:lnSpc>
                <a:spcPts val="1610"/>
              </a:lnSpc>
            </a:pPr>
            <a:r>
              <a:rPr sz="1400" b="1" dirty="0">
                <a:solidFill>
                  <a:srgbClr val="FFFFFF"/>
                </a:solidFill>
                <a:latin typeface="Calibri"/>
                <a:cs typeface="Calibri"/>
              </a:rPr>
              <a:t>Goal</a:t>
            </a:r>
            <a:endParaRPr sz="1400">
              <a:latin typeface="Calibri"/>
              <a:cs typeface="Calibri"/>
            </a:endParaRPr>
          </a:p>
          <a:p>
            <a:pPr algn="ctr">
              <a:lnSpc>
                <a:spcPts val="1610"/>
              </a:lnSpc>
            </a:pPr>
            <a:r>
              <a:rPr sz="1400" b="1" spc="-25" dirty="0">
                <a:solidFill>
                  <a:srgbClr val="FFFFFF"/>
                </a:solidFill>
                <a:latin typeface="Calibri"/>
                <a:cs typeface="Calibri"/>
              </a:rPr>
              <a:t>R</a:t>
            </a:r>
            <a:r>
              <a:rPr sz="1400" b="1" spc="-5" dirty="0">
                <a:solidFill>
                  <a:srgbClr val="FFFFFF"/>
                </a:solidFill>
                <a:latin typeface="Calibri"/>
                <a:cs typeface="Calibri"/>
              </a:rPr>
              <a:t>epo</a:t>
            </a:r>
            <a:r>
              <a:rPr sz="1400" b="1" spc="5" dirty="0">
                <a:solidFill>
                  <a:srgbClr val="FFFFFF"/>
                </a:solidFill>
                <a:latin typeface="Calibri"/>
                <a:cs typeface="Calibri"/>
              </a:rPr>
              <a:t>r</a:t>
            </a:r>
            <a:r>
              <a:rPr sz="1400" b="1" dirty="0">
                <a:solidFill>
                  <a:srgbClr val="FFFFFF"/>
                </a:solidFill>
                <a:latin typeface="Calibri"/>
                <a:cs typeface="Calibri"/>
              </a:rPr>
              <a:t>t</a:t>
            </a:r>
            <a:endParaRPr sz="1400">
              <a:latin typeface="Calibri"/>
              <a:cs typeface="Calibri"/>
            </a:endParaRPr>
          </a:p>
        </p:txBody>
      </p:sp>
      <p:sp>
        <p:nvSpPr>
          <p:cNvPr id="24" name="object 24"/>
          <p:cNvSpPr/>
          <p:nvPr/>
        </p:nvSpPr>
        <p:spPr>
          <a:xfrm>
            <a:off x="6297548" y="5564378"/>
            <a:ext cx="282575" cy="281305"/>
          </a:xfrm>
          <a:custGeom>
            <a:avLst/>
            <a:gdLst/>
            <a:ahLst/>
            <a:cxnLst/>
            <a:rect l="l" t="t" r="r" b="b"/>
            <a:pathLst>
              <a:path w="282575" h="281304">
                <a:moveTo>
                  <a:pt x="0" y="68529"/>
                </a:moveTo>
                <a:lnTo>
                  <a:pt x="17145" y="281254"/>
                </a:lnTo>
                <a:lnTo>
                  <a:pt x="230504" y="274523"/>
                </a:lnTo>
                <a:lnTo>
                  <a:pt x="184403" y="233324"/>
                </a:lnTo>
                <a:lnTo>
                  <a:pt x="282448" y="123596"/>
                </a:lnTo>
                <a:lnTo>
                  <a:pt x="266929" y="109728"/>
                </a:lnTo>
                <a:lnTo>
                  <a:pt x="46100" y="109728"/>
                </a:lnTo>
                <a:lnTo>
                  <a:pt x="0" y="68529"/>
                </a:lnTo>
                <a:close/>
              </a:path>
              <a:path w="282575" h="281304">
                <a:moveTo>
                  <a:pt x="144145" y="0"/>
                </a:moveTo>
                <a:lnTo>
                  <a:pt x="46100" y="109728"/>
                </a:lnTo>
                <a:lnTo>
                  <a:pt x="266929" y="109728"/>
                </a:lnTo>
                <a:lnTo>
                  <a:pt x="144145" y="0"/>
                </a:lnTo>
                <a:close/>
              </a:path>
            </a:pathLst>
          </a:custGeom>
          <a:solidFill>
            <a:srgbClr val="B1C1DB"/>
          </a:solidFill>
        </p:spPr>
        <p:txBody>
          <a:bodyPr wrap="square" lIns="0" tIns="0" rIns="0" bIns="0" rtlCol="0"/>
          <a:lstStyle/>
          <a:p>
            <a:endParaRPr/>
          </a:p>
        </p:txBody>
      </p:sp>
      <p:sp>
        <p:nvSpPr>
          <p:cNvPr id="25" name="object 25"/>
          <p:cNvSpPr/>
          <p:nvPr/>
        </p:nvSpPr>
        <p:spPr>
          <a:xfrm>
            <a:off x="6405371" y="4846320"/>
            <a:ext cx="1037844" cy="1011936"/>
          </a:xfrm>
          <a:prstGeom prst="rect">
            <a:avLst/>
          </a:prstGeom>
          <a:blipFill>
            <a:blip r:embed="rId8" cstate="print"/>
            <a:stretch>
              <a:fillRect/>
            </a:stretch>
          </a:blipFill>
        </p:spPr>
        <p:txBody>
          <a:bodyPr wrap="square" lIns="0" tIns="0" rIns="0" bIns="0" rtlCol="0"/>
          <a:lstStyle/>
          <a:p>
            <a:endParaRPr/>
          </a:p>
        </p:txBody>
      </p:sp>
      <p:sp>
        <p:nvSpPr>
          <p:cNvPr id="26" name="object 26"/>
          <p:cNvSpPr txBox="1"/>
          <p:nvPr/>
        </p:nvSpPr>
        <p:spPr>
          <a:xfrm>
            <a:off x="6601459" y="5151120"/>
            <a:ext cx="665480" cy="353060"/>
          </a:xfrm>
          <a:prstGeom prst="rect">
            <a:avLst/>
          </a:prstGeom>
        </p:spPr>
        <p:txBody>
          <a:bodyPr vert="horz" wrap="square" lIns="0" tIns="0" rIns="0" bIns="0" rtlCol="0">
            <a:spAutoFit/>
          </a:bodyPr>
          <a:lstStyle/>
          <a:p>
            <a:pPr marL="12700" marR="5080" indent="116839">
              <a:lnSpc>
                <a:spcPts val="1320"/>
              </a:lnSpc>
            </a:pPr>
            <a:r>
              <a:rPr sz="1200" b="1" spc="-125" dirty="0">
                <a:solidFill>
                  <a:srgbClr val="FFFFFF"/>
                </a:solidFill>
                <a:latin typeface="Calibri"/>
                <a:cs typeface="Calibri"/>
              </a:rPr>
              <a:t>Strategy  </a:t>
            </a:r>
            <a:r>
              <a:rPr sz="1200" b="1" spc="-130" dirty="0">
                <a:solidFill>
                  <a:srgbClr val="FFFFFF"/>
                </a:solidFill>
                <a:latin typeface="Calibri"/>
                <a:cs typeface="Calibri"/>
              </a:rPr>
              <a:t>A</a:t>
            </a:r>
            <a:r>
              <a:rPr sz="1200" b="1" spc="-135" dirty="0">
                <a:solidFill>
                  <a:srgbClr val="FFFFFF"/>
                </a:solidFill>
                <a:latin typeface="Calibri"/>
                <a:cs typeface="Calibri"/>
              </a:rPr>
              <a:t>ss</a:t>
            </a:r>
            <a:r>
              <a:rPr sz="1200" b="1" spc="-140" dirty="0">
                <a:solidFill>
                  <a:srgbClr val="FFFFFF"/>
                </a:solidFill>
                <a:latin typeface="Calibri"/>
                <a:cs typeface="Calibri"/>
              </a:rPr>
              <a:t>e</a:t>
            </a:r>
            <a:r>
              <a:rPr sz="1200" b="1" spc="-135" dirty="0">
                <a:solidFill>
                  <a:srgbClr val="FFFFFF"/>
                </a:solidFill>
                <a:latin typeface="Calibri"/>
                <a:cs typeface="Calibri"/>
              </a:rPr>
              <a:t>ss</a:t>
            </a:r>
            <a:r>
              <a:rPr sz="1200" b="1" spc="-140" dirty="0">
                <a:solidFill>
                  <a:srgbClr val="FFFFFF"/>
                </a:solidFill>
                <a:latin typeface="Calibri"/>
                <a:cs typeface="Calibri"/>
              </a:rPr>
              <a:t>men</a:t>
            </a:r>
            <a:r>
              <a:rPr sz="1200" b="1" spc="-130" dirty="0">
                <a:solidFill>
                  <a:srgbClr val="FFFFFF"/>
                </a:solidFill>
                <a:latin typeface="Calibri"/>
                <a:cs typeface="Calibri"/>
              </a:rPr>
              <a:t>t</a:t>
            </a:r>
            <a:r>
              <a:rPr sz="1200" b="1" dirty="0">
                <a:solidFill>
                  <a:srgbClr val="FFFFFF"/>
                </a:solidFill>
                <a:latin typeface="Calibri"/>
                <a:cs typeface="Calibri"/>
              </a:rPr>
              <a:t>s</a:t>
            </a:r>
            <a:endParaRPr sz="1200">
              <a:latin typeface="Calibri"/>
              <a:cs typeface="Calibri"/>
            </a:endParaRPr>
          </a:p>
        </p:txBody>
      </p:sp>
      <p:sp>
        <p:nvSpPr>
          <p:cNvPr id="27" name="object 27"/>
          <p:cNvSpPr/>
          <p:nvPr/>
        </p:nvSpPr>
        <p:spPr>
          <a:xfrm>
            <a:off x="6935216" y="4517644"/>
            <a:ext cx="301625" cy="293370"/>
          </a:xfrm>
          <a:custGeom>
            <a:avLst/>
            <a:gdLst/>
            <a:ahLst/>
            <a:cxnLst/>
            <a:rect l="l" t="t" r="r" b="b"/>
            <a:pathLst>
              <a:path w="301625" h="293370">
                <a:moveTo>
                  <a:pt x="0" y="122554"/>
                </a:moveTo>
                <a:lnTo>
                  <a:pt x="119633" y="293115"/>
                </a:lnTo>
                <a:lnTo>
                  <a:pt x="301370" y="191134"/>
                </a:lnTo>
                <a:lnTo>
                  <a:pt x="241045" y="177418"/>
                </a:lnTo>
                <a:lnTo>
                  <a:pt x="250441" y="136270"/>
                </a:lnTo>
                <a:lnTo>
                  <a:pt x="60198" y="136270"/>
                </a:lnTo>
                <a:lnTo>
                  <a:pt x="0" y="122554"/>
                </a:lnTo>
                <a:close/>
              </a:path>
              <a:path w="301625" h="293370">
                <a:moveTo>
                  <a:pt x="91312" y="0"/>
                </a:moveTo>
                <a:lnTo>
                  <a:pt x="60198" y="136270"/>
                </a:lnTo>
                <a:lnTo>
                  <a:pt x="250441" y="136270"/>
                </a:lnTo>
                <a:lnTo>
                  <a:pt x="272160" y="41147"/>
                </a:lnTo>
                <a:lnTo>
                  <a:pt x="91312" y="0"/>
                </a:lnTo>
                <a:close/>
              </a:path>
            </a:pathLst>
          </a:custGeom>
          <a:solidFill>
            <a:srgbClr val="B1C1DB"/>
          </a:solidFill>
        </p:spPr>
        <p:txBody>
          <a:bodyPr wrap="square" lIns="0" tIns="0" rIns="0" bIns="0" rtlCol="0"/>
          <a:lstStyle/>
          <a:p>
            <a:endParaRPr/>
          </a:p>
        </p:txBody>
      </p:sp>
      <p:sp>
        <p:nvSpPr>
          <p:cNvPr id="28" name="object 28"/>
          <p:cNvSpPr/>
          <p:nvPr/>
        </p:nvSpPr>
        <p:spPr>
          <a:xfrm>
            <a:off x="6731507" y="3532632"/>
            <a:ext cx="1037844" cy="1013459"/>
          </a:xfrm>
          <a:prstGeom prst="rect">
            <a:avLst/>
          </a:prstGeom>
          <a:blipFill>
            <a:blip r:embed="rId9" cstate="print"/>
            <a:stretch>
              <a:fillRect/>
            </a:stretch>
          </a:blipFill>
        </p:spPr>
        <p:txBody>
          <a:bodyPr wrap="square" lIns="0" tIns="0" rIns="0" bIns="0" rtlCol="0"/>
          <a:lstStyle/>
          <a:p>
            <a:endParaRPr/>
          </a:p>
        </p:txBody>
      </p:sp>
      <p:sp>
        <p:nvSpPr>
          <p:cNvPr id="29" name="object 29"/>
          <p:cNvSpPr txBox="1"/>
          <p:nvPr/>
        </p:nvSpPr>
        <p:spPr>
          <a:xfrm>
            <a:off x="6985254" y="3787013"/>
            <a:ext cx="530860" cy="430530"/>
          </a:xfrm>
          <a:prstGeom prst="rect">
            <a:avLst/>
          </a:prstGeom>
        </p:spPr>
        <p:txBody>
          <a:bodyPr vert="horz" wrap="square" lIns="0" tIns="0" rIns="0" bIns="0" rtlCol="0">
            <a:spAutoFit/>
          </a:bodyPr>
          <a:lstStyle/>
          <a:p>
            <a:pPr marL="1270" algn="ctr">
              <a:lnSpc>
                <a:spcPts val="1610"/>
              </a:lnSpc>
            </a:pPr>
            <a:r>
              <a:rPr sz="1400" b="1" dirty="0">
                <a:solidFill>
                  <a:srgbClr val="FFFFFF"/>
                </a:solidFill>
                <a:latin typeface="Calibri"/>
                <a:cs typeface="Calibri"/>
              </a:rPr>
              <a:t>Goal</a:t>
            </a:r>
            <a:endParaRPr sz="1400">
              <a:latin typeface="Calibri"/>
              <a:cs typeface="Calibri"/>
            </a:endParaRPr>
          </a:p>
          <a:p>
            <a:pPr algn="ctr">
              <a:lnSpc>
                <a:spcPts val="1610"/>
              </a:lnSpc>
            </a:pPr>
            <a:r>
              <a:rPr sz="1400" b="1" spc="-25" dirty="0">
                <a:solidFill>
                  <a:srgbClr val="FFFFFF"/>
                </a:solidFill>
                <a:latin typeface="Calibri"/>
                <a:cs typeface="Calibri"/>
              </a:rPr>
              <a:t>R</a:t>
            </a:r>
            <a:r>
              <a:rPr sz="1400" b="1" spc="-5" dirty="0">
                <a:solidFill>
                  <a:srgbClr val="FFFFFF"/>
                </a:solidFill>
                <a:latin typeface="Calibri"/>
                <a:cs typeface="Calibri"/>
              </a:rPr>
              <a:t>epo</a:t>
            </a:r>
            <a:r>
              <a:rPr sz="1400" b="1" spc="5" dirty="0">
                <a:solidFill>
                  <a:srgbClr val="FFFFFF"/>
                </a:solidFill>
                <a:latin typeface="Calibri"/>
                <a:cs typeface="Calibri"/>
              </a:rPr>
              <a:t>r</a:t>
            </a:r>
            <a:r>
              <a:rPr sz="1400" b="1" dirty="0">
                <a:solidFill>
                  <a:srgbClr val="FFFFFF"/>
                </a:solidFill>
                <a:latin typeface="Calibri"/>
                <a:cs typeface="Calibri"/>
              </a:rPr>
              <a:t>t</a:t>
            </a:r>
            <a:endParaRPr sz="1400">
              <a:latin typeface="Calibri"/>
              <a:cs typeface="Calibri"/>
            </a:endParaRPr>
          </a:p>
        </p:txBody>
      </p:sp>
      <p:sp>
        <p:nvSpPr>
          <p:cNvPr id="30" name="object 30"/>
          <p:cNvSpPr/>
          <p:nvPr/>
        </p:nvSpPr>
        <p:spPr>
          <a:xfrm>
            <a:off x="7024116" y="3275457"/>
            <a:ext cx="307340" cy="255904"/>
          </a:xfrm>
          <a:custGeom>
            <a:avLst/>
            <a:gdLst/>
            <a:ahLst/>
            <a:cxnLst/>
            <a:rect l="l" t="t" r="r" b="b"/>
            <a:pathLst>
              <a:path w="307340" h="255904">
                <a:moveTo>
                  <a:pt x="231648" y="0"/>
                </a:moveTo>
                <a:lnTo>
                  <a:pt x="47370" y="21208"/>
                </a:lnTo>
                <a:lnTo>
                  <a:pt x="61467" y="143890"/>
                </a:lnTo>
                <a:lnTo>
                  <a:pt x="0" y="150875"/>
                </a:lnTo>
                <a:lnTo>
                  <a:pt x="167639" y="255904"/>
                </a:lnTo>
                <a:lnTo>
                  <a:pt x="300259" y="122681"/>
                </a:lnTo>
                <a:lnTo>
                  <a:pt x="245744" y="122681"/>
                </a:lnTo>
                <a:lnTo>
                  <a:pt x="231648" y="0"/>
                </a:lnTo>
                <a:close/>
              </a:path>
              <a:path w="307340" h="255904">
                <a:moveTo>
                  <a:pt x="307212" y="115696"/>
                </a:moveTo>
                <a:lnTo>
                  <a:pt x="245744" y="122681"/>
                </a:lnTo>
                <a:lnTo>
                  <a:pt x="300259" y="122681"/>
                </a:lnTo>
                <a:lnTo>
                  <a:pt x="307212" y="115696"/>
                </a:lnTo>
                <a:close/>
              </a:path>
            </a:pathLst>
          </a:custGeom>
          <a:solidFill>
            <a:srgbClr val="B1C1DB"/>
          </a:solidFill>
        </p:spPr>
        <p:txBody>
          <a:bodyPr wrap="square" lIns="0" tIns="0" rIns="0" bIns="0" rtlCol="0"/>
          <a:lstStyle/>
          <a:p>
            <a:endParaRPr/>
          </a:p>
        </p:txBody>
      </p:sp>
      <p:sp>
        <p:nvSpPr>
          <p:cNvPr id="31" name="object 31"/>
          <p:cNvSpPr/>
          <p:nvPr/>
        </p:nvSpPr>
        <p:spPr>
          <a:xfrm>
            <a:off x="6493764" y="2253995"/>
            <a:ext cx="1036319" cy="1011936"/>
          </a:xfrm>
          <a:prstGeom prst="rect">
            <a:avLst/>
          </a:prstGeom>
          <a:blipFill>
            <a:blip r:embed="rId10" cstate="print"/>
            <a:stretch>
              <a:fillRect/>
            </a:stretch>
          </a:blipFill>
        </p:spPr>
        <p:txBody>
          <a:bodyPr wrap="square" lIns="0" tIns="0" rIns="0" bIns="0" rtlCol="0"/>
          <a:lstStyle/>
          <a:p>
            <a:endParaRPr/>
          </a:p>
        </p:txBody>
      </p:sp>
      <p:sp>
        <p:nvSpPr>
          <p:cNvPr id="32" name="object 32"/>
          <p:cNvSpPr txBox="1"/>
          <p:nvPr/>
        </p:nvSpPr>
        <p:spPr>
          <a:xfrm>
            <a:off x="6688963" y="2557272"/>
            <a:ext cx="665480" cy="353060"/>
          </a:xfrm>
          <a:prstGeom prst="rect">
            <a:avLst/>
          </a:prstGeom>
        </p:spPr>
        <p:txBody>
          <a:bodyPr vert="horz" wrap="square" lIns="0" tIns="0" rIns="0" bIns="0" rtlCol="0">
            <a:spAutoFit/>
          </a:bodyPr>
          <a:lstStyle/>
          <a:p>
            <a:pPr marL="12700" marR="5080" indent="116839">
              <a:lnSpc>
                <a:spcPts val="1320"/>
              </a:lnSpc>
            </a:pPr>
            <a:r>
              <a:rPr sz="1200" b="1" spc="-125" dirty="0">
                <a:solidFill>
                  <a:srgbClr val="FFFFFF"/>
                </a:solidFill>
                <a:latin typeface="Calibri"/>
                <a:cs typeface="Calibri"/>
              </a:rPr>
              <a:t>Strategy  </a:t>
            </a:r>
            <a:r>
              <a:rPr sz="1200" b="1" spc="-130" dirty="0">
                <a:solidFill>
                  <a:srgbClr val="FFFFFF"/>
                </a:solidFill>
                <a:latin typeface="Calibri"/>
                <a:cs typeface="Calibri"/>
              </a:rPr>
              <a:t>A</a:t>
            </a:r>
            <a:r>
              <a:rPr sz="1200" b="1" spc="-135" dirty="0">
                <a:solidFill>
                  <a:srgbClr val="FFFFFF"/>
                </a:solidFill>
                <a:latin typeface="Calibri"/>
                <a:cs typeface="Calibri"/>
              </a:rPr>
              <a:t>ss</a:t>
            </a:r>
            <a:r>
              <a:rPr sz="1200" b="1" spc="-140" dirty="0">
                <a:solidFill>
                  <a:srgbClr val="FFFFFF"/>
                </a:solidFill>
                <a:latin typeface="Calibri"/>
                <a:cs typeface="Calibri"/>
              </a:rPr>
              <a:t>e</a:t>
            </a:r>
            <a:r>
              <a:rPr sz="1200" b="1" spc="-135" dirty="0">
                <a:solidFill>
                  <a:srgbClr val="FFFFFF"/>
                </a:solidFill>
                <a:latin typeface="Calibri"/>
                <a:cs typeface="Calibri"/>
              </a:rPr>
              <a:t>ss</a:t>
            </a:r>
            <a:r>
              <a:rPr sz="1200" b="1" spc="-140" dirty="0">
                <a:solidFill>
                  <a:srgbClr val="FFFFFF"/>
                </a:solidFill>
                <a:latin typeface="Calibri"/>
                <a:cs typeface="Calibri"/>
              </a:rPr>
              <a:t>men</a:t>
            </a:r>
            <a:r>
              <a:rPr sz="1200" b="1" spc="-130" dirty="0">
                <a:solidFill>
                  <a:srgbClr val="FFFFFF"/>
                </a:solidFill>
                <a:latin typeface="Calibri"/>
                <a:cs typeface="Calibri"/>
              </a:rPr>
              <a:t>t</a:t>
            </a:r>
            <a:r>
              <a:rPr sz="1200" b="1" dirty="0">
                <a:solidFill>
                  <a:srgbClr val="FFFFFF"/>
                </a:solidFill>
                <a:latin typeface="Calibri"/>
                <a:cs typeface="Calibri"/>
              </a:rPr>
              <a:t>s</a:t>
            </a:r>
            <a:endParaRPr sz="1200">
              <a:latin typeface="Calibri"/>
              <a:cs typeface="Calibri"/>
            </a:endParaRPr>
          </a:p>
        </p:txBody>
      </p:sp>
      <p:sp>
        <p:nvSpPr>
          <p:cNvPr id="33" name="object 33"/>
          <p:cNvSpPr/>
          <p:nvPr/>
        </p:nvSpPr>
        <p:spPr>
          <a:xfrm>
            <a:off x="6351904" y="2162555"/>
            <a:ext cx="301625" cy="288925"/>
          </a:xfrm>
          <a:custGeom>
            <a:avLst/>
            <a:gdLst/>
            <a:ahLst/>
            <a:cxnLst/>
            <a:rect l="l" t="t" r="r" b="b"/>
            <a:pathLst>
              <a:path w="301625" h="288925">
                <a:moveTo>
                  <a:pt x="109220" y="0"/>
                </a:moveTo>
                <a:lnTo>
                  <a:pt x="0" y="138430"/>
                </a:lnTo>
                <a:lnTo>
                  <a:pt x="131572" y="242316"/>
                </a:lnTo>
                <a:lnTo>
                  <a:pt x="95123" y="288417"/>
                </a:lnTo>
                <a:lnTo>
                  <a:pt x="301498" y="264160"/>
                </a:lnTo>
                <a:lnTo>
                  <a:pt x="282656" y="103759"/>
                </a:lnTo>
                <a:lnTo>
                  <a:pt x="240792" y="103759"/>
                </a:lnTo>
                <a:lnTo>
                  <a:pt x="109220" y="0"/>
                </a:lnTo>
                <a:close/>
              </a:path>
              <a:path w="301625" h="288925">
                <a:moveTo>
                  <a:pt x="277241" y="57658"/>
                </a:moveTo>
                <a:lnTo>
                  <a:pt x="240792" y="103759"/>
                </a:lnTo>
                <a:lnTo>
                  <a:pt x="282656" y="103759"/>
                </a:lnTo>
                <a:lnTo>
                  <a:pt x="277241" y="57658"/>
                </a:lnTo>
                <a:close/>
              </a:path>
            </a:pathLst>
          </a:custGeom>
          <a:solidFill>
            <a:srgbClr val="B1C1DB"/>
          </a:solidFill>
        </p:spPr>
        <p:txBody>
          <a:bodyPr wrap="square" lIns="0" tIns="0" rIns="0" bIns="0" rtlCol="0"/>
          <a:lstStyle/>
          <a:p>
            <a:endParaRPr/>
          </a:p>
        </p:txBody>
      </p:sp>
      <p:sp>
        <p:nvSpPr>
          <p:cNvPr id="34" name="object 34"/>
          <p:cNvSpPr/>
          <p:nvPr/>
        </p:nvSpPr>
        <p:spPr>
          <a:xfrm>
            <a:off x="5259323" y="1469136"/>
            <a:ext cx="1292352" cy="1266444"/>
          </a:xfrm>
          <a:prstGeom prst="rect">
            <a:avLst/>
          </a:prstGeom>
          <a:blipFill>
            <a:blip r:embed="rId11" cstate="print"/>
            <a:stretch>
              <a:fillRect/>
            </a:stretch>
          </a:blipFill>
        </p:spPr>
        <p:txBody>
          <a:bodyPr wrap="square" lIns="0" tIns="0" rIns="0" bIns="0" rtlCol="0"/>
          <a:lstStyle/>
          <a:p>
            <a:endParaRPr/>
          </a:p>
        </p:txBody>
      </p:sp>
      <p:sp>
        <p:nvSpPr>
          <p:cNvPr id="35" name="object 35"/>
          <p:cNvSpPr txBox="1"/>
          <p:nvPr/>
        </p:nvSpPr>
        <p:spPr>
          <a:xfrm>
            <a:off x="5662929" y="1654683"/>
            <a:ext cx="487045" cy="235585"/>
          </a:xfrm>
          <a:prstGeom prst="rect">
            <a:avLst/>
          </a:prstGeom>
        </p:spPr>
        <p:txBody>
          <a:bodyPr vert="horz" wrap="square" lIns="0" tIns="0" rIns="0" bIns="0" rtlCol="0">
            <a:spAutoFit/>
          </a:bodyPr>
          <a:lstStyle/>
          <a:p>
            <a:pPr marL="12700">
              <a:lnSpc>
                <a:spcPct val="100000"/>
              </a:lnSpc>
            </a:pPr>
            <a:r>
              <a:rPr sz="1400" b="1" dirty="0">
                <a:solidFill>
                  <a:srgbClr val="FFFFFF"/>
                </a:solidFill>
                <a:latin typeface="Calibri"/>
                <a:cs typeface="Calibri"/>
              </a:rPr>
              <a:t>JCB</a:t>
            </a:r>
            <a:r>
              <a:rPr sz="1400" b="1" spc="-5" dirty="0">
                <a:solidFill>
                  <a:srgbClr val="FFFFFF"/>
                </a:solidFill>
                <a:latin typeface="Calibri"/>
                <a:cs typeface="Calibri"/>
              </a:rPr>
              <a:t>OE</a:t>
            </a:r>
            <a:endParaRPr sz="1400">
              <a:latin typeface="Calibri"/>
              <a:cs typeface="Calibri"/>
            </a:endParaRPr>
          </a:p>
        </p:txBody>
      </p:sp>
      <p:sp>
        <p:nvSpPr>
          <p:cNvPr id="36" name="object 36"/>
          <p:cNvSpPr txBox="1"/>
          <p:nvPr/>
        </p:nvSpPr>
        <p:spPr>
          <a:xfrm>
            <a:off x="5626353" y="1871090"/>
            <a:ext cx="560705" cy="604520"/>
          </a:xfrm>
          <a:prstGeom prst="rect">
            <a:avLst/>
          </a:prstGeom>
        </p:spPr>
        <p:txBody>
          <a:bodyPr vert="horz" wrap="square" lIns="0" tIns="0" rIns="0" bIns="0" rtlCol="0">
            <a:spAutoFit/>
          </a:bodyPr>
          <a:lstStyle/>
          <a:p>
            <a:pPr marL="12700" marR="5080" indent="-2540" algn="ctr">
              <a:lnSpc>
                <a:spcPts val="1540"/>
              </a:lnSpc>
            </a:pPr>
            <a:r>
              <a:rPr sz="1400" b="1" dirty="0">
                <a:solidFill>
                  <a:srgbClr val="FFFFFF"/>
                </a:solidFill>
                <a:latin typeface="Calibri"/>
                <a:cs typeface="Calibri"/>
              </a:rPr>
              <a:t>Mid-  </a:t>
            </a:r>
            <a:r>
              <a:rPr sz="1400" b="1" spc="-30" dirty="0">
                <a:solidFill>
                  <a:srgbClr val="FFFFFF"/>
                </a:solidFill>
                <a:latin typeface="Calibri"/>
                <a:cs typeface="Calibri"/>
              </a:rPr>
              <a:t>Year  </a:t>
            </a:r>
            <a:r>
              <a:rPr sz="1400" b="1" spc="-25" dirty="0">
                <a:solidFill>
                  <a:srgbClr val="FFFFFF"/>
                </a:solidFill>
                <a:latin typeface="Calibri"/>
                <a:cs typeface="Calibri"/>
              </a:rPr>
              <a:t>R</a:t>
            </a:r>
            <a:r>
              <a:rPr sz="1400" b="1" spc="-15" dirty="0">
                <a:solidFill>
                  <a:srgbClr val="FFFFFF"/>
                </a:solidFill>
                <a:latin typeface="Calibri"/>
                <a:cs typeface="Calibri"/>
              </a:rPr>
              <a:t>e</a:t>
            </a:r>
            <a:r>
              <a:rPr sz="1400" b="1" spc="-5" dirty="0">
                <a:solidFill>
                  <a:srgbClr val="FFFFFF"/>
                </a:solidFill>
                <a:latin typeface="Calibri"/>
                <a:cs typeface="Calibri"/>
              </a:rPr>
              <a:t>vi</a:t>
            </a:r>
            <a:r>
              <a:rPr sz="1400" b="1" spc="-15" dirty="0">
                <a:solidFill>
                  <a:srgbClr val="FFFFFF"/>
                </a:solidFill>
                <a:latin typeface="Calibri"/>
                <a:cs typeface="Calibri"/>
              </a:rPr>
              <a:t>e</a:t>
            </a:r>
            <a:r>
              <a:rPr sz="1400" b="1" dirty="0">
                <a:solidFill>
                  <a:srgbClr val="FFFFFF"/>
                </a:solidFill>
                <a:latin typeface="Calibri"/>
                <a:cs typeface="Calibri"/>
              </a:rPr>
              <a:t>w</a:t>
            </a:r>
            <a:endParaRPr sz="1400">
              <a:latin typeface="Calibri"/>
              <a:cs typeface="Calibri"/>
            </a:endParaRPr>
          </a:p>
        </p:txBody>
      </p:sp>
      <p:sp>
        <p:nvSpPr>
          <p:cNvPr id="37" name="object 37"/>
          <p:cNvSpPr/>
          <p:nvPr/>
        </p:nvSpPr>
        <p:spPr>
          <a:xfrm>
            <a:off x="5011165" y="1789683"/>
            <a:ext cx="342265" cy="303530"/>
          </a:xfrm>
          <a:custGeom>
            <a:avLst/>
            <a:gdLst/>
            <a:ahLst/>
            <a:cxnLst/>
            <a:rect l="l" t="t" r="r" b="b"/>
            <a:pathLst>
              <a:path w="342264" h="303530">
                <a:moveTo>
                  <a:pt x="36195" y="26288"/>
                </a:moveTo>
                <a:lnTo>
                  <a:pt x="0" y="208152"/>
                </a:lnTo>
                <a:lnTo>
                  <a:pt x="172593" y="242442"/>
                </a:lnTo>
                <a:lnTo>
                  <a:pt x="160528" y="303149"/>
                </a:lnTo>
                <a:lnTo>
                  <a:pt x="342264" y="181610"/>
                </a:lnTo>
                <a:lnTo>
                  <a:pt x="261351" y="60578"/>
                </a:lnTo>
                <a:lnTo>
                  <a:pt x="208787" y="60578"/>
                </a:lnTo>
                <a:lnTo>
                  <a:pt x="36195" y="26288"/>
                </a:lnTo>
                <a:close/>
              </a:path>
              <a:path w="342264" h="303530">
                <a:moveTo>
                  <a:pt x="220853" y="0"/>
                </a:moveTo>
                <a:lnTo>
                  <a:pt x="208787" y="60578"/>
                </a:lnTo>
                <a:lnTo>
                  <a:pt x="261351" y="60578"/>
                </a:lnTo>
                <a:lnTo>
                  <a:pt x="220853" y="0"/>
                </a:lnTo>
                <a:close/>
              </a:path>
            </a:pathLst>
          </a:custGeom>
          <a:solidFill>
            <a:srgbClr val="B1C1DB"/>
          </a:solidFill>
        </p:spPr>
        <p:txBody>
          <a:bodyPr wrap="square" lIns="0" tIns="0" rIns="0" bIns="0" rtlCol="0"/>
          <a:lstStyle/>
          <a:p>
            <a:endParaRPr/>
          </a:p>
        </p:txBody>
      </p:sp>
      <p:sp>
        <p:nvSpPr>
          <p:cNvPr id="38" name="object 38"/>
          <p:cNvSpPr/>
          <p:nvPr/>
        </p:nvSpPr>
        <p:spPr>
          <a:xfrm>
            <a:off x="4175759" y="2417064"/>
            <a:ext cx="623315" cy="624839"/>
          </a:xfrm>
          <a:prstGeom prst="rect">
            <a:avLst/>
          </a:prstGeom>
          <a:blipFill>
            <a:blip r:embed="rId12" cstate="print"/>
            <a:stretch>
              <a:fillRect/>
            </a:stretch>
          </a:blipFill>
        </p:spPr>
        <p:txBody>
          <a:bodyPr wrap="square" lIns="0" tIns="0" rIns="0" bIns="0" rtlCol="0"/>
          <a:lstStyle/>
          <a:p>
            <a:endParaRPr/>
          </a:p>
        </p:txBody>
      </p:sp>
      <p:sp>
        <p:nvSpPr>
          <p:cNvPr id="39" name="object 39"/>
          <p:cNvSpPr/>
          <p:nvPr/>
        </p:nvSpPr>
        <p:spPr>
          <a:xfrm>
            <a:off x="4215384" y="2514600"/>
            <a:ext cx="579120" cy="458724"/>
          </a:xfrm>
          <a:prstGeom prst="rect">
            <a:avLst/>
          </a:prstGeom>
          <a:blipFill>
            <a:blip r:embed="rId13" cstate="print"/>
            <a:stretch>
              <a:fillRect/>
            </a:stretch>
          </a:blipFill>
        </p:spPr>
        <p:txBody>
          <a:bodyPr wrap="square" lIns="0" tIns="0" rIns="0" bIns="0" rtlCol="0"/>
          <a:lstStyle/>
          <a:p>
            <a:endParaRPr/>
          </a:p>
        </p:txBody>
      </p:sp>
      <p:sp>
        <p:nvSpPr>
          <p:cNvPr id="40" name="object 40"/>
          <p:cNvSpPr/>
          <p:nvPr/>
        </p:nvSpPr>
        <p:spPr>
          <a:xfrm>
            <a:off x="4241165" y="2445257"/>
            <a:ext cx="492125" cy="492125"/>
          </a:xfrm>
          <a:custGeom>
            <a:avLst/>
            <a:gdLst/>
            <a:ahLst/>
            <a:cxnLst/>
            <a:rect l="l" t="t" r="r" b="b"/>
            <a:pathLst>
              <a:path w="492125" h="492125">
                <a:moveTo>
                  <a:pt x="245872" y="0"/>
                </a:moveTo>
                <a:lnTo>
                  <a:pt x="196328" y="4996"/>
                </a:lnTo>
                <a:lnTo>
                  <a:pt x="150179" y="19325"/>
                </a:lnTo>
                <a:lnTo>
                  <a:pt x="108415" y="41998"/>
                </a:lnTo>
                <a:lnTo>
                  <a:pt x="72024" y="72024"/>
                </a:lnTo>
                <a:lnTo>
                  <a:pt x="41998" y="108415"/>
                </a:lnTo>
                <a:lnTo>
                  <a:pt x="19325" y="150179"/>
                </a:lnTo>
                <a:lnTo>
                  <a:pt x="4996" y="196328"/>
                </a:lnTo>
                <a:lnTo>
                  <a:pt x="0" y="245871"/>
                </a:lnTo>
                <a:lnTo>
                  <a:pt x="4996" y="295415"/>
                </a:lnTo>
                <a:lnTo>
                  <a:pt x="19325" y="341564"/>
                </a:lnTo>
                <a:lnTo>
                  <a:pt x="41998" y="383328"/>
                </a:lnTo>
                <a:lnTo>
                  <a:pt x="72024" y="419719"/>
                </a:lnTo>
                <a:lnTo>
                  <a:pt x="108415" y="449745"/>
                </a:lnTo>
                <a:lnTo>
                  <a:pt x="150179" y="472418"/>
                </a:lnTo>
                <a:lnTo>
                  <a:pt x="196328" y="486747"/>
                </a:lnTo>
                <a:lnTo>
                  <a:pt x="245872" y="491743"/>
                </a:lnTo>
                <a:lnTo>
                  <a:pt x="295415" y="486747"/>
                </a:lnTo>
                <a:lnTo>
                  <a:pt x="341564" y="472418"/>
                </a:lnTo>
                <a:lnTo>
                  <a:pt x="383328" y="449745"/>
                </a:lnTo>
                <a:lnTo>
                  <a:pt x="419719" y="419719"/>
                </a:lnTo>
                <a:lnTo>
                  <a:pt x="449745" y="383328"/>
                </a:lnTo>
                <a:lnTo>
                  <a:pt x="472418" y="341564"/>
                </a:lnTo>
                <a:lnTo>
                  <a:pt x="486747" y="295415"/>
                </a:lnTo>
                <a:lnTo>
                  <a:pt x="491744" y="245871"/>
                </a:lnTo>
                <a:lnTo>
                  <a:pt x="486747" y="196328"/>
                </a:lnTo>
                <a:lnTo>
                  <a:pt x="472418" y="150179"/>
                </a:lnTo>
                <a:lnTo>
                  <a:pt x="449745" y="108415"/>
                </a:lnTo>
                <a:lnTo>
                  <a:pt x="419719" y="72024"/>
                </a:lnTo>
                <a:lnTo>
                  <a:pt x="383328" y="41998"/>
                </a:lnTo>
                <a:lnTo>
                  <a:pt x="341564" y="19325"/>
                </a:lnTo>
                <a:lnTo>
                  <a:pt x="295415" y="4996"/>
                </a:lnTo>
                <a:lnTo>
                  <a:pt x="245872" y="0"/>
                </a:lnTo>
                <a:close/>
              </a:path>
            </a:pathLst>
          </a:custGeom>
          <a:solidFill>
            <a:srgbClr val="C0504D"/>
          </a:solidFill>
        </p:spPr>
        <p:txBody>
          <a:bodyPr wrap="square" lIns="0" tIns="0" rIns="0" bIns="0" rtlCol="0"/>
          <a:lstStyle/>
          <a:p>
            <a:endParaRPr/>
          </a:p>
        </p:txBody>
      </p:sp>
      <p:sp>
        <p:nvSpPr>
          <p:cNvPr id="41" name="object 41"/>
          <p:cNvSpPr/>
          <p:nvPr/>
        </p:nvSpPr>
        <p:spPr>
          <a:xfrm>
            <a:off x="4241165" y="2445257"/>
            <a:ext cx="492125" cy="492125"/>
          </a:xfrm>
          <a:custGeom>
            <a:avLst/>
            <a:gdLst/>
            <a:ahLst/>
            <a:cxnLst/>
            <a:rect l="l" t="t" r="r" b="b"/>
            <a:pathLst>
              <a:path w="492125" h="492125">
                <a:moveTo>
                  <a:pt x="0" y="245871"/>
                </a:moveTo>
                <a:lnTo>
                  <a:pt x="4996" y="196328"/>
                </a:lnTo>
                <a:lnTo>
                  <a:pt x="19325" y="150179"/>
                </a:lnTo>
                <a:lnTo>
                  <a:pt x="41998" y="108415"/>
                </a:lnTo>
                <a:lnTo>
                  <a:pt x="72024" y="72024"/>
                </a:lnTo>
                <a:lnTo>
                  <a:pt x="108415" y="41998"/>
                </a:lnTo>
                <a:lnTo>
                  <a:pt x="150179" y="19325"/>
                </a:lnTo>
                <a:lnTo>
                  <a:pt x="196328" y="4996"/>
                </a:lnTo>
                <a:lnTo>
                  <a:pt x="245872" y="0"/>
                </a:lnTo>
                <a:lnTo>
                  <a:pt x="295415" y="4996"/>
                </a:lnTo>
                <a:lnTo>
                  <a:pt x="341564" y="19325"/>
                </a:lnTo>
                <a:lnTo>
                  <a:pt x="383328" y="41998"/>
                </a:lnTo>
                <a:lnTo>
                  <a:pt x="419719" y="72024"/>
                </a:lnTo>
                <a:lnTo>
                  <a:pt x="449745" y="108415"/>
                </a:lnTo>
                <a:lnTo>
                  <a:pt x="472418" y="150179"/>
                </a:lnTo>
                <a:lnTo>
                  <a:pt x="486747" y="196328"/>
                </a:lnTo>
                <a:lnTo>
                  <a:pt x="491744" y="245871"/>
                </a:lnTo>
                <a:lnTo>
                  <a:pt x="486747" y="295415"/>
                </a:lnTo>
                <a:lnTo>
                  <a:pt x="472418" y="341564"/>
                </a:lnTo>
                <a:lnTo>
                  <a:pt x="449745" y="383328"/>
                </a:lnTo>
                <a:lnTo>
                  <a:pt x="419719" y="419719"/>
                </a:lnTo>
                <a:lnTo>
                  <a:pt x="383328" y="449745"/>
                </a:lnTo>
                <a:lnTo>
                  <a:pt x="341564" y="472418"/>
                </a:lnTo>
                <a:lnTo>
                  <a:pt x="295415" y="486747"/>
                </a:lnTo>
                <a:lnTo>
                  <a:pt x="245872" y="491743"/>
                </a:lnTo>
                <a:lnTo>
                  <a:pt x="196328" y="486747"/>
                </a:lnTo>
                <a:lnTo>
                  <a:pt x="150179" y="472418"/>
                </a:lnTo>
                <a:lnTo>
                  <a:pt x="108415" y="449745"/>
                </a:lnTo>
                <a:lnTo>
                  <a:pt x="72024" y="419719"/>
                </a:lnTo>
                <a:lnTo>
                  <a:pt x="41998" y="383328"/>
                </a:lnTo>
                <a:lnTo>
                  <a:pt x="19325" y="341564"/>
                </a:lnTo>
                <a:lnTo>
                  <a:pt x="4996" y="295415"/>
                </a:lnTo>
                <a:lnTo>
                  <a:pt x="0" y="245871"/>
                </a:lnTo>
                <a:close/>
              </a:path>
            </a:pathLst>
          </a:custGeom>
          <a:ln w="25400">
            <a:solidFill>
              <a:srgbClr val="FFFFFF"/>
            </a:solidFill>
          </a:ln>
        </p:spPr>
        <p:txBody>
          <a:bodyPr wrap="square" lIns="0" tIns="0" rIns="0" bIns="0" rtlCol="0"/>
          <a:lstStyle/>
          <a:p>
            <a:endParaRPr/>
          </a:p>
        </p:txBody>
      </p:sp>
      <p:sp>
        <p:nvSpPr>
          <p:cNvPr id="42" name="object 42"/>
          <p:cNvSpPr txBox="1"/>
          <p:nvPr/>
        </p:nvSpPr>
        <p:spPr>
          <a:xfrm>
            <a:off x="4357242" y="2573273"/>
            <a:ext cx="260350" cy="219075"/>
          </a:xfrm>
          <a:prstGeom prst="rect">
            <a:avLst/>
          </a:prstGeom>
        </p:spPr>
        <p:txBody>
          <a:bodyPr vert="horz" wrap="square" lIns="0" tIns="0" rIns="0" bIns="0" rtlCol="0">
            <a:spAutoFit/>
          </a:bodyPr>
          <a:lstStyle/>
          <a:p>
            <a:pPr marL="12700">
              <a:lnSpc>
                <a:spcPct val="100000"/>
              </a:lnSpc>
            </a:pPr>
            <a:r>
              <a:rPr sz="1300" dirty="0">
                <a:solidFill>
                  <a:srgbClr val="FFFFFF"/>
                </a:solidFill>
                <a:latin typeface="Calibri"/>
                <a:cs typeface="Calibri"/>
              </a:rPr>
              <a:t>O</a:t>
            </a:r>
            <a:r>
              <a:rPr sz="1300" spc="-5" dirty="0">
                <a:solidFill>
                  <a:srgbClr val="FFFFFF"/>
                </a:solidFill>
                <a:latin typeface="Calibri"/>
                <a:cs typeface="Calibri"/>
              </a:rPr>
              <a:t>ct</a:t>
            </a:r>
            <a:endParaRPr sz="1300">
              <a:latin typeface="Calibri"/>
              <a:cs typeface="Calibri"/>
            </a:endParaRPr>
          </a:p>
        </p:txBody>
      </p:sp>
      <p:sp>
        <p:nvSpPr>
          <p:cNvPr id="43" name="object 43"/>
          <p:cNvSpPr/>
          <p:nvPr/>
        </p:nvSpPr>
        <p:spPr>
          <a:xfrm>
            <a:off x="3930903" y="2644901"/>
            <a:ext cx="296545" cy="165100"/>
          </a:xfrm>
          <a:custGeom>
            <a:avLst/>
            <a:gdLst/>
            <a:ahLst/>
            <a:cxnLst/>
            <a:rect l="l" t="t" r="r" b="b"/>
            <a:pathLst>
              <a:path w="296545" h="165100">
                <a:moveTo>
                  <a:pt x="249529" y="131825"/>
                </a:moveTo>
                <a:lnTo>
                  <a:pt x="219837" y="131825"/>
                </a:lnTo>
                <a:lnTo>
                  <a:pt x="223900" y="164719"/>
                </a:lnTo>
                <a:lnTo>
                  <a:pt x="249529" y="131825"/>
                </a:lnTo>
                <a:close/>
              </a:path>
              <a:path w="296545" h="165100">
                <a:moveTo>
                  <a:pt x="203454" y="0"/>
                </a:moveTo>
                <a:lnTo>
                  <a:pt x="207518" y="33020"/>
                </a:lnTo>
                <a:lnTo>
                  <a:pt x="0" y="58800"/>
                </a:lnTo>
                <a:lnTo>
                  <a:pt x="12319" y="157607"/>
                </a:lnTo>
                <a:lnTo>
                  <a:pt x="219837" y="131825"/>
                </a:lnTo>
                <a:lnTo>
                  <a:pt x="249529" y="131825"/>
                </a:lnTo>
                <a:lnTo>
                  <a:pt x="296037" y="72136"/>
                </a:lnTo>
                <a:lnTo>
                  <a:pt x="203454" y="0"/>
                </a:lnTo>
                <a:close/>
              </a:path>
            </a:pathLst>
          </a:custGeom>
          <a:solidFill>
            <a:srgbClr val="B1C1DB"/>
          </a:solidFill>
        </p:spPr>
        <p:txBody>
          <a:bodyPr wrap="square" lIns="0" tIns="0" rIns="0" bIns="0" rtlCol="0"/>
          <a:lstStyle/>
          <a:p>
            <a:endParaRPr/>
          </a:p>
        </p:txBody>
      </p:sp>
      <p:sp>
        <p:nvSpPr>
          <p:cNvPr id="44" name="object 44"/>
          <p:cNvSpPr/>
          <p:nvPr/>
        </p:nvSpPr>
        <p:spPr>
          <a:xfrm>
            <a:off x="3226307" y="2441448"/>
            <a:ext cx="880871" cy="879348"/>
          </a:xfrm>
          <a:prstGeom prst="rect">
            <a:avLst/>
          </a:prstGeom>
          <a:blipFill>
            <a:blip r:embed="rId14" cstate="print"/>
            <a:stretch>
              <a:fillRect/>
            </a:stretch>
          </a:blipFill>
        </p:spPr>
        <p:txBody>
          <a:bodyPr wrap="square" lIns="0" tIns="0" rIns="0" bIns="0" rtlCol="0"/>
          <a:lstStyle/>
          <a:p>
            <a:endParaRPr/>
          </a:p>
        </p:txBody>
      </p:sp>
      <p:sp>
        <p:nvSpPr>
          <p:cNvPr id="45" name="object 45"/>
          <p:cNvSpPr/>
          <p:nvPr/>
        </p:nvSpPr>
        <p:spPr>
          <a:xfrm>
            <a:off x="3390900" y="2667000"/>
            <a:ext cx="589788" cy="458724"/>
          </a:xfrm>
          <a:prstGeom prst="rect">
            <a:avLst/>
          </a:prstGeom>
          <a:blipFill>
            <a:blip r:embed="rId15" cstate="print"/>
            <a:stretch>
              <a:fillRect/>
            </a:stretch>
          </a:blipFill>
        </p:spPr>
        <p:txBody>
          <a:bodyPr wrap="square" lIns="0" tIns="0" rIns="0" bIns="0" rtlCol="0"/>
          <a:lstStyle/>
          <a:p>
            <a:endParaRPr/>
          </a:p>
        </p:txBody>
      </p:sp>
      <p:sp>
        <p:nvSpPr>
          <p:cNvPr id="46" name="object 46"/>
          <p:cNvSpPr/>
          <p:nvPr/>
        </p:nvSpPr>
        <p:spPr>
          <a:xfrm>
            <a:off x="3278123" y="2455164"/>
            <a:ext cx="777239" cy="775715"/>
          </a:xfrm>
          <a:prstGeom prst="rect">
            <a:avLst/>
          </a:prstGeom>
          <a:blipFill>
            <a:blip r:embed="rId16" cstate="print"/>
            <a:stretch>
              <a:fillRect/>
            </a:stretch>
          </a:blipFill>
        </p:spPr>
        <p:txBody>
          <a:bodyPr wrap="square" lIns="0" tIns="0" rIns="0" bIns="0" rtlCol="0"/>
          <a:lstStyle/>
          <a:p>
            <a:endParaRPr/>
          </a:p>
        </p:txBody>
      </p:sp>
      <p:sp>
        <p:nvSpPr>
          <p:cNvPr id="47" name="object 47"/>
          <p:cNvSpPr/>
          <p:nvPr/>
        </p:nvSpPr>
        <p:spPr>
          <a:xfrm>
            <a:off x="3420871" y="2597530"/>
            <a:ext cx="492125" cy="492125"/>
          </a:xfrm>
          <a:custGeom>
            <a:avLst/>
            <a:gdLst/>
            <a:ahLst/>
            <a:cxnLst/>
            <a:rect l="l" t="t" r="r" b="b"/>
            <a:pathLst>
              <a:path w="492125" h="492125">
                <a:moveTo>
                  <a:pt x="245872" y="0"/>
                </a:moveTo>
                <a:lnTo>
                  <a:pt x="196328" y="4990"/>
                </a:lnTo>
                <a:lnTo>
                  <a:pt x="150179" y="19305"/>
                </a:lnTo>
                <a:lnTo>
                  <a:pt x="108415" y="41958"/>
                </a:lnTo>
                <a:lnTo>
                  <a:pt x="72024" y="71961"/>
                </a:lnTo>
                <a:lnTo>
                  <a:pt x="41998" y="108328"/>
                </a:lnTo>
                <a:lnTo>
                  <a:pt x="19325" y="150072"/>
                </a:lnTo>
                <a:lnTo>
                  <a:pt x="4996" y="196206"/>
                </a:lnTo>
                <a:lnTo>
                  <a:pt x="0" y="245745"/>
                </a:lnTo>
                <a:lnTo>
                  <a:pt x="4996" y="295325"/>
                </a:lnTo>
                <a:lnTo>
                  <a:pt x="19325" y="341491"/>
                </a:lnTo>
                <a:lnTo>
                  <a:pt x="41998" y="383257"/>
                </a:lnTo>
                <a:lnTo>
                  <a:pt x="72024" y="419639"/>
                </a:lnTo>
                <a:lnTo>
                  <a:pt x="108415" y="449651"/>
                </a:lnTo>
                <a:lnTo>
                  <a:pt x="150179" y="472309"/>
                </a:lnTo>
                <a:lnTo>
                  <a:pt x="196328" y="486625"/>
                </a:lnTo>
                <a:lnTo>
                  <a:pt x="245872" y="491617"/>
                </a:lnTo>
                <a:lnTo>
                  <a:pt x="295415" y="486625"/>
                </a:lnTo>
                <a:lnTo>
                  <a:pt x="341564" y="472309"/>
                </a:lnTo>
                <a:lnTo>
                  <a:pt x="383328" y="449651"/>
                </a:lnTo>
                <a:lnTo>
                  <a:pt x="419719" y="419639"/>
                </a:lnTo>
                <a:lnTo>
                  <a:pt x="449745" y="383257"/>
                </a:lnTo>
                <a:lnTo>
                  <a:pt x="472418" y="341491"/>
                </a:lnTo>
                <a:lnTo>
                  <a:pt x="486747" y="295325"/>
                </a:lnTo>
                <a:lnTo>
                  <a:pt x="491743" y="245745"/>
                </a:lnTo>
                <a:lnTo>
                  <a:pt x="486747" y="196206"/>
                </a:lnTo>
                <a:lnTo>
                  <a:pt x="472418" y="150072"/>
                </a:lnTo>
                <a:lnTo>
                  <a:pt x="449745" y="108328"/>
                </a:lnTo>
                <a:lnTo>
                  <a:pt x="419719" y="71961"/>
                </a:lnTo>
                <a:lnTo>
                  <a:pt x="383328" y="41958"/>
                </a:lnTo>
                <a:lnTo>
                  <a:pt x="341564" y="19305"/>
                </a:lnTo>
                <a:lnTo>
                  <a:pt x="295415" y="4990"/>
                </a:lnTo>
                <a:lnTo>
                  <a:pt x="245872" y="0"/>
                </a:lnTo>
                <a:close/>
              </a:path>
            </a:pathLst>
          </a:custGeom>
          <a:solidFill>
            <a:srgbClr val="4F81BC"/>
          </a:solidFill>
        </p:spPr>
        <p:txBody>
          <a:bodyPr wrap="square" lIns="0" tIns="0" rIns="0" bIns="0" rtlCol="0"/>
          <a:lstStyle/>
          <a:p>
            <a:endParaRPr/>
          </a:p>
        </p:txBody>
      </p:sp>
      <p:sp>
        <p:nvSpPr>
          <p:cNvPr id="48" name="object 48"/>
          <p:cNvSpPr/>
          <p:nvPr/>
        </p:nvSpPr>
        <p:spPr>
          <a:xfrm>
            <a:off x="3420871" y="2597530"/>
            <a:ext cx="492125" cy="492125"/>
          </a:xfrm>
          <a:custGeom>
            <a:avLst/>
            <a:gdLst/>
            <a:ahLst/>
            <a:cxnLst/>
            <a:rect l="l" t="t" r="r" b="b"/>
            <a:pathLst>
              <a:path w="492125" h="492125">
                <a:moveTo>
                  <a:pt x="0" y="245745"/>
                </a:moveTo>
                <a:lnTo>
                  <a:pt x="4996" y="196206"/>
                </a:lnTo>
                <a:lnTo>
                  <a:pt x="19325" y="150072"/>
                </a:lnTo>
                <a:lnTo>
                  <a:pt x="41998" y="108328"/>
                </a:lnTo>
                <a:lnTo>
                  <a:pt x="72024" y="71961"/>
                </a:lnTo>
                <a:lnTo>
                  <a:pt x="108415" y="41958"/>
                </a:lnTo>
                <a:lnTo>
                  <a:pt x="150179" y="19305"/>
                </a:lnTo>
                <a:lnTo>
                  <a:pt x="196328" y="4990"/>
                </a:lnTo>
                <a:lnTo>
                  <a:pt x="245872" y="0"/>
                </a:lnTo>
                <a:lnTo>
                  <a:pt x="295415" y="4990"/>
                </a:lnTo>
                <a:lnTo>
                  <a:pt x="341564" y="19305"/>
                </a:lnTo>
                <a:lnTo>
                  <a:pt x="383328" y="41958"/>
                </a:lnTo>
                <a:lnTo>
                  <a:pt x="419719" y="71961"/>
                </a:lnTo>
                <a:lnTo>
                  <a:pt x="449745" y="108328"/>
                </a:lnTo>
                <a:lnTo>
                  <a:pt x="472418" y="150072"/>
                </a:lnTo>
                <a:lnTo>
                  <a:pt x="486747" y="196206"/>
                </a:lnTo>
                <a:lnTo>
                  <a:pt x="491743" y="245745"/>
                </a:lnTo>
                <a:lnTo>
                  <a:pt x="486747" y="295325"/>
                </a:lnTo>
                <a:lnTo>
                  <a:pt x="472418" y="341491"/>
                </a:lnTo>
                <a:lnTo>
                  <a:pt x="449745" y="383257"/>
                </a:lnTo>
                <a:lnTo>
                  <a:pt x="419719" y="419639"/>
                </a:lnTo>
                <a:lnTo>
                  <a:pt x="383328" y="449651"/>
                </a:lnTo>
                <a:lnTo>
                  <a:pt x="341564" y="472309"/>
                </a:lnTo>
                <a:lnTo>
                  <a:pt x="295415" y="486625"/>
                </a:lnTo>
                <a:lnTo>
                  <a:pt x="245872" y="491617"/>
                </a:lnTo>
                <a:lnTo>
                  <a:pt x="196328" y="486625"/>
                </a:lnTo>
                <a:lnTo>
                  <a:pt x="150179" y="472309"/>
                </a:lnTo>
                <a:lnTo>
                  <a:pt x="108415" y="449651"/>
                </a:lnTo>
                <a:lnTo>
                  <a:pt x="72024" y="419639"/>
                </a:lnTo>
                <a:lnTo>
                  <a:pt x="41998" y="383257"/>
                </a:lnTo>
                <a:lnTo>
                  <a:pt x="19325" y="341491"/>
                </a:lnTo>
                <a:lnTo>
                  <a:pt x="4996" y="295325"/>
                </a:lnTo>
                <a:lnTo>
                  <a:pt x="0" y="245745"/>
                </a:lnTo>
                <a:close/>
              </a:path>
            </a:pathLst>
          </a:custGeom>
          <a:ln w="25400">
            <a:solidFill>
              <a:srgbClr val="FFFFFF"/>
            </a:solidFill>
          </a:ln>
        </p:spPr>
        <p:txBody>
          <a:bodyPr wrap="square" lIns="0" tIns="0" rIns="0" bIns="0" rtlCol="0"/>
          <a:lstStyle/>
          <a:p>
            <a:endParaRPr/>
          </a:p>
        </p:txBody>
      </p:sp>
      <p:sp>
        <p:nvSpPr>
          <p:cNvPr id="49" name="object 49"/>
          <p:cNvSpPr txBox="1"/>
          <p:nvPr/>
        </p:nvSpPr>
        <p:spPr>
          <a:xfrm>
            <a:off x="3532123" y="2725292"/>
            <a:ext cx="270510" cy="219075"/>
          </a:xfrm>
          <a:prstGeom prst="rect">
            <a:avLst/>
          </a:prstGeom>
        </p:spPr>
        <p:txBody>
          <a:bodyPr vert="horz" wrap="square" lIns="0" tIns="0" rIns="0" bIns="0" rtlCol="0">
            <a:spAutoFit/>
          </a:bodyPr>
          <a:lstStyle/>
          <a:p>
            <a:pPr marL="12700">
              <a:lnSpc>
                <a:spcPct val="100000"/>
              </a:lnSpc>
            </a:pPr>
            <a:r>
              <a:rPr sz="1300" spc="-5" dirty="0">
                <a:solidFill>
                  <a:srgbClr val="FFFFFF"/>
                </a:solidFill>
                <a:latin typeface="Calibri"/>
                <a:cs typeface="Calibri"/>
              </a:rPr>
              <a:t>Sep</a:t>
            </a:r>
            <a:endParaRPr sz="1300">
              <a:latin typeface="Calibri"/>
              <a:cs typeface="Calibri"/>
            </a:endParaRPr>
          </a:p>
        </p:txBody>
      </p:sp>
      <p:sp>
        <p:nvSpPr>
          <p:cNvPr id="50" name="object 50"/>
          <p:cNvSpPr/>
          <p:nvPr/>
        </p:nvSpPr>
        <p:spPr>
          <a:xfrm>
            <a:off x="3214877" y="2939288"/>
            <a:ext cx="212090" cy="184785"/>
          </a:xfrm>
          <a:custGeom>
            <a:avLst/>
            <a:gdLst/>
            <a:ahLst/>
            <a:cxnLst/>
            <a:rect l="l" t="t" r="r" b="b"/>
            <a:pathLst>
              <a:path w="212089" h="184785">
                <a:moveTo>
                  <a:pt x="97789" y="0"/>
                </a:moveTo>
                <a:lnTo>
                  <a:pt x="115316" y="28066"/>
                </a:lnTo>
                <a:lnTo>
                  <a:pt x="0" y="100329"/>
                </a:lnTo>
                <a:lnTo>
                  <a:pt x="52705" y="184658"/>
                </a:lnTo>
                <a:lnTo>
                  <a:pt x="168148" y="112522"/>
                </a:lnTo>
                <a:lnTo>
                  <a:pt x="192256" y="112522"/>
                </a:lnTo>
                <a:lnTo>
                  <a:pt x="212089" y="26288"/>
                </a:lnTo>
                <a:lnTo>
                  <a:pt x="97789" y="0"/>
                </a:lnTo>
                <a:close/>
              </a:path>
              <a:path w="212089" h="184785">
                <a:moveTo>
                  <a:pt x="192256" y="112522"/>
                </a:moveTo>
                <a:lnTo>
                  <a:pt x="168148" y="112522"/>
                </a:lnTo>
                <a:lnTo>
                  <a:pt x="185800" y="140588"/>
                </a:lnTo>
                <a:lnTo>
                  <a:pt x="192256" y="112522"/>
                </a:lnTo>
                <a:close/>
              </a:path>
            </a:pathLst>
          </a:custGeom>
          <a:solidFill>
            <a:srgbClr val="B1C1DB"/>
          </a:solidFill>
        </p:spPr>
        <p:txBody>
          <a:bodyPr wrap="square" lIns="0" tIns="0" rIns="0" bIns="0" rtlCol="0"/>
          <a:lstStyle/>
          <a:p>
            <a:endParaRPr/>
          </a:p>
        </p:txBody>
      </p:sp>
      <p:sp>
        <p:nvSpPr>
          <p:cNvPr id="51" name="object 51"/>
          <p:cNvSpPr/>
          <p:nvPr/>
        </p:nvSpPr>
        <p:spPr>
          <a:xfrm>
            <a:off x="2682239" y="2933700"/>
            <a:ext cx="623315" cy="624839"/>
          </a:xfrm>
          <a:prstGeom prst="rect">
            <a:avLst/>
          </a:prstGeom>
          <a:blipFill>
            <a:blip r:embed="rId17" cstate="print"/>
            <a:stretch>
              <a:fillRect/>
            </a:stretch>
          </a:blipFill>
        </p:spPr>
        <p:txBody>
          <a:bodyPr wrap="square" lIns="0" tIns="0" rIns="0" bIns="0" rtlCol="0"/>
          <a:lstStyle/>
          <a:p>
            <a:endParaRPr/>
          </a:p>
        </p:txBody>
      </p:sp>
      <p:sp>
        <p:nvSpPr>
          <p:cNvPr id="52" name="object 52"/>
          <p:cNvSpPr/>
          <p:nvPr/>
        </p:nvSpPr>
        <p:spPr>
          <a:xfrm>
            <a:off x="2709672" y="3031235"/>
            <a:ext cx="603503" cy="458724"/>
          </a:xfrm>
          <a:prstGeom prst="rect">
            <a:avLst/>
          </a:prstGeom>
          <a:blipFill>
            <a:blip r:embed="rId18" cstate="print"/>
            <a:stretch>
              <a:fillRect/>
            </a:stretch>
          </a:blipFill>
        </p:spPr>
        <p:txBody>
          <a:bodyPr wrap="square" lIns="0" tIns="0" rIns="0" bIns="0" rtlCol="0"/>
          <a:lstStyle/>
          <a:p>
            <a:endParaRPr/>
          </a:p>
        </p:txBody>
      </p:sp>
      <p:sp>
        <p:nvSpPr>
          <p:cNvPr id="53" name="object 53"/>
          <p:cNvSpPr/>
          <p:nvPr/>
        </p:nvSpPr>
        <p:spPr>
          <a:xfrm>
            <a:off x="2748407" y="2962020"/>
            <a:ext cx="492125" cy="492125"/>
          </a:xfrm>
          <a:custGeom>
            <a:avLst/>
            <a:gdLst/>
            <a:ahLst/>
            <a:cxnLst/>
            <a:rect l="l" t="t" r="r" b="b"/>
            <a:pathLst>
              <a:path w="492125" h="492125">
                <a:moveTo>
                  <a:pt x="245872" y="0"/>
                </a:moveTo>
                <a:lnTo>
                  <a:pt x="196328" y="4996"/>
                </a:lnTo>
                <a:lnTo>
                  <a:pt x="150179" y="19325"/>
                </a:lnTo>
                <a:lnTo>
                  <a:pt x="108415" y="41998"/>
                </a:lnTo>
                <a:lnTo>
                  <a:pt x="72024" y="72024"/>
                </a:lnTo>
                <a:lnTo>
                  <a:pt x="41998" y="108415"/>
                </a:lnTo>
                <a:lnTo>
                  <a:pt x="19325" y="150179"/>
                </a:lnTo>
                <a:lnTo>
                  <a:pt x="4996" y="196328"/>
                </a:lnTo>
                <a:lnTo>
                  <a:pt x="0" y="245871"/>
                </a:lnTo>
                <a:lnTo>
                  <a:pt x="4996" y="295415"/>
                </a:lnTo>
                <a:lnTo>
                  <a:pt x="19325" y="341564"/>
                </a:lnTo>
                <a:lnTo>
                  <a:pt x="41998" y="383328"/>
                </a:lnTo>
                <a:lnTo>
                  <a:pt x="72024" y="419719"/>
                </a:lnTo>
                <a:lnTo>
                  <a:pt x="108415" y="449745"/>
                </a:lnTo>
                <a:lnTo>
                  <a:pt x="150179" y="472418"/>
                </a:lnTo>
                <a:lnTo>
                  <a:pt x="196328" y="486747"/>
                </a:lnTo>
                <a:lnTo>
                  <a:pt x="245872" y="491743"/>
                </a:lnTo>
                <a:lnTo>
                  <a:pt x="295410" y="486747"/>
                </a:lnTo>
                <a:lnTo>
                  <a:pt x="341544" y="472418"/>
                </a:lnTo>
                <a:lnTo>
                  <a:pt x="383288" y="449745"/>
                </a:lnTo>
                <a:lnTo>
                  <a:pt x="419655" y="419719"/>
                </a:lnTo>
                <a:lnTo>
                  <a:pt x="449658" y="383328"/>
                </a:lnTo>
                <a:lnTo>
                  <a:pt x="472311" y="341564"/>
                </a:lnTo>
                <a:lnTo>
                  <a:pt x="486626" y="295415"/>
                </a:lnTo>
                <a:lnTo>
                  <a:pt x="491617" y="245871"/>
                </a:lnTo>
                <a:lnTo>
                  <a:pt x="486626" y="196328"/>
                </a:lnTo>
                <a:lnTo>
                  <a:pt x="472311" y="150179"/>
                </a:lnTo>
                <a:lnTo>
                  <a:pt x="449658" y="108415"/>
                </a:lnTo>
                <a:lnTo>
                  <a:pt x="419655" y="72024"/>
                </a:lnTo>
                <a:lnTo>
                  <a:pt x="383288" y="41998"/>
                </a:lnTo>
                <a:lnTo>
                  <a:pt x="341544" y="19325"/>
                </a:lnTo>
                <a:lnTo>
                  <a:pt x="295410" y="4996"/>
                </a:lnTo>
                <a:lnTo>
                  <a:pt x="245872" y="0"/>
                </a:lnTo>
                <a:close/>
              </a:path>
            </a:pathLst>
          </a:custGeom>
          <a:solidFill>
            <a:srgbClr val="4F81BC"/>
          </a:solidFill>
        </p:spPr>
        <p:txBody>
          <a:bodyPr wrap="square" lIns="0" tIns="0" rIns="0" bIns="0" rtlCol="0"/>
          <a:lstStyle/>
          <a:p>
            <a:endParaRPr/>
          </a:p>
        </p:txBody>
      </p:sp>
      <p:sp>
        <p:nvSpPr>
          <p:cNvPr id="54" name="object 54"/>
          <p:cNvSpPr/>
          <p:nvPr/>
        </p:nvSpPr>
        <p:spPr>
          <a:xfrm>
            <a:off x="2748407" y="2962020"/>
            <a:ext cx="492125" cy="492125"/>
          </a:xfrm>
          <a:custGeom>
            <a:avLst/>
            <a:gdLst/>
            <a:ahLst/>
            <a:cxnLst/>
            <a:rect l="l" t="t" r="r" b="b"/>
            <a:pathLst>
              <a:path w="492125" h="492125">
                <a:moveTo>
                  <a:pt x="0" y="245871"/>
                </a:moveTo>
                <a:lnTo>
                  <a:pt x="4996" y="196328"/>
                </a:lnTo>
                <a:lnTo>
                  <a:pt x="19325" y="150179"/>
                </a:lnTo>
                <a:lnTo>
                  <a:pt x="41998" y="108415"/>
                </a:lnTo>
                <a:lnTo>
                  <a:pt x="72024" y="72024"/>
                </a:lnTo>
                <a:lnTo>
                  <a:pt x="108415" y="41998"/>
                </a:lnTo>
                <a:lnTo>
                  <a:pt x="150179" y="19325"/>
                </a:lnTo>
                <a:lnTo>
                  <a:pt x="196328" y="4996"/>
                </a:lnTo>
                <a:lnTo>
                  <a:pt x="245872" y="0"/>
                </a:lnTo>
                <a:lnTo>
                  <a:pt x="295410" y="4996"/>
                </a:lnTo>
                <a:lnTo>
                  <a:pt x="341544" y="19325"/>
                </a:lnTo>
                <a:lnTo>
                  <a:pt x="383288" y="41998"/>
                </a:lnTo>
                <a:lnTo>
                  <a:pt x="419655" y="72024"/>
                </a:lnTo>
                <a:lnTo>
                  <a:pt x="449658" y="108415"/>
                </a:lnTo>
                <a:lnTo>
                  <a:pt x="472311" y="150179"/>
                </a:lnTo>
                <a:lnTo>
                  <a:pt x="486626" y="196328"/>
                </a:lnTo>
                <a:lnTo>
                  <a:pt x="491617" y="245871"/>
                </a:lnTo>
                <a:lnTo>
                  <a:pt x="486626" y="295415"/>
                </a:lnTo>
                <a:lnTo>
                  <a:pt x="472311" y="341564"/>
                </a:lnTo>
                <a:lnTo>
                  <a:pt x="449658" y="383328"/>
                </a:lnTo>
                <a:lnTo>
                  <a:pt x="419655" y="419719"/>
                </a:lnTo>
                <a:lnTo>
                  <a:pt x="383288" y="449745"/>
                </a:lnTo>
                <a:lnTo>
                  <a:pt x="341544" y="472418"/>
                </a:lnTo>
                <a:lnTo>
                  <a:pt x="295410" y="486747"/>
                </a:lnTo>
                <a:lnTo>
                  <a:pt x="245872" y="491743"/>
                </a:lnTo>
                <a:lnTo>
                  <a:pt x="196328" y="486747"/>
                </a:lnTo>
                <a:lnTo>
                  <a:pt x="150179" y="472418"/>
                </a:lnTo>
                <a:lnTo>
                  <a:pt x="108415" y="449745"/>
                </a:lnTo>
                <a:lnTo>
                  <a:pt x="72024" y="419719"/>
                </a:lnTo>
                <a:lnTo>
                  <a:pt x="41998" y="383328"/>
                </a:lnTo>
                <a:lnTo>
                  <a:pt x="19325" y="341564"/>
                </a:lnTo>
                <a:lnTo>
                  <a:pt x="4996" y="295415"/>
                </a:lnTo>
                <a:lnTo>
                  <a:pt x="0" y="245871"/>
                </a:lnTo>
                <a:close/>
              </a:path>
            </a:pathLst>
          </a:custGeom>
          <a:ln w="25399">
            <a:solidFill>
              <a:srgbClr val="FFFFFF"/>
            </a:solidFill>
          </a:ln>
        </p:spPr>
        <p:txBody>
          <a:bodyPr wrap="square" lIns="0" tIns="0" rIns="0" bIns="0" rtlCol="0"/>
          <a:lstStyle/>
          <a:p>
            <a:endParaRPr/>
          </a:p>
        </p:txBody>
      </p:sp>
      <p:sp>
        <p:nvSpPr>
          <p:cNvPr id="55" name="object 55"/>
          <p:cNvSpPr txBox="1"/>
          <p:nvPr/>
        </p:nvSpPr>
        <p:spPr>
          <a:xfrm>
            <a:off x="2851785" y="3090164"/>
            <a:ext cx="283845" cy="219075"/>
          </a:xfrm>
          <a:prstGeom prst="rect">
            <a:avLst/>
          </a:prstGeom>
        </p:spPr>
        <p:txBody>
          <a:bodyPr vert="horz" wrap="square" lIns="0" tIns="0" rIns="0" bIns="0" rtlCol="0">
            <a:spAutoFit/>
          </a:bodyPr>
          <a:lstStyle/>
          <a:p>
            <a:pPr marL="12700">
              <a:lnSpc>
                <a:spcPct val="100000"/>
              </a:lnSpc>
            </a:pPr>
            <a:r>
              <a:rPr sz="1300" spc="-15" dirty="0">
                <a:solidFill>
                  <a:srgbClr val="FFFFFF"/>
                </a:solidFill>
                <a:latin typeface="Calibri"/>
                <a:cs typeface="Calibri"/>
              </a:rPr>
              <a:t>A</a:t>
            </a:r>
            <a:r>
              <a:rPr sz="1300" spc="-10" dirty="0">
                <a:solidFill>
                  <a:srgbClr val="FFFFFF"/>
                </a:solidFill>
                <a:latin typeface="Calibri"/>
                <a:cs typeface="Calibri"/>
              </a:rPr>
              <a:t>ug</a:t>
            </a:r>
            <a:endParaRPr sz="1300">
              <a:latin typeface="Calibri"/>
              <a:cs typeface="Calibri"/>
            </a:endParaRPr>
          </a:p>
        </p:txBody>
      </p:sp>
      <p:sp>
        <p:nvSpPr>
          <p:cNvPr id="56" name="object 56"/>
          <p:cNvSpPr/>
          <p:nvPr/>
        </p:nvSpPr>
        <p:spPr>
          <a:xfrm>
            <a:off x="2821813" y="3511422"/>
            <a:ext cx="172720" cy="222885"/>
          </a:xfrm>
          <a:custGeom>
            <a:avLst/>
            <a:gdLst/>
            <a:ahLst/>
            <a:cxnLst/>
            <a:rect l="l" t="t" r="r" b="b"/>
            <a:pathLst>
              <a:path w="172719" h="222885">
                <a:moveTo>
                  <a:pt x="124206" y="0"/>
                </a:moveTo>
                <a:lnTo>
                  <a:pt x="17272" y="48260"/>
                </a:lnTo>
                <a:lnTo>
                  <a:pt x="48260" y="59943"/>
                </a:lnTo>
                <a:lnTo>
                  <a:pt x="0" y="187197"/>
                </a:lnTo>
                <a:lnTo>
                  <a:pt x="93091" y="222503"/>
                </a:lnTo>
                <a:lnTo>
                  <a:pt x="141350" y="95250"/>
                </a:lnTo>
                <a:lnTo>
                  <a:pt x="167141" y="95250"/>
                </a:lnTo>
                <a:lnTo>
                  <a:pt x="124206" y="0"/>
                </a:lnTo>
                <a:close/>
              </a:path>
              <a:path w="172719" h="222885">
                <a:moveTo>
                  <a:pt x="167141" y="95250"/>
                </a:moveTo>
                <a:lnTo>
                  <a:pt x="141350" y="95250"/>
                </a:lnTo>
                <a:lnTo>
                  <a:pt x="172466" y="107060"/>
                </a:lnTo>
                <a:lnTo>
                  <a:pt x="167141" y="95250"/>
                </a:lnTo>
                <a:close/>
              </a:path>
            </a:pathLst>
          </a:custGeom>
          <a:solidFill>
            <a:srgbClr val="B1C1DB"/>
          </a:solidFill>
        </p:spPr>
        <p:txBody>
          <a:bodyPr wrap="square" lIns="0" tIns="0" rIns="0" bIns="0" rtlCol="0"/>
          <a:lstStyle/>
          <a:p>
            <a:endParaRPr/>
          </a:p>
        </p:txBody>
      </p:sp>
      <p:sp>
        <p:nvSpPr>
          <p:cNvPr id="57" name="object 57"/>
          <p:cNvSpPr/>
          <p:nvPr/>
        </p:nvSpPr>
        <p:spPr>
          <a:xfrm>
            <a:off x="2377439" y="3628644"/>
            <a:ext cx="880872" cy="879347"/>
          </a:xfrm>
          <a:prstGeom prst="rect">
            <a:avLst/>
          </a:prstGeom>
          <a:blipFill>
            <a:blip r:embed="rId19" cstate="print"/>
            <a:stretch>
              <a:fillRect/>
            </a:stretch>
          </a:blipFill>
        </p:spPr>
        <p:txBody>
          <a:bodyPr wrap="square" lIns="0" tIns="0" rIns="0" bIns="0" rtlCol="0"/>
          <a:lstStyle/>
          <a:p>
            <a:endParaRPr/>
          </a:p>
        </p:txBody>
      </p:sp>
      <p:sp>
        <p:nvSpPr>
          <p:cNvPr id="58" name="object 58"/>
          <p:cNvSpPr/>
          <p:nvPr/>
        </p:nvSpPr>
        <p:spPr>
          <a:xfrm>
            <a:off x="2575560" y="3854196"/>
            <a:ext cx="521207" cy="458724"/>
          </a:xfrm>
          <a:prstGeom prst="rect">
            <a:avLst/>
          </a:prstGeom>
          <a:blipFill>
            <a:blip r:embed="rId20" cstate="print"/>
            <a:stretch>
              <a:fillRect/>
            </a:stretch>
          </a:blipFill>
        </p:spPr>
        <p:txBody>
          <a:bodyPr wrap="square" lIns="0" tIns="0" rIns="0" bIns="0" rtlCol="0"/>
          <a:lstStyle/>
          <a:p>
            <a:endParaRPr/>
          </a:p>
        </p:txBody>
      </p:sp>
      <p:sp>
        <p:nvSpPr>
          <p:cNvPr id="59" name="object 59"/>
          <p:cNvSpPr/>
          <p:nvPr/>
        </p:nvSpPr>
        <p:spPr>
          <a:xfrm>
            <a:off x="2429255" y="3642359"/>
            <a:ext cx="777240" cy="775715"/>
          </a:xfrm>
          <a:prstGeom prst="rect">
            <a:avLst/>
          </a:prstGeom>
          <a:blipFill>
            <a:blip r:embed="rId21" cstate="print"/>
            <a:stretch>
              <a:fillRect/>
            </a:stretch>
          </a:blipFill>
        </p:spPr>
        <p:txBody>
          <a:bodyPr wrap="square" lIns="0" tIns="0" rIns="0" bIns="0" rtlCol="0"/>
          <a:lstStyle/>
          <a:p>
            <a:endParaRPr/>
          </a:p>
        </p:txBody>
      </p:sp>
      <p:sp>
        <p:nvSpPr>
          <p:cNvPr id="60" name="object 60"/>
          <p:cNvSpPr/>
          <p:nvPr/>
        </p:nvSpPr>
        <p:spPr>
          <a:xfrm>
            <a:off x="2572257" y="3784219"/>
            <a:ext cx="492125" cy="492125"/>
          </a:xfrm>
          <a:custGeom>
            <a:avLst/>
            <a:gdLst/>
            <a:ahLst/>
            <a:cxnLst/>
            <a:rect l="l" t="t" r="r" b="b"/>
            <a:pathLst>
              <a:path w="492125" h="492125">
                <a:moveTo>
                  <a:pt x="245744" y="0"/>
                </a:moveTo>
                <a:lnTo>
                  <a:pt x="196206" y="4996"/>
                </a:lnTo>
                <a:lnTo>
                  <a:pt x="150072" y="19325"/>
                </a:lnTo>
                <a:lnTo>
                  <a:pt x="108328" y="41998"/>
                </a:lnTo>
                <a:lnTo>
                  <a:pt x="71961" y="72024"/>
                </a:lnTo>
                <a:lnTo>
                  <a:pt x="41958" y="108415"/>
                </a:lnTo>
                <a:lnTo>
                  <a:pt x="19305" y="150179"/>
                </a:lnTo>
                <a:lnTo>
                  <a:pt x="4990" y="196328"/>
                </a:lnTo>
                <a:lnTo>
                  <a:pt x="0" y="245871"/>
                </a:lnTo>
                <a:lnTo>
                  <a:pt x="4990" y="295415"/>
                </a:lnTo>
                <a:lnTo>
                  <a:pt x="19305" y="341564"/>
                </a:lnTo>
                <a:lnTo>
                  <a:pt x="41958" y="383328"/>
                </a:lnTo>
                <a:lnTo>
                  <a:pt x="71961" y="419719"/>
                </a:lnTo>
                <a:lnTo>
                  <a:pt x="108328" y="449745"/>
                </a:lnTo>
                <a:lnTo>
                  <a:pt x="150072" y="472418"/>
                </a:lnTo>
                <a:lnTo>
                  <a:pt x="196206" y="486747"/>
                </a:lnTo>
                <a:lnTo>
                  <a:pt x="245744" y="491743"/>
                </a:lnTo>
                <a:lnTo>
                  <a:pt x="295325" y="486747"/>
                </a:lnTo>
                <a:lnTo>
                  <a:pt x="341491" y="472418"/>
                </a:lnTo>
                <a:lnTo>
                  <a:pt x="383257" y="449745"/>
                </a:lnTo>
                <a:lnTo>
                  <a:pt x="419639" y="419719"/>
                </a:lnTo>
                <a:lnTo>
                  <a:pt x="449651" y="383328"/>
                </a:lnTo>
                <a:lnTo>
                  <a:pt x="472309" y="341564"/>
                </a:lnTo>
                <a:lnTo>
                  <a:pt x="486625" y="295415"/>
                </a:lnTo>
                <a:lnTo>
                  <a:pt x="491617" y="245871"/>
                </a:lnTo>
                <a:lnTo>
                  <a:pt x="486625" y="196328"/>
                </a:lnTo>
                <a:lnTo>
                  <a:pt x="472309" y="150179"/>
                </a:lnTo>
                <a:lnTo>
                  <a:pt x="449651" y="108415"/>
                </a:lnTo>
                <a:lnTo>
                  <a:pt x="419639" y="72024"/>
                </a:lnTo>
                <a:lnTo>
                  <a:pt x="383257" y="41998"/>
                </a:lnTo>
                <a:lnTo>
                  <a:pt x="341491" y="19325"/>
                </a:lnTo>
                <a:lnTo>
                  <a:pt x="295325" y="4996"/>
                </a:lnTo>
                <a:lnTo>
                  <a:pt x="245744" y="0"/>
                </a:lnTo>
                <a:close/>
              </a:path>
            </a:pathLst>
          </a:custGeom>
          <a:solidFill>
            <a:srgbClr val="4F81BC"/>
          </a:solidFill>
        </p:spPr>
        <p:txBody>
          <a:bodyPr wrap="square" lIns="0" tIns="0" rIns="0" bIns="0" rtlCol="0"/>
          <a:lstStyle/>
          <a:p>
            <a:endParaRPr/>
          </a:p>
        </p:txBody>
      </p:sp>
      <p:sp>
        <p:nvSpPr>
          <p:cNvPr id="61" name="object 61"/>
          <p:cNvSpPr/>
          <p:nvPr/>
        </p:nvSpPr>
        <p:spPr>
          <a:xfrm>
            <a:off x="2572257" y="3784219"/>
            <a:ext cx="492125" cy="492125"/>
          </a:xfrm>
          <a:custGeom>
            <a:avLst/>
            <a:gdLst/>
            <a:ahLst/>
            <a:cxnLst/>
            <a:rect l="l" t="t" r="r" b="b"/>
            <a:pathLst>
              <a:path w="492125" h="492125">
                <a:moveTo>
                  <a:pt x="0" y="245871"/>
                </a:moveTo>
                <a:lnTo>
                  <a:pt x="4990" y="196328"/>
                </a:lnTo>
                <a:lnTo>
                  <a:pt x="19305" y="150179"/>
                </a:lnTo>
                <a:lnTo>
                  <a:pt x="41958" y="108415"/>
                </a:lnTo>
                <a:lnTo>
                  <a:pt x="71961" y="72024"/>
                </a:lnTo>
                <a:lnTo>
                  <a:pt x="108328" y="41998"/>
                </a:lnTo>
                <a:lnTo>
                  <a:pt x="150072" y="19325"/>
                </a:lnTo>
                <a:lnTo>
                  <a:pt x="196206" y="4996"/>
                </a:lnTo>
                <a:lnTo>
                  <a:pt x="245744" y="0"/>
                </a:lnTo>
                <a:lnTo>
                  <a:pt x="295325" y="4996"/>
                </a:lnTo>
                <a:lnTo>
                  <a:pt x="341491" y="19325"/>
                </a:lnTo>
                <a:lnTo>
                  <a:pt x="383257" y="41998"/>
                </a:lnTo>
                <a:lnTo>
                  <a:pt x="419639" y="72024"/>
                </a:lnTo>
                <a:lnTo>
                  <a:pt x="449651" y="108415"/>
                </a:lnTo>
                <a:lnTo>
                  <a:pt x="472309" y="150179"/>
                </a:lnTo>
                <a:lnTo>
                  <a:pt x="486625" y="196328"/>
                </a:lnTo>
                <a:lnTo>
                  <a:pt x="491617" y="245871"/>
                </a:lnTo>
                <a:lnTo>
                  <a:pt x="486625" y="295415"/>
                </a:lnTo>
                <a:lnTo>
                  <a:pt x="472309" y="341564"/>
                </a:lnTo>
                <a:lnTo>
                  <a:pt x="449651" y="383328"/>
                </a:lnTo>
                <a:lnTo>
                  <a:pt x="419639" y="419719"/>
                </a:lnTo>
                <a:lnTo>
                  <a:pt x="383257" y="449745"/>
                </a:lnTo>
                <a:lnTo>
                  <a:pt x="341491" y="472418"/>
                </a:lnTo>
                <a:lnTo>
                  <a:pt x="295325" y="486747"/>
                </a:lnTo>
                <a:lnTo>
                  <a:pt x="245744" y="491743"/>
                </a:lnTo>
                <a:lnTo>
                  <a:pt x="196206" y="486747"/>
                </a:lnTo>
                <a:lnTo>
                  <a:pt x="150072" y="472418"/>
                </a:lnTo>
                <a:lnTo>
                  <a:pt x="108328" y="449745"/>
                </a:lnTo>
                <a:lnTo>
                  <a:pt x="71961" y="419719"/>
                </a:lnTo>
                <a:lnTo>
                  <a:pt x="41958" y="383328"/>
                </a:lnTo>
                <a:lnTo>
                  <a:pt x="19305" y="341564"/>
                </a:lnTo>
                <a:lnTo>
                  <a:pt x="4990" y="295415"/>
                </a:lnTo>
                <a:lnTo>
                  <a:pt x="0" y="245871"/>
                </a:lnTo>
                <a:close/>
              </a:path>
            </a:pathLst>
          </a:custGeom>
          <a:ln w="25400">
            <a:solidFill>
              <a:srgbClr val="FFFFFF"/>
            </a:solidFill>
          </a:ln>
        </p:spPr>
        <p:txBody>
          <a:bodyPr wrap="square" lIns="0" tIns="0" rIns="0" bIns="0" rtlCol="0"/>
          <a:lstStyle/>
          <a:p>
            <a:endParaRPr/>
          </a:p>
        </p:txBody>
      </p:sp>
      <p:sp>
        <p:nvSpPr>
          <p:cNvPr id="62" name="object 62"/>
          <p:cNvSpPr txBox="1"/>
          <p:nvPr/>
        </p:nvSpPr>
        <p:spPr>
          <a:xfrm>
            <a:off x="2716783" y="3912489"/>
            <a:ext cx="201930" cy="219075"/>
          </a:xfrm>
          <a:prstGeom prst="rect">
            <a:avLst/>
          </a:prstGeom>
        </p:spPr>
        <p:txBody>
          <a:bodyPr vert="horz" wrap="square" lIns="0" tIns="0" rIns="0" bIns="0" rtlCol="0">
            <a:spAutoFit/>
          </a:bodyPr>
          <a:lstStyle/>
          <a:p>
            <a:pPr marL="12700">
              <a:lnSpc>
                <a:spcPct val="100000"/>
              </a:lnSpc>
            </a:pPr>
            <a:r>
              <a:rPr sz="1300" spc="-10" dirty="0">
                <a:solidFill>
                  <a:srgbClr val="FFFFFF"/>
                </a:solidFill>
                <a:latin typeface="Calibri"/>
                <a:cs typeface="Calibri"/>
              </a:rPr>
              <a:t>Jul</a:t>
            </a:r>
            <a:endParaRPr sz="1300">
              <a:latin typeface="Calibri"/>
              <a:cs typeface="Calibri"/>
            </a:endParaRPr>
          </a:p>
        </p:txBody>
      </p:sp>
      <p:sp>
        <p:nvSpPr>
          <p:cNvPr id="63" name="object 63"/>
          <p:cNvSpPr/>
          <p:nvPr/>
        </p:nvSpPr>
        <p:spPr>
          <a:xfrm>
            <a:off x="2814447" y="4346194"/>
            <a:ext cx="165735" cy="222885"/>
          </a:xfrm>
          <a:custGeom>
            <a:avLst/>
            <a:gdLst/>
            <a:ahLst/>
            <a:cxnLst/>
            <a:rect l="l" t="t" r="r" b="b"/>
            <a:pathLst>
              <a:path w="165735" h="222885">
                <a:moveTo>
                  <a:pt x="133124" y="86994"/>
                </a:moveTo>
                <a:lnTo>
                  <a:pt x="33146" y="86994"/>
                </a:lnTo>
                <a:lnTo>
                  <a:pt x="45211" y="222503"/>
                </a:lnTo>
                <a:lnTo>
                  <a:pt x="144398" y="213740"/>
                </a:lnTo>
                <a:lnTo>
                  <a:pt x="133124" y="86994"/>
                </a:lnTo>
                <a:close/>
              </a:path>
              <a:path w="165735" h="222885">
                <a:moveTo>
                  <a:pt x="75310" y="0"/>
                </a:moveTo>
                <a:lnTo>
                  <a:pt x="0" y="90042"/>
                </a:lnTo>
                <a:lnTo>
                  <a:pt x="33146" y="86994"/>
                </a:lnTo>
                <a:lnTo>
                  <a:pt x="133124" y="86994"/>
                </a:lnTo>
                <a:lnTo>
                  <a:pt x="132333" y="78104"/>
                </a:lnTo>
                <a:lnTo>
                  <a:pt x="165353" y="75183"/>
                </a:lnTo>
                <a:lnTo>
                  <a:pt x="75310" y="0"/>
                </a:lnTo>
                <a:close/>
              </a:path>
            </a:pathLst>
          </a:custGeom>
          <a:solidFill>
            <a:srgbClr val="B1C1DB"/>
          </a:solidFill>
        </p:spPr>
        <p:txBody>
          <a:bodyPr wrap="square" lIns="0" tIns="0" rIns="0" bIns="0" rtlCol="0"/>
          <a:lstStyle/>
          <a:p>
            <a:endParaRPr/>
          </a:p>
        </p:txBody>
      </p:sp>
      <p:sp>
        <p:nvSpPr>
          <p:cNvPr id="64" name="object 64"/>
          <p:cNvSpPr/>
          <p:nvPr/>
        </p:nvSpPr>
        <p:spPr>
          <a:xfrm>
            <a:off x="2671572" y="4596384"/>
            <a:ext cx="623315" cy="623315"/>
          </a:xfrm>
          <a:prstGeom prst="rect">
            <a:avLst/>
          </a:prstGeom>
          <a:blipFill>
            <a:blip r:embed="rId22" cstate="print"/>
            <a:stretch>
              <a:fillRect/>
            </a:stretch>
          </a:blipFill>
        </p:spPr>
        <p:txBody>
          <a:bodyPr wrap="square" lIns="0" tIns="0" rIns="0" bIns="0" rtlCol="0"/>
          <a:lstStyle/>
          <a:p>
            <a:endParaRPr/>
          </a:p>
        </p:txBody>
      </p:sp>
      <p:sp>
        <p:nvSpPr>
          <p:cNvPr id="65" name="object 65"/>
          <p:cNvSpPr/>
          <p:nvPr/>
        </p:nvSpPr>
        <p:spPr>
          <a:xfrm>
            <a:off x="2715767" y="4693920"/>
            <a:ext cx="569976" cy="458724"/>
          </a:xfrm>
          <a:prstGeom prst="rect">
            <a:avLst/>
          </a:prstGeom>
          <a:blipFill>
            <a:blip r:embed="rId23" cstate="print"/>
            <a:stretch>
              <a:fillRect/>
            </a:stretch>
          </a:blipFill>
        </p:spPr>
        <p:txBody>
          <a:bodyPr wrap="square" lIns="0" tIns="0" rIns="0" bIns="0" rtlCol="0"/>
          <a:lstStyle/>
          <a:p>
            <a:endParaRPr/>
          </a:p>
        </p:txBody>
      </p:sp>
      <p:sp>
        <p:nvSpPr>
          <p:cNvPr id="66" name="object 66"/>
          <p:cNvSpPr/>
          <p:nvPr/>
        </p:nvSpPr>
        <p:spPr>
          <a:xfrm>
            <a:off x="2737230" y="4624451"/>
            <a:ext cx="492125" cy="492125"/>
          </a:xfrm>
          <a:custGeom>
            <a:avLst/>
            <a:gdLst/>
            <a:ahLst/>
            <a:cxnLst/>
            <a:rect l="l" t="t" r="r" b="b"/>
            <a:pathLst>
              <a:path w="492125" h="492125">
                <a:moveTo>
                  <a:pt x="245871" y="0"/>
                </a:moveTo>
                <a:lnTo>
                  <a:pt x="196328" y="4996"/>
                </a:lnTo>
                <a:lnTo>
                  <a:pt x="150179" y="19325"/>
                </a:lnTo>
                <a:lnTo>
                  <a:pt x="108415" y="41998"/>
                </a:lnTo>
                <a:lnTo>
                  <a:pt x="72024" y="72024"/>
                </a:lnTo>
                <a:lnTo>
                  <a:pt x="41998" y="108415"/>
                </a:lnTo>
                <a:lnTo>
                  <a:pt x="19325" y="150179"/>
                </a:lnTo>
                <a:lnTo>
                  <a:pt x="4996" y="196328"/>
                </a:lnTo>
                <a:lnTo>
                  <a:pt x="0" y="245872"/>
                </a:lnTo>
                <a:lnTo>
                  <a:pt x="4996" y="295415"/>
                </a:lnTo>
                <a:lnTo>
                  <a:pt x="19325" y="341564"/>
                </a:lnTo>
                <a:lnTo>
                  <a:pt x="41998" y="383328"/>
                </a:lnTo>
                <a:lnTo>
                  <a:pt x="72024" y="419719"/>
                </a:lnTo>
                <a:lnTo>
                  <a:pt x="108415" y="449745"/>
                </a:lnTo>
                <a:lnTo>
                  <a:pt x="150179" y="472418"/>
                </a:lnTo>
                <a:lnTo>
                  <a:pt x="196328" y="486747"/>
                </a:lnTo>
                <a:lnTo>
                  <a:pt x="245871" y="491744"/>
                </a:lnTo>
                <a:lnTo>
                  <a:pt x="295415" y="486747"/>
                </a:lnTo>
                <a:lnTo>
                  <a:pt x="341564" y="472418"/>
                </a:lnTo>
                <a:lnTo>
                  <a:pt x="383328" y="449745"/>
                </a:lnTo>
                <a:lnTo>
                  <a:pt x="419719" y="419719"/>
                </a:lnTo>
                <a:lnTo>
                  <a:pt x="449745" y="383328"/>
                </a:lnTo>
                <a:lnTo>
                  <a:pt x="472418" y="341564"/>
                </a:lnTo>
                <a:lnTo>
                  <a:pt x="486747" y="295415"/>
                </a:lnTo>
                <a:lnTo>
                  <a:pt x="491744" y="245872"/>
                </a:lnTo>
                <a:lnTo>
                  <a:pt x="486747" y="196328"/>
                </a:lnTo>
                <a:lnTo>
                  <a:pt x="472418" y="150179"/>
                </a:lnTo>
                <a:lnTo>
                  <a:pt x="449745" y="108415"/>
                </a:lnTo>
                <a:lnTo>
                  <a:pt x="419719" y="72024"/>
                </a:lnTo>
                <a:lnTo>
                  <a:pt x="383328" y="41998"/>
                </a:lnTo>
                <a:lnTo>
                  <a:pt x="341564" y="19325"/>
                </a:lnTo>
                <a:lnTo>
                  <a:pt x="295415" y="4996"/>
                </a:lnTo>
                <a:lnTo>
                  <a:pt x="245871" y="0"/>
                </a:lnTo>
                <a:close/>
              </a:path>
            </a:pathLst>
          </a:custGeom>
          <a:solidFill>
            <a:srgbClr val="4F81BC"/>
          </a:solidFill>
        </p:spPr>
        <p:txBody>
          <a:bodyPr wrap="square" lIns="0" tIns="0" rIns="0" bIns="0" rtlCol="0"/>
          <a:lstStyle/>
          <a:p>
            <a:endParaRPr/>
          </a:p>
        </p:txBody>
      </p:sp>
      <p:sp>
        <p:nvSpPr>
          <p:cNvPr id="67" name="object 67"/>
          <p:cNvSpPr/>
          <p:nvPr/>
        </p:nvSpPr>
        <p:spPr>
          <a:xfrm>
            <a:off x="2737230" y="4624451"/>
            <a:ext cx="492125" cy="492125"/>
          </a:xfrm>
          <a:custGeom>
            <a:avLst/>
            <a:gdLst/>
            <a:ahLst/>
            <a:cxnLst/>
            <a:rect l="l" t="t" r="r" b="b"/>
            <a:pathLst>
              <a:path w="492125" h="492125">
                <a:moveTo>
                  <a:pt x="0" y="245872"/>
                </a:moveTo>
                <a:lnTo>
                  <a:pt x="4996" y="196328"/>
                </a:lnTo>
                <a:lnTo>
                  <a:pt x="19325" y="150179"/>
                </a:lnTo>
                <a:lnTo>
                  <a:pt x="41998" y="108415"/>
                </a:lnTo>
                <a:lnTo>
                  <a:pt x="72024" y="72024"/>
                </a:lnTo>
                <a:lnTo>
                  <a:pt x="108415" y="41998"/>
                </a:lnTo>
                <a:lnTo>
                  <a:pt x="150179" y="19325"/>
                </a:lnTo>
                <a:lnTo>
                  <a:pt x="196328" y="4996"/>
                </a:lnTo>
                <a:lnTo>
                  <a:pt x="245871" y="0"/>
                </a:lnTo>
                <a:lnTo>
                  <a:pt x="295415" y="4996"/>
                </a:lnTo>
                <a:lnTo>
                  <a:pt x="341564" y="19325"/>
                </a:lnTo>
                <a:lnTo>
                  <a:pt x="383328" y="41998"/>
                </a:lnTo>
                <a:lnTo>
                  <a:pt x="419719" y="72024"/>
                </a:lnTo>
                <a:lnTo>
                  <a:pt x="449745" y="108415"/>
                </a:lnTo>
                <a:lnTo>
                  <a:pt x="472418" y="150179"/>
                </a:lnTo>
                <a:lnTo>
                  <a:pt x="486747" y="196328"/>
                </a:lnTo>
                <a:lnTo>
                  <a:pt x="491744" y="245872"/>
                </a:lnTo>
                <a:lnTo>
                  <a:pt x="486747" y="295415"/>
                </a:lnTo>
                <a:lnTo>
                  <a:pt x="472418" y="341564"/>
                </a:lnTo>
                <a:lnTo>
                  <a:pt x="449745" y="383328"/>
                </a:lnTo>
                <a:lnTo>
                  <a:pt x="419719" y="419719"/>
                </a:lnTo>
                <a:lnTo>
                  <a:pt x="383328" y="449745"/>
                </a:lnTo>
                <a:lnTo>
                  <a:pt x="341564" y="472418"/>
                </a:lnTo>
                <a:lnTo>
                  <a:pt x="295415" y="486747"/>
                </a:lnTo>
                <a:lnTo>
                  <a:pt x="245871" y="491744"/>
                </a:lnTo>
                <a:lnTo>
                  <a:pt x="196328" y="486747"/>
                </a:lnTo>
                <a:lnTo>
                  <a:pt x="150179" y="472418"/>
                </a:lnTo>
                <a:lnTo>
                  <a:pt x="108415" y="449745"/>
                </a:lnTo>
                <a:lnTo>
                  <a:pt x="72024" y="419719"/>
                </a:lnTo>
                <a:lnTo>
                  <a:pt x="41998" y="383328"/>
                </a:lnTo>
                <a:lnTo>
                  <a:pt x="19325" y="341564"/>
                </a:lnTo>
                <a:lnTo>
                  <a:pt x="4996" y="295415"/>
                </a:lnTo>
                <a:lnTo>
                  <a:pt x="0" y="245872"/>
                </a:lnTo>
                <a:close/>
              </a:path>
            </a:pathLst>
          </a:custGeom>
          <a:ln w="25400">
            <a:solidFill>
              <a:srgbClr val="FFFFFF"/>
            </a:solidFill>
          </a:ln>
        </p:spPr>
        <p:txBody>
          <a:bodyPr wrap="square" lIns="0" tIns="0" rIns="0" bIns="0" rtlCol="0"/>
          <a:lstStyle/>
          <a:p>
            <a:endParaRPr/>
          </a:p>
        </p:txBody>
      </p:sp>
      <p:sp>
        <p:nvSpPr>
          <p:cNvPr id="68" name="object 68"/>
          <p:cNvSpPr txBox="1"/>
          <p:nvPr/>
        </p:nvSpPr>
        <p:spPr>
          <a:xfrm>
            <a:off x="2857626" y="4752847"/>
            <a:ext cx="250190" cy="219075"/>
          </a:xfrm>
          <a:prstGeom prst="rect">
            <a:avLst/>
          </a:prstGeom>
        </p:spPr>
        <p:txBody>
          <a:bodyPr vert="horz" wrap="square" lIns="0" tIns="0" rIns="0" bIns="0" rtlCol="0">
            <a:spAutoFit/>
          </a:bodyPr>
          <a:lstStyle/>
          <a:p>
            <a:pPr marL="12700">
              <a:lnSpc>
                <a:spcPct val="100000"/>
              </a:lnSpc>
            </a:pPr>
            <a:r>
              <a:rPr sz="1300" spc="-10" dirty="0">
                <a:solidFill>
                  <a:srgbClr val="FFFFFF"/>
                </a:solidFill>
                <a:latin typeface="Calibri"/>
                <a:cs typeface="Calibri"/>
              </a:rPr>
              <a:t>Jun</a:t>
            </a:r>
            <a:endParaRPr sz="1300">
              <a:latin typeface="Calibri"/>
              <a:cs typeface="Calibri"/>
            </a:endParaRPr>
          </a:p>
        </p:txBody>
      </p:sp>
      <p:sp>
        <p:nvSpPr>
          <p:cNvPr id="69" name="object 69"/>
          <p:cNvSpPr/>
          <p:nvPr/>
        </p:nvSpPr>
        <p:spPr>
          <a:xfrm>
            <a:off x="3187319" y="5022722"/>
            <a:ext cx="234950" cy="194945"/>
          </a:xfrm>
          <a:custGeom>
            <a:avLst/>
            <a:gdLst/>
            <a:ahLst/>
            <a:cxnLst/>
            <a:rect l="l" t="t" r="r" b="b"/>
            <a:pathLst>
              <a:path w="234950" h="194945">
                <a:moveTo>
                  <a:pt x="231227" y="114807"/>
                </a:moveTo>
                <a:lnTo>
                  <a:pt x="46736" y="114807"/>
                </a:lnTo>
                <a:lnTo>
                  <a:pt x="184657" y="194944"/>
                </a:lnTo>
                <a:lnTo>
                  <a:pt x="231227" y="114807"/>
                </a:lnTo>
                <a:close/>
              </a:path>
              <a:path w="234950" h="194945">
                <a:moveTo>
                  <a:pt x="113410" y="0"/>
                </a:moveTo>
                <a:lnTo>
                  <a:pt x="0" y="30099"/>
                </a:lnTo>
                <a:lnTo>
                  <a:pt x="30099" y="143509"/>
                </a:lnTo>
                <a:lnTo>
                  <a:pt x="46736" y="114807"/>
                </a:lnTo>
                <a:lnTo>
                  <a:pt x="231227" y="114807"/>
                </a:lnTo>
                <a:lnTo>
                  <a:pt x="234695" y="108838"/>
                </a:lnTo>
                <a:lnTo>
                  <a:pt x="96773" y="28701"/>
                </a:lnTo>
                <a:lnTo>
                  <a:pt x="113410" y="0"/>
                </a:lnTo>
                <a:close/>
              </a:path>
            </a:pathLst>
          </a:custGeom>
          <a:solidFill>
            <a:srgbClr val="B1C1DB"/>
          </a:solidFill>
        </p:spPr>
        <p:txBody>
          <a:bodyPr wrap="square" lIns="0" tIns="0" rIns="0" bIns="0" rtlCol="0"/>
          <a:lstStyle/>
          <a:p>
            <a:endParaRPr/>
          </a:p>
        </p:txBody>
      </p:sp>
      <p:sp>
        <p:nvSpPr>
          <p:cNvPr id="70" name="object 70"/>
          <p:cNvSpPr/>
          <p:nvPr/>
        </p:nvSpPr>
        <p:spPr>
          <a:xfrm>
            <a:off x="3168395" y="4960620"/>
            <a:ext cx="879347" cy="880872"/>
          </a:xfrm>
          <a:prstGeom prst="rect">
            <a:avLst/>
          </a:prstGeom>
          <a:blipFill>
            <a:blip r:embed="rId24" cstate="print"/>
            <a:stretch>
              <a:fillRect/>
            </a:stretch>
          </a:blipFill>
        </p:spPr>
        <p:txBody>
          <a:bodyPr wrap="square" lIns="0" tIns="0" rIns="0" bIns="0" rtlCol="0"/>
          <a:lstStyle/>
          <a:p>
            <a:endParaRPr/>
          </a:p>
        </p:txBody>
      </p:sp>
      <p:sp>
        <p:nvSpPr>
          <p:cNvPr id="71" name="object 71"/>
          <p:cNvSpPr/>
          <p:nvPr/>
        </p:nvSpPr>
        <p:spPr>
          <a:xfrm>
            <a:off x="3308603" y="5186171"/>
            <a:ext cx="635508" cy="458723"/>
          </a:xfrm>
          <a:prstGeom prst="rect">
            <a:avLst/>
          </a:prstGeom>
          <a:blipFill>
            <a:blip r:embed="rId25" cstate="print"/>
            <a:stretch>
              <a:fillRect/>
            </a:stretch>
          </a:blipFill>
        </p:spPr>
        <p:txBody>
          <a:bodyPr wrap="square" lIns="0" tIns="0" rIns="0" bIns="0" rtlCol="0"/>
          <a:lstStyle/>
          <a:p>
            <a:endParaRPr/>
          </a:p>
        </p:txBody>
      </p:sp>
      <p:sp>
        <p:nvSpPr>
          <p:cNvPr id="72" name="object 72"/>
          <p:cNvSpPr/>
          <p:nvPr/>
        </p:nvSpPr>
        <p:spPr>
          <a:xfrm>
            <a:off x="3220211" y="4974335"/>
            <a:ext cx="775715" cy="777239"/>
          </a:xfrm>
          <a:prstGeom prst="rect">
            <a:avLst/>
          </a:prstGeom>
          <a:blipFill>
            <a:blip r:embed="rId26" cstate="print"/>
            <a:stretch>
              <a:fillRect/>
            </a:stretch>
          </a:blipFill>
        </p:spPr>
        <p:txBody>
          <a:bodyPr wrap="square" lIns="0" tIns="0" rIns="0" bIns="0" rtlCol="0"/>
          <a:lstStyle/>
          <a:p>
            <a:endParaRPr/>
          </a:p>
        </p:txBody>
      </p:sp>
      <p:sp>
        <p:nvSpPr>
          <p:cNvPr id="73" name="object 73"/>
          <p:cNvSpPr/>
          <p:nvPr/>
        </p:nvSpPr>
        <p:spPr>
          <a:xfrm>
            <a:off x="3362578" y="5116957"/>
            <a:ext cx="492125" cy="492125"/>
          </a:xfrm>
          <a:custGeom>
            <a:avLst/>
            <a:gdLst/>
            <a:ahLst/>
            <a:cxnLst/>
            <a:rect l="l" t="t" r="r" b="b"/>
            <a:pathLst>
              <a:path w="492125" h="492125">
                <a:moveTo>
                  <a:pt x="245872" y="0"/>
                </a:moveTo>
                <a:lnTo>
                  <a:pt x="196291" y="4990"/>
                </a:lnTo>
                <a:lnTo>
                  <a:pt x="150125" y="19305"/>
                </a:lnTo>
                <a:lnTo>
                  <a:pt x="108359" y="41958"/>
                </a:lnTo>
                <a:lnTo>
                  <a:pt x="71977" y="71961"/>
                </a:lnTo>
                <a:lnTo>
                  <a:pt x="41965" y="108328"/>
                </a:lnTo>
                <a:lnTo>
                  <a:pt x="19307" y="150072"/>
                </a:lnTo>
                <a:lnTo>
                  <a:pt x="4991" y="196206"/>
                </a:lnTo>
                <a:lnTo>
                  <a:pt x="0" y="245745"/>
                </a:lnTo>
                <a:lnTo>
                  <a:pt x="4991" y="295326"/>
                </a:lnTo>
                <a:lnTo>
                  <a:pt x="19307" y="341495"/>
                </a:lnTo>
                <a:lnTo>
                  <a:pt x="41965" y="383265"/>
                </a:lnTo>
                <a:lnTo>
                  <a:pt x="71977" y="419652"/>
                </a:lnTo>
                <a:lnTo>
                  <a:pt x="108359" y="449669"/>
                </a:lnTo>
                <a:lnTo>
                  <a:pt x="150125" y="472330"/>
                </a:lnTo>
                <a:lnTo>
                  <a:pt x="196291" y="486650"/>
                </a:lnTo>
                <a:lnTo>
                  <a:pt x="245872" y="491642"/>
                </a:lnTo>
                <a:lnTo>
                  <a:pt x="295410" y="486650"/>
                </a:lnTo>
                <a:lnTo>
                  <a:pt x="341544" y="472330"/>
                </a:lnTo>
                <a:lnTo>
                  <a:pt x="383288" y="449669"/>
                </a:lnTo>
                <a:lnTo>
                  <a:pt x="419655" y="419652"/>
                </a:lnTo>
                <a:lnTo>
                  <a:pt x="449658" y="383265"/>
                </a:lnTo>
                <a:lnTo>
                  <a:pt x="472311" y="341495"/>
                </a:lnTo>
                <a:lnTo>
                  <a:pt x="486626" y="295326"/>
                </a:lnTo>
                <a:lnTo>
                  <a:pt x="491617" y="245745"/>
                </a:lnTo>
                <a:lnTo>
                  <a:pt x="486626" y="196206"/>
                </a:lnTo>
                <a:lnTo>
                  <a:pt x="472311" y="150072"/>
                </a:lnTo>
                <a:lnTo>
                  <a:pt x="449658" y="108328"/>
                </a:lnTo>
                <a:lnTo>
                  <a:pt x="419655" y="71961"/>
                </a:lnTo>
                <a:lnTo>
                  <a:pt x="383288" y="41958"/>
                </a:lnTo>
                <a:lnTo>
                  <a:pt x="341544" y="19305"/>
                </a:lnTo>
                <a:lnTo>
                  <a:pt x="295410" y="4990"/>
                </a:lnTo>
                <a:lnTo>
                  <a:pt x="245872" y="0"/>
                </a:lnTo>
                <a:close/>
              </a:path>
            </a:pathLst>
          </a:custGeom>
          <a:solidFill>
            <a:srgbClr val="4F81BC"/>
          </a:solidFill>
        </p:spPr>
        <p:txBody>
          <a:bodyPr wrap="square" lIns="0" tIns="0" rIns="0" bIns="0" rtlCol="0"/>
          <a:lstStyle/>
          <a:p>
            <a:endParaRPr/>
          </a:p>
        </p:txBody>
      </p:sp>
      <p:sp>
        <p:nvSpPr>
          <p:cNvPr id="74" name="object 74"/>
          <p:cNvSpPr/>
          <p:nvPr/>
        </p:nvSpPr>
        <p:spPr>
          <a:xfrm>
            <a:off x="3362578" y="5116957"/>
            <a:ext cx="492125" cy="492125"/>
          </a:xfrm>
          <a:custGeom>
            <a:avLst/>
            <a:gdLst/>
            <a:ahLst/>
            <a:cxnLst/>
            <a:rect l="l" t="t" r="r" b="b"/>
            <a:pathLst>
              <a:path w="492125" h="492125">
                <a:moveTo>
                  <a:pt x="0" y="245745"/>
                </a:moveTo>
                <a:lnTo>
                  <a:pt x="4991" y="196206"/>
                </a:lnTo>
                <a:lnTo>
                  <a:pt x="19307" y="150072"/>
                </a:lnTo>
                <a:lnTo>
                  <a:pt x="41965" y="108328"/>
                </a:lnTo>
                <a:lnTo>
                  <a:pt x="71977" y="71961"/>
                </a:lnTo>
                <a:lnTo>
                  <a:pt x="108359" y="41958"/>
                </a:lnTo>
                <a:lnTo>
                  <a:pt x="150125" y="19305"/>
                </a:lnTo>
                <a:lnTo>
                  <a:pt x="196291" y="4990"/>
                </a:lnTo>
                <a:lnTo>
                  <a:pt x="245872" y="0"/>
                </a:lnTo>
                <a:lnTo>
                  <a:pt x="295410" y="4990"/>
                </a:lnTo>
                <a:lnTo>
                  <a:pt x="341544" y="19305"/>
                </a:lnTo>
                <a:lnTo>
                  <a:pt x="383288" y="41958"/>
                </a:lnTo>
                <a:lnTo>
                  <a:pt x="419655" y="71961"/>
                </a:lnTo>
                <a:lnTo>
                  <a:pt x="449658" y="108328"/>
                </a:lnTo>
                <a:lnTo>
                  <a:pt x="472311" y="150072"/>
                </a:lnTo>
                <a:lnTo>
                  <a:pt x="486626" y="196206"/>
                </a:lnTo>
                <a:lnTo>
                  <a:pt x="491617" y="245745"/>
                </a:lnTo>
                <a:lnTo>
                  <a:pt x="486626" y="295326"/>
                </a:lnTo>
                <a:lnTo>
                  <a:pt x="472311" y="341495"/>
                </a:lnTo>
                <a:lnTo>
                  <a:pt x="449658" y="383265"/>
                </a:lnTo>
                <a:lnTo>
                  <a:pt x="419655" y="419652"/>
                </a:lnTo>
                <a:lnTo>
                  <a:pt x="383288" y="449669"/>
                </a:lnTo>
                <a:lnTo>
                  <a:pt x="341544" y="472330"/>
                </a:lnTo>
                <a:lnTo>
                  <a:pt x="295410" y="486650"/>
                </a:lnTo>
                <a:lnTo>
                  <a:pt x="245872" y="491642"/>
                </a:lnTo>
                <a:lnTo>
                  <a:pt x="196291" y="486650"/>
                </a:lnTo>
                <a:lnTo>
                  <a:pt x="150125" y="472330"/>
                </a:lnTo>
                <a:lnTo>
                  <a:pt x="108359" y="449669"/>
                </a:lnTo>
                <a:lnTo>
                  <a:pt x="71977" y="419652"/>
                </a:lnTo>
                <a:lnTo>
                  <a:pt x="41965" y="383265"/>
                </a:lnTo>
                <a:lnTo>
                  <a:pt x="19307" y="341495"/>
                </a:lnTo>
                <a:lnTo>
                  <a:pt x="4991" y="295326"/>
                </a:lnTo>
                <a:lnTo>
                  <a:pt x="0" y="245745"/>
                </a:lnTo>
                <a:close/>
              </a:path>
            </a:pathLst>
          </a:custGeom>
          <a:ln w="25400">
            <a:solidFill>
              <a:srgbClr val="FFFFFF"/>
            </a:solidFill>
          </a:ln>
        </p:spPr>
        <p:txBody>
          <a:bodyPr wrap="square" lIns="0" tIns="0" rIns="0" bIns="0" rtlCol="0"/>
          <a:lstStyle/>
          <a:p>
            <a:endParaRPr/>
          </a:p>
        </p:txBody>
      </p:sp>
      <p:sp>
        <p:nvSpPr>
          <p:cNvPr id="75" name="object 75"/>
          <p:cNvSpPr txBox="1"/>
          <p:nvPr/>
        </p:nvSpPr>
        <p:spPr>
          <a:xfrm>
            <a:off x="3451097" y="5245353"/>
            <a:ext cx="316865" cy="219075"/>
          </a:xfrm>
          <a:prstGeom prst="rect">
            <a:avLst/>
          </a:prstGeom>
        </p:spPr>
        <p:txBody>
          <a:bodyPr vert="horz" wrap="square" lIns="0" tIns="0" rIns="0" bIns="0" rtlCol="0">
            <a:spAutoFit/>
          </a:bodyPr>
          <a:lstStyle/>
          <a:p>
            <a:pPr marL="12700">
              <a:lnSpc>
                <a:spcPct val="100000"/>
              </a:lnSpc>
            </a:pPr>
            <a:r>
              <a:rPr sz="1300" spc="-10" dirty="0">
                <a:solidFill>
                  <a:srgbClr val="FFFFFF"/>
                </a:solidFill>
                <a:latin typeface="Calibri"/>
                <a:cs typeface="Calibri"/>
              </a:rPr>
              <a:t>M</a:t>
            </a:r>
            <a:r>
              <a:rPr sz="1300" spc="-30" dirty="0">
                <a:solidFill>
                  <a:srgbClr val="FFFFFF"/>
                </a:solidFill>
                <a:latin typeface="Calibri"/>
                <a:cs typeface="Calibri"/>
              </a:rPr>
              <a:t>a</a:t>
            </a:r>
            <a:r>
              <a:rPr sz="1300" spc="-5" dirty="0">
                <a:solidFill>
                  <a:srgbClr val="FFFFFF"/>
                </a:solidFill>
                <a:latin typeface="Calibri"/>
                <a:cs typeface="Calibri"/>
              </a:rPr>
              <a:t>y</a:t>
            </a:r>
            <a:endParaRPr sz="1300">
              <a:latin typeface="Calibri"/>
              <a:cs typeface="Calibri"/>
            </a:endParaRPr>
          </a:p>
        </p:txBody>
      </p:sp>
      <p:sp>
        <p:nvSpPr>
          <p:cNvPr id="76" name="object 76"/>
          <p:cNvSpPr/>
          <p:nvPr/>
        </p:nvSpPr>
        <p:spPr>
          <a:xfrm>
            <a:off x="3907790" y="5357240"/>
            <a:ext cx="313690" cy="195580"/>
          </a:xfrm>
          <a:custGeom>
            <a:avLst/>
            <a:gdLst/>
            <a:ahLst/>
            <a:cxnLst/>
            <a:rect l="l" t="t" r="r" b="b"/>
            <a:pathLst>
              <a:path w="313689" h="195579">
                <a:moveTo>
                  <a:pt x="304806" y="126873"/>
                </a:moveTo>
                <a:lnTo>
                  <a:pt x="64388" y="126873"/>
                </a:lnTo>
                <a:lnTo>
                  <a:pt x="283590" y="195072"/>
                </a:lnTo>
                <a:lnTo>
                  <a:pt x="304806" y="126873"/>
                </a:lnTo>
                <a:close/>
              </a:path>
              <a:path w="313689" h="195579">
                <a:moveTo>
                  <a:pt x="103886" y="0"/>
                </a:moveTo>
                <a:lnTo>
                  <a:pt x="0" y="54610"/>
                </a:lnTo>
                <a:lnTo>
                  <a:pt x="54610" y="158496"/>
                </a:lnTo>
                <a:lnTo>
                  <a:pt x="64388" y="126873"/>
                </a:lnTo>
                <a:lnTo>
                  <a:pt x="304806" y="126873"/>
                </a:lnTo>
                <a:lnTo>
                  <a:pt x="313182" y="99949"/>
                </a:lnTo>
                <a:lnTo>
                  <a:pt x="94107" y="31750"/>
                </a:lnTo>
                <a:lnTo>
                  <a:pt x="103886" y="0"/>
                </a:lnTo>
                <a:close/>
              </a:path>
            </a:pathLst>
          </a:custGeom>
          <a:solidFill>
            <a:srgbClr val="B1C1DB"/>
          </a:solidFill>
        </p:spPr>
        <p:txBody>
          <a:bodyPr wrap="square" lIns="0" tIns="0" rIns="0" bIns="0" rtlCol="0"/>
          <a:lstStyle/>
          <a:p>
            <a:endParaRPr/>
          </a:p>
        </p:txBody>
      </p:sp>
      <p:sp>
        <p:nvSpPr>
          <p:cNvPr id="77" name="object 77"/>
          <p:cNvSpPr/>
          <p:nvPr/>
        </p:nvSpPr>
        <p:spPr>
          <a:xfrm>
            <a:off x="4206240" y="5198364"/>
            <a:ext cx="623315" cy="623316"/>
          </a:xfrm>
          <a:prstGeom prst="rect">
            <a:avLst/>
          </a:prstGeom>
          <a:blipFill>
            <a:blip r:embed="rId27" cstate="print"/>
            <a:stretch>
              <a:fillRect/>
            </a:stretch>
          </a:blipFill>
        </p:spPr>
        <p:txBody>
          <a:bodyPr wrap="square" lIns="0" tIns="0" rIns="0" bIns="0" rtlCol="0"/>
          <a:lstStyle/>
          <a:p>
            <a:endParaRPr/>
          </a:p>
        </p:txBody>
      </p:sp>
      <p:sp>
        <p:nvSpPr>
          <p:cNvPr id="78" name="object 78"/>
          <p:cNvSpPr/>
          <p:nvPr/>
        </p:nvSpPr>
        <p:spPr>
          <a:xfrm>
            <a:off x="4244340" y="5295900"/>
            <a:ext cx="583691" cy="458724"/>
          </a:xfrm>
          <a:prstGeom prst="rect">
            <a:avLst/>
          </a:prstGeom>
          <a:blipFill>
            <a:blip r:embed="rId28" cstate="print"/>
            <a:stretch>
              <a:fillRect/>
            </a:stretch>
          </a:blipFill>
        </p:spPr>
        <p:txBody>
          <a:bodyPr wrap="square" lIns="0" tIns="0" rIns="0" bIns="0" rtlCol="0"/>
          <a:lstStyle/>
          <a:p>
            <a:endParaRPr/>
          </a:p>
        </p:txBody>
      </p:sp>
      <p:sp>
        <p:nvSpPr>
          <p:cNvPr id="79" name="object 79"/>
          <p:cNvSpPr/>
          <p:nvPr/>
        </p:nvSpPr>
        <p:spPr>
          <a:xfrm>
            <a:off x="4272407" y="5226177"/>
            <a:ext cx="492125" cy="492125"/>
          </a:xfrm>
          <a:custGeom>
            <a:avLst/>
            <a:gdLst/>
            <a:ahLst/>
            <a:cxnLst/>
            <a:rect l="l" t="t" r="r" b="b"/>
            <a:pathLst>
              <a:path w="492125" h="492125">
                <a:moveTo>
                  <a:pt x="245871" y="0"/>
                </a:moveTo>
                <a:lnTo>
                  <a:pt x="196328" y="4996"/>
                </a:lnTo>
                <a:lnTo>
                  <a:pt x="150179" y="19325"/>
                </a:lnTo>
                <a:lnTo>
                  <a:pt x="108415" y="41998"/>
                </a:lnTo>
                <a:lnTo>
                  <a:pt x="72024" y="72024"/>
                </a:lnTo>
                <a:lnTo>
                  <a:pt x="41998" y="108415"/>
                </a:lnTo>
                <a:lnTo>
                  <a:pt x="19325" y="150179"/>
                </a:lnTo>
                <a:lnTo>
                  <a:pt x="4996" y="196328"/>
                </a:lnTo>
                <a:lnTo>
                  <a:pt x="0" y="245872"/>
                </a:lnTo>
                <a:lnTo>
                  <a:pt x="4996" y="295418"/>
                </a:lnTo>
                <a:lnTo>
                  <a:pt x="19325" y="341565"/>
                </a:lnTo>
                <a:lnTo>
                  <a:pt x="41998" y="383326"/>
                </a:lnTo>
                <a:lnTo>
                  <a:pt x="72024" y="419711"/>
                </a:lnTo>
                <a:lnTo>
                  <a:pt x="108415" y="449731"/>
                </a:lnTo>
                <a:lnTo>
                  <a:pt x="150179" y="472398"/>
                </a:lnTo>
                <a:lnTo>
                  <a:pt x="196328" y="486723"/>
                </a:lnTo>
                <a:lnTo>
                  <a:pt x="245871" y="491718"/>
                </a:lnTo>
                <a:lnTo>
                  <a:pt x="295415" y="486723"/>
                </a:lnTo>
                <a:lnTo>
                  <a:pt x="341564" y="472398"/>
                </a:lnTo>
                <a:lnTo>
                  <a:pt x="383328" y="449731"/>
                </a:lnTo>
                <a:lnTo>
                  <a:pt x="419719" y="419711"/>
                </a:lnTo>
                <a:lnTo>
                  <a:pt x="449745" y="383326"/>
                </a:lnTo>
                <a:lnTo>
                  <a:pt x="472418" y="341565"/>
                </a:lnTo>
                <a:lnTo>
                  <a:pt x="486747" y="295418"/>
                </a:lnTo>
                <a:lnTo>
                  <a:pt x="491743" y="245872"/>
                </a:lnTo>
                <a:lnTo>
                  <a:pt x="486747" y="196328"/>
                </a:lnTo>
                <a:lnTo>
                  <a:pt x="472418" y="150179"/>
                </a:lnTo>
                <a:lnTo>
                  <a:pt x="449745" y="108415"/>
                </a:lnTo>
                <a:lnTo>
                  <a:pt x="419719" y="72024"/>
                </a:lnTo>
                <a:lnTo>
                  <a:pt x="383328" y="41998"/>
                </a:lnTo>
                <a:lnTo>
                  <a:pt x="341564" y="19325"/>
                </a:lnTo>
                <a:lnTo>
                  <a:pt x="295415" y="4996"/>
                </a:lnTo>
                <a:lnTo>
                  <a:pt x="245871" y="0"/>
                </a:lnTo>
                <a:close/>
              </a:path>
            </a:pathLst>
          </a:custGeom>
          <a:solidFill>
            <a:srgbClr val="C0504D"/>
          </a:solidFill>
        </p:spPr>
        <p:txBody>
          <a:bodyPr wrap="square" lIns="0" tIns="0" rIns="0" bIns="0" rtlCol="0"/>
          <a:lstStyle/>
          <a:p>
            <a:endParaRPr/>
          </a:p>
        </p:txBody>
      </p:sp>
      <p:sp>
        <p:nvSpPr>
          <p:cNvPr id="80" name="object 80"/>
          <p:cNvSpPr/>
          <p:nvPr/>
        </p:nvSpPr>
        <p:spPr>
          <a:xfrm>
            <a:off x="4272407" y="5226177"/>
            <a:ext cx="492125" cy="492125"/>
          </a:xfrm>
          <a:custGeom>
            <a:avLst/>
            <a:gdLst/>
            <a:ahLst/>
            <a:cxnLst/>
            <a:rect l="l" t="t" r="r" b="b"/>
            <a:pathLst>
              <a:path w="492125" h="492125">
                <a:moveTo>
                  <a:pt x="0" y="245872"/>
                </a:moveTo>
                <a:lnTo>
                  <a:pt x="4996" y="196328"/>
                </a:lnTo>
                <a:lnTo>
                  <a:pt x="19325" y="150179"/>
                </a:lnTo>
                <a:lnTo>
                  <a:pt x="41998" y="108415"/>
                </a:lnTo>
                <a:lnTo>
                  <a:pt x="72024" y="72024"/>
                </a:lnTo>
                <a:lnTo>
                  <a:pt x="108415" y="41998"/>
                </a:lnTo>
                <a:lnTo>
                  <a:pt x="150179" y="19325"/>
                </a:lnTo>
                <a:lnTo>
                  <a:pt x="196328" y="4996"/>
                </a:lnTo>
                <a:lnTo>
                  <a:pt x="245871" y="0"/>
                </a:lnTo>
                <a:lnTo>
                  <a:pt x="295415" y="4996"/>
                </a:lnTo>
                <a:lnTo>
                  <a:pt x="341564" y="19325"/>
                </a:lnTo>
                <a:lnTo>
                  <a:pt x="383328" y="41998"/>
                </a:lnTo>
                <a:lnTo>
                  <a:pt x="419719" y="72024"/>
                </a:lnTo>
                <a:lnTo>
                  <a:pt x="449745" y="108415"/>
                </a:lnTo>
                <a:lnTo>
                  <a:pt x="472418" y="150179"/>
                </a:lnTo>
                <a:lnTo>
                  <a:pt x="486747" y="196328"/>
                </a:lnTo>
                <a:lnTo>
                  <a:pt x="491743" y="245872"/>
                </a:lnTo>
                <a:lnTo>
                  <a:pt x="486747" y="295418"/>
                </a:lnTo>
                <a:lnTo>
                  <a:pt x="472418" y="341565"/>
                </a:lnTo>
                <a:lnTo>
                  <a:pt x="449745" y="383326"/>
                </a:lnTo>
                <a:lnTo>
                  <a:pt x="419719" y="419711"/>
                </a:lnTo>
                <a:lnTo>
                  <a:pt x="383328" y="449731"/>
                </a:lnTo>
                <a:lnTo>
                  <a:pt x="341564" y="472398"/>
                </a:lnTo>
                <a:lnTo>
                  <a:pt x="295415" y="486723"/>
                </a:lnTo>
                <a:lnTo>
                  <a:pt x="245871" y="491718"/>
                </a:lnTo>
                <a:lnTo>
                  <a:pt x="196328" y="486723"/>
                </a:lnTo>
                <a:lnTo>
                  <a:pt x="150179" y="472398"/>
                </a:lnTo>
                <a:lnTo>
                  <a:pt x="108415" y="449731"/>
                </a:lnTo>
                <a:lnTo>
                  <a:pt x="72024" y="419711"/>
                </a:lnTo>
                <a:lnTo>
                  <a:pt x="41998" y="383326"/>
                </a:lnTo>
                <a:lnTo>
                  <a:pt x="19325" y="341565"/>
                </a:lnTo>
                <a:lnTo>
                  <a:pt x="4996" y="295418"/>
                </a:lnTo>
                <a:lnTo>
                  <a:pt x="0" y="245872"/>
                </a:lnTo>
                <a:close/>
              </a:path>
            </a:pathLst>
          </a:custGeom>
          <a:ln w="25400">
            <a:solidFill>
              <a:srgbClr val="FFFFFF"/>
            </a:solidFill>
          </a:ln>
        </p:spPr>
        <p:txBody>
          <a:bodyPr wrap="square" lIns="0" tIns="0" rIns="0" bIns="0" rtlCol="0"/>
          <a:lstStyle/>
          <a:p>
            <a:endParaRPr/>
          </a:p>
        </p:txBody>
      </p:sp>
      <p:sp>
        <p:nvSpPr>
          <p:cNvPr id="81" name="object 81"/>
          <p:cNvSpPr txBox="1"/>
          <p:nvPr/>
        </p:nvSpPr>
        <p:spPr>
          <a:xfrm>
            <a:off x="4386834" y="5354828"/>
            <a:ext cx="264160" cy="219075"/>
          </a:xfrm>
          <a:prstGeom prst="rect">
            <a:avLst/>
          </a:prstGeom>
        </p:spPr>
        <p:txBody>
          <a:bodyPr vert="horz" wrap="square" lIns="0" tIns="0" rIns="0" bIns="0" rtlCol="0">
            <a:spAutoFit/>
          </a:bodyPr>
          <a:lstStyle/>
          <a:p>
            <a:pPr marL="12700">
              <a:lnSpc>
                <a:spcPct val="100000"/>
              </a:lnSpc>
            </a:pPr>
            <a:r>
              <a:rPr sz="1300" spc="-15" dirty="0">
                <a:solidFill>
                  <a:srgbClr val="FFFFFF"/>
                </a:solidFill>
                <a:latin typeface="Calibri"/>
                <a:cs typeface="Calibri"/>
              </a:rPr>
              <a:t>A</a:t>
            </a:r>
            <a:r>
              <a:rPr sz="1300" spc="-10" dirty="0">
                <a:solidFill>
                  <a:srgbClr val="FFFFFF"/>
                </a:solidFill>
                <a:latin typeface="Calibri"/>
                <a:cs typeface="Calibri"/>
              </a:rPr>
              <a:t>pr</a:t>
            </a:r>
            <a:endParaRPr sz="1300">
              <a:latin typeface="Calibri"/>
              <a:cs typeface="Calibri"/>
            </a:endParaRPr>
          </a:p>
        </p:txBody>
      </p:sp>
      <p:sp>
        <p:nvSpPr>
          <p:cNvPr id="82" name="object 82"/>
          <p:cNvSpPr/>
          <p:nvPr/>
        </p:nvSpPr>
        <p:spPr>
          <a:xfrm>
            <a:off x="4811267" y="5395214"/>
            <a:ext cx="278765" cy="181610"/>
          </a:xfrm>
          <a:custGeom>
            <a:avLst/>
            <a:gdLst/>
            <a:ahLst/>
            <a:cxnLst/>
            <a:rect l="l" t="t" r="r" b="b"/>
            <a:pathLst>
              <a:path w="278764" h="181610">
                <a:moveTo>
                  <a:pt x="81787" y="0"/>
                </a:moveTo>
                <a:lnTo>
                  <a:pt x="0" y="99695"/>
                </a:lnTo>
                <a:lnTo>
                  <a:pt x="99695" y="181356"/>
                </a:lnTo>
                <a:lnTo>
                  <a:pt x="96012" y="145161"/>
                </a:lnTo>
                <a:lnTo>
                  <a:pt x="278384" y="127127"/>
                </a:lnTo>
                <a:lnTo>
                  <a:pt x="269377" y="36322"/>
                </a:lnTo>
                <a:lnTo>
                  <a:pt x="85344" y="36322"/>
                </a:lnTo>
                <a:lnTo>
                  <a:pt x="81787" y="0"/>
                </a:lnTo>
                <a:close/>
              </a:path>
              <a:path w="278764" h="181610">
                <a:moveTo>
                  <a:pt x="267589" y="18288"/>
                </a:moveTo>
                <a:lnTo>
                  <a:pt x="85344" y="36322"/>
                </a:lnTo>
                <a:lnTo>
                  <a:pt x="269377" y="36322"/>
                </a:lnTo>
                <a:lnTo>
                  <a:pt x="267589" y="18288"/>
                </a:lnTo>
                <a:close/>
              </a:path>
            </a:pathLst>
          </a:custGeom>
          <a:solidFill>
            <a:srgbClr val="B1C1DB"/>
          </a:solidFill>
        </p:spPr>
        <p:txBody>
          <a:bodyPr wrap="square" lIns="0" tIns="0" rIns="0" bIns="0" rtlCol="0"/>
          <a:lstStyle/>
          <a:p>
            <a:endParaRPr/>
          </a:p>
        </p:txBody>
      </p:sp>
      <p:sp>
        <p:nvSpPr>
          <p:cNvPr id="83" name="object 83"/>
          <p:cNvSpPr/>
          <p:nvPr/>
        </p:nvSpPr>
        <p:spPr>
          <a:xfrm>
            <a:off x="4905755" y="4940808"/>
            <a:ext cx="880872" cy="880871"/>
          </a:xfrm>
          <a:prstGeom prst="rect">
            <a:avLst/>
          </a:prstGeom>
          <a:blipFill>
            <a:blip r:embed="rId29" cstate="print"/>
            <a:stretch>
              <a:fillRect/>
            </a:stretch>
          </a:blipFill>
        </p:spPr>
        <p:txBody>
          <a:bodyPr wrap="square" lIns="0" tIns="0" rIns="0" bIns="0" rtlCol="0"/>
          <a:lstStyle/>
          <a:p>
            <a:endParaRPr/>
          </a:p>
        </p:txBody>
      </p:sp>
      <p:sp>
        <p:nvSpPr>
          <p:cNvPr id="84" name="object 84"/>
          <p:cNvSpPr/>
          <p:nvPr/>
        </p:nvSpPr>
        <p:spPr>
          <a:xfrm>
            <a:off x="5053584" y="5167884"/>
            <a:ext cx="621791" cy="458723"/>
          </a:xfrm>
          <a:prstGeom prst="rect">
            <a:avLst/>
          </a:prstGeom>
          <a:blipFill>
            <a:blip r:embed="rId30" cstate="print"/>
            <a:stretch>
              <a:fillRect/>
            </a:stretch>
          </a:blipFill>
        </p:spPr>
        <p:txBody>
          <a:bodyPr wrap="square" lIns="0" tIns="0" rIns="0" bIns="0" rtlCol="0"/>
          <a:lstStyle/>
          <a:p>
            <a:endParaRPr/>
          </a:p>
        </p:txBody>
      </p:sp>
      <p:sp>
        <p:nvSpPr>
          <p:cNvPr id="85" name="object 85"/>
          <p:cNvSpPr/>
          <p:nvPr/>
        </p:nvSpPr>
        <p:spPr>
          <a:xfrm>
            <a:off x="4957571" y="4954523"/>
            <a:ext cx="777239" cy="777239"/>
          </a:xfrm>
          <a:prstGeom prst="rect">
            <a:avLst/>
          </a:prstGeom>
          <a:blipFill>
            <a:blip r:embed="rId31" cstate="print"/>
            <a:stretch>
              <a:fillRect/>
            </a:stretch>
          </a:blipFill>
        </p:spPr>
        <p:txBody>
          <a:bodyPr wrap="square" lIns="0" tIns="0" rIns="0" bIns="0" rtlCol="0"/>
          <a:lstStyle/>
          <a:p>
            <a:endParaRPr/>
          </a:p>
        </p:txBody>
      </p:sp>
      <p:sp>
        <p:nvSpPr>
          <p:cNvPr id="86" name="object 86"/>
          <p:cNvSpPr/>
          <p:nvPr/>
        </p:nvSpPr>
        <p:spPr>
          <a:xfrm>
            <a:off x="5100320" y="5097398"/>
            <a:ext cx="492125" cy="492125"/>
          </a:xfrm>
          <a:custGeom>
            <a:avLst/>
            <a:gdLst/>
            <a:ahLst/>
            <a:cxnLst/>
            <a:rect l="l" t="t" r="r" b="b"/>
            <a:pathLst>
              <a:path w="492125" h="492125">
                <a:moveTo>
                  <a:pt x="245871" y="0"/>
                </a:moveTo>
                <a:lnTo>
                  <a:pt x="196328" y="4996"/>
                </a:lnTo>
                <a:lnTo>
                  <a:pt x="150179" y="19325"/>
                </a:lnTo>
                <a:lnTo>
                  <a:pt x="108415" y="41998"/>
                </a:lnTo>
                <a:lnTo>
                  <a:pt x="72024" y="72024"/>
                </a:lnTo>
                <a:lnTo>
                  <a:pt x="41998" y="108415"/>
                </a:lnTo>
                <a:lnTo>
                  <a:pt x="19325" y="150179"/>
                </a:lnTo>
                <a:lnTo>
                  <a:pt x="4996" y="196328"/>
                </a:lnTo>
                <a:lnTo>
                  <a:pt x="0" y="245872"/>
                </a:lnTo>
                <a:lnTo>
                  <a:pt x="4996" y="295416"/>
                </a:lnTo>
                <a:lnTo>
                  <a:pt x="19325" y="341566"/>
                </a:lnTo>
                <a:lnTo>
                  <a:pt x="41998" y="383332"/>
                </a:lnTo>
                <a:lnTo>
                  <a:pt x="72024" y="419725"/>
                </a:lnTo>
                <a:lnTo>
                  <a:pt x="108415" y="449754"/>
                </a:lnTo>
                <a:lnTo>
                  <a:pt x="150179" y="472428"/>
                </a:lnTo>
                <a:lnTo>
                  <a:pt x="196328" y="486759"/>
                </a:lnTo>
                <a:lnTo>
                  <a:pt x="245871" y="491756"/>
                </a:lnTo>
                <a:lnTo>
                  <a:pt x="295415" y="486759"/>
                </a:lnTo>
                <a:lnTo>
                  <a:pt x="341564" y="472428"/>
                </a:lnTo>
                <a:lnTo>
                  <a:pt x="383328" y="449754"/>
                </a:lnTo>
                <a:lnTo>
                  <a:pt x="419719" y="419725"/>
                </a:lnTo>
                <a:lnTo>
                  <a:pt x="449745" y="383332"/>
                </a:lnTo>
                <a:lnTo>
                  <a:pt x="472418" y="341566"/>
                </a:lnTo>
                <a:lnTo>
                  <a:pt x="486747" y="295416"/>
                </a:lnTo>
                <a:lnTo>
                  <a:pt x="491743" y="245872"/>
                </a:lnTo>
                <a:lnTo>
                  <a:pt x="486747" y="196328"/>
                </a:lnTo>
                <a:lnTo>
                  <a:pt x="472418" y="150179"/>
                </a:lnTo>
                <a:lnTo>
                  <a:pt x="449745" y="108415"/>
                </a:lnTo>
                <a:lnTo>
                  <a:pt x="419719" y="72024"/>
                </a:lnTo>
                <a:lnTo>
                  <a:pt x="383328" y="41998"/>
                </a:lnTo>
                <a:lnTo>
                  <a:pt x="341564" y="19325"/>
                </a:lnTo>
                <a:lnTo>
                  <a:pt x="295415" y="4996"/>
                </a:lnTo>
                <a:lnTo>
                  <a:pt x="245871" y="0"/>
                </a:lnTo>
                <a:close/>
              </a:path>
            </a:pathLst>
          </a:custGeom>
          <a:solidFill>
            <a:srgbClr val="4F81BC"/>
          </a:solidFill>
        </p:spPr>
        <p:txBody>
          <a:bodyPr wrap="square" lIns="0" tIns="0" rIns="0" bIns="0" rtlCol="0"/>
          <a:lstStyle/>
          <a:p>
            <a:endParaRPr/>
          </a:p>
        </p:txBody>
      </p:sp>
      <p:sp>
        <p:nvSpPr>
          <p:cNvPr id="87" name="object 87"/>
          <p:cNvSpPr/>
          <p:nvPr/>
        </p:nvSpPr>
        <p:spPr>
          <a:xfrm>
            <a:off x="5100320" y="5097398"/>
            <a:ext cx="492125" cy="492125"/>
          </a:xfrm>
          <a:custGeom>
            <a:avLst/>
            <a:gdLst/>
            <a:ahLst/>
            <a:cxnLst/>
            <a:rect l="l" t="t" r="r" b="b"/>
            <a:pathLst>
              <a:path w="492125" h="492125">
                <a:moveTo>
                  <a:pt x="0" y="245872"/>
                </a:moveTo>
                <a:lnTo>
                  <a:pt x="4996" y="196328"/>
                </a:lnTo>
                <a:lnTo>
                  <a:pt x="19325" y="150179"/>
                </a:lnTo>
                <a:lnTo>
                  <a:pt x="41998" y="108415"/>
                </a:lnTo>
                <a:lnTo>
                  <a:pt x="72024" y="72024"/>
                </a:lnTo>
                <a:lnTo>
                  <a:pt x="108415" y="41998"/>
                </a:lnTo>
                <a:lnTo>
                  <a:pt x="150179" y="19325"/>
                </a:lnTo>
                <a:lnTo>
                  <a:pt x="196328" y="4996"/>
                </a:lnTo>
                <a:lnTo>
                  <a:pt x="245871" y="0"/>
                </a:lnTo>
                <a:lnTo>
                  <a:pt x="295415" y="4996"/>
                </a:lnTo>
                <a:lnTo>
                  <a:pt x="341564" y="19325"/>
                </a:lnTo>
                <a:lnTo>
                  <a:pt x="383328" y="41998"/>
                </a:lnTo>
                <a:lnTo>
                  <a:pt x="419719" y="72024"/>
                </a:lnTo>
                <a:lnTo>
                  <a:pt x="449745" y="108415"/>
                </a:lnTo>
                <a:lnTo>
                  <a:pt x="472418" y="150179"/>
                </a:lnTo>
                <a:lnTo>
                  <a:pt x="486747" y="196328"/>
                </a:lnTo>
                <a:lnTo>
                  <a:pt x="491743" y="245872"/>
                </a:lnTo>
                <a:lnTo>
                  <a:pt x="486747" y="295416"/>
                </a:lnTo>
                <a:lnTo>
                  <a:pt x="472418" y="341566"/>
                </a:lnTo>
                <a:lnTo>
                  <a:pt x="449745" y="383332"/>
                </a:lnTo>
                <a:lnTo>
                  <a:pt x="419719" y="419725"/>
                </a:lnTo>
                <a:lnTo>
                  <a:pt x="383328" y="449754"/>
                </a:lnTo>
                <a:lnTo>
                  <a:pt x="341564" y="472428"/>
                </a:lnTo>
                <a:lnTo>
                  <a:pt x="295415" y="486759"/>
                </a:lnTo>
                <a:lnTo>
                  <a:pt x="245871" y="491756"/>
                </a:lnTo>
                <a:lnTo>
                  <a:pt x="196328" y="486759"/>
                </a:lnTo>
                <a:lnTo>
                  <a:pt x="150179" y="472428"/>
                </a:lnTo>
                <a:lnTo>
                  <a:pt x="108415" y="449754"/>
                </a:lnTo>
                <a:lnTo>
                  <a:pt x="72024" y="419725"/>
                </a:lnTo>
                <a:lnTo>
                  <a:pt x="41998" y="383332"/>
                </a:lnTo>
                <a:lnTo>
                  <a:pt x="19325" y="341566"/>
                </a:lnTo>
                <a:lnTo>
                  <a:pt x="4996" y="295416"/>
                </a:lnTo>
                <a:lnTo>
                  <a:pt x="0" y="245872"/>
                </a:lnTo>
                <a:close/>
              </a:path>
            </a:pathLst>
          </a:custGeom>
          <a:ln w="25400">
            <a:solidFill>
              <a:srgbClr val="FFFFFF"/>
            </a:solidFill>
          </a:ln>
        </p:spPr>
        <p:txBody>
          <a:bodyPr wrap="square" lIns="0" tIns="0" rIns="0" bIns="0" rtlCol="0"/>
          <a:lstStyle/>
          <a:p>
            <a:endParaRPr/>
          </a:p>
        </p:txBody>
      </p:sp>
      <p:sp>
        <p:nvSpPr>
          <p:cNvPr id="88" name="object 88"/>
          <p:cNvSpPr txBox="1"/>
          <p:nvPr/>
        </p:nvSpPr>
        <p:spPr>
          <a:xfrm>
            <a:off x="5195061" y="5225922"/>
            <a:ext cx="302260" cy="219075"/>
          </a:xfrm>
          <a:prstGeom prst="rect">
            <a:avLst/>
          </a:prstGeom>
        </p:spPr>
        <p:txBody>
          <a:bodyPr vert="horz" wrap="square" lIns="0" tIns="0" rIns="0" bIns="0" rtlCol="0">
            <a:spAutoFit/>
          </a:bodyPr>
          <a:lstStyle/>
          <a:p>
            <a:pPr marL="12700">
              <a:lnSpc>
                <a:spcPct val="100000"/>
              </a:lnSpc>
            </a:pPr>
            <a:r>
              <a:rPr sz="1300" spc="-10" dirty="0">
                <a:solidFill>
                  <a:srgbClr val="FFFFFF"/>
                </a:solidFill>
                <a:latin typeface="Calibri"/>
                <a:cs typeface="Calibri"/>
              </a:rPr>
              <a:t>M</a:t>
            </a:r>
            <a:r>
              <a:rPr sz="1300" spc="-5" dirty="0">
                <a:solidFill>
                  <a:srgbClr val="FFFFFF"/>
                </a:solidFill>
                <a:latin typeface="Calibri"/>
                <a:cs typeface="Calibri"/>
              </a:rPr>
              <a:t>ar</a:t>
            </a:r>
            <a:endParaRPr sz="1300">
              <a:latin typeface="Calibri"/>
              <a:cs typeface="Calibri"/>
            </a:endParaRPr>
          </a:p>
        </p:txBody>
      </p:sp>
      <p:sp>
        <p:nvSpPr>
          <p:cNvPr id="89" name="object 89"/>
          <p:cNvSpPr/>
          <p:nvPr/>
        </p:nvSpPr>
        <p:spPr>
          <a:xfrm>
            <a:off x="5644896" y="5076952"/>
            <a:ext cx="202565" cy="189230"/>
          </a:xfrm>
          <a:custGeom>
            <a:avLst/>
            <a:gdLst/>
            <a:ahLst/>
            <a:cxnLst/>
            <a:rect l="l" t="t" r="r" b="b"/>
            <a:pathLst>
              <a:path w="202564" h="189229">
                <a:moveTo>
                  <a:pt x="12953" y="59055"/>
                </a:moveTo>
                <a:lnTo>
                  <a:pt x="0" y="175768"/>
                </a:lnTo>
                <a:lnTo>
                  <a:pt x="116586" y="188722"/>
                </a:lnTo>
                <a:lnTo>
                  <a:pt x="95884" y="162814"/>
                </a:lnTo>
                <a:lnTo>
                  <a:pt x="193140" y="84962"/>
                </a:lnTo>
                <a:lnTo>
                  <a:pt x="33781" y="84962"/>
                </a:lnTo>
                <a:lnTo>
                  <a:pt x="12953" y="59055"/>
                </a:lnTo>
                <a:close/>
              </a:path>
              <a:path w="202564" h="189229">
                <a:moveTo>
                  <a:pt x="139953" y="0"/>
                </a:moveTo>
                <a:lnTo>
                  <a:pt x="33781" y="84962"/>
                </a:lnTo>
                <a:lnTo>
                  <a:pt x="193140" y="84962"/>
                </a:lnTo>
                <a:lnTo>
                  <a:pt x="202183" y="77724"/>
                </a:lnTo>
                <a:lnTo>
                  <a:pt x="139953" y="0"/>
                </a:lnTo>
                <a:close/>
              </a:path>
            </a:pathLst>
          </a:custGeom>
          <a:solidFill>
            <a:srgbClr val="B1C1DB"/>
          </a:solidFill>
        </p:spPr>
        <p:txBody>
          <a:bodyPr wrap="square" lIns="0" tIns="0" rIns="0" bIns="0" rtlCol="0"/>
          <a:lstStyle/>
          <a:p>
            <a:endParaRPr/>
          </a:p>
        </p:txBody>
      </p:sp>
      <p:sp>
        <p:nvSpPr>
          <p:cNvPr id="90" name="object 90"/>
          <p:cNvSpPr/>
          <p:nvPr/>
        </p:nvSpPr>
        <p:spPr>
          <a:xfrm>
            <a:off x="5769864" y="4663440"/>
            <a:ext cx="624839" cy="623316"/>
          </a:xfrm>
          <a:prstGeom prst="rect">
            <a:avLst/>
          </a:prstGeom>
          <a:blipFill>
            <a:blip r:embed="rId32" cstate="print"/>
            <a:stretch>
              <a:fillRect/>
            </a:stretch>
          </a:blipFill>
        </p:spPr>
        <p:txBody>
          <a:bodyPr wrap="square" lIns="0" tIns="0" rIns="0" bIns="0" rtlCol="0"/>
          <a:lstStyle/>
          <a:p>
            <a:endParaRPr/>
          </a:p>
        </p:txBody>
      </p:sp>
      <p:sp>
        <p:nvSpPr>
          <p:cNvPr id="91" name="object 91"/>
          <p:cNvSpPr/>
          <p:nvPr/>
        </p:nvSpPr>
        <p:spPr>
          <a:xfrm>
            <a:off x="5807964" y="4760976"/>
            <a:ext cx="586739" cy="458724"/>
          </a:xfrm>
          <a:prstGeom prst="rect">
            <a:avLst/>
          </a:prstGeom>
          <a:blipFill>
            <a:blip r:embed="rId33" cstate="print"/>
            <a:stretch>
              <a:fillRect/>
            </a:stretch>
          </a:blipFill>
        </p:spPr>
        <p:txBody>
          <a:bodyPr wrap="square" lIns="0" tIns="0" rIns="0" bIns="0" rtlCol="0"/>
          <a:lstStyle/>
          <a:p>
            <a:endParaRPr/>
          </a:p>
        </p:txBody>
      </p:sp>
      <p:sp>
        <p:nvSpPr>
          <p:cNvPr id="92" name="object 92"/>
          <p:cNvSpPr/>
          <p:nvPr/>
        </p:nvSpPr>
        <p:spPr>
          <a:xfrm>
            <a:off x="5836284" y="4690998"/>
            <a:ext cx="492125" cy="492125"/>
          </a:xfrm>
          <a:custGeom>
            <a:avLst/>
            <a:gdLst/>
            <a:ahLst/>
            <a:cxnLst/>
            <a:rect l="l" t="t" r="r" b="b"/>
            <a:pathLst>
              <a:path w="492125" h="492125">
                <a:moveTo>
                  <a:pt x="245872" y="0"/>
                </a:moveTo>
                <a:lnTo>
                  <a:pt x="196328" y="4990"/>
                </a:lnTo>
                <a:lnTo>
                  <a:pt x="150179" y="19305"/>
                </a:lnTo>
                <a:lnTo>
                  <a:pt x="108415" y="41958"/>
                </a:lnTo>
                <a:lnTo>
                  <a:pt x="72024" y="71961"/>
                </a:lnTo>
                <a:lnTo>
                  <a:pt x="41998" y="108328"/>
                </a:lnTo>
                <a:lnTo>
                  <a:pt x="19325" y="150072"/>
                </a:lnTo>
                <a:lnTo>
                  <a:pt x="4996" y="196206"/>
                </a:lnTo>
                <a:lnTo>
                  <a:pt x="0" y="245744"/>
                </a:lnTo>
                <a:lnTo>
                  <a:pt x="4996" y="295288"/>
                </a:lnTo>
                <a:lnTo>
                  <a:pt x="19325" y="341437"/>
                </a:lnTo>
                <a:lnTo>
                  <a:pt x="41998" y="383201"/>
                </a:lnTo>
                <a:lnTo>
                  <a:pt x="72024" y="419592"/>
                </a:lnTo>
                <a:lnTo>
                  <a:pt x="108415" y="449618"/>
                </a:lnTo>
                <a:lnTo>
                  <a:pt x="150179" y="472291"/>
                </a:lnTo>
                <a:lnTo>
                  <a:pt x="196328" y="486620"/>
                </a:lnTo>
                <a:lnTo>
                  <a:pt x="245872" y="491617"/>
                </a:lnTo>
                <a:lnTo>
                  <a:pt x="295415" y="486620"/>
                </a:lnTo>
                <a:lnTo>
                  <a:pt x="341564" y="472291"/>
                </a:lnTo>
                <a:lnTo>
                  <a:pt x="383328" y="449618"/>
                </a:lnTo>
                <a:lnTo>
                  <a:pt x="419719" y="419592"/>
                </a:lnTo>
                <a:lnTo>
                  <a:pt x="449745" y="383201"/>
                </a:lnTo>
                <a:lnTo>
                  <a:pt x="472418" y="341437"/>
                </a:lnTo>
                <a:lnTo>
                  <a:pt x="486747" y="295288"/>
                </a:lnTo>
                <a:lnTo>
                  <a:pt x="491743" y="245744"/>
                </a:lnTo>
                <a:lnTo>
                  <a:pt x="486747" y="196206"/>
                </a:lnTo>
                <a:lnTo>
                  <a:pt x="472418" y="150072"/>
                </a:lnTo>
                <a:lnTo>
                  <a:pt x="449745" y="108328"/>
                </a:lnTo>
                <a:lnTo>
                  <a:pt x="419719" y="71961"/>
                </a:lnTo>
                <a:lnTo>
                  <a:pt x="383328" y="41958"/>
                </a:lnTo>
                <a:lnTo>
                  <a:pt x="341564" y="19305"/>
                </a:lnTo>
                <a:lnTo>
                  <a:pt x="295415" y="4990"/>
                </a:lnTo>
                <a:lnTo>
                  <a:pt x="245872" y="0"/>
                </a:lnTo>
                <a:close/>
              </a:path>
            </a:pathLst>
          </a:custGeom>
          <a:solidFill>
            <a:srgbClr val="4F81BC"/>
          </a:solidFill>
        </p:spPr>
        <p:txBody>
          <a:bodyPr wrap="square" lIns="0" tIns="0" rIns="0" bIns="0" rtlCol="0"/>
          <a:lstStyle/>
          <a:p>
            <a:endParaRPr/>
          </a:p>
        </p:txBody>
      </p:sp>
      <p:sp>
        <p:nvSpPr>
          <p:cNvPr id="93" name="object 93"/>
          <p:cNvSpPr/>
          <p:nvPr/>
        </p:nvSpPr>
        <p:spPr>
          <a:xfrm>
            <a:off x="5836284" y="4690998"/>
            <a:ext cx="492125" cy="492125"/>
          </a:xfrm>
          <a:custGeom>
            <a:avLst/>
            <a:gdLst/>
            <a:ahLst/>
            <a:cxnLst/>
            <a:rect l="l" t="t" r="r" b="b"/>
            <a:pathLst>
              <a:path w="492125" h="492125">
                <a:moveTo>
                  <a:pt x="0" y="245744"/>
                </a:moveTo>
                <a:lnTo>
                  <a:pt x="4996" y="196206"/>
                </a:lnTo>
                <a:lnTo>
                  <a:pt x="19325" y="150072"/>
                </a:lnTo>
                <a:lnTo>
                  <a:pt x="41998" y="108328"/>
                </a:lnTo>
                <a:lnTo>
                  <a:pt x="72024" y="71961"/>
                </a:lnTo>
                <a:lnTo>
                  <a:pt x="108415" y="41958"/>
                </a:lnTo>
                <a:lnTo>
                  <a:pt x="150179" y="19305"/>
                </a:lnTo>
                <a:lnTo>
                  <a:pt x="196328" y="4990"/>
                </a:lnTo>
                <a:lnTo>
                  <a:pt x="245872" y="0"/>
                </a:lnTo>
                <a:lnTo>
                  <a:pt x="295415" y="4990"/>
                </a:lnTo>
                <a:lnTo>
                  <a:pt x="341564" y="19305"/>
                </a:lnTo>
                <a:lnTo>
                  <a:pt x="383328" y="41958"/>
                </a:lnTo>
                <a:lnTo>
                  <a:pt x="419719" y="71961"/>
                </a:lnTo>
                <a:lnTo>
                  <a:pt x="449745" y="108328"/>
                </a:lnTo>
                <a:lnTo>
                  <a:pt x="472418" y="150072"/>
                </a:lnTo>
                <a:lnTo>
                  <a:pt x="486747" y="196206"/>
                </a:lnTo>
                <a:lnTo>
                  <a:pt x="491743" y="245744"/>
                </a:lnTo>
                <a:lnTo>
                  <a:pt x="486747" y="295288"/>
                </a:lnTo>
                <a:lnTo>
                  <a:pt x="472418" y="341437"/>
                </a:lnTo>
                <a:lnTo>
                  <a:pt x="449745" y="383201"/>
                </a:lnTo>
                <a:lnTo>
                  <a:pt x="419719" y="419592"/>
                </a:lnTo>
                <a:lnTo>
                  <a:pt x="383328" y="449618"/>
                </a:lnTo>
                <a:lnTo>
                  <a:pt x="341564" y="472291"/>
                </a:lnTo>
                <a:lnTo>
                  <a:pt x="295415" y="486620"/>
                </a:lnTo>
                <a:lnTo>
                  <a:pt x="245872" y="491617"/>
                </a:lnTo>
                <a:lnTo>
                  <a:pt x="196328" y="486620"/>
                </a:lnTo>
                <a:lnTo>
                  <a:pt x="150179" y="472291"/>
                </a:lnTo>
                <a:lnTo>
                  <a:pt x="108415" y="449618"/>
                </a:lnTo>
                <a:lnTo>
                  <a:pt x="72024" y="419592"/>
                </a:lnTo>
                <a:lnTo>
                  <a:pt x="41998" y="383201"/>
                </a:lnTo>
                <a:lnTo>
                  <a:pt x="19325" y="341437"/>
                </a:lnTo>
                <a:lnTo>
                  <a:pt x="4996" y="295288"/>
                </a:lnTo>
                <a:lnTo>
                  <a:pt x="0" y="245744"/>
                </a:lnTo>
                <a:close/>
              </a:path>
            </a:pathLst>
          </a:custGeom>
          <a:ln w="25399">
            <a:solidFill>
              <a:srgbClr val="FFFFFF"/>
            </a:solidFill>
          </a:ln>
        </p:spPr>
        <p:txBody>
          <a:bodyPr wrap="square" lIns="0" tIns="0" rIns="0" bIns="0" rtlCol="0"/>
          <a:lstStyle/>
          <a:p>
            <a:endParaRPr/>
          </a:p>
        </p:txBody>
      </p:sp>
      <p:sp>
        <p:nvSpPr>
          <p:cNvPr id="94" name="object 94"/>
          <p:cNvSpPr txBox="1"/>
          <p:nvPr/>
        </p:nvSpPr>
        <p:spPr>
          <a:xfrm>
            <a:off x="5949441" y="4819269"/>
            <a:ext cx="267335" cy="219075"/>
          </a:xfrm>
          <a:prstGeom prst="rect">
            <a:avLst/>
          </a:prstGeom>
        </p:spPr>
        <p:txBody>
          <a:bodyPr vert="horz" wrap="square" lIns="0" tIns="0" rIns="0" bIns="0" rtlCol="0">
            <a:spAutoFit/>
          </a:bodyPr>
          <a:lstStyle/>
          <a:p>
            <a:pPr marL="12700">
              <a:lnSpc>
                <a:spcPct val="100000"/>
              </a:lnSpc>
            </a:pPr>
            <a:r>
              <a:rPr sz="1300" spc="-25" dirty="0">
                <a:solidFill>
                  <a:srgbClr val="FFFFFF"/>
                </a:solidFill>
                <a:latin typeface="Calibri"/>
                <a:cs typeface="Calibri"/>
              </a:rPr>
              <a:t>F</a:t>
            </a:r>
            <a:r>
              <a:rPr sz="1300" spc="-5" dirty="0">
                <a:solidFill>
                  <a:srgbClr val="FFFFFF"/>
                </a:solidFill>
                <a:latin typeface="Calibri"/>
                <a:cs typeface="Calibri"/>
              </a:rPr>
              <a:t>eb</a:t>
            </a:r>
            <a:endParaRPr sz="1300">
              <a:latin typeface="Calibri"/>
              <a:cs typeface="Calibri"/>
            </a:endParaRPr>
          </a:p>
        </p:txBody>
      </p:sp>
      <p:sp>
        <p:nvSpPr>
          <p:cNvPr id="95" name="object 95"/>
          <p:cNvSpPr/>
          <p:nvPr/>
        </p:nvSpPr>
        <p:spPr>
          <a:xfrm>
            <a:off x="6060821" y="4350384"/>
            <a:ext cx="165735" cy="294640"/>
          </a:xfrm>
          <a:custGeom>
            <a:avLst/>
            <a:gdLst/>
            <a:ahLst/>
            <a:cxnLst/>
            <a:rect l="l" t="t" r="r" b="b"/>
            <a:pathLst>
              <a:path w="165735" h="294639">
                <a:moveTo>
                  <a:pt x="0" y="206628"/>
                </a:moveTo>
                <a:lnTo>
                  <a:pt x="77850" y="294513"/>
                </a:lnTo>
                <a:lnTo>
                  <a:pt x="165607" y="216788"/>
                </a:lnTo>
                <a:lnTo>
                  <a:pt x="132587" y="214756"/>
                </a:lnTo>
                <a:lnTo>
                  <a:pt x="132959" y="208660"/>
                </a:lnTo>
                <a:lnTo>
                  <a:pt x="33146" y="208660"/>
                </a:lnTo>
                <a:lnTo>
                  <a:pt x="0" y="206628"/>
                </a:lnTo>
                <a:close/>
              </a:path>
              <a:path w="165735" h="294639">
                <a:moveTo>
                  <a:pt x="45846" y="0"/>
                </a:moveTo>
                <a:lnTo>
                  <a:pt x="33146" y="208660"/>
                </a:lnTo>
                <a:lnTo>
                  <a:pt x="132959" y="208660"/>
                </a:lnTo>
                <a:lnTo>
                  <a:pt x="145287" y="6095"/>
                </a:lnTo>
                <a:lnTo>
                  <a:pt x="45846" y="0"/>
                </a:lnTo>
                <a:close/>
              </a:path>
            </a:pathLst>
          </a:custGeom>
          <a:solidFill>
            <a:srgbClr val="B1C1DB"/>
          </a:solidFill>
        </p:spPr>
        <p:txBody>
          <a:bodyPr wrap="square" lIns="0" tIns="0" rIns="0" bIns="0" rtlCol="0"/>
          <a:lstStyle/>
          <a:p>
            <a:endParaRPr/>
          </a:p>
        </p:txBody>
      </p:sp>
      <p:sp>
        <p:nvSpPr>
          <p:cNvPr id="96" name="object 96"/>
          <p:cNvSpPr/>
          <p:nvPr/>
        </p:nvSpPr>
        <p:spPr>
          <a:xfrm>
            <a:off x="5774435" y="3648455"/>
            <a:ext cx="880871" cy="879347"/>
          </a:xfrm>
          <a:prstGeom prst="rect">
            <a:avLst/>
          </a:prstGeom>
          <a:blipFill>
            <a:blip r:embed="rId34" cstate="print"/>
            <a:stretch>
              <a:fillRect/>
            </a:stretch>
          </a:blipFill>
        </p:spPr>
        <p:txBody>
          <a:bodyPr wrap="square" lIns="0" tIns="0" rIns="0" bIns="0" rtlCol="0"/>
          <a:lstStyle/>
          <a:p>
            <a:endParaRPr/>
          </a:p>
        </p:txBody>
      </p:sp>
      <p:sp>
        <p:nvSpPr>
          <p:cNvPr id="97" name="object 97"/>
          <p:cNvSpPr/>
          <p:nvPr/>
        </p:nvSpPr>
        <p:spPr>
          <a:xfrm>
            <a:off x="5952744" y="3874008"/>
            <a:ext cx="562355" cy="458724"/>
          </a:xfrm>
          <a:prstGeom prst="rect">
            <a:avLst/>
          </a:prstGeom>
          <a:blipFill>
            <a:blip r:embed="rId35" cstate="print"/>
            <a:stretch>
              <a:fillRect/>
            </a:stretch>
          </a:blipFill>
        </p:spPr>
        <p:txBody>
          <a:bodyPr wrap="square" lIns="0" tIns="0" rIns="0" bIns="0" rtlCol="0"/>
          <a:lstStyle/>
          <a:p>
            <a:endParaRPr/>
          </a:p>
        </p:txBody>
      </p:sp>
      <p:sp>
        <p:nvSpPr>
          <p:cNvPr id="98" name="object 98"/>
          <p:cNvSpPr/>
          <p:nvPr/>
        </p:nvSpPr>
        <p:spPr>
          <a:xfrm>
            <a:off x="5826252" y="3662171"/>
            <a:ext cx="777240" cy="775715"/>
          </a:xfrm>
          <a:prstGeom prst="rect">
            <a:avLst/>
          </a:prstGeom>
          <a:blipFill>
            <a:blip r:embed="rId36" cstate="print"/>
            <a:stretch>
              <a:fillRect/>
            </a:stretch>
          </a:blipFill>
        </p:spPr>
        <p:txBody>
          <a:bodyPr wrap="square" lIns="0" tIns="0" rIns="0" bIns="0" rtlCol="0"/>
          <a:lstStyle/>
          <a:p>
            <a:endParaRPr/>
          </a:p>
        </p:txBody>
      </p:sp>
      <p:sp>
        <p:nvSpPr>
          <p:cNvPr id="99" name="object 99"/>
          <p:cNvSpPr/>
          <p:nvPr/>
        </p:nvSpPr>
        <p:spPr>
          <a:xfrm>
            <a:off x="5968872" y="3803650"/>
            <a:ext cx="492125" cy="492125"/>
          </a:xfrm>
          <a:custGeom>
            <a:avLst/>
            <a:gdLst/>
            <a:ahLst/>
            <a:cxnLst/>
            <a:rect l="l" t="t" r="r" b="b"/>
            <a:pathLst>
              <a:path w="492125" h="492125">
                <a:moveTo>
                  <a:pt x="245744" y="0"/>
                </a:moveTo>
                <a:lnTo>
                  <a:pt x="196206" y="4996"/>
                </a:lnTo>
                <a:lnTo>
                  <a:pt x="150072" y="19325"/>
                </a:lnTo>
                <a:lnTo>
                  <a:pt x="108328" y="41998"/>
                </a:lnTo>
                <a:lnTo>
                  <a:pt x="71961" y="72024"/>
                </a:lnTo>
                <a:lnTo>
                  <a:pt x="41958" y="108415"/>
                </a:lnTo>
                <a:lnTo>
                  <a:pt x="19305" y="150179"/>
                </a:lnTo>
                <a:lnTo>
                  <a:pt x="4990" y="196328"/>
                </a:lnTo>
                <a:lnTo>
                  <a:pt x="0" y="245872"/>
                </a:lnTo>
                <a:lnTo>
                  <a:pt x="4990" y="295415"/>
                </a:lnTo>
                <a:lnTo>
                  <a:pt x="19305" y="341564"/>
                </a:lnTo>
                <a:lnTo>
                  <a:pt x="41958" y="383328"/>
                </a:lnTo>
                <a:lnTo>
                  <a:pt x="71961" y="419719"/>
                </a:lnTo>
                <a:lnTo>
                  <a:pt x="108328" y="449745"/>
                </a:lnTo>
                <a:lnTo>
                  <a:pt x="150072" y="472418"/>
                </a:lnTo>
                <a:lnTo>
                  <a:pt x="196206" y="486747"/>
                </a:lnTo>
                <a:lnTo>
                  <a:pt x="245744" y="491744"/>
                </a:lnTo>
                <a:lnTo>
                  <a:pt x="295325" y="486747"/>
                </a:lnTo>
                <a:lnTo>
                  <a:pt x="341491" y="472418"/>
                </a:lnTo>
                <a:lnTo>
                  <a:pt x="383257" y="449745"/>
                </a:lnTo>
                <a:lnTo>
                  <a:pt x="419639" y="419719"/>
                </a:lnTo>
                <a:lnTo>
                  <a:pt x="449651" y="383328"/>
                </a:lnTo>
                <a:lnTo>
                  <a:pt x="472309" y="341564"/>
                </a:lnTo>
                <a:lnTo>
                  <a:pt x="486625" y="295415"/>
                </a:lnTo>
                <a:lnTo>
                  <a:pt x="491616" y="245872"/>
                </a:lnTo>
                <a:lnTo>
                  <a:pt x="486625" y="196328"/>
                </a:lnTo>
                <a:lnTo>
                  <a:pt x="472309" y="150179"/>
                </a:lnTo>
                <a:lnTo>
                  <a:pt x="449651" y="108415"/>
                </a:lnTo>
                <a:lnTo>
                  <a:pt x="419639" y="72024"/>
                </a:lnTo>
                <a:lnTo>
                  <a:pt x="383257" y="41998"/>
                </a:lnTo>
                <a:lnTo>
                  <a:pt x="341491" y="19325"/>
                </a:lnTo>
                <a:lnTo>
                  <a:pt x="295325" y="4996"/>
                </a:lnTo>
                <a:lnTo>
                  <a:pt x="245744" y="0"/>
                </a:lnTo>
                <a:close/>
              </a:path>
            </a:pathLst>
          </a:custGeom>
          <a:solidFill>
            <a:srgbClr val="4F81BC"/>
          </a:solidFill>
        </p:spPr>
        <p:txBody>
          <a:bodyPr wrap="square" lIns="0" tIns="0" rIns="0" bIns="0" rtlCol="0"/>
          <a:lstStyle/>
          <a:p>
            <a:endParaRPr/>
          </a:p>
        </p:txBody>
      </p:sp>
      <p:sp>
        <p:nvSpPr>
          <p:cNvPr id="100" name="object 100"/>
          <p:cNvSpPr/>
          <p:nvPr/>
        </p:nvSpPr>
        <p:spPr>
          <a:xfrm>
            <a:off x="5968872" y="3803650"/>
            <a:ext cx="492125" cy="492125"/>
          </a:xfrm>
          <a:custGeom>
            <a:avLst/>
            <a:gdLst/>
            <a:ahLst/>
            <a:cxnLst/>
            <a:rect l="l" t="t" r="r" b="b"/>
            <a:pathLst>
              <a:path w="492125" h="492125">
                <a:moveTo>
                  <a:pt x="0" y="245872"/>
                </a:moveTo>
                <a:lnTo>
                  <a:pt x="4990" y="196328"/>
                </a:lnTo>
                <a:lnTo>
                  <a:pt x="19305" y="150179"/>
                </a:lnTo>
                <a:lnTo>
                  <a:pt x="41958" y="108415"/>
                </a:lnTo>
                <a:lnTo>
                  <a:pt x="71961" y="72024"/>
                </a:lnTo>
                <a:lnTo>
                  <a:pt x="108328" y="41998"/>
                </a:lnTo>
                <a:lnTo>
                  <a:pt x="150072" y="19325"/>
                </a:lnTo>
                <a:lnTo>
                  <a:pt x="196206" y="4996"/>
                </a:lnTo>
                <a:lnTo>
                  <a:pt x="245744" y="0"/>
                </a:lnTo>
                <a:lnTo>
                  <a:pt x="295325" y="4996"/>
                </a:lnTo>
                <a:lnTo>
                  <a:pt x="341491" y="19325"/>
                </a:lnTo>
                <a:lnTo>
                  <a:pt x="383257" y="41998"/>
                </a:lnTo>
                <a:lnTo>
                  <a:pt x="419639" y="72024"/>
                </a:lnTo>
                <a:lnTo>
                  <a:pt x="449651" y="108415"/>
                </a:lnTo>
                <a:lnTo>
                  <a:pt x="472309" y="150179"/>
                </a:lnTo>
                <a:lnTo>
                  <a:pt x="486625" y="196328"/>
                </a:lnTo>
                <a:lnTo>
                  <a:pt x="491616" y="245872"/>
                </a:lnTo>
                <a:lnTo>
                  <a:pt x="486625" y="295415"/>
                </a:lnTo>
                <a:lnTo>
                  <a:pt x="472309" y="341564"/>
                </a:lnTo>
                <a:lnTo>
                  <a:pt x="449651" y="383328"/>
                </a:lnTo>
                <a:lnTo>
                  <a:pt x="419639" y="419719"/>
                </a:lnTo>
                <a:lnTo>
                  <a:pt x="383257" y="449745"/>
                </a:lnTo>
                <a:lnTo>
                  <a:pt x="341491" y="472418"/>
                </a:lnTo>
                <a:lnTo>
                  <a:pt x="295325" y="486747"/>
                </a:lnTo>
                <a:lnTo>
                  <a:pt x="245744" y="491744"/>
                </a:lnTo>
                <a:lnTo>
                  <a:pt x="196206" y="486747"/>
                </a:lnTo>
                <a:lnTo>
                  <a:pt x="150072" y="472418"/>
                </a:lnTo>
                <a:lnTo>
                  <a:pt x="108328" y="449745"/>
                </a:lnTo>
                <a:lnTo>
                  <a:pt x="71961" y="419719"/>
                </a:lnTo>
                <a:lnTo>
                  <a:pt x="41958" y="383328"/>
                </a:lnTo>
                <a:lnTo>
                  <a:pt x="19305" y="341564"/>
                </a:lnTo>
                <a:lnTo>
                  <a:pt x="4990" y="295415"/>
                </a:lnTo>
                <a:lnTo>
                  <a:pt x="0" y="245872"/>
                </a:lnTo>
                <a:close/>
              </a:path>
            </a:pathLst>
          </a:custGeom>
          <a:ln w="25399">
            <a:solidFill>
              <a:srgbClr val="FFFFFF"/>
            </a:solidFill>
          </a:ln>
        </p:spPr>
        <p:txBody>
          <a:bodyPr wrap="square" lIns="0" tIns="0" rIns="0" bIns="0" rtlCol="0"/>
          <a:lstStyle/>
          <a:p>
            <a:endParaRPr/>
          </a:p>
        </p:txBody>
      </p:sp>
      <p:sp>
        <p:nvSpPr>
          <p:cNvPr id="101" name="object 101"/>
          <p:cNvSpPr txBox="1"/>
          <p:nvPr/>
        </p:nvSpPr>
        <p:spPr>
          <a:xfrm>
            <a:off x="6094221" y="3932046"/>
            <a:ext cx="243204" cy="219075"/>
          </a:xfrm>
          <a:prstGeom prst="rect">
            <a:avLst/>
          </a:prstGeom>
        </p:spPr>
        <p:txBody>
          <a:bodyPr vert="horz" wrap="square" lIns="0" tIns="0" rIns="0" bIns="0" rtlCol="0">
            <a:spAutoFit/>
          </a:bodyPr>
          <a:lstStyle/>
          <a:p>
            <a:pPr marL="12700">
              <a:lnSpc>
                <a:spcPct val="100000"/>
              </a:lnSpc>
            </a:pPr>
            <a:r>
              <a:rPr sz="1300" spc="-15" dirty="0">
                <a:solidFill>
                  <a:srgbClr val="FFFFFF"/>
                </a:solidFill>
                <a:latin typeface="Calibri"/>
                <a:cs typeface="Calibri"/>
              </a:rPr>
              <a:t>J</a:t>
            </a:r>
            <a:r>
              <a:rPr sz="1300" spc="-5" dirty="0">
                <a:solidFill>
                  <a:srgbClr val="FFFFFF"/>
                </a:solidFill>
                <a:latin typeface="Calibri"/>
                <a:cs typeface="Calibri"/>
              </a:rPr>
              <a:t>an</a:t>
            </a:r>
            <a:endParaRPr sz="1300">
              <a:latin typeface="Calibri"/>
              <a:cs typeface="Calibri"/>
            </a:endParaRPr>
          </a:p>
        </p:txBody>
      </p:sp>
      <p:sp>
        <p:nvSpPr>
          <p:cNvPr id="102" name="object 102"/>
          <p:cNvSpPr/>
          <p:nvPr/>
        </p:nvSpPr>
        <p:spPr>
          <a:xfrm>
            <a:off x="6119748" y="3527678"/>
            <a:ext cx="162560" cy="224790"/>
          </a:xfrm>
          <a:custGeom>
            <a:avLst/>
            <a:gdLst/>
            <a:ahLst/>
            <a:cxnLst/>
            <a:rect l="l" t="t" r="r" b="b"/>
            <a:pathLst>
              <a:path w="162560" h="224789">
                <a:moveTo>
                  <a:pt x="102870" y="0"/>
                </a:moveTo>
                <a:lnTo>
                  <a:pt x="5334" y="19938"/>
                </a:lnTo>
                <a:lnTo>
                  <a:pt x="32512" y="153289"/>
                </a:lnTo>
                <a:lnTo>
                  <a:pt x="0" y="159893"/>
                </a:lnTo>
                <a:lnTo>
                  <a:pt x="97916" y="224536"/>
                </a:lnTo>
                <a:lnTo>
                  <a:pt x="158194" y="133350"/>
                </a:lnTo>
                <a:lnTo>
                  <a:pt x="130048" y="133350"/>
                </a:lnTo>
                <a:lnTo>
                  <a:pt x="102870" y="0"/>
                </a:lnTo>
                <a:close/>
              </a:path>
              <a:path w="162560" h="224789">
                <a:moveTo>
                  <a:pt x="162560" y="126746"/>
                </a:moveTo>
                <a:lnTo>
                  <a:pt x="130048" y="133350"/>
                </a:lnTo>
                <a:lnTo>
                  <a:pt x="158194" y="133350"/>
                </a:lnTo>
                <a:lnTo>
                  <a:pt x="162560" y="126746"/>
                </a:lnTo>
                <a:close/>
              </a:path>
            </a:pathLst>
          </a:custGeom>
          <a:solidFill>
            <a:srgbClr val="B1C1DB"/>
          </a:solidFill>
        </p:spPr>
        <p:txBody>
          <a:bodyPr wrap="square" lIns="0" tIns="0" rIns="0" bIns="0" rtlCol="0"/>
          <a:lstStyle/>
          <a:p>
            <a:endParaRPr/>
          </a:p>
        </p:txBody>
      </p:sp>
      <p:sp>
        <p:nvSpPr>
          <p:cNvPr id="103" name="object 103"/>
          <p:cNvSpPr/>
          <p:nvPr/>
        </p:nvSpPr>
        <p:spPr>
          <a:xfrm>
            <a:off x="5780532" y="2956560"/>
            <a:ext cx="623315" cy="623315"/>
          </a:xfrm>
          <a:prstGeom prst="rect">
            <a:avLst/>
          </a:prstGeom>
          <a:blipFill>
            <a:blip r:embed="rId37" cstate="print"/>
            <a:stretch>
              <a:fillRect/>
            </a:stretch>
          </a:blipFill>
        </p:spPr>
        <p:txBody>
          <a:bodyPr wrap="square" lIns="0" tIns="0" rIns="0" bIns="0" rtlCol="0"/>
          <a:lstStyle/>
          <a:p>
            <a:endParaRPr/>
          </a:p>
        </p:txBody>
      </p:sp>
      <p:sp>
        <p:nvSpPr>
          <p:cNvPr id="104" name="object 104"/>
          <p:cNvSpPr/>
          <p:nvPr/>
        </p:nvSpPr>
        <p:spPr>
          <a:xfrm>
            <a:off x="5811011" y="3054095"/>
            <a:ext cx="597408" cy="458724"/>
          </a:xfrm>
          <a:prstGeom prst="rect">
            <a:avLst/>
          </a:prstGeom>
          <a:blipFill>
            <a:blip r:embed="rId38" cstate="print"/>
            <a:stretch>
              <a:fillRect/>
            </a:stretch>
          </a:blipFill>
        </p:spPr>
        <p:txBody>
          <a:bodyPr wrap="square" lIns="0" tIns="0" rIns="0" bIns="0" rtlCol="0"/>
          <a:lstStyle/>
          <a:p>
            <a:endParaRPr/>
          </a:p>
        </p:txBody>
      </p:sp>
      <p:sp>
        <p:nvSpPr>
          <p:cNvPr id="105" name="object 105"/>
          <p:cNvSpPr/>
          <p:nvPr/>
        </p:nvSpPr>
        <p:spPr>
          <a:xfrm>
            <a:off x="5845936" y="2984500"/>
            <a:ext cx="492125" cy="492125"/>
          </a:xfrm>
          <a:custGeom>
            <a:avLst/>
            <a:gdLst/>
            <a:ahLst/>
            <a:cxnLst/>
            <a:rect l="l" t="t" r="r" b="b"/>
            <a:pathLst>
              <a:path w="492125" h="492125">
                <a:moveTo>
                  <a:pt x="245872" y="0"/>
                </a:moveTo>
                <a:lnTo>
                  <a:pt x="196328" y="4996"/>
                </a:lnTo>
                <a:lnTo>
                  <a:pt x="150179" y="19325"/>
                </a:lnTo>
                <a:lnTo>
                  <a:pt x="108415" y="41998"/>
                </a:lnTo>
                <a:lnTo>
                  <a:pt x="72024" y="72024"/>
                </a:lnTo>
                <a:lnTo>
                  <a:pt x="41998" y="108415"/>
                </a:lnTo>
                <a:lnTo>
                  <a:pt x="19325" y="150179"/>
                </a:lnTo>
                <a:lnTo>
                  <a:pt x="4996" y="196328"/>
                </a:lnTo>
                <a:lnTo>
                  <a:pt x="0" y="245872"/>
                </a:lnTo>
                <a:lnTo>
                  <a:pt x="4996" y="295415"/>
                </a:lnTo>
                <a:lnTo>
                  <a:pt x="19325" y="341564"/>
                </a:lnTo>
                <a:lnTo>
                  <a:pt x="41998" y="383328"/>
                </a:lnTo>
                <a:lnTo>
                  <a:pt x="72024" y="419719"/>
                </a:lnTo>
                <a:lnTo>
                  <a:pt x="108415" y="449745"/>
                </a:lnTo>
                <a:lnTo>
                  <a:pt x="150179" y="472418"/>
                </a:lnTo>
                <a:lnTo>
                  <a:pt x="196328" y="486747"/>
                </a:lnTo>
                <a:lnTo>
                  <a:pt x="245872" y="491744"/>
                </a:lnTo>
                <a:lnTo>
                  <a:pt x="295415" y="486747"/>
                </a:lnTo>
                <a:lnTo>
                  <a:pt x="341564" y="472418"/>
                </a:lnTo>
                <a:lnTo>
                  <a:pt x="383328" y="449745"/>
                </a:lnTo>
                <a:lnTo>
                  <a:pt x="419719" y="419719"/>
                </a:lnTo>
                <a:lnTo>
                  <a:pt x="449745" y="383328"/>
                </a:lnTo>
                <a:lnTo>
                  <a:pt x="472418" y="341564"/>
                </a:lnTo>
                <a:lnTo>
                  <a:pt x="486747" y="295415"/>
                </a:lnTo>
                <a:lnTo>
                  <a:pt x="491743" y="245872"/>
                </a:lnTo>
                <a:lnTo>
                  <a:pt x="486747" y="196328"/>
                </a:lnTo>
                <a:lnTo>
                  <a:pt x="472418" y="150179"/>
                </a:lnTo>
                <a:lnTo>
                  <a:pt x="449745" y="108415"/>
                </a:lnTo>
                <a:lnTo>
                  <a:pt x="419719" y="72024"/>
                </a:lnTo>
                <a:lnTo>
                  <a:pt x="383328" y="41998"/>
                </a:lnTo>
                <a:lnTo>
                  <a:pt x="341564" y="19325"/>
                </a:lnTo>
                <a:lnTo>
                  <a:pt x="295415" y="4996"/>
                </a:lnTo>
                <a:lnTo>
                  <a:pt x="245872" y="0"/>
                </a:lnTo>
                <a:close/>
              </a:path>
            </a:pathLst>
          </a:custGeom>
          <a:solidFill>
            <a:srgbClr val="4F81BC"/>
          </a:solidFill>
        </p:spPr>
        <p:txBody>
          <a:bodyPr wrap="square" lIns="0" tIns="0" rIns="0" bIns="0" rtlCol="0"/>
          <a:lstStyle/>
          <a:p>
            <a:endParaRPr/>
          </a:p>
        </p:txBody>
      </p:sp>
      <p:sp>
        <p:nvSpPr>
          <p:cNvPr id="106" name="object 106"/>
          <p:cNvSpPr/>
          <p:nvPr/>
        </p:nvSpPr>
        <p:spPr>
          <a:xfrm>
            <a:off x="5845936" y="2984500"/>
            <a:ext cx="492125" cy="492125"/>
          </a:xfrm>
          <a:custGeom>
            <a:avLst/>
            <a:gdLst/>
            <a:ahLst/>
            <a:cxnLst/>
            <a:rect l="l" t="t" r="r" b="b"/>
            <a:pathLst>
              <a:path w="492125" h="492125">
                <a:moveTo>
                  <a:pt x="0" y="245872"/>
                </a:moveTo>
                <a:lnTo>
                  <a:pt x="4996" y="196328"/>
                </a:lnTo>
                <a:lnTo>
                  <a:pt x="19325" y="150179"/>
                </a:lnTo>
                <a:lnTo>
                  <a:pt x="41998" y="108415"/>
                </a:lnTo>
                <a:lnTo>
                  <a:pt x="72024" y="72024"/>
                </a:lnTo>
                <a:lnTo>
                  <a:pt x="108415" y="41998"/>
                </a:lnTo>
                <a:lnTo>
                  <a:pt x="150179" y="19325"/>
                </a:lnTo>
                <a:lnTo>
                  <a:pt x="196328" y="4996"/>
                </a:lnTo>
                <a:lnTo>
                  <a:pt x="245872" y="0"/>
                </a:lnTo>
                <a:lnTo>
                  <a:pt x="295415" y="4996"/>
                </a:lnTo>
                <a:lnTo>
                  <a:pt x="341564" y="19325"/>
                </a:lnTo>
                <a:lnTo>
                  <a:pt x="383328" y="41998"/>
                </a:lnTo>
                <a:lnTo>
                  <a:pt x="419719" y="72024"/>
                </a:lnTo>
                <a:lnTo>
                  <a:pt x="449745" y="108415"/>
                </a:lnTo>
                <a:lnTo>
                  <a:pt x="472418" y="150179"/>
                </a:lnTo>
                <a:lnTo>
                  <a:pt x="486747" y="196328"/>
                </a:lnTo>
                <a:lnTo>
                  <a:pt x="491743" y="245872"/>
                </a:lnTo>
                <a:lnTo>
                  <a:pt x="486747" y="295415"/>
                </a:lnTo>
                <a:lnTo>
                  <a:pt x="472418" y="341564"/>
                </a:lnTo>
                <a:lnTo>
                  <a:pt x="449745" y="383328"/>
                </a:lnTo>
                <a:lnTo>
                  <a:pt x="419719" y="419719"/>
                </a:lnTo>
                <a:lnTo>
                  <a:pt x="383328" y="449745"/>
                </a:lnTo>
                <a:lnTo>
                  <a:pt x="341564" y="472418"/>
                </a:lnTo>
                <a:lnTo>
                  <a:pt x="295415" y="486747"/>
                </a:lnTo>
                <a:lnTo>
                  <a:pt x="245872" y="491744"/>
                </a:lnTo>
                <a:lnTo>
                  <a:pt x="196328" y="486747"/>
                </a:lnTo>
                <a:lnTo>
                  <a:pt x="150179" y="472418"/>
                </a:lnTo>
                <a:lnTo>
                  <a:pt x="108415" y="449745"/>
                </a:lnTo>
                <a:lnTo>
                  <a:pt x="72024" y="419719"/>
                </a:lnTo>
                <a:lnTo>
                  <a:pt x="41998" y="383328"/>
                </a:lnTo>
                <a:lnTo>
                  <a:pt x="19325" y="341564"/>
                </a:lnTo>
                <a:lnTo>
                  <a:pt x="4996" y="295415"/>
                </a:lnTo>
                <a:lnTo>
                  <a:pt x="0" y="245872"/>
                </a:lnTo>
                <a:close/>
              </a:path>
            </a:pathLst>
          </a:custGeom>
          <a:ln w="25400">
            <a:solidFill>
              <a:srgbClr val="FFFFFF"/>
            </a:solidFill>
          </a:ln>
        </p:spPr>
        <p:txBody>
          <a:bodyPr wrap="square" lIns="0" tIns="0" rIns="0" bIns="0" rtlCol="0"/>
          <a:lstStyle/>
          <a:p>
            <a:endParaRPr/>
          </a:p>
        </p:txBody>
      </p:sp>
      <p:sp>
        <p:nvSpPr>
          <p:cNvPr id="107" name="object 107"/>
          <p:cNvSpPr txBox="1"/>
          <p:nvPr/>
        </p:nvSpPr>
        <p:spPr>
          <a:xfrm>
            <a:off x="5953125" y="3112389"/>
            <a:ext cx="278130" cy="219075"/>
          </a:xfrm>
          <a:prstGeom prst="rect">
            <a:avLst/>
          </a:prstGeom>
        </p:spPr>
        <p:txBody>
          <a:bodyPr vert="horz" wrap="square" lIns="0" tIns="0" rIns="0" bIns="0" rtlCol="0">
            <a:spAutoFit/>
          </a:bodyPr>
          <a:lstStyle/>
          <a:p>
            <a:pPr marL="12700">
              <a:lnSpc>
                <a:spcPct val="100000"/>
              </a:lnSpc>
            </a:pPr>
            <a:r>
              <a:rPr sz="1300" spc="-15" dirty="0">
                <a:solidFill>
                  <a:srgbClr val="FFFFFF"/>
                </a:solidFill>
                <a:latin typeface="Calibri"/>
                <a:cs typeface="Calibri"/>
              </a:rPr>
              <a:t>D</a:t>
            </a:r>
            <a:r>
              <a:rPr sz="1300" spc="-5" dirty="0">
                <a:solidFill>
                  <a:srgbClr val="FFFFFF"/>
                </a:solidFill>
                <a:latin typeface="Calibri"/>
                <a:cs typeface="Calibri"/>
              </a:rPr>
              <a:t>ec</a:t>
            </a:r>
            <a:endParaRPr sz="1300">
              <a:latin typeface="Calibri"/>
              <a:cs typeface="Calibri"/>
            </a:endParaRPr>
          </a:p>
        </p:txBody>
      </p:sp>
      <p:sp>
        <p:nvSpPr>
          <p:cNvPr id="108" name="object 108"/>
          <p:cNvSpPr/>
          <p:nvPr/>
        </p:nvSpPr>
        <p:spPr>
          <a:xfrm>
            <a:off x="5628640" y="2903982"/>
            <a:ext cx="218440" cy="216535"/>
          </a:xfrm>
          <a:custGeom>
            <a:avLst/>
            <a:gdLst/>
            <a:ahLst/>
            <a:cxnLst/>
            <a:rect l="l" t="t" r="r" b="b"/>
            <a:pathLst>
              <a:path w="218439" h="216535">
                <a:moveTo>
                  <a:pt x="69596" y="0"/>
                </a:moveTo>
                <a:lnTo>
                  <a:pt x="0" y="71119"/>
                </a:lnTo>
                <a:lnTo>
                  <a:pt x="124206" y="192785"/>
                </a:lnTo>
                <a:lnTo>
                  <a:pt x="100964" y="216534"/>
                </a:lnTo>
                <a:lnTo>
                  <a:pt x="218312" y="215264"/>
                </a:lnTo>
                <a:lnTo>
                  <a:pt x="217300" y="121665"/>
                </a:lnTo>
                <a:lnTo>
                  <a:pt x="193929" y="121665"/>
                </a:lnTo>
                <a:lnTo>
                  <a:pt x="69596" y="0"/>
                </a:lnTo>
                <a:close/>
              </a:path>
              <a:path w="218439" h="216535">
                <a:moveTo>
                  <a:pt x="217043" y="97916"/>
                </a:moveTo>
                <a:lnTo>
                  <a:pt x="193929" y="121665"/>
                </a:lnTo>
                <a:lnTo>
                  <a:pt x="217300" y="121665"/>
                </a:lnTo>
                <a:lnTo>
                  <a:pt x="217043" y="97916"/>
                </a:lnTo>
                <a:close/>
              </a:path>
            </a:pathLst>
          </a:custGeom>
          <a:solidFill>
            <a:srgbClr val="B1C1DB"/>
          </a:solidFill>
        </p:spPr>
        <p:txBody>
          <a:bodyPr wrap="square" lIns="0" tIns="0" rIns="0" bIns="0" rtlCol="0"/>
          <a:lstStyle/>
          <a:p>
            <a:endParaRPr/>
          </a:p>
        </p:txBody>
      </p:sp>
      <p:sp>
        <p:nvSpPr>
          <p:cNvPr id="109" name="object 109"/>
          <p:cNvSpPr/>
          <p:nvPr/>
        </p:nvSpPr>
        <p:spPr>
          <a:xfrm>
            <a:off x="4971288" y="2421635"/>
            <a:ext cx="879348" cy="880872"/>
          </a:xfrm>
          <a:prstGeom prst="rect">
            <a:avLst/>
          </a:prstGeom>
          <a:blipFill>
            <a:blip r:embed="rId39" cstate="print"/>
            <a:stretch>
              <a:fillRect/>
            </a:stretch>
          </a:blipFill>
        </p:spPr>
        <p:txBody>
          <a:bodyPr wrap="square" lIns="0" tIns="0" rIns="0" bIns="0" rtlCol="0"/>
          <a:lstStyle/>
          <a:p>
            <a:endParaRPr/>
          </a:p>
        </p:txBody>
      </p:sp>
      <p:sp>
        <p:nvSpPr>
          <p:cNvPr id="110" name="object 110"/>
          <p:cNvSpPr/>
          <p:nvPr/>
        </p:nvSpPr>
        <p:spPr>
          <a:xfrm>
            <a:off x="5122164" y="2647188"/>
            <a:ext cx="612648" cy="458724"/>
          </a:xfrm>
          <a:prstGeom prst="rect">
            <a:avLst/>
          </a:prstGeom>
          <a:blipFill>
            <a:blip r:embed="rId40" cstate="print"/>
            <a:stretch>
              <a:fillRect/>
            </a:stretch>
          </a:blipFill>
        </p:spPr>
        <p:txBody>
          <a:bodyPr wrap="square" lIns="0" tIns="0" rIns="0" bIns="0" rtlCol="0"/>
          <a:lstStyle/>
          <a:p>
            <a:endParaRPr/>
          </a:p>
        </p:txBody>
      </p:sp>
      <p:sp>
        <p:nvSpPr>
          <p:cNvPr id="111" name="object 111"/>
          <p:cNvSpPr/>
          <p:nvPr/>
        </p:nvSpPr>
        <p:spPr>
          <a:xfrm>
            <a:off x="5023103" y="2435351"/>
            <a:ext cx="775715" cy="777239"/>
          </a:xfrm>
          <a:prstGeom prst="rect">
            <a:avLst/>
          </a:prstGeom>
          <a:blipFill>
            <a:blip r:embed="rId41" cstate="print"/>
            <a:stretch>
              <a:fillRect/>
            </a:stretch>
          </a:blipFill>
        </p:spPr>
        <p:txBody>
          <a:bodyPr wrap="square" lIns="0" tIns="0" rIns="0" bIns="0" rtlCol="0"/>
          <a:lstStyle/>
          <a:p>
            <a:endParaRPr/>
          </a:p>
        </p:txBody>
      </p:sp>
      <p:sp>
        <p:nvSpPr>
          <p:cNvPr id="112" name="object 112"/>
          <p:cNvSpPr/>
          <p:nvPr/>
        </p:nvSpPr>
        <p:spPr>
          <a:xfrm>
            <a:off x="5164963" y="2577973"/>
            <a:ext cx="492125" cy="492125"/>
          </a:xfrm>
          <a:custGeom>
            <a:avLst/>
            <a:gdLst/>
            <a:ahLst/>
            <a:cxnLst/>
            <a:rect l="l" t="t" r="r" b="b"/>
            <a:pathLst>
              <a:path w="492125" h="492125">
                <a:moveTo>
                  <a:pt x="245872" y="0"/>
                </a:moveTo>
                <a:lnTo>
                  <a:pt x="196328" y="4996"/>
                </a:lnTo>
                <a:lnTo>
                  <a:pt x="150179" y="19325"/>
                </a:lnTo>
                <a:lnTo>
                  <a:pt x="108415" y="41998"/>
                </a:lnTo>
                <a:lnTo>
                  <a:pt x="72024" y="72024"/>
                </a:lnTo>
                <a:lnTo>
                  <a:pt x="41998" y="108415"/>
                </a:lnTo>
                <a:lnTo>
                  <a:pt x="19325" y="150179"/>
                </a:lnTo>
                <a:lnTo>
                  <a:pt x="4996" y="196328"/>
                </a:lnTo>
                <a:lnTo>
                  <a:pt x="0" y="245872"/>
                </a:lnTo>
                <a:lnTo>
                  <a:pt x="4996" y="295415"/>
                </a:lnTo>
                <a:lnTo>
                  <a:pt x="19325" y="341564"/>
                </a:lnTo>
                <a:lnTo>
                  <a:pt x="41998" y="383328"/>
                </a:lnTo>
                <a:lnTo>
                  <a:pt x="72024" y="419719"/>
                </a:lnTo>
                <a:lnTo>
                  <a:pt x="108415" y="449745"/>
                </a:lnTo>
                <a:lnTo>
                  <a:pt x="150179" y="472418"/>
                </a:lnTo>
                <a:lnTo>
                  <a:pt x="196328" y="486747"/>
                </a:lnTo>
                <a:lnTo>
                  <a:pt x="245872" y="491743"/>
                </a:lnTo>
                <a:lnTo>
                  <a:pt x="295415" y="486747"/>
                </a:lnTo>
                <a:lnTo>
                  <a:pt x="341564" y="472418"/>
                </a:lnTo>
                <a:lnTo>
                  <a:pt x="383328" y="449745"/>
                </a:lnTo>
                <a:lnTo>
                  <a:pt x="419719" y="419719"/>
                </a:lnTo>
                <a:lnTo>
                  <a:pt x="449745" y="383328"/>
                </a:lnTo>
                <a:lnTo>
                  <a:pt x="472418" y="341564"/>
                </a:lnTo>
                <a:lnTo>
                  <a:pt x="486747" y="295415"/>
                </a:lnTo>
                <a:lnTo>
                  <a:pt x="491744" y="245872"/>
                </a:lnTo>
                <a:lnTo>
                  <a:pt x="486747" y="196328"/>
                </a:lnTo>
                <a:lnTo>
                  <a:pt x="472418" y="150179"/>
                </a:lnTo>
                <a:lnTo>
                  <a:pt x="449745" y="108415"/>
                </a:lnTo>
                <a:lnTo>
                  <a:pt x="419719" y="72024"/>
                </a:lnTo>
                <a:lnTo>
                  <a:pt x="383328" y="41998"/>
                </a:lnTo>
                <a:lnTo>
                  <a:pt x="341564" y="19325"/>
                </a:lnTo>
                <a:lnTo>
                  <a:pt x="295415" y="4996"/>
                </a:lnTo>
                <a:lnTo>
                  <a:pt x="245872" y="0"/>
                </a:lnTo>
                <a:close/>
              </a:path>
            </a:pathLst>
          </a:custGeom>
          <a:solidFill>
            <a:srgbClr val="4F81BC"/>
          </a:solidFill>
        </p:spPr>
        <p:txBody>
          <a:bodyPr wrap="square" lIns="0" tIns="0" rIns="0" bIns="0" rtlCol="0"/>
          <a:lstStyle/>
          <a:p>
            <a:endParaRPr/>
          </a:p>
        </p:txBody>
      </p:sp>
      <p:sp>
        <p:nvSpPr>
          <p:cNvPr id="113" name="object 113"/>
          <p:cNvSpPr/>
          <p:nvPr/>
        </p:nvSpPr>
        <p:spPr>
          <a:xfrm>
            <a:off x="5164963" y="2577973"/>
            <a:ext cx="492125" cy="492125"/>
          </a:xfrm>
          <a:custGeom>
            <a:avLst/>
            <a:gdLst/>
            <a:ahLst/>
            <a:cxnLst/>
            <a:rect l="l" t="t" r="r" b="b"/>
            <a:pathLst>
              <a:path w="492125" h="492125">
                <a:moveTo>
                  <a:pt x="0" y="245872"/>
                </a:moveTo>
                <a:lnTo>
                  <a:pt x="4996" y="196328"/>
                </a:lnTo>
                <a:lnTo>
                  <a:pt x="19325" y="150179"/>
                </a:lnTo>
                <a:lnTo>
                  <a:pt x="41998" y="108415"/>
                </a:lnTo>
                <a:lnTo>
                  <a:pt x="72024" y="72024"/>
                </a:lnTo>
                <a:lnTo>
                  <a:pt x="108415" y="41998"/>
                </a:lnTo>
                <a:lnTo>
                  <a:pt x="150179" y="19325"/>
                </a:lnTo>
                <a:lnTo>
                  <a:pt x="196328" y="4996"/>
                </a:lnTo>
                <a:lnTo>
                  <a:pt x="245872" y="0"/>
                </a:lnTo>
                <a:lnTo>
                  <a:pt x="295415" y="4996"/>
                </a:lnTo>
                <a:lnTo>
                  <a:pt x="341564" y="19325"/>
                </a:lnTo>
                <a:lnTo>
                  <a:pt x="383328" y="41998"/>
                </a:lnTo>
                <a:lnTo>
                  <a:pt x="419719" y="72024"/>
                </a:lnTo>
                <a:lnTo>
                  <a:pt x="449745" y="108415"/>
                </a:lnTo>
                <a:lnTo>
                  <a:pt x="472418" y="150179"/>
                </a:lnTo>
                <a:lnTo>
                  <a:pt x="486747" y="196328"/>
                </a:lnTo>
                <a:lnTo>
                  <a:pt x="491744" y="245872"/>
                </a:lnTo>
                <a:lnTo>
                  <a:pt x="486747" y="295415"/>
                </a:lnTo>
                <a:lnTo>
                  <a:pt x="472418" y="341564"/>
                </a:lnTo>
                <a:lnTo>
                  <a:pt x="449745" y="383328"/>
                </a:lnTo>
                <a:lnTo>
                  <a:pt x="419719" y="419719"/>
                </a:lnTo>
                <a:lnTo>
                  <a:pt x="383328" y="449745"/>
                </a:lnTo>
                <a:lnTo>
                  <a:pt x="341564" y="472418"/>
                </a:lnTo>
                <a:lnTo>
                  <a:pt x="295415" y="486747"/>
                </a:lnTo>
                <a:lnTo>
                  <a:pt x="245872" y="491743"/>
                </a:lnTo>
                <a:lnTo>
                  <a:pt x="196328" y="486747"/>
                </a:lnTo>
                <a:lnTo>
                  <a:pt x="150179" y="472418"/>
                </a:lnTo>
                <a:lnTo>
                  <a:pt x="108415" y="449745"/>
                </a:lnTo>
                <a:lnTo>
                  <a:pt x="72024" y="419719"/>
                </a:lnTo>
                <a:lnTo>
                  <a:pt x="41998" y="383328"/>
                </a:lnTo>
                <a:lnTo>
                  <a:pt x="19325" y="341564"/>
                </a:lnTo>
                <a:lnTo>
                  <a:pt x="4996" y="295415"/>
                </a:lnTo>
                <a:lnTo>
                  <a:pt x="0" y="245872"/>
                </a:lnTo>
                <a:close/>
              </a:path>
            </a:pathLst>
          </a:custGeom>
          <a:ln w="25400">
            <a:solidFill>
              <a:srgbClr val="FFFFFF"/>
            </a:solidFill>
          </a:ln>
        </p:spPr>
        <p:txBody>
          <a:bodyPr wrap="square" lIns="0" tIns="0" rIns="0" bIns="0" rtlCol="0"/>
          <a:lstStyle/>
          <a:p>
            <a:endParaRPr/>
          </a:p>
        </p:txBody>
      </p:sp>
      <p:sp>
        <p:nvSpPr>
          <p:cNvPr id="114" name="object 114"/>
          <p:cNvSpPr txBox="1"/>
          <p:nvPr/>
        </p:nvSpPr>
        <p:spPr>
          <a:xfrm>
            <a:off x="5264277" y="2705861"/>
            <a:ext cx="293370" cy="219075"/>
          </a:xfrm>
          <a:prstGeom prst="rect">
            <a:avLst/>
          </a:prstGeom>
        </p:spPr>
        <p:txBody>
          <a:bodyPr vert="horz" wrap="square" lIns="0" tIns="0" rIns="0" bIns="0" rtlCol="0">
            <a:spAutoFit/>
          </a:bodyPr>
          <a:lstStyle/>
          <a:p>
            <a:pPr marL="12700">
              <a:lnSpc>
                <a:spcPct val="100000"/>
              </a:lnSpc>
            </a:pPr>
            <a:r>
              <a:rPr sz="1300" spc="-5" dirty="0">
                <a:solidFill>
                  <a:srgbClr val="FFFFFF"/>
                </a:solidFill>
                <a:latin typeface="Calibri"/>
                <a:cs typeface="Calibri"/>
              </a:rPr>
              <a:t>Nov</a:t>
            </a:r>
            <a:endParaRPr sz="1300">
              <a:latin typeface="Calibri"/>
              <a:cs typeface="Calibri"/>
            </a:endParaRPr>
          </a:p>
        </p:txBody>
      </p:sp>
      <p:sp>
        <p:nvSpPr>
          <p:cNvPr id="115" name="object 115"/>
          <p:cNvSpPr/>
          <p:nvPr/>
        </p:nvSpPr>
        <p:spPr>
          <a:xfrm>
            <a:off x="4787010" y="2649982"/>
            <a:ext cx="295275" cy="165735"/>
          </a:xfrm>
          <a:custGeom>
            <a:avLst/>
            <a:gdLst/>
            <a:ahLst/>
            <a:cxnLst/>
            <a:rect l="l" t="t" r="r" b="b"/>
            <a:pathLst>
              <a:path w="295275" h="165735">
                <a:moveTo>
                  <a:pt x="8636" y="14985"/>
                </a:moveTo>
                <a:lnTo>
                  <a:pt x="0" y="114172"/>
                </a:lnTo>
                <a:lnTo>
                  <a:pt x="208279" y="132333"/>
                </a:lnTo>
                <a:lnTo>
                  <a:pt x="205359" y="165353"/>
                </a:lnTo>
                <a:lnTo>
                  <a:pt x="295275" y="89915"/>
                </a:lnTo>
                <a:lnTo>
                  <a:pt x="247646" y="33146"/>
                </a:lnTo>
                <a:lnTo>
                  <a:pt x="216915" y="33146"/>
                </a:lnTo>
                <a:lnTo>
                  <a:pt x="8636" y="14985"/>
                </a:lnTo>
                <a:close/>
              </a:path>
              <a:path w="295275" h="165735">
                <a:moveTo>
                  <a:pt x="219837" y="0"/>
                </a:moveTo>
                <a:lnTo>
                  <a:pt x="216915" y="33146"/>
                </a:lnTo>
                <a:lnTo>
                  <a:pt x="247646" y="33146"/>
                </a:lnTo>
                <a:lnTo>
                  <a:pt x="219837" y="0"/>
                </a:lnTo>
                <a:close/>
              </a:path>
            </a:pathLst>
          </a:custGeom>
          <a:solidFill>
            <a:srgbClr val="B1C1DB"/>
          </a:solidFill>
        </p:spPr>
        <p:txBody>
          <a:bodyPr wrap="square" lIns="0" tIns="0" rIns="0" bIns="0" rtlCol="0"/>
          <a:lstStyle/>
          <a:p>
            <a:endParaRPr/>
          </a:p>
        </p:txBody>
      </p:sp>
      <p:sp>
        <p:nvSpPr>
          <p:cNvPr id="116" name="object 116"/>
          <p:cNvSpPr/>
          <p:nvPr/>
        </p:nvSpPr>
        <p:spPr>
          <a:xfrm>
            <a:off x="7853171" y="3633215"/>
            <a:ext cx="917448" cy="734568"/>
          </a:xfrm>
          <a:prstGeom prst="rect">
            <a:avLst/>
          </a:prstGeom>
          <a:blipFill>
            <a:blip r:embed="rId42" cstate="print"/>
            <a:stretch>
              <a:fillRect/>
            </a:stretch>
          </a:blipFill>
        </p:spPr>
        <p:txBody>
          <a:bodyPr wrap="square" lIns="0" tIns="0" rIns="0" bIns="0" rtlCol="0"/>
          <a:lstStyle/>
          <a:p>
            <a:endParaRPr/>
          </a:p>
        </p:txBody>
      </p:sp>
      <p:sp>
        <p:nvSpPr>
          <p:cNvPr id="117" name="object 117"/>
          <p:cNvSpPr/>
          <p:nvPr/>
        </p:nvSpPr>
        <p:spPr>
          <a:xfrm>
            <a:off x="7863840" y="3595115"/>
            <a:ext cx="934211" cy="842772"/>
          </a:xfrm>
          <a:prstGeom prst="rect">
            <a:avLst/>
          </a:prstGeom>
          <a:blipFill>
            <a:blip r:embed="rId43" cstate="print"/>
            <a:stretch>
              <a:fillRect/>
            </a:stretch>
          </a:blipFill>
        </p:spPr>
        <p:txBody>
          <a:bodyPr wrap="square" lIns="0" tIns="0" rIns="0" bIns="0" rtlCol="0"/>
          <a:lstStyle/>
          <a:p>
            <a:endParaRPr/>
          </a:p>
        </p:txBody>
      </p:sp>
      <p:sp>
        <p:nvSpPr>
          <p:cNvPr id="118" name="object 118"/>
          <p:cNvSpPr/>
          <p:nvPr/>
        </p:nvSpPr>
        <p:spPr>
          <a:xfrm>
            <a:off x="7900289" y="3657600"/>
            <a:ext cx="822960" cy="640080"/>
          </a:xfrm>
          <a:custGeom>
            <a:avLst/>
            <a:gdLst/>
            <a:ahLst/>
            <a:cxnLst/>
            <a:rect l="l" t="t" r="r" b="b"/>
            <a:pathLst>
              <a:path w="822959" h="640079">
                <a:moveTo>
                  <a:pt x="0" y="640080"/>
                </a:moveTo>
                <a:lnTo>
                  <a:pt x="822959" y="640080"/>
                </a:lnTo>
                <a:lnTo>
                  <a:pt x="822959" y="0"/>
                </a:lnTo>
                <a:lnTo>
                  <a:pt x="0" y="0"/>
                </a:lnTo>
                <a:lnTo>
                  <a:pt x="0" y="640080"/>
                </a:lnTo>
                <a:close/>
              </a:path>
            </a:pathLst>
          </a:custGeom>
          <a:solidFill>
            <a:srgbClr val="FFFF00"/>
          </a:solidFill>
        </p:spPr>
        <p:txBody>
          <a:bodyPr wrap="square" lIns="0" tIns="0" rIns="0" bIns="0" rtlCol="0"/>
          <a:lstStyle/>
          <a:p>
            <a:endParaRPr/>
          </a:p>
        </p:txBody>
      </p:sp>
      <p:sp>
        <p:nvSpPr>
          <p:cNvPr id="119" name="object 119"/>
          <p:cNvSpPr/>
          <p:nvPr/>
        </p:nvSpPr>
        <p:spPr>
          <a:xfrm>
            <a:off x="7900289" y="3657600"/>
            <a:ext cx="822960" cy="640080"/>
          </a:xfrm>
          <a:custGeom>
            <a:avLst/>
            <a:gdLst/>
            <a:ahLst/>
            <a:cxnLst/>
            <a:rect l="l" t="t" r="r" b="b"/>
            <a:pathLst>
              <a:path w="822959" h="640079">
                <a:moveTo>
                  <a:pt x="0" y="640080"/>
                </a:moveTo>
                <a:lnTo>
                  <a:pt x="822959" y="640080"/>
                </a:lnTo>
                <a:lnTo>
                  <a:pt x="822959" y="0"/>
                </a:lnTo>
                <a:lnTo>
                  <a:pt x="0" y="0"/>
                </a:lnTo>
                <a:lnTo>
                  <a:pt x="0" y="640080"/>
                </a:lnTo>
                <a:close/>
              </a:path>
            </a:pathLst>
          </a:custGeom>
          <a:ln w="9525">
            <a:solidFill>
              <a:srgbClr val="7C5F9F"/>
            </a:solidFill>
          </a:ln>
        </p:spPr>
        <p:txBody>
          <a:bodyPr wrap="square" lIns="0" tIns="0" rIns="0" bIns="0" rtlCol="0"/>
          <a:lstStyle/>
          <a:p>
            <a:endParaRPr/>
          </a:p>
        </p:txBody>
      </p:sp>
      <p:sp>
        <p:nvSpPr>
          <p:cNvPr id="120" name="object 120"/>
          <p:cNvSpPr txBox="1"/>
          <p:nvPr/>
        </p:nvSpPr>
        <p:spPr>
          <a:xfrm>
            <a:off x="8001761" y="3681857"/>
            <a:ext cx="621665" cy="594995"/>
          </a:xfrm>
          <a:prstGeom prst="rect">
            <a:avLst/>
          </a:prstGeom>
        </p:spPr>
        <p:txBody>
          <a:bodyPr vert="horz" wrap="square" lIns="0" tIns="0" rIns="0" bIns="0" rtlCol="0">
            <a:spAutoFit/>
          </a:bodyPr>
          <a:lstStyle/>
          <a:p>
            <a:pPr marL="12065" marR="5080" indent="1905" algn="ctr">
              <a:lnSpc>
                <a:spcPts val="1510"/>
              </a:lnSpc>
            </a:pPr>
            <a:r>
              <a:rPr sz="1400" spc="-5" dirty="0">
                <a:latin typeface="Calibri"/>
                <a:cs typeface="Calibri"/>
              </a:rPr>
              <a:t>Board  St</a:t>
            </a:r>
            <a:r>
              <a:rPr sz="1400" spc="-20" dirty="0">
                <a:latin typeface="Calibri"/>
                <a:cs typeface="Calibri"/>
              </a:rPr>
              <a:t>r</a:t>
            </a:r>
            <a:r>
              <a:rPr sz="1400" spc="-15" dirty="0">
                <a:latin typeface="Calibri"/>
                <a:cs typeface="Calibri"/>
              </a:rPr>
              <a:t>at</a:t>
            </a:r>
            <a:r>
              <a:rPr sz="1400" dirty="0">
                <a:latin typeface="Calibri"/>
                <a:cs typeface="Calibri"/>
              </a:rPr>
              <a:t>e</a:t>
            </a:r>
            <a:r>
              <a:rPr sz="1400" spc="-5" dirty="0">
                <a:latin typeface="Calibri"/>
                <a:cs typeface="Calibri"/>
              </a:rPr>
              <a:t>g</a:t>
            </a:r>
            <a:r>
              <a:rPr sz="1400" dirty="0">
                <a:latin typeface="Calibri"/>
                <a:cs typeface="Calibri"/>
              </a:rPr>
              <a:t>y  </a:t>
            </a:r>
            <a:r>
              <a:rPr sz="1400" spc="-10" dirty="0">
                <a:latin typeface="Calibri"/>
                <a:cs typeface="Calibri"/>
              </a:rPr>
              <a:t>Update</a:t>
            </a:r>
            <a:endParaRPr sz="1400">
              <a:latin typeface="Calibri"/>
              <a:cs typeface="Calibri"/>
            </a:endParaRPr>
          </a:p>
        </p:txBody>
      </p:sp>
      <p:sp>
        <p:nvSpPr>
          <p:cNvPr id="121" name="object 121"/>
          <p:cNvSpPr/>
          <p:nvPr/>
        </p:nvSpPr>
        <p:spPr>
          <a:xfrm>
            <a:off x="169163" y="3781044"/>
            <a:ext cx="917448" cy="734568"/>
          </a:xfrm>
          <a:prstGeom prst="rect">
            <a:avLst/>
          </a:prstGeom>
          <a:blipFill>
            <a:blip r:embed="rId44" cstate="print"/>
            <a:stretch>
              <a:fillRect/>
            </a:stretch>
          </a:blipFill>
        </p:spPr>
        <p:txBody>
          <a:bodyPr wrap="square" lIns="0" tIns="0" rIns="0" bIns="0" rtlCol="0"/>
          <a:lstStyle/>
          <a:p>
            <a:endParaRPr/>
          </a:p>
        </p:txBody>
      </p:sp>
      <p:sp>
        <p:nvSpPr>
          <p:cNvPr id="122" name="object 122"/>
          <p:cNvSpPr/>
          <p:nvPr/>
        </p:nvSpPr>
        <p:spPr>
          <a:xfrm>
            <a:off x="179831" y="3742944"/>
            <a:ext cx="934212" cy="842771"/>
          </a:xfrm>
          <a:prstGeom prst="rect">
            <a:avLst/>
          </a:prstGeom>
          <a:blipFill>
            <a:blip r:embed="rId43" cstate="print"/>
            <a:stretch>
              <a:fillRect/>
            </a:stretch>
          </a:blipFill>
        </p:spPr>
        <p:txBody>
          <a:bodyPr wrap="square" lIns="0" tIns="0" rIns="0" bIns="0" rtlCol="0"/>
          <a:lstStyle/>
          <a:p>
            <a:endParaRPr/>
          </a:p>
        </p:txBody>
      </p:sp>
      <p:sp>
        <p:nvSpPr>
          <p:cNvPr id="123" name="object 123"/>
          <p:cNvSpPr/>
          <p:nvPr/>
        </p:nvSpPr>
        <p:spPr>
          <a:xfrm>
            <a:off x="216573" y="3805046"/>
            <a:ext cx="822960" cy="640080"/>
          </a:xfrm>
          <a:custGeom>
            <a:avLst/>
            <a:gdLst/>
            <a:ahLst/>
            <a:cxnLst/>
            <a:rect l="l" t="t" r="r" b="b"/>
            <a:pathLst>
              <a:path w="822960" h="640079">
                <a:moveTo>
                  <a:pt x="0" y="640079"/>
                </a:moveTo>
                <a:lnTo>
                  <a:pt x="822960" y="640079"/>
                </a:lnTo>
                <a:lnTo>
                  <a:pt x="822960" y="0"/>
                </a:lnTo>
                <a:lnTo>
                  <a:pt x="0" y="0"/>
                </a:lnTo>
                <a:lnTo>
                  <a:pt x="0" y="640079"/>
                </a:lnTo>
                <a:close/>
              </a:path>
            </a:pathLst>
          </a:custGeom>
          <a:solidFill>
            <a:srgbClr val="FFFF00"/>
          </a:solidFill>
        </p:spPr>
        <p:txBody>
          <a:bodyPr wrap="square" lIns="0" tIns="0" rIns="0" bIns="0" rtlCol="0"/>
          <a:lstStyle/>
          <a:p>
            <a:endParaRPr/>
          </a:p>
        </p:txBody>
      </p:sp>
      <p:sp>
        <p:nvSpPr>
          <p:cNvPr id="124" name="object 124"/>
          <p:cNvSpPr/>
          <p:nvPr/>
        </p:nvSpPr>
        <p:spPr>
          <a:xfrm>
            <a:off x="216573" y="3805046"/>
            <a:ext cx="822960" cy="640080"/>
          </a:xfrm>
          <a:custGeom>
            <a:avLst/>
            <a:gdLst/>
            <a:ahLst/>
            <a:cxnLst/>
            <a:rect l="l" t="t" r="r" b="b"/>
            <a:pathLst>
              <a:path w="822960" h="640079">
                <a:moveTo>
                  <a:pt x="0" y="640079"/>
                </a:moveTo>
                <a:lnTo>
                  <a:pt x="822960" y="640079"/>
                </a:lnTo>
                <a:lnTo>
                  <a:pt x="822960" y="0"/>
                </a:lnTo>
                <a:lnTo>
                  <a:pt x="0" y="0"/>
                </a:lnTo>
                <a:lnTo>
                  <a:pt x="0" y="640079"/>
                </a:lnTo>
                <a:close/>
              </a:path>
            </a:pathLst>
          </a:custGeom>
          <a:ln w="9525">
            <a:solidFill>
              <a:srgbClr val="7C5F9F"/>
            </a:solidFill>
          </a:ln>
        </p:spPr>
        <p:txBody>
          <a:bodyPr wrap="square" lIns="0" tIns="0" rIns="0" bIns="0" rtlCol="0"/>
          <a:lstStyle/>
          <a:p>
            <a:endParaRPr/>
          </a:p>
        </p:txBody>
      </p:sp>
      <p:sp>
        <p:nvSpPr>
          <p:cNvPr id="125" name="object 125"/>
          <p:cNvSpPr txBox="1"/>
          <p:nvPr/>
        </p:nvSpPr>
        <p:spPr>
          <a:xfrm>
            <a:off x="316788" y="3829430"/>
            <a:ext cx="621665" cy="594995"/>
          </a:xfrm>
          <a:prstGeom prst="rect">
            <a:avLst/>
          </a:prstGeom>
        </p:spPr>
        <p:txBody>
          <a:bodyPr vert="horz" wrap="square" lIns="0" tIns="0" rIns="0" bIns="0" rtlCol="0">
            <a:spAutoFit/>
          </a:bodyPr>
          <a:lstStyle/>
          <a:p>
            <a:pPr marL="12700" marR="5080" indent="1905" algn="ctr">
              <a:lnSpc>
                <a:spcPts val="1510"/>
              </a:lnSpc>
            </a:pPr>
            <a:r>
              <a:rPr sz="1400" spc="-5" dirty="0">
                <a:latin typeface="Calibri"/>
                <a:cs typeface="Calibri"/>
              </a:rPr>
              <a:t>Board  St</a:t>
            </a:r>
            <a:r>
              <a:rPr sz="1400" spc="-20" dirty="0">
                <a:latin typeface="Calibri"/>
                <a:cs typeface="Calibri"/>
              </a:rPr>
              <a:t>r</a:t>
            </a:r>
            <a:r>
              <a:rPr sz="1400" spc="-15" dirty="0">
                <a:latin typeface="Calibri"/>
                <a:cs typeface="Calibri"/>
              </a:rPr>
              <a:t>at</a:t>
            </a:r>
            <a:r>
              <a:rPr sz="1400" dirty="0">
                <a:latin typeface="Calibri"/>
                <a:cs typeface="Calibri"/>
              </a:rPr>
              <a:t>e</a:t>
            </a:r>
            <a:r>
              <a:rPr sz="1400" spc="-5" dirty="0">
                <a:latin typeface="Calibri"/>
                <a:cs typeface="Calibri"/>
              </a:rPr>
              <a:t>g</a:t>
            </a:r>
            <a:r>
              <a:rPr sz="1400" dirty="0">
                <a:latin typeface="Calibri"/>
                <a:cs typeface="Calibri"/>
              </a:rPr>
              <a:t>y  </a:t>
            </a:r>
            <a:r>
              <a:rPr sz="1400" spc="-10" dirty="0">
                <a:latin typeface="Calibri"/>
                <a:cs typeface="Calibri"/>
              </a:rPr>
              <a:t>Update</a:t>
            </a:r>
            <a:endParaRPr sz="1400">
              <a:latin typeface="Calibri"/>
              <a:cs typeface="Calibri"/>
            </a:endParaRPr>
          </a:p>
        </p:txBody>
      </p:sp>
      <p:sp>
        <p:nvSpPr>
          <p:cNvPr id="126" name="object 126"/>
          <p:cNvSpPr/>
          <p:nvPr/>
        </p:nvSpPr>
        <p:spPr>
          <a:xfrm>
            <a:off x="7616952" y="2545079"/>
            <a:ext cx="239268" cy="1953768"/>
          </a:xfrm>
          <a:prstGeom prst="rect">
            <a:avLst/>
          </a:prstGeom>
          <a:blipFill>
            <a:blip r:embed="rId45" cstate="print"/>
            <a:stretch>
              <a:fillRect/>
            </a:stretch>
          </a:blipFill>
        </p:spPr>
        <p:txBody>
          <a:bodyPr wrap="square" lIns="0" tIns="0" rIns="0" bIns="0" rtlCol="0"/>
          <a:lstStyle/>
          <a:p>
            <a:endParaRPr/>
          </a:p>
        </p:txBody>
      </p:sp>
      <p:sp>
        <p:nvSpPr>
          <p:cNvPr id="127" name="object 127"/>
          <p:cNvSpPr/>
          <p:nvPr/>
        </p:nvSpPr>
        <p:spPr>
          <a:xfrm>
            <a:off x="7659496" y="2581148"/>
            <a:ext cx="142240" cy="1842770"/>
          </a:xfrm>
          <a:custGeom>
            <a:avLst/>
            <a:gdLst/>
            <a:ahLst/>
            <a:cxnLst/>
            <a:rect l="l" t="t" r="r" b="b"/>
            <a:pathLst>
              <a:path w="142240" h="1842770">
                <a:moveTo>
                  <a:pt x="0" y="0"/>
                </a:moveTo>
                <a:lnTo>
                  <a:pt x="55223" y="934"/>
                </a:lnTo>
                <a:lnTo>
                  <a:pt x="100314" y="3476"/>
                </a:lnTo>
                <a:lnTo>
                  <a:pt x="130712" y="7233"/>
                </a:lnTo>
                <a:lnTo>
                  <a:pt x="141858" y="11811"/>
                </a:lnTo>
                <a:lnTo>
                  <a:pt x="141858" y="1830451"/>
                </a:lnTo>
                <a:lnTo>
                  <a:pt x="130712" y="1835082"/>
                </a:lnTo>
                <a:lnTo>
                  <a:pt x="100314" y="1838833"/>
                </a:lnTo>
                <a:lnTo>
                  <a:pt x="55223" y="1841345"/>
                </a:lnTo>
                <a:lnTo>
                  <a:pt x="0" y="1842262"/>
                </a:lnTo>
              </a:path>
            </a:pathLst>
          </a:custGeom>
          <a:ln w="25400">
            <a:solidFill>
              <a:srgbClr val="FFFF00"/>
            </a:solidFill>
          </a:ln>
        </p:spPr>
        <p:txBody>
          <a:bodyPr wrap="square" lIns="0" tIns="0" rIns="0" bIns="0" rtlCol="0"/>
          <a:lstStyle/>
          <a:p>
            <a:endParaRPr/>
          </a:p>
        </p:txBody>
      </p:sp>
      <p:sp>
        <p:nvSpPr>
          <p:cNvPr id="128" name="object 128"/>
          <p:cNvSpPr/>
          <p:nvPr/>
        </p:nvSpPr>
        <p:spPr>
          <a:xfrm>
            <a:off x="7758683" y="3884676"/>
            <a:ext cx="184403" cy="109728"/>
          </a:xfrm>
          <a:prstGeom prst="rect">
            <a:avLst/>
          </a:prstGeom>
          <a:blipFill>
            <a:blip r:embed="rId46" cstate="print"/>
            <a:stretch>
              <a:fillRect/>
            </a:stretch>
          </a:blipFill>
        </p:spPr>
        <p:txBody>
          <a:bodyPr wrap="square" lIns="0" tIns="0" rIns="0" bIns="0" rtlCol="0"/>
          <a:lstStyle/>
          <a:p>
            <a:endParaRPr/>
          </a:p>
        </p:txBody>
      </p:sp>
      <p:sp>
        <p:nvSpPr>
          <p:cNvPr id="129" name="object 129"/>
          <p:cNvSpPr/>
          <p:nvPr/>
        </p:nvSpPr>
        <p:spPr>
          <a:xfrm>
            <a:off x="7801356" y="3919728"/>
            <a:ext cx="99060" cy="0"/>
          </a:xfrm>
          <a:custGeom>
            <a:avLst/>
            <a:gdLst/>
            <a:ahLst/>
            <a:cxnLst/>
            <a:rect l="l" t="t" r="r" b="b"/>
            <a:pathLst>
              <a:path w="99059">
                <a:moveTo>
                  <a:pt x="0" y="0"/>
                </a:moveTo>
                <a:lnTo>
                  <a:pt x="98933" y="0"/>
                </a:lnTo>
              </a:path>
            </a:pathLst>
          </a:custGeom>
          <a:ln w="25400">
            <a:solidFill>
              <a:srgbClr val="FFFF00"/>
            </a:solidFill>
          </a:ln>
        </p:spPr>
        <p:txBody>
          <a:bodyPr wrap="square" lIns="0" tIns="0" rIns="0" bIns="0" rtlCol="0"/>
          <a:lstStyle/>
          <a:p>
            <a:endParaRPr/>
          </a:p>
        </p:txBody>
      </p:sp>
      <p:sp>
        <p:nvSpPr>
          <p:cNvPr id="130" name="object 130"/>
          <p:cNvSpPr/>
          <p:nvPr/>
        </p:nvSpPr>
        <p:spPr>
          <a:xfrm>
            <a:off x="5990844" y="5338571"/>
            <a:ext cx="1655063" cy="1321308"/>
          </a:xfrm>
          <a:prstGeom prst="rect">
            <a:avLst/>
          </a:prstGeom>
          <a:blipFill>
            <a:blip r:embed="rId47" cstate="print"/>
            <a:stretch>
              <a:fillRect/>
            </a:stretch>
          </a:blipFill>
        </p:spPr>
        <p:txBody>
          <a:bodyPr wrap="square" lIns="0" tIns="0" rIns="0" bIns="0" rtlCol="0"/>
          <a:lstStyle/>
          <a:p>
            <a:endParaRPr/>
          </a:p>
        </p:txBody>
      </p:sp>
      <p:sp>
        <p:nvSpPr>
          <p:cNvPr id="131" name="object 131"/>
          <p:cNvSpPr/>
          <p:nvPr/>
        </p:nvSpPr>
        <p:spPr>
          <a:xfrm>
            <a:off x="6043295" y="5369433"/>
            <a:ext cx="1547495" cy="1215390"/>
          </a:xfrm>
          <a:custGeom>
            <a:avLst/>
            <a:gdLst/>
            <a:ahLst/>
            <a:cxnLst/>
            <a:rect l="l" t="t" r="r" b="b"/>
            <a:pathLst>
              <a:path w="1547495" h="1215390">
                <a:moveTo>
                  <a:pt x="1471422" y="0"/>
                </a:moveTo>
                <a:lnTo>
                  <a:pt x="1503878" y="44598"/>
                </a:lnTo>
                <a:lnTo>
                  <a:pt x="1528952" y="82089"/>
                </a:lnTo>
                <a:lnTo>
                  <a:pt x="1544216" y="108602"/>
                </a:lnTo>
                <a:lnTo>
                  <a:pt x="1547240" y="120268"/>
                </a:lnTo>
                <a:lnTo>
                  <a:pt x="94741" y="1214805"/>
                </a:lnTo>
                <a:lnTo>
                  <a:pt x="84367" y="1208679"/>
                </a:lnTo>
                <a:lnTo>
                  <a:pt x="63087" y="1186672"/>
                </a:lnTo>
                <a:lnTo>
                  <a:pt x="33948" y="1152201"/>
                </a:lnTo>
                <a:lnTo>
                  <a:pt x="0" y="1108684"/>
                </a:lnTo>
              </a:path>
            </a:pathLst>
          </a:custGeom>
          <a:ln w="25400">
            <a:solidFill>
              <a:srgbClr val="FFFF00"/>
            </a:solidFill>
          </a:ln>
        </p:spPr>
        <p:txBody>
          <a:bodyPr wrap="square" lIns="0" tIns="0" rIns="0" bIns="0" rtlCol="0"/>
          <a:lstStyle/>
          <a:p>
            <a:endParaRPr/>
          </a:p>
        </p:txBody>
      </p:sp>
      <p:sp>
        <p:nvSpPr>
          <p:cNvPr id="132" name="object 132"/>
          <p:cNvSpPr/>
          <p:nvPr/>
        </p:nvSpPr>
        <p:spPr>
          <a:xfrm>
            <a:off x="6627876" y="6178296"/>
            <a:ext cx="246888" cy="341375"/>
          </a:xfrm>
          <a:prstGeom prst="rect">
            <a:avLst/>
          </a:prstGeom>
          <a:blipFill>
            <a:blip r:embed="rId48" cstate="print"/>
            <a:stretch>
              <a:fillRect/>
            </a:stretch>
          </a:blipFill>
        </p:spPr>
        <p:txBody>
          <a:bodyPr wrap="square" lIns="0" tIns="0" rIns="0" bIns="0" rtlCol="0"/>
          <a:lstStyle/>
          <a:p>
            <a:endParaRPr/>
          </a:p>
        </p:txBody>
      </p:sp>
      <p:sp>
        <p:nvSpPr>
          <p:cNvPr id="133" name="object 133"/>
          <p:cNvSpPr/>
          <p:nvPr/>
        </p:nvSpPr>
        <p:spPr>
          <a:xfrm>
            <a:off x="6681343" y="6207201"/>
            <a:ext cx="140335" cy="244475"/>
          </a:xfrm>
          <a:custGeom>
            <a:avLst/>
            <a:gdLst/>
            <a:ahLst/>
            <a:cxnLst/>
            <a:rect l="l" t="t" r="r" b="b"/>
            <a:pathLst>
              <a:path w="140334" h="244475">
                <a:moveTo>
                  <a:pt x="0" y="0"/>
                </a:moveTo>
                <a:lnTo>
                  <a:pt x="140334" y="243954"/>
                </a:lnTo>
              </a:path>
            </a:pathLst>
          </a:custGeom>
          <a:ln w="25400">
            <a:solidFill>
              <a:srgbClr val="FFFF00"/>
            </a:solidFill>
          </a:ln>
        </p:spPr>
        <p:txBody>
          <a:bodyPr wrap="square" lIns="0" tIns="0" rIns="0" bIns="0" rtlCol="0"/>
          <a:lstStyle/>
          <a:p>
            <a:endParaRPr/>
          </a:p>
        </p:txBody>
      </p:sp>
      <p:sp>
        <p:nvSpPr>
          <p:cNvPr id="134" name="object 134"/>
          <p:cNvSpPr/>
          <p:nvPr/>
        </p:nvSpPr>
        <p:spPr>
          <a:xfrm>
            <a:off x="6774180" y="6106666"/>
            <a:ext cx="917448" cy="734568"/>
          </a:xfrm>
          <a:prstGeom prst="rect">
            <a:avLst/>
          </a:prstGeom>
          <a:blipFill>
            <a:blip r:embed="rId49" cstate="print"/>
            <a:stretch>
              <a:fillRect/>
            </a:stretch>
          </a:blipFill>
        </p:spPr>
        <p:txBody>
          <a:bodyPr wrap="square" lIns="0" tIns="0" rIns="0" bIns="0" rtlCol="0"/>
          <a:lstStyle/>
          <a:p>
            <a:endParaRPr/>
          </a:p>
        </p:txBody>
      </p:sp>
      <p:sp>
        <p:nvSpPr>
          <p:cNvPr id="135" name="object 135"/>
          <p:cNvSpPr/>
          <p:nvPr/>
        </p:nvSpPr>
        <p:spPr>
          <a:xfrm>
            <a:off x="6784847" y="6068566"/>
            <a:ext cx="934211" cy="789432"/>
          </a:xfrm>
          <a:prstGeom prst="rect">
            <a:avLst/>
          </a:prstGeom>
          <a:blipFill>
            <a:blip r:embed="rId50" cstate="print"/>
            <a:stretch>
              <a:fillRect/>
            </a:stretch>
          </a:blipFill>
        </p:spPr>
        <p:txBody>
          <a:bodyPr wrap="square" lIns="0" tIns="0" rIns="0" bIns="0" rtlCol="0"/>
          <a:lstStyle/>
          <a:p>
            <a:endParaRPr/>
          </a:p>
        </p:txBody>
      </p:sp>
      <p:sp>
        <p:nvSpPr>
          <p:cNvPr id="136" name="object 136"/>
          <p:cNvSpPr txBox="1"/>
          <p:nvPr/>
        </p:nvSpPr>
        <p:spPr>
          <a:xfrm>
            <a:off x="6821678" y="6131110"/>
            <a:ext cx="822960" cy="640080"/>
          </a:xfrm>
          <a:prstGeom prst="rect">
            <a:avLst/>
          </a:prstGeom>
          <a:solidFill>
            <a:srgbClr val="FFFF00"/>
          </a:solidFill>
          <a:ln w="9525">
            <a:solidFill>
              <a:srgbClr val="7C5F9F"/>
            </a:solidFill>
          </a:ln>
        </p:spPr>
        <p:txBody>
          <a:bodyPr vert="horz" wrap="square" lIns="0" tIns="16510" rIns="0" bIns="0" rtlCol="0">
            <a:spAutoFit/>
          </a:bodyPr>
          <a:lstStyle/>
          <a:p>
            <a:pPr marL="108585" marR="100330" indent="1905" algn="ctr">
              <a:lnSpc>
                <a:spcPct val="90100"/>
              </a:lnSpc>
              <a:spcBef>
                <a:spcPts val="130"/>
              </a:spcBef>
            </a:pPr>
            <a:r>
              <a:rPr sz="1400" spc="-5" dirty="0">
                <a:latin typeface="Calibri"/>
                <a:cs typeface="Calibri"/>
              </a:rPr>
              <a:t>Board  St</a:t>
            </a:r>
            <a:r>
              <a:rPr sz="1400" spc="-20" dirty="0">
                <a:latin typeface="Calibri"/>
                <a:cs typeface="Calibri"/>
              </a:rPr>
              <a:t>r</a:t>
            </a:r>
            <a:r>
              <a:rPr sz="1400" spc="-15" dirty="0">
                <a:latin typeface="Calibri"/>
                <a:cs typeface="Calibri"/>
              </a:rPr>
              <a:t>at</a:t>
            </a:r>
            <a:r>
              <a:rPr sz="1400" dirty="0">
                <a:latin typeface="Calibri"/>
                <a:cs typeface="Calibri"/>
              </a:rPr>
              <a:t>e</a:t>
            </a:r>
            <a:r>
              <a:rPr sz="1400" spc="-5" dirty="0">
                <a:latin typeface="Calibri"/>
                <a:cs typeface="Calibri"/>
              </a:rPr>
              <a:t>g</a:t>
            </a:r>
            <a:r>
              <a:rPr sz="1400" dirty="0">
                <a:latin typeface="Calibri"/>
                <a:cs typeface="Calibri"/>
              </a:rPr>
              <a:t>y  </a:t>
            </a:r>
            <a:r>
              <a:rPr sz="1400" spc="-10" dirty="0">
                <a:latin typeface="Calibri"/>
                <a:cs typeface="Calibri"/>
              </a:rPr>
              <a:t>Update</a:t>
            </a:r>
            <a:endParaRPr sz="1400">
              <a:latin typeface="Calibri"/>
              <a:cs typeface="Calibri"/>
            </a:endParaRPr>
          </a:p>
        </p:txBody>
      </p:sp>
      <p:sp>
        <p:nvSpPr>
          <p:cNvPr id="137" name="object 137"/>
          <p:cNvSpPr/>
          <p:nvPr/>
        </p:nvSpPr>
        <p:spPr>
          <a:xfrm>
            <a:off x="981455" y="3884676"/>
            <a:ext cx="832104" cy="1888236"/>
          </a:xfrm>
          <a:prstGeom prst="rect">
            <a:avLst/>
          </a:prstGeom>
          <a:blipFill>
            <a:blip r:embed="rId51" cstate="print"/>
            <a:stretch>
              <a:fillRect/>
            </a:stretch>
          </a:blipFill>
        </p:spPr>
        <p:txBody>
          <a:bodyPr wrap="square" lIns="0" tIns="0" rIns="0" bIns="0" rtlCol="0"/>
          <a:lstStyle/>
          <a:p>
            <a:endParaRPr/>
          </a:p>
        </p:txBody>
      </p:sp>
      <p:sp>
        <p:nvSpPr>
          <p:cNvPr id="138" name="object 138"/>
          <p:cNvSpPr/>
          <p:nvPr/>
        </p:nvSpPr>
        <p:spPr>
          <a:xfrm>
            <a:off x="1037361" y="3919728"/>
            <a:ext cx="730250" cy="1778000"/>
          </a:xfrm>
          <a:custGeom>
            <a:avLst/>
            <a:gdLst/>
            <a:ahLst/>
            <a:cxnLst/>
            <a:rect l="l" t="t" r="r" b="b"/>
            <a:pathLst>
              <a:path w="730250" h="1778000">
                <a:moveTo>
                  <a:pt x="130213" y="0"/>
                </a:moveTo>
                <a:lnTo>
                  <a:pt x="78331" y="18863"/>
                </a:lnTo>
                <a:lnTo>
                  <a:pt x="36541" y="35941"/>
                </a:lnTo>
                <a:lnTo>
                  <a:pt x="9033" y="49399"/>
                </a:lnTo>
                <a:lnTo>
                  <a:pt x="0" y="57404"/>
                </a:lnTo>
                <a:lnTo>
                  <a:pt x="592048" y="1776958"/>
                </a:lnTo>
                <a:lnTo>
                  <a:pt x="604097" y="1777679"/>
                </a:lnTo>
                <a:lnTo>
                  <a:pt x="634053" y="1771337"/>
                </a:lnTo>
                <a:lnTo>
                  <a:pt x="677487" y="1759058"/>
                </a:lnTo>
                <a:lnTo>
                  <a:pt x="729970" y="1741970"/>
                </a:lnTo>
              </a:path>
            </a:pathLst>
          </a:custGeom>
          <a:ln w="25399">
            <a:solidFill>
              <a:srgbClr val="FFFF00"/>
            </a:solidFill>
          </a:ln>
        </p:spPr>
        <p:txBody>
          <a:bodyPr wrap="square" lIns="0" tIns="0" rIns="0" bIns="0" rtlCol="0"/>
          <a:lstStyle/>
          <a:p>
            <a:endParaRPr/>
          </a:p>
        </p:txBody>
      </p:sp>
      <p:sp>
        <p:nvSpPr>
          <p:cNvPr id="139" name="object 139"/>
          <p:cNvSpPr/>
          <p:nvPr/>
        </p:nvSpPr>
        <p:spPr>
          <a:xfrm>
            <a:off x="993647" y="4282440"/>
            <a:ext cx="187452" cy="141731"/>
          </a:xfrm>
          <a:prstGeom prst="rect">
            <a:avLst/>
          </a:prstGeom>
          <a:blipFill>
            <a:blip r:embed="rId52" cstate="print"/>
            <a:stretch>
              <a:fillRect/>
            </a:stretch>
          </a:blipFill>
        </p:spPr>
        <p:txBody>
          <a:bodyPr wrap="square" lIns="0" tIns="0" rIns="0" bIns="0" rtlCol="0"/>
          <a:lstStyle/>
          <a:p>
            <a:endParaRPr/>
          </a:p>
        </p:txBody>
      </p:sp>
      <p:sp>
        <p:nvSpPr>
          <p:cNvPr id="140" name="object 140"/>
          <p:cNvSpPr/>
          <p:nvPr/>
        </p:nvSpPr>
        <p:spPr>
          <a:xfrm>
            <a:off x="1040066" y="4317238"/>
            <a:ext cx="93980" cy="32384"/>
          </a:xfrm>
          <a:custGeom>
            <a:avLst/>
            <a:gdLst/>
            <a:ahLst/>
            <a:cxnLst/>
            <a:rect l="l" t="t" r="r" b="b"/>
            <a:pathLst>
              <a:path w="93980" h="32385">
                <a:moveTo>
                  <a:pt x="93573" y="0"/>
                </a:moveTo>
                <a:lnTo>
                  <a:pt x="0" y="32131"/>
                </a:lnTo>
              </a:path>
            </a:pathLst>
          </a:custGeom>
          <a:ln w="25399">
            <a:solidFill>
              <a:srgbClr val="FFFF00"/>
            </a:solidFill>
          </a:ln>
        </p:spPr>
        <p:txBody>
          <a:bodyPr wrap="square" lIns="0" tIns="0" rIns="0" bIns="0" rtlCol="0"/>
          <a:lstStyle/>
          <a:p>
            <a:endParaRPr/>
          </a:p>
        </p:txBody>
      </p:sp>
      <p:sp>
        <p:nvSpPr>
          <p:cNvPr id="141" name="object 141"/>
          <p:cNvSpPr/>
          <p:nvPr/>
        </p:nvSpPr>
        <p:spPr>
          <a:xfrm>
            <a:off x="1395983" y="1499616"/>
            <a:ext cx="1853183" cy="943355"/>
          </a:xfrm>
          <a:prstGeom prst="rect">
            <a:avLst/>
          </a:prstGeom>
          <a:blipFill>
            <a:blip r:embed="rId53" cstate="print"/>
            <a:stretch>
              <a:fillRect/>
            </a:stretch>
          </a:blipFill>
        </p:spPr>
        <p:txBody>
          <a:bodyPr wrap="square" lIns="0" tIns="0" rIns="0" bIns="0" rtlCol="0"/>
          <a:lstStyle/>
          <a:p>
            <a:endParaRPr/>
          </a:p>
        </p:txBody>
      </p:sp>
      <p:sp>
        <p:nvSpPr>
          <p:cNvPr id="142" name="object 142"/>
          <p:cNvSpPr/>
          <p:nvPr/>
        </p:nvSpPr>
        <p:spPr>
          <a:xfrm>
            <a:off x="1453007" y="1535302"/>
            <a:ext cx="1742439" cy="840105"/>
          </a:xfrm>
          <a:custGeom>
            <a:avLst/>
            <a:gdLst/>
            <a:ahLst/>
            <a:cxnLst/>
            <a:rect l="l" t="t" r="r" b="b"/>
            <a:pathLst>
              <a:path w="1742439" h="840105">
                <a:moveTo>
                  <a:pt x="1742440" y="126111"/>
                </a:moveTo>
                <a:lnTo>
                  <a:pt x="1720195" y="75616"/>
                </a:lnTo>
                <a:lnTo>
                  <a:pt x="1700403" y="35052"/>
                </a:lnTo>
                <a:lnTo>
                  <a:pt x="1685182" y="8489"/>
                </a:lnTo>
                <a:lnTo>
                  <a:pt x="1676654" y="0"/>
                </a:lnTo>
                <a:lnTo>
                  <a:pt x="0" y="704723"/>
                </a:lnTo>
                <a:lnTo>
                  <a:pt x="99" y="716784"/>
                </a:lnTo>
                <a:lnTo>
                  <a:pt x="8413" y="746251"/>
                </a:lnTo>
                <a:lnTo>
                  <a:pt x="23538" y="788769"/>
                </a:lnTo>
                <a:lnTo>
                  <a:pt x="44068" y="839977"/>
                </a:lnTo>
              </a:path>
            </a:pathLst>
          </a:custGeom>
          <a:ln w="25399">
            <a:solidFill>
              <a:srgbClr val="FFFF00"/>
            </a:solidFill>
          </a:ln>
        </p:spPr>
        <p:txBody>
          <a:bodyPr wrap="square" lIns="0" tIns="0" rIns="0" bIns="0" rtlCol="0"/>
          <a:lstStyle/>
          <a:p>
            <a:endParaRPr/>
          </a:p>
        </p:txBody>
      </p:sp>
      <p:sp>
        <p:nvSpPr>
          <p:cNvPr id="143" name="object 143"/>
          <p:cNvSpPr/>
          <p:nvPr/>
        </p:nvSpPr>
        <p:spPr>
          <a:xfrm>
            <a:off x="1933955" y="1749551"/>
            <a:ext cx="172212" cy="277367"/>
          </a:xfrm>
          <a:prstGeom prst="rect">
            <a:avLst/>
          </a:prstGeom>
          <a:blipFill>
            <a:blip r:embed="rId54" cstate="print"/>
            <a:stretch>
              <a:fillRect/>
            </a:stretch>
          </a:blipFill>
        </p:spPr>
        <p:txBody>
          <a:bodyPr wrap="square" lIns="0" tIns="0" rIns="0" bIns="0" rtlCol="0"/>
          <a:lstStyle/>
          <a:p>
            <a:endParaRPr/>
          </a:p>
        </p:txBody>
      </p:sp>
      <p:sp>
        <p:nvSpPr>
          <p:cNvPr id="144" name="object 144"/>
          <p:cNvSpPr/>
          <p:nvPr/>
        </p:nvSpPr>
        <p:spPr>
          <a:xfrm>
            <a:off x="1988947" y="1776983"/>
            <a:ext cx="63500" cy="183515"/>
          </a:xfrm>
          <a:custGeom>
            <a:avLst/>
            <a:gdLst/>
            <a:ahLst/>
            <a:cxnLst/>
            <a:rect l="l" t="t" r="r" b="b"/>
            <a:pathLst>
              <a:path w="63500" h="183514">
                <a:moveTo>
                  <a:pt x="63245" y="183133"/>
                </a:moveTo>
                <a:lnTo>
                  <a:pt x="0" y="0"/>
                </a:lnTo>
              </a:path>
            </a:pathLst>
          </a:custGeom>
          <a:ln w="25400">
            <a:solidFill>
              <a:srgbClr val="FFFF00"/>
            </a:solidFill>
          </a:ln>
        </p:spPr>
        <p:txBody>
          <a:bodyPr wrap="square" lIns="0" tIns="0" rIns="0" bIns="0" rtlCol="0"/>
          <a:lstStyle/>
          <a:p>
            <a:endParaRPr/>
          </a:p>
        </p:txBody>
      </p:sp>
      <p:sp>
        <p:nvSpPr>
          <p:cNvPr id="145" name="object 145"/>
          <p:cNvSpPr/>
          <p:nvPr/>
        </p:nvSpPr>
        <p:spPr>
          <a:xfrm>
            <a:off x="1626107" y="1136903"/>
            <a:ext cx="917447" cy="734568"/>
          </a:xfrm>
          <a:prstGeom prst="rect">
            <a:avLst/>
          </a:prstGeom>
          <a:blipFill>
            <a:blip r:embed="rId55" cstate="print"/>
            <a:stretch>
              <a:fillRect/>
            </a:stretch>
          </a:blipFill>
        </p:spPr>
        <p:txBody>
          <a:bodyPr wrap="square" lIns="0" tIns="0" rIns="0" bIns="0" rtlCol="0"/>
          <a:lstStyle/>
          <a:p>
            <a:endParaRPr/>
          </a:p>
        </p:txBody>
      </p:sp>
      <p:sp>
        <p:nvSpPr>
          <p:cNvPr id="146" name="object 146"/>
          <p:cNvSpPr/>
          <p:nvPr/>
        </p:nvSpPr>
        <p:spPr>
          <a:xfrm>
            <a:off x="1636776" y="1098803"/>
            <a:ext cx="934212" cy="842772"/>
          </a:xfrm>
          <a:prstGeom prst="rect">
            <a:avLst/>
          </a:prstGeom>
          <a:blipFill>
            <a:blip r:embed="rId43" cstate="print"/>
            <a:stretch>
              <a:fillRect/>
            </a:stretch>
          </a:blipFill>
        </p:spPr>
        <p:txBody>
          <a:bodyPr wrap="square" lIns="0" tIns="0" rIns="0" bIns="0" rtlCol="0"/>
          <a:lstStyle/>
          <a:p>
            <a:endParaRPr/>
          </a:p>
        </p:txBody>
      </p:sp>
      <p:sp>
        <p:nvSpPr>
          <p:cNvPr id="147" name="object 147"/>
          <p:cNvSpPr/>
          <p:nvPr/>
        </p:nvSpPr>
        <p:spPr>
          <a:xfrm>
            <a:off x="1672970" y="1161541"/>
            <a:ext cx="822960" cy="640080"/>
          </a:xfrm>
          <a:custGeom>
            <a:avLst/>
            <a:gdLst/>
            <a:ahLst/>
            <a:cxnLst/>
            <a:rect l="l" t="t" r="r" b="b"/>
            <a:pathLst>
              <a:path w="822960" h="640080">
                <a:moveTo>
                  <a:pt x="0" y="640079"/>
                </a:moveTo>
                <a:lnTo>
                  <a:pt x="822959" y="640079"/>
                </a:lnTo>
                <a:lnTo>
                  <a:pt x="822959" y="0"/>
                </a:lnTo>
                <a:lnTo>
                  <a:pt x="0" y="0"/>
                </a:lnTo>
                <a:lnTo>
                  <a:pt x="0" y="640079"/>
                </a:lnTo>
                <a:close/>
              </a:path>
            </a:pathLst>
          </a:custGeom>
          <a:solidFill>
            <a:srgbClr val="FFFF00"/>
          </a:solidFill>
        </p:spPr>
        <p:txBody>
          <a:bodyPr wrap="square" lIns="0" tIns="0" rIns="0" bIns="0" rtlCol="0"/>
          <a:lstStyle/>
          <a:p>
            <a:endParaRPr/>
          </a:p>
        </p:txBody>
      </p:sp>
      <p:sp>
        <p:nvSpPr>
          <p:cNvPr id="148" name="object 148"/>
          <p:cNvSpPr/>
          <p:nvPr/>
        </p:nvSpPr>
        <p:spPr>
          <a:xfrm>
            <a:off x="1672970" y="1161541"/>
            <a:ext cx="822960" cy="640080"/>
          </a:xfrm>
          <a:custGeom>
            <a:avLst/>
            <a:gdLst/>
            <a:ahLst/>
            <a:cxnLst/>
            <a:rect l="l" t="t" r="r" b="b"/>
            <a:pathLst>
              <a:path w="822960" h="640080">
                <a:moveTo>
                  <a:pt x="0" y="640079"/>
                </a:moveTo>
                <a:lnTo>
                  <a:pt x="822959" y="640079"/>
                </a:lnTo>
                <a:lnTo>
                  <a:pt x="822959" y="0"/>
                </a:lnTo>
                <a:lnTo>
                  <a:pt x="0" y="0"/>
                </a:lnTo>
                <a:lnTo>
                  <a:pt x="0" y="640079"/>
                </a:lnTo>
                <a:close/>
              </a:path>
            </a:pathLst>
          </a:custGeom>
          <a:ln w="9525">
            <a:solidFill>
              <a:srgbClr val="7C5F9F"/>
            </a:solidFill>
          </a:ln>
        </p:spPr>
        <p:txBody>
          <a:bodyPr wrap="square" lIns="0" tIns="0" rIns="0" bIns="0" rtlCol="0"/>
          <a:lstStyle/>
          <a:p>
            <a:endParaRPr/>
          </a:p>
        </p:txBody>
      </p:sp>
      <p:sp>
        <p:nvSpPr>
          <p:cNvPr id="149" name="object 149"/>
          <p:cNvSpPr txBox="1"/>
          <p:nvPr/>
        </p:nvSpPr>
        <p:spPr>
          <a:xfrm>
            <a:off x="1773427" y="1185291"/>
            <a:ext cx="621665" cy="594995"/>
          </a:xfrm>
          <a:prstGeom prst="rect">
            <a:avLst/>
          </a:prstGeom>
        </p:spPr>
        <p:txBody>
          <a:bodyPr vert="horz" wrap="square" lIns="0" tIns="0" rIns="0" bIns="0" rtlCol="0">
            <a:spAutoFit/>
          </a:bodyPr>
          <a:lstStyle/>
          <a:p>
            <a:pPr marL="12700" marR="5080" indent="1905" algn="ctr">
              <a:lnSpc>
                <a:spcPts val="1510"/>
              </a:lnSpc>
            </a:pPr>
            <a:r>
              <a:rPr sz="1400" spc="-5" dirty="0">
                <a:latin typeface="Calibri"/>
                <a:cs typeface="Calibri"/>
              </a:rPr>
              <a:t>Board  St</a:t>
            </a:r>
            <a:r>
              <a:rPr sz="1400" spc="-20" dirty="0">
                <a:latin typeface="Calibri"/>
                <a:cs typeface="Calibri"/>
              </a:rPr>
              <a:t>r</a:t>
            </a:r>
            <a:r>
              <a:rPr sz="1400" spc="-15" dirty="0">
                <a:latin typeface="Calibri"/>
                <a:cs typeface="Calibri"/>
              </a:rPr>
              <a:t>at</a:t>
            </a:r>
            <a:r>
              <a:rPr sz="1400" dirty="0">
                <a:latin typeface="Calibri"/>
                <a:cs typeface="Calibri"/>
              </a:rPr>
              <a:t>e</a:t>
            </a:r>
            <a:r>
              <a:rPr sz="1400" spc="-5" dirty="0">
                <a:latin typeface="Calibri"/>
                <a:cs typeface="Calibri"/>
              </a:rPr>
              <a:t>g</a:t>
            </a:r>
            <a:r>
              <a:rPr sz="1400" dirty="0">
                <a:latin typeface="Calibri"/>
                <a:cs typeface="Calibri"/>
              </a:rPr>
              <a:t>y  </a:t>
            </a:r>
            <a:r>
              <a:rPr sz="1400" spc="-10" dirty="0">
                <a:latin typeface="Calibri"/>
                <a:cs typeface="Calibri"/>
              </a:rPr>
              <a:t>Update</a:t>
            </a:r>
            <a:endParaRPr sz="1400">
              <a:latin typeface="Calibri"/>
              <a:cs typeface="Calibri"/>
            </a:endParaRPr>
          </a:p>
        </p:txBody>
      </p:sp>
      <p:sp>
        <p:nvSpPr>
          <p:cNvPr id="150" name="object 150"/>
          <p:cNvSpPr txBox="1">
            <a:spLocks noGrp="1"/>
          </p:cNvSpPr>
          <p:nvPr>
            <p:ph type="title"/>
          </p:nvPr>
        </p:nvSpPr>
        <p:spPr>
          <a:prstGeom prst="rect">
            <a:avLst/>
          </a:prstGeom>
        </p:spPr>
        <p:txBody>
          <a:bodyPr vert="horz" wrap="square" lIns="0" tIns="0" rIns="0" bIns="0" rtlCol="0">
            <a:spAutoFit/>
          </a:bodyPr>
          <a:lstStyle/>
          <a:p>
            <a:pPr marL="12700">
              <a:lnSpc>
                <a:spcPct val="100000"/>
              </a:lnSpc>
            </a:pPr>
            <a:r>
              <a:rPr spc="-5" dirty="0"/>
              <a:t>Vision 2020: </a:t>
            </a:r>
            <a:r>
              <a:rPr spc="-20" dirty="0"/>
              <a:t>Core</a:t>
            </a:r>
            <a:r>
              <a:rPr spc="-45" dirty="0"/>
              <a:t> </a:t>
            </a:r>
            <a:r>
              <a:rPr spc="-10" dirty="0"/>
              <a:t>Processes</a:t>
            </a:r>
          </a:p>
        </p:txBody>
      </p:sp>
      <p:sp>
        <p:nvSpPr>
          <p:cNvPr id="151" name="object 151"/>
          <p:cNvSpPr txBox="1"/>
          <p:nvPr/>
        </p:nvSpPr>
        <p:spPr>
          <a:xfrm>
            <a:off x="2653410" y="858773"/>
            <a:ext cx="4189095" cy="457200"/>
          </a:xfrm>
          <a:prstGeom prst="rect">
            <a:avLst/>
          </a:prstGeom>
        </p:spPr>
        <p:txBody>
          <a:bodyPr vert="horz" wrap="square" lIns="0" tIns="0" rIns="0" bIns="0" rtlCol="0">
            <a:spAutoFit/>
          </a:bodyPr>
          <a:lstStyle/>
          <a:p>
            <a:pPr marL="12700">
              <a:lnSpc>
                <a:spcPct val="100000"/>
              </a:lnSpc>
            </a:pPr>
            <a:r>
              <a:rPr sz="2800" b="1" spc="-20" dirty="0">
                <a:solidFill>
                  <a:srgbClr val="3071C4"/>
                </a:solidFill>
                <a:latin typeface="Calibri"/>
                <a:cs typeface="Calibri"/>
              </a:rPr>
              <a:t>Strategic </a:t>
            </a:r>
            <a:r>
              <a:rPr sz="2800" b="1" spc="-10" dirty="0">
                <a:solidFill>
                  <a:srgbClr val="3071C4"/>
                </a:solidFill>
                <a:latin typeface="Calibri"/>
                <a:cs typeface="Calibri"/>
              </a:rPr>
              <a:t>Planning</a:t>
            </a:r>
            <a:r>
              <a:rPr sz="2800" b="1" spc="65" dirty="0">
                <a:solidFill>
                  <a:srgbClr val="3071C4"/>
                </a:solidFill>
                <a:latin typeface="Calibri"/>
                <a:cs typeface="Calibri"/>
              </a:rPr>
              <a:t> </a:t>
            </a:r>
            <a:r>
              <a:rPr sz="2800" b="1" spc="-10" dirty="0">
                <a:solidFill>
                  <a:srgbClr val="3071C4"/>
                </a:solidFill>
                <a:latin typeface="Calibri"/>
                <a:cs typeface="Calibri"/>
              </a:rPr>
              <a:t>Processes</a:t>
            </a:r>
            <a:endParaRPr sz="2800">
              <a:latin typeface="Calibri"/>
              <a:cs typeface="Calibri"/>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TotalTime>
  <Words>956</Words>
  <Application>Microsoft Office PowerPoint</Application>
  <PresentationFormat>On-screen Show (4:3)</PresentationFormat>
  <Paragraphs>177</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Cambria</vt:lpstr>
      <vt:lpstr>Times New Roman</vt:lpstr>
      <vt:lpstr>Office Theme</vt:lpstr>
      <vt:lpstr>Where We Were: 2015-16 District Planning (CDIP) and JCPS Budget Processes</vt:lpstr>
      <vt:lpstr>Where We Moved: 2016-17 Continuous Improvement Planning and Funding  Processes</vt:lpstr>
      <vt:lpstr>PowerPoint Presentation</vt:lpstr>
      <vt:lpstr>Where We’re Going: 2017-18 Continuous Improvement Planning and Funding  Processes</vt:lpstr>
      <vt:lpstr>Where We’re Going: Strategic Work and Funding Planning</vt:lpstr>
      <vt:lpstr>Vision 2020: Core Processes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Taylor, Leslie R.</dc:creator>
  <cp:lastModifiedBy>Hardin, Cordelia</cp:lastModifiedBy>
  <cp:revision>4</cp:revision>
  <dcterms:created xsi:type="dcterms:W3CDTF">2017-11-06T10:38:30Z</dcterms:created>
  <dcterms:modified xsi:type="dcterms:W3CDTF">2017-11-06T15:53:20Z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2017-10-12T00:00:00Z</vt:filetime>
  </property>
  <property fmtid="{D5CDD505-2E9C-101B-9397-08002B2CF9AE}" pid="3" name="Creator">
    <vt:lpwstr>Microsoft® PowerPoint® 2010</vt:lpwstr>
  </property>
  <property fmtid="{D5CDD505-2E9C-101B-9397-08002B2CF9AE}" pid="4" name="LastSaved">
    <vt:filetime>2017-11-06T00:00:00Z</vt:filetime>
  </property>
</Properties>
</file>