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48" r:id="rId6"/>
  </p:sldMasterIdLst>
  <p:notesMasterIdLst>
    <p:notesMasterId r:id="rId11"/>
  </p:notesMasterIdLst>
  <p:handoutMasterIdLst>
    <p:handoutMasterId r:id="rId12"/>
  </p:handoutMasterIdLst>
  <p:sldIdLst>
    <p:sldId id="286" r:id="rId7"/>
    <p:sldId id="1046" r:id="rId8"/>
    <p:sldId id="1047" r:id="rId9"/>
    <p:sldId id="1048" r:id="rId10"/>
  </p:sldIdLst>
  <p:sldSz cx="9144000" cy="6858000" type="letter"/>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
          <p15:clr>
            <a:srgbClr val="A4A3A4"/>
          </p15:clr>
        </p15:guide>
        <p15:guide id="2" orient="horz" pos="4176">
          <p15:clr>
            <a:srgbClr val="A4A3A4"/>
          </p15:clr>
        </p15:guide>
        <p15:guide id="3" orient="horz" pos="456">
          <p15:clr>
            <a:srgbClr val="A4A3A4"/>
          </p15:clr>
        </p15:guide>
        <p15:guide id="4" pos="144">
          <p15:clr>
            <a:srgbClr val="A4A3A4"/>
          </p15:clr>
        </p15:guide>
        <p15:guide id="5" pos="5616">
          <p15:clr>
            <a:srgbClr val="A4A3A4"/>
          </p15:clr>
        </p15:guide>
        <p15:guide id="6"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FF"/>
    <a:srgbClr val="FFC000"/>
    <a:srgbClr val="339966"/>
    <a:srgbClr val="D9E5F0"/>
    <a:srgbClr val="E5FFE5"/>
    <a:srgbClr val="CCFFCC"/>
    <a:srgbClr val="00539B"/>
    <a:srgbClr val="DDFCFF"/>
    <a:srgbClr val="DD48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06" autoAdjust="0"/>
    <p:restoredTop sz="94689" autoAdjust="0"/>
  </p:normalViewPr>
  <p:slideViewPr>
    <p:cSldViewPr showGuides="1">
      <p:cViewPr varScale="1">
        <p:scale>
          <a:sx n="113" d="100"/>
          <a:sy n="113" d="100"/>
        </p:scale>
        <p:origin x="2424" y="84"/>
      </p:cViewPr>
      <p:guideLst>
        <p:guide orient="horz" pos="1008"/>
        <p:guide orient="horz" pos="4176"/>
        <p:guide orient="horz" pos="456"/>
        <p:guide pos="144"/>
        <p:guide pos="5616"/>
        <p:guide pos="2880"/>
      </p:guideLst>
    </p:cSldViewPr>
  </p:slideViewPr>
  <p:notesTextViewPr>
    <p:cViewPr>
      <p:scale>
        <a:sx n="1" d="1"/>
        <a:sy n="1" d="1"/>
      </p:scale>
      <p:origin x="0" y="0"/>
    </p:cViewPr>
  </p:notesTextViewPr>
  <p:sorterViewPr>
    <p:cViewPr>
      <p:scale>
        <a:sx n="200" d="100"/>
        <a:sy n="200" d="100"/>
      </p:scale>
      <p:origin x="0" y="0"/>
    </p:cViewPr>
  </p:sorterViewPr>
  <p:notesViewPr>
    <p:cSldViewPr>
      <p:cViewPr varScale="1">
        <p:scale>
          <a:sx n="85" d="100"/>
          <a:sy n="85" d="100"/>
        </p:scale>
        <p:origin x="3846"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notesMaster" Target="notesMasters/notesMaster1.xml"/><Relationship Id="rId5" Type="http://schemas.openxmlformats.org/officeDocument/2006/relationships/customXml" Target="../customXml/item5.xml"/><Relationship Id="rId15" Type="http://schemas.openxmlformats.org/officeDocument/2006/relationships/theme" Target="theme/theme1.xml"/><Relationship Id="rId10" Type="http://schemas.openxmlformats.org/officeDocument/2006/relationships/slide" Target="slides/slide4.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1"/>
          <c:order val="0"/>
          <c:tx>
            <c:strRef>
              <c:f>'Debt Service'!$C$6</c:f>
              <c:strCache>
                <c:ptCount val="1"/>
                <c:pt idx="0">
                  <c:v>SER 2010 QSCB (Net of Rebate)</c:v>
                </c:pt>
              </c:strCache>
            </c:strRef>
          </c:tx>
          <c:spPr>
            <a:solidFill>
              <a:schemeClr val="accent2"/>
            </a:solidFill>
            <a:ln>
              <a:noFill/>
            </a:ln>
            <a:effectLst/>
          </c:spPr>
          <c:invertIfNegative val="0"/>
          <c:cat>
            <c:numRef>
              <c:f>'Debt Service'!$B$7:$B$27</c:f>
              <c:numCache>
                <c:formatCode>General</c:formatCode>
                <c:ptCount val="21"/>
                <c:pt idx="0">
                  <c:v>2027</c:v>
                </c:pt>
                <c:pt idx="1">
                  <c:v>2028</c:v>
                </c:pt>
                <c:pt idx="2">
                  <c:v>2029</c:v>
                </c:pt>
                <c:pt idx="3">
                  <c:v>2030</c:v>
                </c:pt>
                <c:pt idx="4">
                  <c:v>2031</c:v>
                </c:pt>
                <c:pt idx="5">
                  <c:v>2032</c:v>
                </c:pt>
                <c:pt idx="6">
                  <c:v>2033</c:v>
                </c:pt>
                <c:pt idx="7">
                  <c:v>2034</c:v>
                </c:pt>
                <c:pt idx="8">
                  <c:v>2035</c:v>
                </c:pt>
                <c:pt idx="9">
                  <c:v>2036</c:v>
                </c:pt>
                <c:pt idx="10">
                  <c:v>2037</c:v>
                </c:pt>
                <c:pt idx="11">
                  <c:v>2038</c:v>
                </c:pt>
                <c:pt idx="12">
                  <c:v>2039</c:v>
                </c:pt>
                <c:pt idx="13">
                  <c:v>2040</c:v>
                </c:pt>
                <c:pt idx="14">
                  <c:v>2041</c:v>
                </c:pt>
                <c:pt idx="15">
                  <c:v>2042</c:v>
                </c:pt>
                <c:pt idx="16">
                  <c:v>2043</c:v>
                </c:pt>
                <c:pt idx="17">
                  <c:v>2044</c:v>
                </c:pt>
                <c:pt idx="18">
                  <c:v>2045</c:v>
                </c:pt>
                <c:pt idx="19">
                  <c:v>2046</c:v>
                </c:pt>
                <c:pt idx="20">
                  <c:v>2047</c:v>
                </c:pt>
              </c:numCache>
            </c:numRef>
          </c:cat>
          <c:val>
            <c:numRef>
              <c:f>'Debt Service'!$C$7:$C$27</c:f>
              <c:numCache>
                <c:formatCode>#,##0</c:formatCode>
                <c:ptCount val="21"/>
                <c:pt idx="0">
                  <c:v>784790.36250000005</c:v>
                </c:pt>
                <c:pt idx="1">
                  <c:v>762974.68125000002</c:v>
                </c:pt>
              </c:numCache>
            </c:numRef>
          </c:val>
          <c:extLst>
            <c:ext xmlns:c16="http://schemas.microsoft.com/office/drawing/2014/chart" uri="{C3380CC4-5D6E-409C-BE32-E72D297353CC}">
              <c16:uniqueId val="{00000000-67C3-4B93-A8CD-00ED0E32E4D9}"/>
            </c:ext>
          </c:extLst>
        </c:ser>
        <c:ser>
          <c:idx val="2"/>
          <c:order val="1"/>
          <c:tx>
            <c:strRef>
              <c:f>'Debt Service'!$D$6</c:f>
              <c:strCache>
                <c:ptCount val="1"/>
                <c:pt idx="0">
                  <c:v>SER 2013</c:v>
                </c:pt>
              </c:strCache>
            </c:strRef>
          </c:tx>
          <c:spPr>
            <a:solidFill>
              <a:schemeClr val="accent3"/>
            </a:solidFill>
            <a:ln>
              <a:noFill/>
            </a:ln>
            <a:effectLst/>
          </c:spPr>
          <c:invertIfNegative val="0"/>
          <c:cat>
            <c:numRef>
              <c:f>'Debt Service'!$B$7:$B$27</c:f>
              <c:numCache>
                <c:formatCode>General</c:formatCode>
                <c:ptCount val="21"/>
                <c:pt idx="0">
                  <c:v>2027</c:v>
                </c:pt>
                <c:pt idx="1">
                  <c:v>2028</c:v>
                </c:pt>
                <c:pt idx="2">
                  <c:v>2029</c:v>
                </c:pt>
                <c:pt idx="3">
                  <c:v>2030</c:v>
                </c:pt>
                <c:pt idx="4">
                  <c:v>2031</c:v>
                </c:pt>
                <c:pt idx="5">
                  <c:v>2032</c:v>
                </c:pt>
                <c:pt idx="6">
                  <c:v>2033</c:v>
                </c:pt>
                <c:pt idx="7">
                  <c:v>2034</c:v>
                </c:pt>
                <c:pt idx="8">
                  <c:v>2035</c:v>
                </c:pt>
                <c:pt idx="9">
                  <c:v>2036</c:v>
                </c:pt>
                <c:pt idx="10">
                  <c:v>2037</c:v>
                </c:pt>
                <c:pt idx="11">
                  <c:v>2038</c:v>
                </c:pt>
                <c:pt idx="12">
                  <c:v>2039</c:v>
                </c:pt>
                <c:pt idx="13">
                  <c:v>2040</c:v>
                </c:pt>
                <c:pt idx="14">
                  <c:v>2041</c:v>
                </c:pt>
                <c:pt idx="15">
                  <c:v>2042</c:v>
                </c:pt>
                <c:pt idx="16">
                  <c:v>2043</c:v>
                </c:pt>
                <c:pt idx="17">
                  <c:v>2044</c:v>
                </c:pt>
                <c:pt idx="18">
                  <c:v>2045</c:v>
                </c:pt>
                <c:pt idx="19">
                  <c:v>2046</c:v>
                </c:pt>
                <c:pt idx="20">
                  <c:v>2047</c:v>
                </c:pt>
              </c:numCache>
            </c:numRef>
          </c:cat>
          <c:val>
            <c:numRef>
              <c:f>'Debt Service'!$D$7:$D$27</c:f>
              <c:numCache>
                <c:formatCode>#,##0</c:formatCode>
                <c:ptCount val="21"/>
                <c:pt idx="0">
                  <c:v>482612.23</c:v>
                </c:pt>
                <c:pt idx="1">
                  <c:v>483013.16</c:v>
                </c:pt>
                <c:pt idx="2">
                  <c:v>629642.13</c:v>
                </c:pt>
                <c:pt idx="3">
                  <c:v>630860.93999999994</c:v>
                </c:pt>
                <c:pt idx="4">
                  <c:v>634259.57999999996</c:v>
                </c:pt>
                <c:pt idx="5">
                  <c:v>631560.81999999995</c:v>
                </c:pt>
                <c:pt idx="6">
                  <c:v>632760</c:v>
                </c:pt>
                <c:pt idx="7">
                  <c:v>619634.69999999995</c:v>
                </c:pt>
              </c:numCache>
            </c:numRef>
          </c:val>
          <c:extLst>
            <c:ext xmlns:c16="http://schemas.microsoft.com/office/drawing/2014/chart" uri="{C3380CC4-5D6E-409C-BE32-E72D297353CC}">
              <c16:uniqueId val="{00000001-67C3-4B93-A8CD-00ED0E32E4D9}"/>
            </c:ext>
          </c:extLst>
        </c:ser>
        <c:ser>
          <c:idx val="3"/>
          <c:order val="2"/>
          <c:tx>
            <c:strRef>
              <c:f>'Debt Service'!$E$6</c:f>
              <c:strCache>
                <c:ptCount val="1"/>
                <c:pt idx="0">
                  <c:v>SER 2016</c:v>
                </c:pt>
              </c:strCache>
            </c:strRef>
          </c:tx>
          <c:spPr>
            <a:solidFill>
              <a:srgbClr val="EAAB00"/>
            </a:solidFill>
            <a:ln>
              <a:noFill/>
            </a:ln>
            <a:effectLst/>
          </c:spPr>
          <c:invertIfNegative val="0"/>
          <c:cat>
            <c:numRef>
              <c:f>'Debt Service'!$B$7:$B$27</c:f>
              <c:numCache>
                <c:formatCode>General</c:formatCode>
                <c:ptCount val="21"/>
                <c:pt idx="0">
                  <c:v>2027</c:v>
                </c:pt>
                <c:pt idx="1">
                  <c:v>2028</c:v>
                </c:pt>
                <c:pt idx="2">
                  <c:v>2029</c:v>
                </c:pt>
                <c:pt idx="3">
                  <c:v>2030</c:v>
                </c:pt>
                <c:pt idx="4">
                  <c:v>2031</c:v>
                </c:pt>
                <c:pt idx="5">
                  <c:v>2032</c:v>
                </c:pt>
                <c:pt idx="6">
                  <c:v>2033</c:v>
                </c:pt>
                <c:pt idx="7">
                  <c:v>2034</c:v>
                </c:pt>
                <c:pt idx="8">
                  <c:v>2035</c:v>
                </c:pt>
                <c:pt idx="9">
                  <c:v>2036</c:v>
                </c:pt>
                <c:pt idx="10">
                  <c:v>2037</c:v>
                </c:pt>
                <c:pt idx="11">
                  <c:v>2038</c:v>
                </c:pt>
                <c:pt idx="12">
                  <c:v>2039</c:v>
                </c:pt>
                <c:pt idx="13">
                  <c:v>2040</c:v>
                </c:pt>
                <c:pt idx="14">
                  <c:v>2041</c:v>
                </c:pt>
                <c:pt idx="15">
                  <c:v>2042</c:v>
                </c:pt>
                <c:pt idx="16">
                  <c:v>2043</c:v>
                </c:pt>
                <c:pt idx="17">
                  <c:v>2044</c:v>
                </c:pt>
                <c:pt idx="18">
                  <c:v>2045</c:v>
                </c:pt>
                <c:pt idx="19">
                  <c:v>2046</c:v>
                </c:pt>
                <c:pt idx="20">
                  <c:v>2047</c:v>
                </c:pt>
              </c:numCache>
            </c:numRef>
          </c:cat>
          <c:val>
            <c:numRef>
              <c:f>'Debt Service'!$E$7:$E$27</c:f>
              <c:numCache>
                <c:formatCode>#,##0</c:formatCode>
                <c:ptCount val="21"/>
                <c:pt idx="0">
                  <c:v>577921.86</c:v>
                </c:pt>
                <c:pt idx="1">
                  <c:v>606600.67000000004</c:v>
                </c:pt>
                <c:pt idx="2">
                  <c:v>656075.67000000004</c:v>
                </c:pt>
                <c:pt idx="3">
                  <c:v>654350.91</c:v>
                </c:pt>
                <c:pt idx="4">
                  <c:v>657101.59</c:v>
                </c:pt>
                <c:pt idx="5">
                  <c:v>654325.99</c:v>
                </c:pt>
                <c:pt idx="6">
                  <c:v>656025.43000000005</c:v>
                </c:pt>
                <c:pt idx="7">
                  <c:v>666976.23</c:v>
                </c:pt>
                <c:pt idx="8">
                  <c:v>661835.12</c:v>
                </c:pt>
                <c:pt idx="9">
                  <c:v>665663.02</c:v>
                </c:pt>
                <c:pt idx="10">
                  <c:v>656276.97</c:v>
                </c:pt>
              </c:numCache>
            </c:numRef>
          </c:val>
          <c:extLst>
            <c:ext xmlns:c16="http://schemas.microsoft.com/office/drawing/2014/chart" uri="{C3380CC4-5D6E-409C-BE32-E72D297353CC}">
              <c16:uniqueId val="{00000002-67C3-4B93-A8CD-00ED0E32E4D9}"/>
            </c:ext>
          </c:extLst>
        </c:ser>
        <c:ser>
          <c:idx val="4"/>
          <c:order val="3"/>
          <c:tx>
            <c:strRef>
              <c:f>'Debt Service'!$F$6</c:f>
              <c:strCache>
                <c:ptCount val="1"/>
                <c:pt idx="0">
                  <c:v>Est. SER 2026</c:v>
                </c:pt>
              </c:strCache>
            </c:strRef>
          </c:tx>
          <c:spPr>
            <a:pattFill prst="dkUpDiag">
              <a:fgClr>
                <a:srgbClr val="00B0F0"/>
              </a:fgClr>
              <a:bgClr>
                <a:srgbClr val="FFFFFF"/>
              </a:bgClr>
            </a:pattFill>
            <a:ln>
              <a:noFill/>
            </a:ln>
            <a:effectLst/>
          </c:spPr>
          <c:invertIfNegative val="0"/>
          <c:cat>
            <c:numRef>
              <c:f>'Debt Service'!$B$7:$B$27</c:f>
              <c:numCache>
                <c:formatCode>General</c:formatCode>
                <c:ptCount val="21"/>
                <c:pt idx="0">
                  <c:v>2027</c:v>
                </c:pt>
                <c:pt idx="1">
                  <c:v>2028</c:v>
                </c:pt>
                <c:pt idx="2">
                  <c:v>2029</c:v>
                </c:pt>
                <c:pt idx="3">
                  <c:v>2030</c:v>
                </c:pt>
                <c:pt idx="4">
                  <c:v>2031</c:v>
                </c:pt>
                <c:pt idx="5">
                  <c:v>2032</c:v>
                </c:pt>
                <c:pt idx="6">
                  <c:v>2033</c:v>
                </c:pt>
                <c:pt idx="7">
                  <c:v>2034</c:v>
                </c:pt>
                <c:pt idx="8">
                  <c:v>2035</c:v>
                </c:pt>
                <c:pt idx="9">
                  <c:v>2036</c:v>
                </c:pt>
                <c:pt idx="10">
                  <c:v>2037</c:v>
                </c:pt>
                <c:pt idx="11">
                  <c:v>2038</c:v>
                </c:pt>
                <c:pt idx="12">
                  <c:v>2039</c:v>
                </c:pt>
                <c:pt idx="13">
                  <c:v>2040</c:v>
                </c:pt>
                <c:pt idx="14">
                  <c:v>2041</c:v>
                </c:pt>
                <c:pt idx="15">
                  <c:v>2042</c:v>
                </c:pt>
                <c:pt idx="16">
                  <c:v>2043</c:v>
                </c:pt>
                <c:pt idx="17">
                  <c:v>2044</c:v>
                </c:pt>
                <c:pt idx="18">
                  <c:v>2045</c:v>
                </c:pt>
                <c:pt idx="19">
                  <c:v>2046</c:v>
                </c:pt>
                <c:pt idx="20">
                  <c:v>2047</c:v>
                </c:pt>
              </c:numCache>
            </c:numRef>
          </c:cat>
          <c:val>
            <c:numRef>
              <c:f>'Debt Service'!$F$7:$F$27</c:f>
              <c:numCache>
                <c:formatCode>#,##0</c:formatCode>
                <c:ptCount val="21"/>
                <c:pt idx="0">
                  <c:v>391573</c:v>
                </c:pt>
                <c:pt idx="1">
                  <c:v>932545</c:v>
                </c:pt>
                <c:pt idx="2">
                  <c:v>1244355</c:v>
                </c:pt>
                <c:pt idx="3">
                  <c:v>1245888.75</c:v>
                </c:pt>
                <c:pt idx="4">
                  <c:v>1236887.5</c:v>
                </c:pt>
                <c:pt idx="5">
                  <c:v>1242032.5</c:v>
                </c:pt>
                <c:pt idx="6">
                  <c:v>1241133.75</c:v>
                </c:pt>
                <c:pt idx="7">
                  <c:v>1244277.5</c:v>
                </c:pt>
                <c:pt idx="8">
                  <c:v>1369255</c:v>
                </c:pt>
                <c:pt idx="9">
                  <c:v>1356032.5</c:v>
                </c:pt>
                <c:pt idx="10">
                  <c:v>1376138.75</c:v>
                </c:pt>
                <c:pt idx="11">
                  <c:v>1888207.5</c:v>
                </c:pt>
                <c:pt idx="12">
                  <c:v>1886760</c:v>
                </c:pt>
                <c:pt idx="13">
                  <c:v>1886862.5</c:v>
                </c:pt>
                <c:pt idx="14">
                  <c:v>1888550</c:v>
                </c:pt>
                <c:pt idx="15">
                  <c:v>1886615</c:v>
                </c:pt>
                <c:pt idx="16">
                  <c:v>1885872.5</c:v>
                </c:pt>
                <c:pt idx="17">
                  <c:v>1886391.25</c:v>
                </c:pt>
                <c:pt idx="18">
                  <c:v>1887460</c:v>
                </c:pt>
                <c:pt idx="19">
                  <c:v>1888320</c:v>
                </c:pt>
                <c:pt idx="20">
                  <c:v>1883700</c:v>
                </c:pt>
              </c:numCache>
            </c:numRef>
          </c:val>
          <c:extLst>
            <c:ext xmlns:c16="http://schemas.microsoft.com/office/drawing/2014/chart" uri="{C3380CC4-5D6E-409C-BE32-E72D297353CC}">
              <c16:uniqueId val="{00000003-67C3-4B93-A8CD-00ED0E32E4D9}"/>
            </c:ext>
          </c:extLst>
        </c:ser>
        <c:dLbls>
          <c:showLegendKey val="0"/>
          <c:showVal val="0"/>
          <c:showCatName val="0"/>
          <c:showSerName val="0"/>
          <c:showPercent val="0"/>
          <c:showBubbleSize val="0"/>
        </c:dLbls>
        <c:gapWidth val="150"/>
        <c:overlap val="100"/>
        <c:axId val="1677217968"/>
        <c:axId val="1677216528"/>
      </c:barChart>
      <c:lineChart>
        <c:grouping val="standard"/>
        <c:varyColors val="0"/>
        <c:ser>
          <c:idx val="0"/>
          <c:order val="4"/>
          <c:tx>
            <c:strRef>
              <c:f>'Debt Service'!$G$6</c:f>
              <c:strCache>
                <c:ptCount val="1"/>
                <c:pt idx="0">
                  <c:v>Bondable Revenue</c:v>
                </c:pt>
              </c:strCache>
            </c:strRef>
          </c:tx>
          <c:spPr>
            <a:ln w="28575" cap="rnd">
              <a:solidFill>
                <a:srgbClr val="000000"/>
              </a:solidFill>
              <a:round/>
            </a:ln>
            <a:effectLst/>
          </c:spPr>
          <c:marker>
            <c:symbol val="none"/>
          </c:marker>
          <c:cat>
            <c:numRef>
              <c:f>'Debt Service'!$B$7:$B$27</c:f>
              <c:numCache>
                <c:formatCode>General</c:formatCode>
                <c:ptCount val="21"/>
                <c:pt idx="0">
                  <c:v>2027</c:v>
                </c:pt>
                <c:pt idx="1">
                  <c:v>2028</c:v>
                </c:pt>
                <c:pt idx="2">
                  <c:v>2029</c:v>
                </c:pt>
                <c:pt idx="3">
                  <c:v>2030</c:v>
                </c:pt>
                <c:pt idx="4">
                  <c:v>2031</c:v>
                </c:pt>
                <c:pt idx="5">
                  <c:v>2032</c:v>
                </c:pt>
                <c:pt idx="6">
                  <c:v>2033</c:v>
                </c:pt>
                <c:pt idx="7">
                  <c:v>2034</c:v>
                </c:pt>
                <c:pt idx="8">
                  <c:v>2035</c:v>
                </c:pt>
                <c:pt idx="9">
                  <c:v>2036</c:v>
                </c:pt>
                <c:pt idx="10">
                  <c:v>2037</c:v>
                </c:pt>
                <c:pt idx="11">
                  <c:v>2038</c:v>
                </c:pt>
                <c:pt idx="12">
                  <c:v>2039</c:v>
                </c:pt>
                <c:pt idx="13">
                  <c:v>2040</c:v>
                </c:pt>
                <c:pt idx="14">
                  <c:v>2041</c:v>
                </c:pt>
                <c:pt idx="15">
                  <c:v>2042</c:v>
                </c:pt>
                <c:pt idx="16">
                  <c:v>2043</c:v>
                </c:pt>
                <c:pt idx="17">
                  <c:v>2044</c:v>
                </c:pt>
                <c:pt idx="18">
                  <c:v>2045</c:v>
                </c:pt>
                <c:pt idx="19">
                  <c:v>2046</c:v>
                </c:pt>
                <c:pt idx="20">
                  <c:v>2047</c:v>
                </c:pt>
              </c:numCache>
            </c:numRef>
          </c:cat>
          <c:val>
            <c:numRef>
              <c:f>'Debt Service'!$G$7:$G$27</c:f>
              <c:numCache>
                <c:formatCode>#,##0</c:formatCode>
                <c:ptCount val="21"/>
                <c:pt idx="0">
                  <c:v>5716296</c:v>
                </c:pt>
                <c:pt idx="1">
                  <c:v>5716296</c:v>
                </c:pt>
                <c:pt idx="2">
                  <c:v>5716296</c:v>
                </c:pt>
                <c:pt idx="3">
                  <c:v>5716296</c:v>
                </c:pt>
                <c:pt idx="4">
                  <c:v>5716296</c:v>
                </c:pt>
                <c:pt idx="5">
                  <c:v>5716296</c:v>
                </c:pt>
                <c:pt idx="6">
                  <c:v>5716296</c:v>
                </c:pt>
                <c:pt idx="7">
                  <c:v>5716296</c:v>
                </c:pt>
                <c:pt idx="8">
                  <c:v>5716296</c:v>
                </c:pt>
                <c:pt idx="9">
                  <c:v>5716296</c:v>
                </c:pt>
                <c:pt idx="10">
                  <c:v>5716296</c:v>
                </c:pt>
                <c:pt idx="11">
                  <c:v>5716296</c:v>
                </c:pt>
                <c:pt idx="12">
                  <c:v>5716296</c:v>
                </c:pt>
                <c:pt idx="13">
                  <c:v>5716296</c:v>
                </c:pt>
                <c:pt idx="14">
                  <c:v>5716296</c:v>
                </c:pt>
                <c:pt idx="15">
                  <c:v>5716296</c:v>
                </c:pt>
                <c:pt idx="16">
                  <c:v>5716296</c:v>
                </c:pt>
                <c:pt idx="17">
                  <c:v>5716296</c:v>
                </c:pt>
                <c:pt idx="18">
                  <c:v>5716296</c:v>
                </c:pt>
                <c:pt idx="19">
                  <c:v>5716296</c:v>
                </c:pt>
                <c:pt idx="20">
                  <c:v>3771912</c:v>
                </c:pt>
              </c:numCache>
            </c:numRef>
          </c:val>
          <c:smooth val="0"/>
          <c:extLst>
            <c:ext xmlns:c16="http://schemas.microsoft.com/office/drawing/2014/chart" uri="{C3380CC4-5D6E-409C-BE32-E72D297353CC}">
              <c16:uniqueId val="{00000004-67C3-4B93-A8CD-00ED0E32E4D9}"/>
            </c:ext>
          </c:extLst>
        </c:ser>
        <c:dLbls>
          <c:showLegendKey val="0"/>
          <c:showVal val="0"/>
          <c:showCatName val="0"/>
          <c:showSerName val="0"/>
          <c:showPercent val="0"/>
          <c:showBubbleSize val="0"/>
        </c:dLbls>
        <c:marker val="1"/>
        <c:smooth val="0"/>
        <c:axId val="1677217968"/>
        <c:axId val="1677216528"/>
      </c:lineChart>
      <c:catAx>
        <c:axId val="16772179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100" b="0" i="0" u="none" strike="noStrike" kern="1200" baseline="0">
                <a:solidFill>
                  <a:schemeClr val="tx1"/>
                </a:solidFill>
                <a:latin typeface="+mn-lt"/>
                <a:ea typeface="+mn-ea"/>
                <a:cs typeface="+mn-cs"/>
              </a:defRPr>
            </a:pPr>
            <a:endParaRPr lang="en-US"/>
          </a:p>
        </c:txPr>
        <c:crossAx val="1677216528"/>
        <c:crosses val="autoZero"/>
        <c:auto val="1"/>
        <c:lblAlgn val="ctr"/>
        <c:lblOffset val="100"/>
        <c:noMultiLvlLbl val="0"/>
      </c:catAx>
      <c:valAx>
        <c:axId val="1677216528"/>
        <c:scaling>
          <c:orientation val="minMax"/>
          <c:max val="600000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en-US"/>
          </a:p>
        </c:txPr>
        <c:crossAx val="1677217968"/>
        <c:crosses val="autoZero"/>
        <c:crossBetween val="between"/>
      </c:valAx>
      <c:spPr>
        <a:noFill/>
        <a:ln>
          <a:noFill/>
        </a:ln>
        <a:effectLst/>
      </c:spPr>
    </c:plotArea>
    <c:legend>
      <c:legendPos val="b"/>
      <c:legendEntry>
        <c:idx val="4"/>
        <c:delete val="1"/>
      </c:legendEntry>
      <c:overlay val="0"/>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100">
          <a:solidFill>
            <a:schemeClr val="tx1"/>
          </a:solidFill>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0.42609</cdr:x>
      <cdr:y>0.15281</cdr:y>
    </cdr:from>
    <cdr:to>
      <cdr:x>0.84546</cdr:x>
      <cdr:y>0.35626</cdr:y>
    </cdr:to>
    <cdr:sp macro="" textlink="">
      <cdr:nvSpPr>
        <cdr:cNvPr id="2" name="TextBox 1">
          <a:extLst xmlns:a="http://schemas.openxmlformats.org/drawingml/2006/main">
            <a:ext uri="{FF2B5EF4-FFF2-40B4-BE49-F238E27FC236}">
              <a16:creationId xmlns:a16="http://schemas.microsoft.com/office/drawing/2014/main" id="{4427E7DE-5DEC-43AB-134A-24099B62F6A8}"/>
            </a:ext>
          </a:extLst>
        </cdr:cNvPr>
        <cdr:cNvSpPr txBox="1"/>
      </cdr:nvSpPr>
      <cdr:spPr>
        <a:xfrm xmlns:a="http://schemas.openxmlformats.org/drawingml/2006/main">
          <a:off x="3733800" y="745225"/>
          <a:ext cx="3674960" cy="992175"/>
        </a:xfrm>
        <a:prstGeom xmlns:a="http://schemas.openxmlformats.org/drawingml/2006/main" prst="roundRect">
          <a:avLst/>
        </a:prstGeom>
        <a:solidFill xmlns:a="http://schemas.openxmlformats.org/drawingml/2006/main">
          <a:schemeClr val="bg1"/>
        </a:solidFill>
        <a:ln xmlns:a="http://schemas.openxmlformats.org/drawingml/2006/main" w="25400">
          <a:solidFill>
            <a:schemeClr val="accent6"/>
          </a:solidFill>
        </a:ln>
      </cdr:spPr>
      <cdr:txBody>
        <a:bodyPr xmlns:a="http://schemas.openxmlformats.org/drawingml/2006/main" vertOverflow="clip" wrap="square" lIns="0" tIns="0" rIns="0" bIns="0" rtlCol="0" anchor="ctr" anchorCtr="0">
          <a:noAutofit/>
        </a:bodyPr>
        <a:lstStyle xmlns:a="http://schemas.openxmlformats.org/drawingml/2006/main"/>
        <a:p xmlns:a="http://schemas.openxmlformats.org/drawingml/2006/main">
          <a:pPr algn="ctr">
            <a:lnSpc>
              <a:spcPct val="90000"/>
            </a:lnSpc>
          </a:pPr>
          <a:r>
            <a:rPr lang="en-US" sz="1800" b="1" kern="1200" dirty="0">
              <a:latin typeface="Segoe UI" panose="020B0502040204020203" pitchFamily="34" charset="0"/>
              <a:cs typeface="Segoe UI" panose="020B0502040204020203" pitchFamily="34" charset="0"/>
            </a:rPr>
            <a:t>Est. Resulting Bonding Capacity </a:t>
          </a:r>
        </a:p>
        <a:p xmlns:a="http://schemas.openxmlformats.org/drawingml/2006/main">
          <a:pPr marL="182880" algn="l">
            <a:lnSpc>
              <a:spcPct val="90000"/>
            </a:lnSpc>
          </a:pPr>
          <a:r>
            <a:rPr lang="en-US" sz="1400" kern="1200" dirty="0">
              <a:latin typeface="Segoe UI" panose="020B0502040204020203" pitchFamily="34" charset="0"/>
              <a:cs typeface="Segoe UI" panose="020B0502040204020203" pitchFamily="34" charset="0"/>
            </a:rPr>
            <a:t>July 2027 (FY 2028): $47 Million</a:t>
          </a:r>
        </a:p>
        <a:p xmlns:a="http://schemas.openxmlformats.org/drawingml/2006/main">
          <a:pPr marL="182880" algn="l">
            <a:lnSpc>
              <a:spcPct val="90000"/>
            </a:lnSpc>
          </a:pPr>
          <a:r>
            <a:rPr lang="en-US" sz="1400" kern="1200" dirty="0">
              <a:latin typeface="Segoe UI" panose="020B0502040204020203" pitchFamily="34" charset="0"/>
              <a:cs typeface="Segoe UI" panose="020B0502040204020203" pitchFamily="34" charset="0"/>
            </a:rPr>
            <a:t>July 2028 (FY 2029): $50 Million</a:t>
          </a:r>
        </a:p>
        <a:p xmlns:a="http://schemas.openxmlformats.org/drawingml/2006/main">
          <a:pPr marL="182880" algn="l">
            <a:lnSpc>
              <a:spcPct val="90000"/>
            </a:lnSpc>
          </a:pPr>
          <a:r>
            <a:rPr lang="en-US" sz="1400" kern="1200" dirty="0">
              <a:latin typeface="Segoe UI" panose="020B0502040204020203" pitchFamily="34" charset="0"/>
              <a:cs typeface="Segoe UI" panose="020B0502040204020203" pitchFamily="34" charset="0"/>
            </a:rPr>
            <a:t>July 2030 (FY 2031): $54 Million</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CCD573-97F2-84BE-99B9-E390276596B9}"/>
              </a:ext>
            </a:extLst>
          </p:cNvPr>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9D1F5C9-B4CB-E180-80FC-49C0158073FE}"/>
              </a:ext>
            </a:extLst>
          </p:cNvPr>
          <p:cNvSpPr>
            <a:spLocks noGrp="1"/>
          </p:cNvSpPr>
          <p:nvPr>
            <p:ph type="dt" sz="quarter" idx="1"/>
          </p:nvPr>
        </p:nvSpPr>
        <p:spPr>
          <a:xfrm>
            <a:off x="3978275" y="0"/>
            <a:ext cx="3043238" cy="466725"/>
          </a:xfrm>
          <a:prstGeom prst="rect">
            <a:avLst/>
          </a:prstGeom>
        </p:spPr>
        <p:txBody>
          <a:bodyPr vert="horz" lIns="91440" tIns="45720" rIns="91440" bIns="45720" rtlCol="0"/>
          <a:lstStyle>
            <a:lvl1pPr algn="r">
              <a:defRPr sz="1200"/>
            </a:lvl1pPr>
          </a:lstStyle>
          <a:p>
            <a:fld id="{4EB2EE7A-D9B8-44B6-B5AA-BF8357700FB1}" type="datetimeFigureOut">
              <a:rPr lang="en-US" smtClean="0"/>
              <a:t>6/22/2026</a:t>
            </a:fld>
            <a:endParaRPr lang="en-US"/>
          </a:p>
        </p:txBody>
      </p:sp>
      <p:sp>
        <p:nvSpPr>
          <p:cNvPr id="4" name="Footer Placeholder 3">
            <a:extLst>
              <a:ext uri="{FF2B5EF4-FFF2-40B4-BE49-F238E27FC236}">
                <a16:creationId xmlns:a16="http://schemas.microsoft.com/office/drawing/2014/main" id="{EB3052AC-BBF0-7DAE-0409-0979F28F4969}"/>
              </a:ext>
            </a:extLst>
          </p:cNvPr>
          <p:cNvSpPr>
            <a:spLocks noGrp="1"/>
          </p:cNvSpPr>
          <p:nvPr>
            <p:ph type="ftr" sz="quarter" idx="2"/>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C24B4F5-E2B1-6FE6-9FFA-692634B6A89D}"/>
              </a:ext>
            </a:extLst>
          </p:cNvPr>
          <p:cNvSpPr>
            <a:spLocks noGrp="1"/>
          </p:cNvSpPr>
          <p:nvPr>
            <p:ph type="sldNum" sz="quarter" idx="3"/>
          </p:nvPr>
        </p:nvSpPr>
        <p:spPr>
          <a:xfrm>
            <a:off x="3978275" y="8842375"/>
            <a:ext cx="3043238" cy="466725"/>
          </a:xfrm>
          <a:prstGeom prst="rect">
            <a:avLst/>
          </a:prstGeom>
        </p:spPr>
        <p:txBody>
          <a:bodyPr vert="horz" lIns="91440" tIns="45720" rIns="91440" bIns="45720" rtlCol="0" anchor="b"/>
          <a:lstStyle>
            <a:lvl1pPr algn="r">
              <a:defRPr sz="1200"/>
            </a:lvl1pPr>
          </a:lstStyle>
          <a:p>
            <a:fld id="{A0F450A8-2432-4968-82F4-AF670B34BDB7}" type="slidenum">
              <a:rPr lang="en-US" smtClean="0"/>
              <a:t>‹#›</a:t>
            </a:fld>
            <a:endParaRPr lang="en-US"/>
          </a:p>
        </p:txBody>
      </p:sp>
    </p:spTree>
    <p:extLst>
      <p:ext uri="{BB962C8B-B14F-4D97-AF65-F5344CB8AC3E}">
        <p14:creationId xmlns:p14="http://schemas.microsoft.com/office/powerpoint/2010/main" val="33619795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17" tIns="46659" rIns="93317" bIns="46659" rtlCol="0"/>
          <a:lstStyle>
            <a:lvl1pPr algn="l">
              <a:defRPr sz="1300"/>
            </a:lvl1pPr>
          </a:lstStyle>
          <a:p>
            <a:endParaRPr lang="en-US"/>
          </a:p>
        </p:txBody>
      </p:sp>
      <p:sp>
        <p:nvSpPr>
          <p:cNvPr id="3" name="Date Placeholder 2"/>
          <p:cNvSpPr>
            <a:spLocks noGrp="1"/>
          </p:cNvSpPr>
          <p:nvPr>
            <p:ph type="dt" idx="1"/>
          </p:nvPr>
        </p:nvSpPr>
        <p:spPr>
          <a:xfrm>
            <a:off x="3978131" y="0"/>
            <a:ext cx="3043343" cy="465455"/>
          </a:xfrm>
          <a:prstGeom prst="rect">
            <a:avLst/>
          </a:prstGeom>
        </p:spPr>
        <p:txBody>
          <a:bodyPr vert="horz" lIns="93317" tIns="46659" rIns="93317" bIns="46659" rtlCol="0"/>
          <a:lstStyle>
            <a:lvl1pPr algn="r">
              <a:defRPr sz="1300"/>
            </a:lvl1pPr>
          </a:lstStyle>
          <a:p>
            <a:fld id="{F167BC72-52FE-40B7-B367-4C4017F439CA}" type="datetimeFigureOut">
              <a:rPr lang="en-US" smtClean="0"/>
              <a:t>6/22/2026</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17" tIns="46659" rIns="93317" bIns="46659"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17" tIns="46659" rIns="93317" bIns="4665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5455"/>
          </a:xfrm>
          <a:prstGeom prst="rect">
            <a:avLst/>
          </a:prstGeom>
        </p:spPr>
        <p:txBody>
          <a:bodyPr vert="horz" lIns="93317" tIns="46659" rIns="93317" bIns="46659" rtlCol="0" anchor="b"/>
          <a:lstStyle>
            <a:lvl1pPr algn="l">
              <a:defRPr sz="1300"/>
            </a:lvl1pPr>
          </a:lstStyle>
          <a:p>
            <a:endParaRPr lang="en-US"/>
          </a:p>
        </p:txBody>
      </p:sp>
      <p:sp>
        <p:nvSpPr>
          <p:cNvPr id="7" name="Slide Number Placeholder 6"/>
          <p:cNvSpPr>
            <a:spLocks noGrp="1"/>
          </p:cNvSpPr>
          <p:nvPr>
            <p:ph type="sldNum" sz="quarter" idx="5"/>
          </p:nvPr>
        </p:nvSpPr>
        <p:spPr>
          <a:xfrm>
            <a:off x="3978131" y="8842030"/>
            <a:ext cx="3043343" cy="465455"/>
          </a:xfrm>
          <a:prstGeom prst="rect">
            <a:avLst/>
          </a:prstGeom>
        </p:spPr>
        <p:txBody>
          <a:bodyPr vert="horz" lIns="93317" tIns="46659" rIns="93317" bIns="46659" rtlCol="0" anchor="b"/>
          <a:lstStyle>
            <a:lvl1pPr algn="r">
              <a:defRPr sz="1300"/>
            </a:lvl1pPr>
          </a:lstStyle>
          <a:p>
            <a:fld id="{443FBC64-36C6-4C97-98F5-3602FED4CCC3}" type="slidenum">
              <a:rPr lang="en-US" smtClean="0"/>
              <a:t>‹#›</a:t>
            </a:fld>
            <a:endParaRPr lang="en-US"/>
          </a:p>
        </p:txBody>
      </p:sp>
    </p:spTree>
    <p:extLst>
      <p:ext uri="{BB962C8B-B14F-4D97-AF65-F5344CB8AC3E}">
        <p14:creationId xmlns:p14="http://schemas.microsoft.com/office/powerpoint/2010/main" val="2790140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WB_Title">
    <p:spTree>
      <p:nvGrpSpPr>
        <p:cNvPr id="1" name=""/>
        <p:cNvGrpSpPr/>
        <p:nvPr/>
      </p:nvGrpSpPr>
      <p:grpSpPr>
        <a:xfrm>
          <a:off x="0" y="0"/>
          <a:ext cx="0" cy="0"/>
          <a:chOff x="0" y="0"/>
          <a:chExt cx="0" cy="0"/>
        </a:xfrm>
      </p:grpSpPr>
      <p:pic>
        <p:nvPicPr>
          <p:cNvPr id="42" name="Picture 41"/>
          <p:cNvPicPr>
            <a:picLocks noChangeAspect="1"/>
          </p:cNvPicPr>
          <p:nvPr userDrawn="1"/>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b="1106"/>
          <a:stretch/>
        </p:blipFill>
        <p:spPr>
          <a:xfrm>
            <a:off x="0" y="3222752"/>
            <a:ext cx="9144000" cy="3635248"/>
          </a:xfrm>
          <a:prstGeom prst="rect">
            <a:avLst/>
          </a:prstGeom>
        </p:spPr>
      </p:pic>
      <p:sp>
        <p:nvSpPr>
          <p:cNvPr id="2" name="Title 1"/>
          <p:cNvSpPr>
            <a:spLocks noGrp="1"/>
          </p:cNvSpPr>
          <p:nvPr>
            <p:ph type="ctrTitle" hasCustomPrompt="1"/>
          </p:nvPr>
        </p:nvSpPr>
        <p:spPr>
          <a:xfrm>
            <a:off x="228302" y="360680"/>
            <a:ext cx="7175716" cy="1828800"/>
          </a:xfrm>
          <a:prstGeom prst="rect">
            <a:avLst/>
          </a:prstGeom>
          <a:noFill/>
        </p:spPr>
        <p:txBody>
          <a:bodyPr lIns="91440" tIns="45720" rIns="91440" bIns="45720" anchor="t" anchorCtr="0">
            <a:noAutofit/>
          </a:bodyPr>
          <a:lstStyle>
            <a:lvl1pPr algn="l">
              <a:defRPr sz="2800" b="0" cap="none" baseline="0">
                <a:solidFill>
                  <a:schemeClr val="accent2"/>
                </a:solidFill>
              </a:defRPr>
            </a:lvl1pPr>
          </a:lstStyle>
          <a:p>
            <a:r>
              <a:rPr lang="en-US" dirty="0"/>
              <a:t>CLICK TO EDIT MASTER TITLE STYLE</a:t>
            </a:r>
          </a:p>
        </p:txBody>
      </p:sp>
      <p:sp>
        <p:nvSpPr>
          <p:cNvPr id="3" name="Subtitle 2"/>
          <p:cNvSpPr>
            <a:spLocks noGrp="1"/>
          </p:cNvSpPr>
          <p:nvPr>
            <p:ph type="subTitle" idx="1"/>
          </p:nvPr>
        </p:nvSpPr>
        <p:spPr>
          <a:xfrm>
            <a:off x="228600" y="3416300"/>
            <a:ext cx="7162799" cy="457200"/>
          </a:xfrm>
        </p:spPr>
        <p:txBody>
          <a:bodyPr lIns="91440" tIns="45720" rIns="91440" bIns="45720">
            <a:noAutofit/>
          </a:bodyPr>
          <a:lstStyle>
            <a:lvl1pPr marL="0" indent="0" algn="l">
              <a:lnSpc>
                <a:spcPct val="95000"/>
              </a:lnSpc>
              <a:spcBef>
                <a:spcPts val="0"/>
              </a:spcBef>
              <a:spcAft>
                <a:spcPts val="0"/>
              </a:spcAft>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pic>
        <p:nvPicPr>
          <p:cNvPr id="43" name="Picture 4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008105" y="196293"/>
            <a:ext cx="869850" cy="799130"/>
          </a:xfrm>
          <a:prstGeom prst="rect">
            <a:avLst/>
          </a:prstGeom>
        </p:spPr>
      </p:pic>
      <p:grpSp>
        <p:nvGrpSpPr>
          <p:cNvPr id="30" name="Group 29"/>
          <p:cNvGrpSpPr/>
          <p:nvPr userDrawn="1"/>
        </p:nvGrpSpPr>
        <p:grpSpPr>
          <a:xfrm>
            <a:off x="-3021272" y="2286000"/>
            <a:ext cx="13193972" cy="4839013"/>
            <a:chOff x="-3021272" y="2286000"/>
            <a:chExt cx="13193972" cy="4839013"/>
          </a:xfrm>
        </p:grpSpPr>
        <p:grpSp>
          <p:nvGrpSpPr>
            <p:cNvPr id="32" name="Group 31"/>
            <p:cNvGrpSpPr/>
            <p:nvPr userDrawn="1"/>
          </p:nvGrpSpPr>
          <p:grpSpPr>
            <a:xfrm>
              <a:off x="-2057400" y="2286000"/>
              <a:ext cx="12230100" cy="4160782"/>
              <a:chOff x="-2057400" y="2286000"/>
              <a:chExt cx="12230100" cy="4160782"/>
            </a:xfrm>
          </p:grpSpPr>
          <p:sp>
            <p:nvSpPr>
              <p:cNvPr id="51"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52"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53"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4"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5"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6"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7"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8"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122</a:t>
                </a:r>
              </a:p>
              <a:p>
                <a:pPr algn="ctr">
                  <a:lnSpc>
                    <a:spcPct val="80000"/>
                  </a:lnSpc>
                </a:pPr>
                <a:r>
                  <a:rPr lang="en-US" sz="1400" b="1" dirty="0">
                    <a:solidFill>
                      <a:schemeClr val="bg1"/>
                    </a:solidFill>
                  </a:rPr>
                  <a:t>135</a:t>
                </a:r>
                <a:endParaRPr lang="en-GB" sz="1400" b="1" dirty="0">
                  <a:solidFill>
                    <a:schemeClr val="bg1"/>
                  </a:solidFill>
                </a:endParaRPr>
              </a:p>
            </p:txBody>
          </p:sp>
          <p:grpSp>
            <p:nvGrpSpPr>
              <p:cNvPr id="59" name="Group 58"/>
              <p:cNvGrpSpPr/>
              <p:nvPr userDrawn="1"/>
            </p:nvGrpSpPr>
            <p:grpSpPr>
              <a:xfrm>
                <a:off x="9258300" y="2286000"/>
                <a:ext cx="914400" cy="1117699"/>
                <a:chOff x="9258300" y="2286000"/>
                <a:chExt cx="914400" cy="1117699"/>
              </a:xfrm>
            </p:grpSpPr>
            <p:sp>
              <p:nvSpPr>
                <p:cNvPr id="67"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8"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60"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61" name="Group 60"/>
              <p:cNvGrpSpPr/>
              <p:nvPr userDrawn="1"/>
            </p:nvGrpSpPr>
            <p:grpSpPr>
              <a:xfrm>
                <a:off x="9258300" y="3805219"/>
                <a:ext cx="914400" cy="1126603"/>
                <a:chOff x="9258300" y="3526541"/>
                <a:chExt cx="914400" cy="1126603"/>
              </a:xfrm>
            </p:grpSpPr>
            <p:sp>
              <p:nvSpPr>
                <p:cNvPr id="65"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6"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62" name="Group 61"/>
              <p:cNvGrpSpPr/>
              <p:nvPr userDrawn="1"/>
            </p:nvGrpSpPr>
            <p:grpSpPr>
              <a:xfrm>
                <a:off x="9258300" y="5333341"/>
                <a:ext cx="914400" cy="1113441"/>
                <a:chOff x="9258300" y="5030184"/>
                <a:chExt cx="914400" cy="1113441"/>
              </a:xfrm>
            </p:grpSpPr>
            <p:sp>
              <p:nvSpPr>
                <p:cNvPr id="63"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4"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35" name="Group 34"/>
            <p:cNvGrpSpPr/>
            <p:nvPr userDrawn="1"/>
          </p:nvGrpSpPr>
          <p:grpSpPr>
            <a:xfrm>
              <a:off x="-3021272" y="6546300"/>
              <a:ext cx="2927292" cy="166199"/>
              <a:chOff x="-3021272" y="6546300"/>
              <a:chExt cx="2927292" cy="166199"/>
            </a:xfrm>
          </p:grpSpPr>
          <p:cxnSp>
            <p:nvCxnSpPr>
              <p:cNvPr id="45" name="Straight Connector 44"/>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6" name="TextBox 45"/>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36" name="Group 35"/>
            <p:cNvGrpSpPr/>
            <p:nvPr userDrawn="1"/>
          </p:nvGrpSpPr>
          <p:grpSpPr>
            <a:xfrm>
              <a:off x="228658" y="6936825"/>
              <a:ext cx="3488987" cy="166199"/>
              <a:chOff x="228658" y="6936825"/>
              <a:chExt cx="3488987" cy="166199"/>
            </a:xfrm>
          </p:grpSpPr>
          <p:cxnSp>
            <p:nvCxnSpPr>
              <p:cNvPr id="41" name="Straight Connector 40"/>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4" name="TextBox 43"/>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37" name="Group 36"/>
            <p:cNvGrpSpPr/>
            <p:nvPr userDrawn="1"/>
          </p:nvGrpSpPr>
          <p:grpSpPr>
            <a:xfrm>
              <a:off x="5533381" y="6958814"/>
              <a:ext cx="3377992" cy="166199"/>
              <a:chOff x="5533381" y="6958814"/>
              <a:chExt cx="3377992" cy="166199"/>
            </a:xfrm>
          </p:grpSpPr>
          <p:cxnSp>
            <p:nvCxnSpPr>
              <p:cNvPr id="39" name="Straight Connector 38"/>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0" name="TextBox 39"/>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23470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RWB_Prepared">
    <p:spTree>
      <p:nvGrpSpPr>
        <p:cNvPr id="1" name=""/>
        <p:cNvGrpSpPr/>
        <p:nvPr/>
      </p:nvGrpSpPr>
      <p:grpSpPr>
        <a:xfrm>
          <a:off x="0" y="0"/>
          <a:ext cx="0" cy="0"/>
          <a:chOff x="0" y="0"/>
          <a:chExt cx="0" cy="0"/>
        </a:xfrm>
      </p:grpSpPr>
      <p:sp>
        <p:nvSpPr>
          <p:cNvPr id="9" name="Rectangle 8"/>
          <p:cNvSpPr/>
          <p:nvPr userDrawn="1"/>
        </p:nvSpPr>
        <p:spPr>
          <a:xfrm>
            <a:off x="3429000" y="5897563"/>
            <a:ext cx="2478088" cy="94932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[client logo]</a:t>
            </a:r>
          </a:p>
        </p:txBody>
      </p:sp>
      <p:sp>
        <p:nvSpPr>
          <p:cNvPr id="2" name="Title 1"/>
          <p:cNvSpPr>
            <a:spLocks noGrp="1"/>
          </p:cNvSpPr>
          <p:nvPr>
            <p:ph type="title" hasCustomPrompt="1"/>
          </p:nvPr>
        </p:nvSpPr>
        <p:spPr>
          <a:xfrm>
            <a:off x="344488" y="5616575"/>
            <a:ext cx="8105775" cy="182563"/>
          </a:xfrm>
          <a:prstGeom prst="rect">
            <a:avLst/>
          </a:prstGeom>
        </p:spPr>
        <p:txBody>
          <a:bodyPr lIns="0" tIns="0" rIns="0" bIns="0" anchor="t">
            <a:noAutofit/>
          </a:bodyPr>
          <a:lstStyle>
            <a:lvl1pPr algn="l">
              <a:defRPr sz="1200" b="0" i="1" cap="none" baseline="0">
                <a:solidFill>
                  <a:schemeClr val="tx1"/>
                </a:solidFill>
              </a:defRPr>
            </a:lvl1pPr>
          </a:lstStyle>
          <a:p>
            <a:r>
              <a:rPr lang="en-US" dirty="0"/>
              <a:t>[Prepared for/by]</a:t>
            </a:r>
          </a:p>
        </p:txBody>
      </p:sp>
      <p:sp>
        <p:nvSpPr>
          <p:cNvPr id="32" name="Text Placeholder 31"/>
          <p:cNvSpPr>
            <a:spLocks noGrp="1"/>
          </p:cNvSpPr>
          <p:nvPr>
            <p:ph type="body" sz="quarter" idx="10" hasCustomPrompt="1"/>
          </p:nvPr>
        </p:nvSpPr>
        <p:spPr>
          <a:xfrm>
            <a:off x="342900" y="5842976"/>
            <a:ext cx="8104188" cy="332399"/>
          </a:xfrm>
        </p:spPr>
        <p:txBody>
          <a:bodyPr anchor="b"/>
          <a:lstStyle>
            <a:lvl1pPr marL="0" indent="0">
              <a:buNone/>
              <a:defRPr sz="2400"/>
            </a:lvl1pPr>
          </a:lstStyle>
          <a:p>
            <a:pPr lvl="0"/>
            <a:r>
              <a:rPr lang="en-US" dirty="0"/>
              <a:t>[Company Name]</a:t>
            </a:r>
          </a:p>
        </p:txBody>
      </p:sp>
      <p:sp>
        <p:nvSpPr>
          <p:cNvPr id="40" name="Rectangle 39"/>
          <p:cNvSpPr/>
          <p:nvPr userDrawn="1"/>
        </p:nvSpPr>
        <p:spPr>
          <a:xfrm>
            <a:off x="0" y="0"/>
            <a:ext cx="9144000" cy="5486400"/>
          </a:xfrm>
          <a:prstGeom prst="rect">
            <a:avLst/>
          </a:prstGeom>
          <a:noFill/>
          <a:ln w="28575">
            <a:solidFill>
              <a:srgbClr val="FF0000"/>
            </a:solidFill>
            <a:prstDash val="dash"/>
            <a:miter lim="800000"/>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r">
              <a:lnSpc>
                <a:spcPct val="90000"/>
              </a:lnSpc>
            </a:pPr>
            <a:r>
              <a:rPr lang="en-US" sz="1000" dirty="0">
                <a:solidFill>
                  <a:srgbClr val="FF0000"/>
                </a:solidFill>
              </a:rPr>
              <a:t>You may customize the area within the red dotted lines with client-focused artwork</a:t>
            </a:r>
            <a:endParaRPr lang="en-GB" sz="1000" dirty="0">
              <a:solidFill>
                <a:srgbClr val="FF0000"/>
              </a:solidFill>
            </a:endParaRPr>
          </a:p>
        </p:txBody>
      </p:sp>
      <p:grpSp>
        <p:nvGrpSpPr>
          <p:cNvPr id="24" name="Group 23"/>
          <p:cNvGrpSpPr/>
          <p:nvPr userDrawn="1"/>
        </p:nvGrpSpPr>
        <p:grpSpPr>
          <a:xfrm>
            <a:off x="-3021272" y="2286000"/>
            <a:ext cx="13193972" cy="4839013"/>
            <a:chOff x="-3021272" y="2286000"/>
            <a:chExt cx="13193972" cy="4839013"/>
          </a:xfrm>
        </p:grpSpPr>
        <p:grpSp>
          <p:nvGrpSpPr>
            <p:cNvPr id="25" name="Group 24"/>
            <p:cNvGrpSpPr/>
            <p:nvPr userDrawn="1"/>
          </p:nvGrpSpPr>
          <p:grpSpPr>
            <a:xfrm>
              <a:off x="-2057400" y="2286000"/>
              <a:ext cx="12230100" cy="4160782"/>
              <a:chOff x="-2057400" y="2286000"/>
              <a:chExt cx="12230100" cy="4160782"/>
            </a:xfrm>
          </p:grpSpPr>
          <p:sp>
            <p:nvSpPr>
              <p:cNvPr id="45"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46"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47"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48"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49"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0"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1"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2"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53" name="Group 52"/>
              <p:cNvGrpSpPr/>
              <p:nvPr userDrawn="1"/>
            </p:nvGrpSpPr>
            <p:grpSpPr>
              <a:xfrm>
                <a:off x="9258300" y="2286000"/>
                <a:ext cx="914400" cy="1117699"/>
                <a:chOff x="9258300" y="2286000"/>
                <a:chExt cx="914400" cy="1117699"/>
              </a:xfrm>
            </p:grpSpPr>
            <p:sp>
              <p:nvSpPr>
                <p:cNvPr id="61"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2"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54"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55" name="Group 54"/>
              <p:cNvGrpSpPr/>
              <p:nvPr userDrawn="1"/>
            </p:nvGrpSpPr>
            <p:grpSpPr>
              <a:xfrm>
                <a:off x="9258300" y="3805219"/>
                <a:ext cx="914400" cy="1126603"/>
                <a:chOff x="9258300" y="3526541"/>
                <a:chExt cx="914400" cy="1126603"/>
              </a:xfrm>
            </p:grpSpPr>
            <p:sp>
              <p:nvSpPr>
                <p:cNvPr id="59"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0"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56" name="Group 55"/>
              <p:cNvGrpSpPr/>
              <p:nvPr userDrawn="1"/>
            </p:nvGrpSpPr>
            <p:grpSpPr>
              <a:xfrm>
                <a:off x="9258300" y="5333341"/>
                <a:ext cx="914400" cy="1113441"/>
                <a:chOff x="9258300" y="5030184"/>
                <a:chExt cx="914400" cy="1113441"/>
              </a:xfrm>
            </p:grpSpPr>
            <p:sp>
              <p:nvSpPr>
                <p:cNvPr id="57"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58"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6" name="Group 25"/>
            <p:cNvGrpSpPr/>
            <p:nvPr userDrawn="1"/>
          </p:nvGrpSpPr>
          <p:grpSpPr>
            <a:xfrm>
              <a:off x="-3021272" y="6546300"/>
              <a:ext cx="2927292" cy="166199"/>
              <a:chOff x="-3021272" y="6546300"/>
              <a:chExt cx="2927292" cy="166199"/>
            </a:xfrm>
          </p:grpSpPr>
          <p:cxnSp>
            <p:nvCxnSpPr>
              <p:cNvPr id="43" name="Straight Connector 42"/>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4" name="TextBox 43"/>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27" name="Group 26"/>
            <p:cNvGrpSpPr/>
            <p:nvPr userDrawn="1"/>
          </p:nvGrpSpPr>
          <p:grpSpPr>
            <a:xfrm>
              <a:off x="228658" y="6936825"/>
              <a:ext cx="3488987" cy="166199"/>
              <a:chOff x="228658" y="6936825"/>
              <a:chExt cx="3488987" cy="166199"/>
            </a:xfrm>
          </p:grpSpPr>
          <p:cxnSp>
            <p:nvCxnSpPr>
              <p:cNvPr id="41" name="Straight Connector 40"/>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2" name="TextBox 41"/>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28" name="Group 27"/>
            <p:cNvGrpSpPr/>
            <p:nvPr userDrawn="1"/>
          </p:nvGrpSpPr>
          <p:grpSpPr>
            <a:xfrm>
              <a:off x="5533381" y="6958814"/>
              <a:ext cx="3377992" cy="166199"/>
              <a:chOff x="5533381" y="6958814"/>
              <a:chExt cx="3377992" cy="166199"/>
            </a:xfrm>
          </p:grpSpPr>
          <p:cxnSp>
            <p:nvCxnSpPr>
              <p:cNvPr id="38" name="Straight Connector 37"/>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9" name="TextBox 38"/>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2679063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RWB_TOC">
    <p:spTree>
      <p:nvGrpSpPr>
        <p:cNvPr id="1" name=""/>
        <p:cNvGrpSpPr/>
        <p:nvPr/>
      </p:nvGrpSpPr>
      <p:grpSpPr>
        <a:xfrm>
          <a:off x="0" y="0"/>
          <a:ext cx="0" cy="0"/>
          <a:chOff x="0" y="0"/>
          <a:chExt cx="0" cy="0"/>
        </a:xfrm>
      </p:grpSpPr>
      <p:pic>
        <p:nvPicPr>
          <p:cNvPr id="20" name="Picture 2" descr="S:\FI\MarketingMaterial\Graphics\147906-Graphics-Blue-Logo-FINAL.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 y="0"/>
            <a:ext cx="9144001" cy="914400"/>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1"/>
          <p:cNvSpPr>
            <a:spLocks noGrp="1"/>
          </p:cNvSpPr>
          <p:nvPr>
            <p:ph type="title"/>
            <p:custDataLst>
              <p:tags r:id="rId1"/>
            </p:custDataLst>
          </p:nvPr>
        </p:nvSpPr>
        <p:spPr>
          <a:xfrm>
            <a:off x="0" y="0"/>
            <a:ext cx="7772400" cy="841248"/>
          </a:xfrm>
          <a:prstGeom prst="rect">
            <a:avLst/>
          </a:prstGeom>
        </p:spPr>
        <p:txBody>
          <a:bodyPr lIns="228600" tIns="45720" rIns="0" bIns="45720" anchor="b">
            <a:noAutofit/>
          </a:bodyPr>
          <a:lstStyle>
            <a:lvl1pPr algn="l">
              <a:defRPr sz="2400" b="0" cap="none" baseline="0">
                <a:solidFill>
                  <a:schemeClr val="bg1"/>
                </a:solidFill>
              </a:defRPr>
            </a:lvl1pPr>
          </a:lstStyle>
          <a:p>
            <a:r>
              <a:rPr lang="en-US" dirty="0"/>
              <a:t>Click to edit Master title style</a:t>
            </a:r>
          </a:p>
        </p:txBody>
      </p:sp>
      <p:sp>
        <p:nvSpPr>
          <p:cNvPr id="23" name="Content Placeholder 2"/>
          <p:cNvSpPr>
            <a:spLocks noGrp="1"/>
          </p:cNvSpPr>
          <p:nvPr>
            <p:ph idx="1" hasCustomPrompt="1"/>
          </p:nvPr>
        </p:nvSpPr>
        <p:spPr>
          <a:xfrm>
            <a:off x="228600" y="1600200"/>
            <a:ext cx="5943600" cy="457200"/>
          </a:xfrm>
        </p:spPr>
        <p:txBody>
          <a:bodyPr lIns="0" tIns="0" rIns="0" bIns="0">
            <a:noAutofit/>
          </a:bodyPr>
          <a:lstStyle>
            <a:lvl1pPr marL="0" indent="0">
              <a:buFontTx/>
              <a:buNone/>
              <a:tabLst>
                <a:tab pos="5943600" algn="r"/>
              </a:tabLst>
              <a:defRPr sz="1800" b="1">
                <a:solidFill>
                  <a:schemeClr val="tx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[Table of Contents]</a:t>
            </a:r>
          </a:p>
        </p:txBody>
      </p:sp>
      <p:sp>
        <p:nvSpPr>
          <p:cNvPr id="2" name="client name"/>
          <p:cNvSpPr txBox="1"/>
          <p:nvPr userDrawn="1"/>
        </p:nvSpPr>
        <p:spPr>
          <a:xfrm>
            <a:off x="8307058" y="6692900"/>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r>
              <a:rPr kumimoji="0" lang="en-GB" sz="1000" b="0" i="0" u="none" baseline="0" dirty="0">
                <a:solidFill>
                  <a:srgbClr val="000000"/>
                </a:solidFill>
                <a:latin typeface="Calibri"/>
              </a:rPr>
              <a:t>[CLIENT NAME]   |</a:t>
            </a:r>
          </a:p>
        </p:txBody>
      </p:sp>
      <p:grpSp>
        <p:nvGrpSpPr>
          <p:cNvPr id="22" name="Group 21"/>
          <p:cNvGrpSpPr/>
          <p:nvPr userDrawn="1"/>
        </p:nvGrpSpPr>
        <p:grpSpPr>
          <a:xfrm>
            <a:off x="-3232548" y="640800"/>
            <a:ext cx="13405248" cy="6484213"/>
            <a:chOff x="-3232548" y="640800"/>
            <a:chExt cx="13405248" cy="6484213"/>
          </a:xfrm>
        </p:grpSpPr>
        <p:grpSp>
          <p:nvGrpSpPr>
            <p:cNvPr id="25" name="Group 24"/>
            <p:cNvGrpSpPr/>
            <p:nvPr userDrawn="1"/>
          </p:nvGrpSpPr>
          <p:grpSpPr>
            <a:xfrm>
              <a:off x="-2057400" y="2286000"/>
              <a:ext cx="12230100" cy="4160782"/>
              <a:chOff x="-2057400" y="2286000"/>
              <a:chExt cx="12230100" cy="4160782"/>
            </a:xfrm>
          </p:grpSpPr>
          <p:sp>
            <p:nvSpPr>
              <p:cNvPr id="50"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51"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52"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3"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4"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5"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6"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7"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58" name="Group 57"/>
              <p:cNvGrpSpPr/>
              <p:nvPr userDrawn="1"/>
            </p:nvGrpSpPr>
            <p:grpSpPr>
              <a:xfrm>
                <a:off x="9258300" y="2286000"/>
                <a:ext cx="914400" cy="1117699"/>
                <a:chOff x="9258300" y="2286000"/>
                <a:chExt cx="914400" cy="1117699"/>
              </a:xfrm>
            </p:grpSpPr>
            <p:sp>
              <p:nvSpPr>
                <p:cNvPr id="66"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7"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59"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60" name="Group 59"/>
              <p:cNvGrpSpPr/>
              <p:nvPr userDrawn="1"/>
            </p:nvGrpSpPr>
            <p:grpSpPr>
              <a:xfrm>
                <a:off x="9258300" y="3805219"/>
                <a:ext cx="914400" cy="1126603"/>
                <a:chOff x="9258300" y="3526541"/>
                <a:chExt cx="914400" cy="1126603"/>
              </a:xfrm>
            </p:grpSpPr>
            <p:sp>
              <p:nvSpPr>
                <p:cNvPr id="64"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5"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61" name="Group 60"/>
              <p:cNvGrpSpPr/>
              <p:nvPr userDrawn="1"/>
            </p:nvGrpSpPr>
            <p:grpSpPr>
              <a:xfrm>
                <a:off x="9258300" y="5333341"/>
                <a:ext cx="914400" cy="1113441"/>
                <a:chOff x="9258300" y="5030184"/>
                <a:chExt cx="914400" cy="1113441"/>
              </a:xfrm>
            </p:grpSpPr>
            <p:sp>
              <p:nvSpPr>
                <p:cNvPr id="62"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3"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6" name="Group 25"/>
            <p:cNvGrpSpPr/>
            <p:nvPr userDrawn="1"/>
          </p:nvGrpSpPr>
          <p:grpSpPr>
            <a:xfrm>
              <a:off x="-3232548" y="640800"/>
              <a:ext cx="3138568" cy="166199"/>
              <a:chOff x="-3232548" y="640800"/>
              <a:chExt cx="3138568" cy="166199"/>
            </a:xfrm>
          </p:grpSpPr>
          <p:cxnSp>
            <p:nvCxnSpPr>
              <p:cNvPr id="48" name="Straight Connector 47"/>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9" name="TextBox 48"/>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27" name="Group 26"/>
            <p:cNvGrpSpPr/>
            <p:nvPr userDrawn="1"/>
          </p:nvGrpSpPr>
          <p:grpSpPr>
            <a:xfrm>
              <a:off x="-3036853" y="1517100"/>
              <a:ext cx="2942873" cy="166199"/>
              <a:chOff x="-3036853" y="1517100"/>
              <a:chExt cx="2942873" cy="166199"/>
            </a:xfrm>
          </p:grpSpPr>
          <p:cxnSp>
            <p:nvCxnSpPr>
              <p:cNvPr id="46" name="Straight Connector 45"/>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7" name="TextBox 46"/>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28" name="Group 27"/>
            <p:cNvGrpSpPr/>
            <p:nvPr userDrawn="1"/>
          </p:nvGrpSpPr>
          <p:grpSpPr>
            <a:xfrm>
              <a:off x="-3021272" y="6546300"/>
              <a:ext cx="2927292" cy="166199"/>
              <a:chOff x="-3021272" y="6546300"/>
              <a:chExt cx="2927292" cy="166199"/>
            </a:xfrm>
          </p:grpSpPr>
          <p:cxnSp>
            <p:nvCxnSpPr>
              <p:cNvPr id="44" name="Straight Connector 43"/>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5" name="TextBox 44"/>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29" name="Group 28"/>
            <p:cNvGrpSpPr/>
            <p:nvPr userDrawn="1"/>
          </p:nvGrpSpPr>
          <p:grpSpPr>
            <a:xfrm>
              <a:off x="228658" y="6936825"/>
              <a:ext cx="3488987" cy="166199"/>
              <a:chOff x="228658" y="6936825"/>
              <a:chExt cx="3488987" cy="166199"/>
            </a:xfrm>
          </p:grpSpPr>
          <p:cxnSp>
            <p:nvCxnSpPr>
              <p:cNvPr id="42" name="Straight Connector 41"/>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30" name="Group 29"/>
            <p:cNvGrpSpPr/>
            <p:nvPr userDrawn="1"/>
          </p:nvGrpSpPr>
          <p:grpSpPr>
            <a:xfrm>
              <a:off x="5533381" y="6958814"/>
              <a:ext cx="3377992" cy="166199"/>
              <a:chOff x="5533381" y="6958814"/>
              <a:chExt cx="3377992" cy="166199"/>
            </a:xfrm>
          </p:grpSpPr>
          <p:cxnSp>
            <p:nvCxnSpPr>
              <p:cNvPr id="31" name="Straight Connector 30"/>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2" name="TextBox 31"/>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3985778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RWB_Divider">
    <p:spTree>
      <p:nvGrpSpPr>
        <p:cNvPr id="1" name=""/>
        <p:cNvGrpSpPr/>
        <p:nvPr/>
      </p:nvGrpSpPr>
      <p:grpSpPr>
        <a:xfrm>
          <a:off x="0" y="0"/>
          <a:ext cx="0" cy="0"/>
          <a:chOff x="0" y="0"/>
          <a:chExt cx="0" cy="0"/>
        </a:xfrm>
      </p:grpSpPr>
      <p:pic>
        <p:nvPicPr>
          <p:cNvPr id="31" name="Picture 30"/>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a:ext>
            </a:extLst>
          </a:blip>
          <a:srcRect/>
          <a:stretch/>
        </p:blipFill>
        <p:spPr>
          <a:xfrm>
            <a:off x="0" y="4271632"/>
            <a:ext cx="9144000" cy="2586367"/>
          </a:xfrm>
          <a:prstGeom prst="rect">
            <a:avLst/>
          </a:prstGeom>
        </p:spPr>
      </p:pic>
      <p:sp>
        <p:nvSpPr>
          <p:cNvPr id="2" name="Title 1"/>
          <p:cNvSpPr>
            <a:spLocks noGrp="1"/>
          </p:cNvSpPr>
          <p:nvPr>
            <p:ph type="title"/>
          </p:nvPr>
        </p:nvSpPr>
        <p:spPr>
          <a:xfrm>
            <a:off x="457200" y="3429000"/>
            <a:ext cx="8445500" cy="504825"/>
          </a:xfrm>
          <a:prstGeom prst="rect">
            <a:avLst/>
          </a:prstGeom>
        </p:spPr>
        <p:txBody>
          <a:bodyPr lIns="91440" tIns="45720" rIns="91440" bIns="45720" anchor="b" anchorCtr="0">
            <a:noAutofit/>
          </a:bodyPr>
          <a:lstStyle>
            <a:lvl1pPr algn="l">
              <a:lnSpc>
                <a:spcPct val="95000"/>
              </a:lnSpc>
              <a:defRPr sz="2800" b="0" cap="none" baseline="0">
                <a:solidFill>
                  <a:schemeClr val="accent2"/>
                </a:solidFill>
                <a:latin typeface="+mj-lt"/>
              </a:defRPr>
            </a:lvl1pPr>
          </a:lstStyle>
          <a:p>
            <a:r>
              <a:rPr lang="en-US" dirty="0"/>
              <a:t>Click to edit Master title style</a:t>
            </a:r>
          </a:p>
        </p:txBody>
      </p:sp>
      <p:sp>
        <p:nvSpPr>
          <p:cNvPr id="3" name="Text Placeholder 2"/>
          <p:cNvSpPr>
            <a:spLocks noGrp="1"/>
          </p:cNvSpPr>
          <p:nvPr>
            <p:ph type="body" idx="1"/>
          </p:nvPr>
        </p:nvSpPr>
        <p:spPr>
          <a:xfrm>
            <a:off x="457200" y="6934200"/>
            <a:ext cx="8458200" cy="457200"/>
          </a:xfrm>
        </p:spPr>
        <p:txBody>
          <a:bodyPr lIns="91440" tIns="45720" rIns="91440" bIns="45720" anchor="t">
            <a:noAutofit/>
          </a:bodyPr>
          <a:lstStyle>
            <a:lvl1pPr marL="0" indent="0">
              <a:buNone/>
              <a:defRPr sz="2000" b="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32" name="Picture 3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008105" y="196293"/>
            <a:ext cx="869850" cy="799130"/>
          </a:xfrm>
          <a:prstGeom prst="rect">
            <a:avLst/>
          </a:prstGeom>
        </p:spPr>
      </p:pic>
      <p:sp>
        <p:nvSpPr>
          <p:cNvPr id="5"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dirty="0">
                <a:solidFill>
                  <a:srgbClr val="FFFFFF"/>
                </a:solidFill>
                <a:latin typeface="Segoe UI"/>
              </a:rPr>
              <a:t>U:\NON_IB_FOLDERS\Fixed </a:t>
            </a:r>
            <a:r>
              <a:rPr kumimoji="0" lang="en-US" sz="700" b="0" i="1" u="none" baseline="0" dirty="0" err="1">
                <a:solidFill>
                  <a:srgbClr val="FFFFFF"/>
                </a:solidFill>
                <a:latin typeface="Segoe UI"/>
              </a:rPr>
              <a:t>Income_Public</a:t>
            </a:r>
            <a:r>
              <a:rPr kumimoji="0" lang="en-US" sz="700" b="0" i="1" u="none" baseline="0" dirty="0">
                <a:solidFill>
                  <a:srgbClr val="FFFFFF"/>
                </a:solidFill>
                <a:latin typeface="Segoe UI"/>
              </a:rPr>
              <a:t> Finance\[MAIN] FICM </a:t>
            </a:r>
            <a:r>
              <a:rPr kumimoji="0" lang="en-US" sz="700" b="0" i="1" u="none" baseline="0" dirty="0" err="1">
                <a:solidFill>
                  <a:srgbClr val="FFFFFF"/>
                </a:solidFill>
                <a:latin typeface="Segoe UI"/>
              </a:rPr>
              <a:t>Pitchbook</a:t>
            </a:r>
            <a:r>
              <a:rPr kumimoji="0" lang="en-US" sz="700" b="0" i="1" u="none" baseline="0" dirty="0">
                <a:solidFill>
                  <a:srgbClr val="FFFFFF"/>
                </a:solidFill>
                <a:latin typeface="Segoe UI"/>
              </a:rPr>
              <a:t>  - 2018_110918.pptx 11/9/18 12:21 pm</a:t>
            </a:r>
          </a:p>
        </p:txBody>
      </p:sp>
      <p:grpSp>
        <p:nvGrpSpPr>
          <p:cNvPr id="25" name="Group 24"/>
          <p:cNvGrpSpPr/>
          <p:nvPr userDrawn="1"/>
        </p:nvGrpSpPr>
        <p:grpSpPr>
          <a:xfrm>
            <a:off x="-3021272" y="2286000"/>
            <a:ext cx="13193972" cy="4839013"/>
            <a:chOff x="-3021272" y="2286000"/>
            <a:chExt cx="13193972" cy="4839013"/>
          </a:xfrm>
        </p:grpSpPr>
        <p:grpSp>
          <p:nvGrpSpPr>
            <p:cNvPr id="26" name="Group 25"/>
            <p:cNvGrpSpPr/>
            <p:nvPr userDrawn="1"/>
          </p:nvGrpSpPr>
          <p:grpSpPr>
            <a:xfrm>
              <a:off x="-2057400" y="2286000"/>
              <a:ext cx="12230100" cy="4160782"/>
              <a:chOff x="-2057400" y="2286000"/>
              <a:chExt cx="12230100" cy="4160782"/>
            </a:xfrm>
          </p:grpSpPr>
          <p:sp>
            <p:nvSpPr>
              <p:cNvPr id="54"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55"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56"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7"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8"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9"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60"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61"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62" name="Group 61"/>
              <p:cNvGrpSpPr/>
              <p:nvPr userDrawn="1"/>
            </p:nvGrpSpPr>
            <p:grpSpPr>
              <a:xfrm>
                <a:off x="9258300" y="2286000"/>
                <a:ext cx="914400" cy="1117699"/>
                <a:chOff x="9258300" y="2286000"/>
                <a:chExt cx="914400" cy="1117699"/>
              </a:xfrm>
            </p:grpSpPr>
            <p:sp>
              <p:nvSpPr>
                <p:cNvPr id="70"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71"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63"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64" name="Group 63"/>
              <p:cNvGrpSpPr/>
              <p:nvPr userDrawn="1"/>
            </p:nvGrpSpPr>
            <p:grpSpPr>
              <a:xfrm>
                <a:off x="9258300" y="3805219"/>
                <a:ext cx="914400" cy="1126603"/>
                <a:chOff x="9258300" y="3526541"/>
                <a:chExt cx="914400" cy="1126603"/>
              </a:xfrm>
            </p:grpSpPr>
            <p:sp>
              <p:nvSpPr>
                <p:cNvPr id="68"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9"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65" name="Group 64"/>
              <p:cNvGrpSpPr/>
              <p:nvPr userDrawn="1"/>
            </p:nvGrpSpPr>
            <p:grpSpPr>
              <a:xfrm>
                <a:off x="9258300" y="5333341"/>
                <a:ext cx="914400" cy="1113441"/>
                <a:chOff x="9258300" y="5030184"/>
                <a:chExt cx="914400" cy="1113441"/>
              </a:xfrm>
            </p:grpSpPr>
            <p:sp>
              <p:nvSpPr>
                <p:cNvPr id="66"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7"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41" name="Group 40"/>
            <p:cNvGrpSpPr/>
            <p:nvPr userDrawn="1"/>
          </p:nvGrpSpPr>
          <p:grpSpPr>
            <a:xfrm>
              <a:off x="-3021272" y="6546300"/>
              <a:ext cx="2927292" cy="166199"/>
              <a:chOff x="-3021272" y="6546300"/>
              <a:chExt cx="2927292" cy="166199"/>
            </a:xfrm>
          </p:grpSpPr>
          <p:cxnSp>
            <p:nvCxnSpPr>
              <p:cNvPr id="48" name="Straight Connector 47"/>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9" name="TextBox 48"/>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42" name="Group 41"/>
            <p:cNvGrpSpPr/>
            <p:nvPr userDrawn="1"/>
          </p:nvGrpSpPr>
          <p:grpSpPr>
            <a:xfrm>
              <a:off x="228658" y="6936825"/>
              <a:ext cx="3488987" cy="166199"/>
              <a:chOff x="228658" y="6936825"/>
              <a:chExt cx="3488987" cy="166199"/>
            </a:xfrm>
          </p:grpSpPr>
          <p:cxnSp>
            <p:nvCxnSpPr>
              <p:cNvPr id="46" name="Straight Connector 45"/>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7" name="TextBox 46"/>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43" name="Group 42"/>
            <p:cNvGrpSpPr/>
            <p:nvPr userDrawn="1"/>
          </p:nvGrpSpPr>
          <p:grpSpPr>
            <a:xfrm>
              <a:off x="5533381" y="6958814"/>
              <a:ext cx="3377992" cy="166199"/>
              <a:chOff x="5533381" y="6958814"/>
              <a:chExt cx="3377992" cy="166199"/>
            </a:xfrm>
          </p:grpSpPr>
          <p:cxnSp>
            <p:nvCxnSpPr>
              <p:cNvPr id="44" name="Straight Connector 43"/>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5" name="TextBox 44"/>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1507411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B_Full">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7924800" cy="841248"/>
          </a:xfrm>
          <a:prstGeom prst="rect">
            <a:avLst/>
          </a:prstGeom>
          <a:ln>
            <a:noFill/>
          </a:ln>
        </p:spPr>
        <p:txBody>
          <a:bodyPr/>
          <a:lstStyle/>
          <a:p>
            <a:r>
              <a:rPr lang="en-US" dirty="0"/>
              <a:t>Click to edit Master title style</a:t>
            </a:r>
          </a:p>
        </p:txBody>
      </p:sp>
      <p:cxnSp>
        <p:nvCxnSpPr>
          <p:cNvPr id="4" name="Straight Connector 3">
            <a:extLst>
              <a:ext uri="{FF2B5EF4-FFF2-40B4-BE49-F238E27FC236}">
                <a16:creationId xmlns:a16="http://schemas.microsoft.com/office/drawing/2014/main" id="{A603A9A8-CF00-EC66-8B37-DD3412631CAB}"/>
              </a:ext>
            </a:extLst>
          </p:cNvPr>
          <p:cNvCxnSpPr/>
          <p:nvPr userDrawn="1"/>
        </p:nvCxnSpPr>
        <p:spPr>
          <a:xfrm>
            <a:off x="228600" y="847725"/>
            <a:ext cx="7543800" cy="0"/>
          </a:xfrm>
          <a:prstGeom prst="line">
            <a:avLst/>
          </a:prstGeom>
          <a:ln w="190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8779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RWB_Banner">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772400" cy="841248"/>
          </a:xfrm>
          <a:prstGeom prst="rect">
            <a:avLst/>
          </a:prstGeom>
        </p:spPr>
        <p:txBody>
          <a:bodyPr lIns="228600"/>
          <a:lstStyle>
            <a:lvl1pPr>
              <a:defRPr>
                <a:solidFill>
                  <a:schemeClr val="bg1"/>
                </a:solidFill>
              </a:defRPr>
            </a:lvl1pPr>
          </a:lstStyle>
          <a:p>
            <a:r>
              <a:rPr lang="en-US" dirty="0"/>
              <a:t>Click to edit Master title style</a:t>
            </a:r>
          </a:p>
        </p:txBody>
      </p:sp>
      <p:sp>
        <p:nvSpPr>
          <p:cNvPr id="12" name="Content Placeholder 11"/>
          <p:cNvSpPr>
            <a:spLocks noGrp="1"/>
          </p:cNvSpPr>
          <p:nvPr>
            <p:ph sz="quarter" idx="10"/>
          </p:nvPr>
        </p:nvSpPr>
        <p:spPr>
          <a:xfrm>
            <a:off x="228600" y="1593850"/>
            <a:ext cx="2743200" cy="5035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Content Placeholder 11"/>
          <p:cNvSpPr>
            <a:spLocks noGrp="1"/>
          </p:cNvSpPr>
          <p:nvPr>
            <p:ph sz="quarter" idx="11"/>
          </p:nvPr>
        </p:nvSpPr>
        <p:spPr>
          <a:xfrm>
            <a:off x="3200400" y="1593850"/>
            <a:ext cx="5715000" cy="5035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5" name="Straight Connector 14"/>
          <p:cNvCxnSpPr/>
          <p:nvPr userDrawn="1"/>
        </p:nvCxnSpPr>
        <p:spPr>
          <a:xfrm>
            <a:off x="3086100" y="1594157"/>
            <a:ext cx="0" cy="5035243"/>
          </a:xfrm>
          <a:prstGeom prst="line">
            <a:avLst/>
          </a:prstGeom>
          <a:ln w="63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grpSp>
        <p:nvGrpSpPr>
          <p:cNvPr id="70" name="Group 69"/>
          <p:cNvGrpSpPr/>
          <p:nvPr userDrawn="1"/>
        </p:nvGrpSpPr>
        <p:grpSpPr>
          <a:xfrm>
            <a:off x="-3232548" y="640800"/>
            <a:ext cx="13405248" cy="6484213"/>
            <a:chOff x="-3232548" y="640800"/>
            <a:chExt cx="13405248" cy="6484213"/>
          </a:xfrm>
        </p:grpSpPr>
        <p:grpSp>
          <p:nvGrpSpPr>
            <p:cNvPr id="71" name="Group 70"/>
            <p:cNvGrpSpPr/>
            <p:nvPr userDrawn="1"/>
          </p:nvGrpSpPr>
          <p:grpSpPr>
            <a:xfrm>
              <a:off x="-2057400" y="2286000"/>
              <a:ext cx="12230100" cy="4160782"/>
              <a:chOff x="-2057400" y="2286000"/>
              <a:chExt cx="12230100" cy="4160782"/>
            </a:xfrm>
          </p:grpSpPr>
          <p:sp>
            <p:nvSpPr>
              <p:cNvPr id="87"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88"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89"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90"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91"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92"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93"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9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95" name="Group 94"/>
              <p:cNvGrpSpPr/>
              <p:nvPr userDrawn="1"/>
            </p:nvGrpSpPr>
            <p:grpSpPr>
              <a:xfrm>
                <a:off x="9258300" y="2286000"/>
                <a:ext cx="914400" cy="1117699"/>
                <a:chOff x="9258300" y="2286000"/>
                <a:chExt cx="914400" cy="1117699"/>
              </a:xfrm>
            </p:grpSpPr>
            <p:sp>
              <p:nvSpPr>
                <p:cNvPr id="103"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104"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9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97" name="Group 96"/>
              <p:cNvGrpSpPr/>
              <p:nvPr userDrawn="1"/>
            </p:nvGrpSpPr>
            <p:grpSpPr>
              <a:xfrm>
                <a:off x="9258300" y="3805219"/>
                <a:ext cx="914400" cy="1126603"/>
                <a:chOff x="9258300" y="3526541"/>
                <a:chExt cx="914400" cy="1126603"/>
              </a:xfrm>
            </p:grpSpPr>
            <p:sp>
              <p:nvSpPr>
                <p:cNvPr id="101"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102"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98" name="Group 97"/>
              <p:cNvGrpSpPr/>
              <p:nvPr userDrawn="1"/>
            </p:nvGrpSpPr>
            <p:grpSpPr>
              <a:xfrm>
                <a:off x="9258300" y="5333341"/>
                <a:ext cx="914400" cy="1113441"/>
                <a:chOff x="9258300" y="5030184"/>
                <a:chExt cx="914400" cy="1113441"/>
              </a:xfrm>
            </p:grpSpPr>
            <p:sp>
              <p:nvSpPr>
                <p:cNvPr id="9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10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72" name="Group 71"/>
            <p:cNvGrpSpPr/>
            <p:nvPr userDrawn="1"/>
          </p:nvGrpSpPr>
          <p:grpSpPr>
            <a:xfrm>
              <a:off x="-3232548" y="640800"/>
              <a:ext cx="3138568" cy="166199"/>
              <a:chOff x="-3232548" y="640800"/>
              <a:chExt cx="3138568" cy="166199"/>
            </a:xfrm>
          </p:grpSpPr>
          <p:cxnSp>
            <p:nvCxnSpPr>
              <p:cNvPr id="85" name="Straight Connector 84"/>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6" name="TextBox 85"/>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73" name="Group 72"/>
            <p:cNvGrpSpPr/>
            <p:nvPr userDrawn="1"/>
          </p:nvGrpSpPr>
          <p:grpSpPr>
            <a:xfrm>
              <a:off x="-3036853" y="1517100"/>
              <a:ext cx="2942873" cy="166199"/>
              <a:chOff x="-3036853" y="1517100"/>
              <a:chExt cx="2942873" cy="166199"/>
            </a:xfrm>
          </p:grpSpPr>
          <p:cxnSp>
            <p:nvCxnSpPr>
              <p:cNvPr id="83" name="Straight Connector 82"/>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4" name="TextBox 83"/>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74" name="Group 73"/>
            <p:cNvGrpSpPr/>
            <p:nvPr userDrawn="1"/>
          </p:nvGrpSpPr>
          <p:grpSpPr>
            <a:xfrm>
              <a:off x="-3021272" y="6546300"/>
              <a:ext cx="2927292" cy="166199"/>
              <a:chOff x="-3021272" y="6546300"/>
              <a:chExt cx="2927292" cy="166199"/>
            </a:xfrm>
          </p:grpSpPr>
          <p:cxnSp>
            <p:nvCxnSpPr>
              <p:cNvPr id="81" name="Straight Connector 80"/>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2" name="TextBox 81"/>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75" name="Group 74"/>
            <p:cNvGrpSpPr/>
            <p:nvPr userDrawn="1"/>
          </p:nvGrpSpPr>
          <p:grpSpPr>
            <a:xfrm>
              <a:off x="228658" y="6936825"/>
              <a:ext cx="3488987" cy="166199"/>
              <a:chOff x="228658" y="6936825"/>
              <a:chExt cx="3488987" cy="166199"/>
            </a:xfrm>
          </p:grpSpPr>
          <p:cxnSp>
            <p:nvCxnSpPr>
              <p:cNvPr id="79" name="Straight Connector 78"/>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0" name="TextBox 79"/>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76" name="Group 75"/>
            <p:cNvGrpSpPr/>
            <p:nvPr userDrawn="1"/>
          </p:nvGrpSpPr>
          <p:grpSpPr>
            <a:xfrm>
              <a:off x="5533381" y="6958814"/>
              <a:ext cx="3377992" cy="166199"/>
              <a:chOff x="5533381" y="6958814"/>
              <a:chExt cx="3377992" cy="166199"/>
            </a:xfrm>
          </p:grpSpPr>
          <p:cxnSp>
            <p:nvCxnSpPr>
              <p:cNvPr id="77" name="Straight Connector 76"/>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78" name="TextBox 77"/>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cxnSp>
        <p:nvCxnSpPr>
          <p:cNvPr id="3" name="Straight Connector 2">
            <a:extLst>
              <a:ext uri="{FF2B5EF4-FFF2-40B4-BE49-F238E27FC236}">
                <a16:creationId xmlns:a16="http://schemas.microsoft.com/office/drawing/2014/main" id="{8C4BF0BA-A8FC-2D75-A8DE-D482DADBEDB3}"/>
              </a:ext>
            </a:extLst>
          </p:cNvPr>
          <p:cNvCxnSpPr/>
          <p:nvPr userDrawn="1"/>
        </p:nvCxnSpPr>
        <p:spPr>
          <a:xfrm>
            <a:off x="228600" y="847725"/>
            <a:ext cx="7543800" cy="0"/>
          </a:xfrm>
          <a:prstGeom prst="line">
            <a:avLst/>
          </a:prstGeom>
          <a:ln w="190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0407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RWB_Banner">
    <p:spTree>
      <p:nvGrpSpPr>
        <p:cNvPr id="1" name=""/>
        <p:cNvGrpSpPr/>
        <p:nvPr/>
      </p:nvGrpSpPr>
      <p:grpSpPr>
        <a:xfrm>
          <a:off x="0" y="0"/>
          <a:ext cx="0" cy="0"/>
          <a:chOff x="0" y="0"/>
          <a:chExt cx="0" cy="0"/>
        </a:xfrm>
      </p:grpSpPr>
      <p:sp>
        <p:nvSpPr>
          <p:cNvPr id="30" name="Content Placeholder 11"/>
          <p:cNvSpPr>
            <a:spLocks noGrp="1"/>
          </p:cNvSpPr>
          <p:nvPr>
            <p:ph sz="quarter" idx="11"/>
          </p:nvPr>
        </p:nvSpPr>
        <p:spPr>
          <a:xfrm>
            <a:off x="228600" y="1593850"/>
            <a:ext cx="5715000" cy="50355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9" name="Picture 2" descr="S:\FI\MarketingMaterial\Graphics\147906-Graphics-Blue-Logo-FINAL.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 y="0"/>
            <a:ext cx="9144001" cy="914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0"/>
            <a:ext cx="7772400" cy="841248"/>
          </a:xfrm>
          <a:prstGeom prst="rect">
            <a:avLst/>
          </a:prstGeom>
        </p:spPr>
        <p:txBody>
          <a:bodyPr lIns="228600"/>
          <a:lstStyle>
            <a:lvl1pPr>
              <a:defRPr>
                <a:solidFill>
                  <a:schemeClr val="bg1"/>
                </a:solidFill>
              </a:defRPr>
            </a:lvl1pPr>
          </a:lstStyle>
          <a:p>
            <a:r>
              <a:rPr lang="en-US" dirty="0"/>
              <a:t>Click to edit Master title style</a:t>
            </a:r>
          </a:p>
        </p:txBody>
      </p:sp>
      <p:sp>
        <p:nvSpPr>
          <p:cNvPr id="14" name="client name"/>
          <p:cNvSpPr txBox="1"/>
          <p:nvPr userDrawn="1"/>
        </p:nvSpPr>
        <p:spPr>
          <a:xfrm>
            <a:off x="8305800" y="6689825"/>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r>
              <a:rPr kumimoji="0" lang="en-US" sz="1000" b="0" i="0" u="none" baseline="0">
                <a:solidFill>
                  <a:srgbClr val="000000"/>
                </a:solidFill>
                <a:latin typeface="Calibri"/>
              </a:rPr>
              <a:t>[client name]   |</a:t>
            </a:r>
            <a:endParaRPr kumimoji="0" lang="en-US" sz="1000" b="0" i="0" u="none" baseline="0" dirty="0">
              <a:solidFill>
                <a:srgbClr val="000000"/>
              </a:solidFill>
              <a:latin typeface="Calibri"/>
            </a:endParaRPr>
          </a:p>
        </p:txBody>
      </p:sp>
      <p:sp>
        <p:nvSpPr>
          <p:cNvPr id="12" name="Content Placeholder 11"/>
          <p:cNvSpPr>
            <a:spLocks noGrp="1"/>
          </p:cNvSpPr>
          <p:nvPr>
            <p:ph sz="quarter" idx="10"/>
          </p:nvPr>
        </p:nvSpPr>
        <p:spPr>
          <a:xfrm>
            <a:off x="6172200" y="1593850"/>
            <a:ext cx="2743200" cy="50355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5" name="Straight Connector 14"/>
          <p:cNvCxnSpPr/>
          <p:nvPr userDrawn="1"/>
        </p:nvCxnSpPr>
        <p:spPr>
          <a:xfrm>
            <a:off x="6057900" y="1594157"/>
            <a:ext cx="0" cy="5035243"/>
          </a:xfrm>
          <a:prstGeom prst="line">
            <a:avLst/>
          </a:prstGeom>
          <a:ln w="63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sp>
        <p:nvSpPr>
          <p:cNvPr id="4"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000000"/>
                </a:solidFill>
                <a:latin typeface="Segoe UI"/>
              </a:rPr>
              <a:t>U:\NON_IB_FOLDERS\Fixed Income_Public Finance\[MAIN] FICM Pitchbook  - 2018_110918.pptx 11/9/18 12:21 pm</a:t>
            </a:r>
            <a:endParaRPr kumimoji="0" lang="en-US" sz="700" b="0" i="1" u="none" baseline="0" dirty="0">
              <a:solidFill>
                <a:srgbClr val="000000"/>
              </a:solidFill>
              <a:latin typeface="Segoe UI"/>
            </a:endParaRPr>
          </a:p>
        </p:txBody>
      </p:sp>
      <p:grpSp>
        <p:nvGrpSpPr>
          <p:cNvPr id="70" name="Group 69"/>
          <p:cNvGrpSpPr/>
          <p:nvPr userDrawn="1"/>
        </p:nvGrpSpPr>
        <p:grpSpPr>
          <a:xfrm>
            <a:off x="-3232548" y="640800"/>
            <a:ext cx="13405248" cy="6484213"/>
            <a:chOff x="-3232548" y="640800"/>
            <a:chExt cx="13405248" cy="6484213"/>
          </a:xfrm>
        </p:grpSpPr>
        <p:grpSp>
          <p:nvGrpSpPr>
            <p:cNvPr id="71" name="Group 70"/>
            <p:cNvGrpSpPr/>
            <p:nvPr userDrawn="1"/>
          </p:nvGrpSpPr>
          <p:grpSpPr>
            <a:xfrm>
              <a:off x="-2057400" y="2286000"/>
              <a:ext cx="12230100" cy="4160782"/>
              <a:chOff x="-2057400" y="2286000"/>
              <a:chExt cx="12230100" cy="4160782"/>
            </a:xfrm>
          </p:grpSpPr>
          <p:sp>
            <p:nvSpPr>
              <p:cNvPr id="87"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88"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89"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90"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91"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92"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93"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9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95" name="Group 94"/>
              <p:cNvGrpSpPr/>
              <p:nvPr userDrawn="1"/>
            </p:nvGrpSpPr>
            <p:grpSpPr>
              <a:xfrm>
                <a:off x="9258300" y="2286000"/>
                <a:ext cx="914400" cy="1117699"/>
                <a:chOff x="9258300" y="2286000"/>
                <a:chExt cx="914400" cy="1117699"/>
              </a:xfrm>
            </p:grpSpPr>
            <p:sp>
              <p:nvSpPr>
                <p:cNvPr id="103"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104"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9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97" name="Group 96"/>
              <p:cNvGrpSpPr/>
              <p:nvPr userDrawn="1"/>
            </p:nvGrpSpPr>
            <p:grpSpPr>
              <a:xfrm>
                <a:off x="9258300" y="3805219"/>
                <a:ext cx="914400" cy="1126603"/>
                <a:chOff x="9258300" y="3526541"/>
                <a:chExt cx="914400" cy="1126603"/>
              </a:xfrm>
            </p:grpSpPr>
            <p:sp>
              <p:nvSpPr>
                <p:cNvPr id="101"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102"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98" name="Group 97"/>
              <p:cNvGrpSpPr/>
              <p:nvPr userDrawn="1"/>
            </p:nvGrpSpPr>
            <p:grpSpPr>
              <a:xfrm>
                <a:off x="9258300" y="5333341"/>
                <a:ext cx="914400" cy="1113441"/>
                <a:chOff x="9258300" y="5030184"/>
                <a:chExt cx="914400" cy="1113441"/>
              </a:xfrm>
            </p:grpSpPr>
            <p:sp>
              <p:nvSpPr>
                <p:cNvPr id="9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10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72" name="Group 71"/>
            <p:cNvGrpSpPr/>
            <p:nvPr userDrawn="1"/>
          </p:nvGrpSpPr>
          <p:grpSpPr>
            <a:xfrm>
              <a:off x="-3232548" y="640800"/>
              <a:ext cx="3138568" cy="166199"/>
              <a:chOff x="-3232548" y="640800"/>
              <a:chExt cx="3138568" cy="166199"/>
            </a:xfrm>
          </p:grpSpPr>
          <p:cxnSp>
            <p:nvCxnSpPr>
              <p:cNvPr id="85" name="Straight Connector 84"/>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6" name="TextBox 85"/>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73" name="Group 72"/>
            <p:cNvGrpSpPr/>
            <p:nvPr userDrawn="1"/>
          </p:nvGrpSpPr>
          <p:grpSpPr>
            <a:xfrm>
              <a:off x="-3036853" y="1517100"/>
              <a:ext cx="2942873" cy="166199"/>
              <a:chOff x="-3036853" y="1517100"/>
              <a:chExt cx="2942873" cy="166199"/>
            </a:xfrm>
          </p:grpSpPr>
          <p:cxnSp>
            <p:nvCxnSpPr>
              <p:cNvPr id="83" name="Straight Connector 82"/>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4" name="TextBox 83"/>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74" name="Group 73"/>
            <p:cNvGrpSpPr/>
            <p:nvPr userDrawn="1"/>
          </p:nvGrpSpPr>
          <p:grpSpPr>
            <a:xfrm>
              <a:off x="-3021272" y="6546300"/>
              <a:ext cx="2927292" cy="166199"/>
              <a:chOff x="-3021272" y="6546300"/>
              <a:chExt cx="2927292" cy="166199"/>
            </a:xfrm>
          </p:grpSpPr>
          <p:cxnSp>
            <p:nvCxnSpPr>
              <p:cNvPr id="81" name="Straight Connector 80"/>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2" name="TextBox 81"/>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75" name="Group 74"/>
            <p:cNvGrpSpPr/>
            <p:nvPr userDrawn="1"/>
          </p:nvGrpSpPr>
          <p:grpSpPr>
            <a:xfrm>
              <a:off x="228658" y="6936825"/>
              <a:ext cx="3488987" cy="166199"/>
              <a:chOff x="228658" y="6936825"/>
              <a:chExt cx="3488987" cy="166199"/>
            </a:xfrm>
          </p:grpSpPr>
          <p:cxnSp>
            <p:nvCxnSpPr>
              <p:cNvPr id="79" name="Straight Connector 78"/>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0" name="TextBox 79"/>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76" name="Group 75"/>
            <p:cNvGrpSpPr/>
            <p:nvPr userDrawn="1"/>
          </p:nvGrpSpPr>
          <p:grpSpPr>
            <a:xfrm>
              <a:off x="5533381" y="6958814"/>
              <a:ext cx="3377992" cy="166199"/>
              <a:chOff x="5533381" y="6958814"/>
              <a:chExt cx="3377992" cy="166199"/>
            </a:xfrm>
          </p:grpSpPr>
          <p:cxnSp>
            <p:nvCxnSpPr>
              <p:cNvPr id="77" name="Straight Connector 76"/>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78" name="TextBox 77"/>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4090746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RWB_Disclaimer">
    <p:spTree>
      <p:nvGrpSpPr>
        <p:cNvPr id="1" name=""/>
        <p:cNvGrpSpPr/>
        <p:nvPr/>
      </p:nvGrpSpPr>
      <p:grpSpPr>
        <a:xfrm>
          <a:off x="0" y="0"/>
          <a:ext cx="0" cy="0"/>
          <a:chOff x="0" y="0"/>
          <a:chExt cx="0" cy="0"/>
        </a:xfrm>
      </p:grpSpPr>
      <p:pic>
        <p:nvPicPr>
          <p:cNvPr id="28" name="Picture 2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08105" y="196293"/>
            <a:ext cx="869850" cy="799130"/>
          </a:xfrm>
          <a:prstGeom prst="rect">
            <a:avLst/>
          </a:prstGeom>
        </p:spPr>
      </p:pic>
      <p:sp>
        <p:nvSpPr>
          <p:cNvPr id="14" name="TextBox 13"/>
          <p:cNvSpPr txBox="1"/>
          <p:nvPr userDrawn="1"/>
        </p:nvSpPr>
        <p:spPr>
          <a:xfrm>
            <a:off x="228600" y="6172200"/>
            <a:ext cx="5943600" cy="457200"/>
          </a:xfrm>
          <a:prstGeom prst="rect">
            <a:avLst/>
          </a:prstGeom>
          <a:noFill/>
        </p:spPr>
        <p:txBody>
          <a:bodyPr wrap="square" lIns="0" tIns="0" rIns="0" bIns="0" rtlCol="0" anchor="b">
            <a:noAutofit/>
          </a:bodyPr>
          <a:lstStyle/>
          <a:p>
            <a:pPr marL="177800" indent="-177800"/>
            <a:r>
              <a:rPr lang="en-US" sz="800" dirty="0">
                <a:solidFill>
                  <a:schemeClr val="tx1"/>
                </a:solidFill>
              </a:rPr>
              <a:t>Baird Investment Advisor Co., Ltd., an affiliate of Robert W. Baird &amp; Co. Incorporated.</a:t>
            </a:r>
          </a:p>
          <a:p>
            <a:pPr marL="177800" indent="-177800"/>
            <a:r>
              <a:rPr lang="en-US" sz="800" dirty="0">
                <a:solidFill>
                  <a:schemeClr val="tx1"/>
                </a:solidFill>
              </a:rPr>
              <a:t>Robert W. Baird Ltd. and Baird Capital Partners Europe are authorized and regulated in the UK by the Financial Conduct Authority.</a:t>
            </a:r>
          </a:p>
        </p:txBody>
      </p:sp>
      <p:sp>
        <p:nvSpPr>
          <p:cNvPr id="3"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000000"/>
                </a:solidFill>
                <a:latin typeface="Segoe UI"/>
              </a:rPr>
              <a:t>U:\NON_IB_FOLDERS\Fixed Income_Public Finance\[MAIN] FICM Pitchbook  - 2018_110918.pptx 11/9/18 12:21 pm</a:t>
            </a:r>
            <a:endParaRPr kumimoji="0" lang="en-US" sz="700" b="0" i="1" u="none" baseline="0" dirty="0">
              <a:solidFill>
                <a:srgbClr val="000000"/>
              </a:solidFill>
              <a:latin typeface="Segoe UI"/>
            </a:endParaRPr>
          </a:p>
        </p:txBody>
      </p:sp>
      <p:grpSp>
        <p:nvGrpSpPr>
          <p:cNvPr id="21" name="Group 20"/>
          <p:cNvGrpSpPr/>
          <p:nvPr userDrawn="1"/>
        </p:nvGrpSpPr>
        <p:grpSpPr>
          <a:xfrm>
            <a:off x="-3232548" y="640800"/>
            <a:ext cx="13405248" cy="6484213"/>
            <a:chOff x="-3232548" y="640800"/>
            <a:chExt cx="13405248" cy="6484213"/>
          </a:xfrm>
        </p:grpSpPr>
        <p:grpSp>
          <p:nvGrpSpPr>
            <p:cNvPr id="22" name="Group 21"/>
            <p:cNvGrpSpPr/>
            <p:nvPr userDrawn="1"/>
          </p:nvGrpSpPr>
          <p:grpSpPr>
            <a:xfrm>
              <a:off x="-2057400" y="2286000"/>
              <a:ext cx="12230100" cy="4160782"/>
              <a:chOff x="-2057400" y="2286000"/>
              <a:chExt cx="12230100" cy="4160782"/>
            </a:xfrm>
          </p:grpSpPr>
          <p:sp>
            <p:nvSpPr>
              <p:cNvPr id="47"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48"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49"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0"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1"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2"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3"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55" name="Group 54"/>
              <p:cNvGrpSpPr/>
              <p:nvPr userDrawn="1"/>
            </p:nvGrpSpPr>
            <p:grpSpPr>
              <a:xfrm>
                <a:off x="9258300" y="2286000"/>
                <a:ext cx="914400" cy="1117699"/>
                <a:chOff x="9258300" y="2286000"/>
                <a:chExt cx="914400" cy="1117699"/>
              </a:xfrm>
            </p:grpSpPr>
            <p:sp>
              <p:nvSpPr>
                <p:cNvPr id="63"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4"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5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57" name="Group 56"/>
              <p:cNvGrpSpPr/>
              <p:nvPr userDrawn="1"/>
            </p:nvGrpSpPr>
            <p:grpSpPr>
              <a:xfrm>
                <a:off x="9258300" y="3805219"/>
                <a:ext cx="914400" cy="1126603"/>
                <a:chOff x="9258300" y="3526541"/>
                <a:chExt cx="914400" cy="1126603"/>
              </a:xfrm>
            </p:grpSpPr>
            <p:sp>
              <p:nvSpPr>
                <p:cNvPr id="61"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2"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58" name="Group 57"/>
              <p:cNvGrpSpPr/>
              <p:nvPr userDrawn="1"/>
            </p:nvGrpSpPr>
            <p:grpSpPr>
              <a:xfrm>
                <a:off x="9258300" y="5333341"/>
                <a:ext cx="914400" cy="1113441"/>
                <a:chOff x="9258300" y="5030184"/>
                <a:chExt cx="914400" cy="1113441"/>
              </a:xfrm>
            </p:grpSpPr>
            <p:sp>
              <p:nvSpPr>
                <p:cNvPr id="5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3" name="Group 22"/>
            <p:cNvGrpSpPr/>
            <p:nvPr userDrawn="1"/>
          </p:nvGrpSpPr>
          <p:grpSpPr>
            <a:xfrm>
              <a:off x="-3232548" y="640800"/>
              <a:ext cx="3138568" cy="166199"/>
              <a:chOff x="-3232548" y="640800"/>
              <a:chExt cx="3138568" cy="166199"/>
            </a:xfrm>
          </p:grpSpPr>
          <p:cxnSp>
            <p:nvCxnSpPr>
              <p:cNvPr id="45" name="Straight Connector 44"/>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6" name="TextBox 45"/>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24" name="Group 23"/>
            <p:cNvGrpSpPr/>
            <p:nvPr userDrawn="1"/>
          </p:nvGrpSpPr>
          <p:grpSpPr>
            <a:xfrm>
              <a:off x="-3036853" y="1517100"/>
              <a:ext cx="2942873" cy="166199"/>
              <a:chOff x="-3036853" y="1517100"/>
              <a:chExt cx="2942873" cy="166199"/>
            </a:xfrm>
          </p:grpSpPr>
          <p:cxnSp>
            <p:nvCxnSpPr>
              <p:cNvPr id="43" name="Straight Connector 42"/>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4" name="TextBox 43"/>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25" name="Group 24"/>
            <p:cNvGrpSpPr/>
            <p:nvPr userDrawn="1"/>
          </p:nvGrpSpPr>
          <p:grpSpPr>
            <a:xfrm>
              <a:off x="-3021272" y="6546300"/>
              <a:ext cx="2927292" cy="166199"/>
              <a:chOff x="-3021272" y="6546300"/>
              <a:chExt cx="2927292" cy="166199"/>
            </a:xfrm>
          </p:grpSpPr>
          <p:cxnSp>
            <p:nvCxnSpPr>
              <p:cNvPr id="41" name="Straight Connector 40"/>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2" name="TextBox 41"/>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26" name="Group 25"/>
            <p:cNvGrpSpPr/>
            <p:nvPr userDrawn="1"/>
          </p:nvGrpSpPr>
          <p:grpSpPr>
            <a:xfrm>
              <a:off x="228658" y="6936825"/>
              <a:ext cx="3488987" cy="166199"/>
              <a:chOff x="228658" y="6936825"/>
              <a:chExt cx="3488987" cy="166199"/>
            </a:xfrm>
          </p:grpSpPr>
          <p:cxnSp>
            <p:nvCxnSpPr>
              <p:cNvPr id="39" name="Straight Connector 38"/>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0" name="TextBox 39"/>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27" name="Group 26"/>
            <p:cNvGrpSpPr/>
            <p:nvPr userDrawn="1"/>
          </p:nvGrpSpPr>
          <p:grpSpPr>
            <a:xfrm>
              <a:off x="5533381" y="6958814"/>
              <a:ext cx="3377992" cy="166199"/>
              <a:chOff x="5533381" y="6958814"/>
              <a:chExt cx="3377992" cy="166199"/>
            </a:xfrm>
          </p:grpSpPr>
          <p:cxnSp>
            <p:nvCxnSpPr>
              <p:cNvPr id="33" name="Straight Connector 32"/>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4" name="TextBox 33"/>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1808814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1_RWB_Title">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F2B4314-6B71-2A83-4A9C-43B8110BF9B0}"/>
              </a:ext>
            </a:extLst>
          </p:cNvPr>
          <p:cNvPicPr>
            <a:picLocks noChangeAspect="1"/>
          </p:cNvPicPr>
          <p:nvPr userDrawn="1"/>
        </p:nvPicPr>
        <p:blipFill>
          <a:blip r:embed="rId2"/>
          <a:stretch>
            <a:fillRect/>
          </a:stretch>
        </p:blipFill>
        <p:spPr>
          <a:xfrm>
            <a:off x="0" y="2971800"/>
            <a:ext cx="9144000" cy="3886201"/>
          </a:xfrm>
          <a:prstGeom prst="rect">
            <a:avLst/>
          </a:prstGeom>
        </p:spPr>
      </p:pic>
      <p:sp>
        <p:nvSpPr>
          <p:cNvPr id="9" name="Title 8">
            <a:extLst>
              <a:ext uri="{FF2B5EF4-FFF2-40B4-BE49-F238E27FC236}">
                <a16:creationId xmlns:a16="http://schemas.microsoft.com/office/drawing/2014/main" id="{EF7DEA35-566F-4BA2-9176-49B889A11253}"/>
              </a:ext>
            </a:extLst>
          </p:cNvPr>
          <p:cNvSpPr>
            <a:spLocks noGrp="1"/>
          </p:cNvSpPr>
          <p:nvPr>
            <p:ph type="title" hasCustomPrompt="1"/>
          </p:nvPr>
        </p:nvSpPr>
        <p:spPr>
          <a:xfrm>
            <a:off x="992124" y="762000"/>
            <a:ext cx="7159752" cy="1499616"/>
          </a:xfrm>
          <a:prstGeom prst="rect">
            <a:avLst/>
          </a:prstGeom>
        </p:spPr>
        <p:txBody>
          <a:bodyPr/>
          <a:lstStyle>
            <a:lvl1pPr>
              <a:defRPr sz="2800">
                <a:solidFill>
                  <a:schemeClr val="accent3"/>
                </a:solidFill>
                <a:latin typeface="Segoe UI" panose="020B0502040204020203" pitchFamily="34" charset="0"/>
                <a:cs typeface="Segoe UI" panose="020B0502040204020203" pitchFamily="34" charset="0"/>
              </a:defRPr>
            </a:lvl1pPr>
          </a:lstStyle>
          <a:p>
            <a:pPr marL="0" marR="0" lvl="0" indent="0" algn="l" defTabSz="1018937" rtl="0" eaLnBrk="1" fontAlgn="base" latinLnBrk="0" hangingPunct="1">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3CB6CE"/>
                </a:solidFill>
                <a:uLnTx/>
                <a:uFillTx/>
                <a:latin typeface="+mj-lt"/>
                <a:ea typeface="+mj-ea"/>
                <a:cs typeface="+mj-cs"/>
              </a:rPr>
              <a:t>Baird Public Finance Underwriting, Credit and Bond Distribution Expertise</a:t>
            </a:r>
            <a:br>
              <a:rPr kumimoji="0" lang="en-US" sz="1600" b="0" i="0" u="none" strike="noStrike" kern="0" cap="none" spc="0" normalizeH="0" baseline="0" noProof="0" dirty="0">
                <a:ln>
                  <a:noFill/>
                </a:ln>
                <a:solidFill>
                  <a:srgbClr val="3CB6CE"/>
                </a:solidFill>
                <a:uLnTx/>
                <a:uFillTx/>
                <a:latin typeface="+mj-lt"/>
                <a:ea typeface="+mj-ea"/>
                <a:cs typeface="+mj-cs"/>
              </a:rPr>
            </a:br>
            <a:r>
              <a:rPr lang="en-US" sz="1800" kern="0" dirty="0">
                <a:solidFill>
                  <a:srgbClr val="3CB6CE"/>
                </a:solidFill>
                <a:latin typeface="+mj-lt"/>
                <a:ea typeface="+mj-ea"/>
                <a:cs typeface="+mj-cs"/>
              </a:rPr>
              <a:t>Month Day, Year</a:t>
            </a:r>
            <a:endParaRPr kumimoji="0" lang="en-US" sz="1800" b="0" i="0" u="none" strike="noStrike" kern="0" cap="none" spc="0" normalizeH="0" baseline="0" noProof="0" dirty="0">
              <a:ln>
                <a:noFill/>
              </a:ln>
              <a:solidFill>
                <a:srgbClr val="3CB6CE"/>
              </a:solidFill>
              <a:uLnTx/>
              <a:uFillTx/>
              <a:latin typeface="+mj-lt"/>
              <a:ea typeface="+mj-ea"/>
              <a:cs typeface="+mj-cs"/>
            </a:endParaRPr>
          </a:p>
        </p:txBody>
      </p:sp>
      <p:sp>
        <p:nvSpPr>
          <p:cNvPr id="12" name="Text Placeholder 5">
            <a:extLst>
              <a:ext uri="{FF2B5EF4-FFF2-40B4-BE49-F238E27FC236}">
                <a16:creationId xmlns:a16="http://schemas.microsoft.com/office/drawing/2014/main" id="{65FB5910-1D0C-4827-9045-5E48CC229D3A}"/>
              </a:ext>
            </a:extLst>
          </p:cNvPr>
          <p:cNvSpPr>
            <a:spLocks noGrp="1"/>
          </p:cNvSpPr>
          <p:nvPr>
            <p:ph type="body" sz="quarter" idx="11" hasCustomPrompt="1"/>
          </p:nvPr>
        </p:nvSpPr>
        <p:spPr>
          <a:xfrm>
            <a:off x="994830" y="3736528"/>
            <a:ext cx="2971799" cy="775597"/>
          </a:xfrm>
          <a:prstGeom prst="rect">
            <a:avLst/>
          </a:prstGeom>
        </p:spPr>
        <p:txBody>
          <a:bodyPr/>
          <a:lstStyle>
            <a:lvl1pPr marL="0" indent="0">
              <a:spcBef>
                <a:spcPts val="0"/>
              </a:spcBef>
              <a:spcAft>
                <a:spcPts val="0"/>
              </a:spcAft>
              <a:buNone/>
              <a:defRPr sz="1400">
                <a:solidFill>
                  <a:schemeClr val="bg1"/>
                </a:solidFill>
              </a:defRPr>
            </a:lvl1pPr>
            <a:lvl2pPr marL="274320" indent="0">
              <a:buNone/>
              <a:defRPr/>
            </a:lvl2pPr>
          </a:lstStyle>
          <a:p>
            <a:pPr lvl="0"/>
            <a:r>
              <a:rPr lang="en-US" dirty="0"/>
              <a:t>Name</a:t>
            </a:r>
            <a:br>
              <a:rPr lang="en-US" dirty="0"/>
            </a:br>
            <a:r>
              <a:rPr lang="en-US" dirty="0"/>
              <a:t>Title</a:t>
            </a:r>
            <a:br>
              <a:rPr lang="en-US" dirty="0"/>
            </a:br>
            <a:r>
              <a:rPr lang="en-US" dirty="0"/>
              <a:t>Phone</a:t>
            </a:r>
            <a:br>
              <a:rPr lang="en-US" dirty="0"/>
            </a:br>
            <a:r>
              <a:rPr lang="en-US" dirty="0"/>
              <a:t>Email</a:t>
            </a:r>
          </a:p>
        </p:txBody>
      </p:sp>
      <p:sp>
        <p:nvSpPr>
          <p:cNvPr id="13" name="Text Placeholder 5">
            <a:extLst>
              <a:ext uri="{FF2B5EF4-FFF2-40B4-BE49-F238E27FC236}">
                <a16:creationId xmlns:a16="http://schemas.microsoft.com/office/drawing/2014/main" id="{DBC95A55-4F42-404A-AD1B-0436A765D532}"/>
              </a:ext>
            </a:extLst>
          </p:cNvPr>
          <p:cNvSpPr>
            <a:spLocks noGrp="1"/>
          </p:cNvSpPr>
          <p:nvPr>
            <p:ph type="body" sz="quarter" idx="12" hasCustomPrompt="1"/>
          </p:nvPr>
        </p:nvSpPr>
        <p:spPr>
          <a:xfrm>
            <a:off x="4343400" y="3740841"/>
            <a:ext cx="2971799" cy="775597"/>
          </a:xfrm>
          <a:prstGeom prst="rect">
            <a:avLst/>
          </a:prstGeom>
        </p:spPr>
        <p:txBody>
          <a:bodyPr/>
          <a:lstStyle>
            <a:lvl1pPr marL="0" indent="0">
              <a:spcBef>
                <a:spcPts val="0"/>
              </a:spcBef>
              <a:spcAft>
                <a:spcPts val="0"/>
              </a:spcAft>
              <a:buNone/>
              <a:defRPr sz="1400">
                <a:solidFill>
                  <a:schemeClr val="bg1"/>
                </a:solidFill>
              </a:defRPr>
            </a:lvl1pPr>
            <a:lvl2pPr marL="274320" indent="0">
              <a:buNone/>
              <a:defRPr/>
            </a:lvl2pPr>
          </a:lstStyle>
          <a:p>
            <a:pPr lvl="0"/>
            <a:r>
              <a:rPr lang="en-US" dirty="0"/>
              <a:t>Name</a:t>
            </a:r>
            <a:br>
              <a:rPr lang="en-US" dirty="0"/>
            </a:br>
            <a:r>
              <a:rPr lang="en-US" dirty="0"/>
              <a:t>Title</a:t>
            </a:r>
            <a:br>
              <a:rPr lang="en-US" dirty="0"/>
            </a:br>
            <a:r>
              <a:rPr lang="en-US" dirty="0"/>
              <a:t>Phone</a:t>
            </a:r>
            <a:br>
              <a:rPr lang="en-US" dirty="0"/>
            </a:br>
            <a:r>
              <a:rPr lang="en-US" dirty="0"/>
              <a:t>Email</a:t>
            </a:r>
          </a:p>
        </p:txBody>
      </p:sp>
      <p:sp>
        <p:nvSpPr>
          <p:cNvPr id="14" name="Text Placeholder 5">
            <a:extLst>
              <a:ext uri="{FF2B5EF4-FFF2-40B4-BE49-F238E27FC236}">
                <a16:creationId xmlns:a16="http://schemas.microsoft.com/office/drawing/2014/main" id="{8B46CDA0-C781-4F21-9560-4873FA9B97BE}"/>
              </a:ext>
            </a:extLst>
          </p:cNvPr>
          <p:cNvSpPr>
            <a:spLocks noGrp="1"/>
          </p:cNvSpPr>
          <p:nvPr>
            <p:ph type="body" sz="quarter" idx="13" hasCustomPrompt="1"/>
          </p:nvPr>
        </p:nvSpPr>
        <p:spPr>
          <a:xfrm>
            <a:off x="994830" y="4709349"/>
            <a:ext cx="2971799" cy="775597"/>
          </a:xfrm>
          <a:prstGeom prst="rect">
            <a:avLst/>
          </a:prstGeom>
        </p:spPr>
        <p:txBody>
          <a:bodyPr/>
          <a:lstStyle>
            <a:lvl1pPr marL="0" indent="0">
              <a:spcBef>
                <a:spcPts val="0"/>
              </a:spcBef>
              <a:spcAft>
                <a:spcPts val="0"/>
              </a:spcAft>
              <a:buNone/>
              <a:defRPr sz="1400">
                <a:solidFill>
                  <a:schemeClr val="bg1"/>
                </a:solidFill>
              </a:defRPr>
            </a:lvl1pPr>
            <a:lvl2pPr marL="274320" indent="0">
              <a:buNone/>
              <a:defRPr/>
            </a:lvl2pPr>
          </a:lstStyle>
          <a:p>
            <a:pPr lvl="0"/>
            <a:r>
              <a:rPr lang="en-US" dirty="0"/>
              <a:t>Name</a:t>
            </a:r>
            <a:br>
              <a:rPr lang="en-US" dirty="0"/>
            </a:br>
            <a:r>
              <a:rPr lang="en-US" dirty="0"/>
              <a:t>Title</a:t>
            </a:r>
            <a:br>
              <a:rPr lang="en-US" dirty="0"/>
            </a:br>
            <a:r>
              <a:rPr lang="en-US" dirty="0"/>
              <a:t>Phone</a:t>
            </a:r>
            <a:br>
              <a:rPr lang="en-US" dirty="0"/>
            </a:br>
            <a:r>
              <a:rPr lang="en-US" dirty="0"/>
              <a:t>Email</a:t>
            </a:r>
          </a:p>
        </p:txBody>
      </p:sp>
      <p:sp>
        <p:nvSpPr>
          <p:cNvPr id="15" name="Text Placeholder 5">
            <a:extLst>
              <a:ext uri="{FF2B5EF4-FFF2-40B4-BE49-F238E27FC236}">
                <a16:creationId xmlns:a16="http://schemas.microsoft.com/office/drawing/2014/main" id="{B8131611-8DC9-443A-841C-D22E42FD56FD}"/>
              </a:ext>
            </a:extLst>
          </p:cNvPr>
          <p:cNvSpPr>
            <a:spLocks noGrp="1"/>
          </p:cNvSpPr>
          <p:nvPr>
            <p:ph type="body" sz="quarter" idx="14" hasCustomPrompt="1"/>
          </p:nvPr>
        </p:nvSpPr>
        <p:spPr>
          <a:xfrm>
            <a:off x="4343400" y="4713662"/>
            <a:ext cx="2971799" cy="775597"/>
          </a:xfrm>
          <a:prstGeom prst="rect">
            <a:avLst/>
          </a:prstGeom>
        </p:spPr>
        <p:txBody>
          <a:bodyPr/>
          <a:lstStyle>
            <a:lvl1pPr marL="0" indent="0">
              <a:spcBef>
                <a:spcPts val="0"/>
              </a:spcBef>
              <a:spcAft>
                <a:spcPts val="0"/>
              </a:spcAft>
              <a:buNone/>
              <a:defRPr sz="1400">
                <a:solidFill>
                  <a:schemeClr val="bg1"/>
                </a:solidFill>
              </a:defRPr>
            </a:lvl1pPr>
            <a:lvl2pPr marL="274320" indent="0">
              <a:buNone/>
              <a:defRPr/>
            </a:lvl2pPr>
          </a:lstStyle>
          <a:p>
            <a:pPr lvl="0"/>
            <a:r>
              <a:rPr lang="en-US" dirty="0"/>
              <a:t>Name</a:t>
            </a:r>
            <a:br>
              <a:rPr lang="en-US" dirty="0"/>
            </a:br>
            <a:r>
              <a:rPr lang="en-US" dirty="0"/>
              <a:t>Title</a:t>
            </a:r>
            <a:br>
              <a:rPr lang="en-US" dirty="0"/>
            </a:br>
            <a:r>
              <a:rPr lang="en-US" dirty="0"/>
              <a:t>Phone</a:t>
            </a:r>
            <a:br>
              <a:rPr lang="en-US" dirty="0"/>
            </a:br>
            <a:r>
              <a:rPr lang="en-US" dirty="0"/>
              <a:t>Email</a:t>
            </a:r>
          </a:p>
        </p:txBody>
      </p:sp>
      <p:pic>
        <p:nvPicPr>
          <p:cNvPr id="17" name="Picture 16">
            <a:extLst>
              <a:ext uri="{FF2B5EF4-FFF2-40B4-BE49-F238E27FC236}">
                <a16:creationId xmlns:a16="http://schemas.microsoft.com/office/drawing/2014/main" id="{383606F4-52E6-4C2C-9D08-9D31FB82DB2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57191" y="63578"/>
            <a:ext cx="869850" cy="799130"/>
          </a:xfrm>
          <a:prstGeom prst="rect">
            <a:avLst/>
          </a:prstGeom>
        </p:spPr>
      </p:pic>
      <p:sp>
        <p:nvSpPr>
          <p:cNvPr id="18" name="Rectangle 17">
            <a:extLst>
              <a:ext uri="{FF2B5EF4-FFF2-40B4-BE49-F238E27FC236}">
                <a16:creationId xmlns:a16="http://schemas.microsoft.com/office/drawing/2014/main" id="{DA20F509-AB84-4ECC-B5A7-F49FAE630D9C}"/>
              </a:ext>
            </a:extLst>
          </p:cNvPr>
          <p:cNvSpPr/>
          <p:nvPr userDrawn="1"/>
        </p:nvSpPr>
        <p:spPr bwMode="auto">
          <a:xfrm>
            <a:off x="0" y="5436087"/>
            <a:ext cx="9144000" cy="1429789"/>
          </a:xfrm>
          <a:prstGeom prst="rect">
            <a:avLst/>
          </a:prstGeom>
          <a:solidFill>
            <a:srgbClr val="3CB6CE">
              <a:alpha val="70008"/>
            </a:srgbClr>
          </a:solidFill>
          <a:ln w="9525" cap="flat" cmpd="sng" algn="ctr">
            <a:no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000" b="0" i="0" u="none" strike="noStrike" cap="none" normalizeH="0" baseline="0" dirty="0">
              <a:ln>
                <a:noFill/>
              </a:ln>
              <a:solidFill>
                <a:schemeClr val="tx1"/>
              </a:solidFill>
              <a:effectLst/>
              <a:latin typeface="Verdana" pitchFamily="34" charset="0"/>
            </a:endParaRPr>
          </a:p>
        </p:txBody>
      </p:sp>
      <p:sp>
        <p:nvSpPr>
          <p:cNvPr id="19" name="Rectangle 18">
            <a:extLst>
              <a:ext uri="{FF2B5EF4-FFF2-40B4-BE49-F238E27FC236}">
                <a16:creationId xmlns:a16="http://schemas.microsoft.com/office/drawing/2014/main" id="{76F65BAA-DBE7-4644-9FF7-2C949493A2AE}"/>
              </a:ext>
            </a:extLst>
          </p:cNvPr>
          <p:cNvSpPr/>
          <p:nvPr userDrawn="1"/>
        </p:nvSpPr>
        <p:spPr bwMode="auto">
          <a:xfrm>
            <a:off x="0" y="5618967"/>
            <a:ext cx="9144000" cy="1251065"/>
          </a:xfrm>
          <a:prstGeom prst="rect">
            <a:avLst/>
          </a:prstGeom>
          <a:solidFill>
            <a:schemeClr val="accent3">
              <a:lumMod val="75000"/>
            </a:schemeClr>
          </a:solidFill>
          <a:ln w="9525" cap="flat" cmpd="sng" algn="ctr">
            <a:no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000" b="0" i="0" u="none" strike="noStrike" cap="none" normalizeH="0" baseline="0" dirty="0">
              <a:ln>
                <a:noFill/>
              </a:ln>
              <a:solidFill>
                <a:schemeClr val="tx1"/>
              </a:solidFill>
              <a:effectLst/>
              <a:latin typeface="Verdana" pitchFamily="34" charset="0"/>
            </a:endParaRPr>
          </a:p>
        </p:txBody>
      </p:sp>
      <p:pic>
        <p:nvPicPr>
          <p:cNvPr id="22" name="Picture 21">
            <a:extLst>
              <a:ext uri="{FF2B5EF4-FFF2-40B4-BE49-F238E27FC236}">
                <a16:creationId xmlns:a16="http://schemas.microsoft.com/office/drawing/2014/main" id="{25CB2877-EF5E-472B-83E8-0435335CCA7A}"/>
              </a:ext>
            </a:extLst>
          </p:cNvPr>
          <p:cNvPicPr>
            <a:picLocks noChangeAspect="1"/>
          </p:cNvPicPr>
          <p:nvPr userDrawn="1"/>
        </p:nvPicPr>
        <p:blipFill>
          <a:blip r:embed="rId4"/>
          <a:stretch>
            <a:fillRect/>
          </a:stretch>
        </p:blipFill>
        <p:spPr>
          <a:xfrm>
            <a:off x="7264496" y="6063600"/>
            <a:ext cx="1662545" cy="217199"/>
          </a:xfrm>
          <a:prstGeom prst="rect">
            <a:avLst/>
          </a:prstGeom>
        </p:spPr>
      </p:pic>
    </p:spTree>
    <p:extLst>
      <p:ext uri="{BB962C8B-B14F-4D97-AF65-F5344CB8AC3E}">
        <p14:creationId xmlns:p14="http://schemas.microsoft.com/office/powerpoint/2010/main" val="3885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8B682-C534-4CD1-8DD0-7100A36904B0}"/>
              </a:ext>
            </a:extLst>
          </p:cNvPr>
          <p:cNvSpPr>
            <a:spLocks noGrp="1"/>
          </p:cNvSpPr>
          <p:nvPr>
            <p:ph type="title"/>
          </p:nvPr>
        </p:nvSpPr>
        <p:spPr/>
        <p:txBody>
          <a:bodyPr/>
          <a:lstStyle>
            <a:lvl1pPr>
              <a:defRPr>
                <a:solidFill>
                  <a:schemeClr val="accent3"/>
                </a:solidFill>
              </a:defRPr>
            </a:lvl1pPr>
          </a:lstStyle>
          <a:p>
            <a:r>
              <a:rPr lang="en-US" dirty="0"/>
              <a:t>Click to edit Master title style</a:t>
            </a:r>
          </a:p>
        </p:txBody>
      </p:sp>
      <p:sp>
        <p:nvSpPr>
          <p:cNvPr id="8" name="Chart Placeholder 3">
            <a:extLst>
              <a:ext uri="{FF2B5EF4-FFF2-40B4-BE49-F238E27FC236}">
                <a16:creationId xmlns:a16="http://schemas.microsoft.com/office/drawing/2014/main" id="{7396FCD6-AEA2-4D69-AE05-D266C207CC03}"/>
              </a:ext>
            </a:extLst>
          </p:cNvPr>
          <p:cNvSpPr>
            <a:spLocks noGrp="1"/>
          </p:cNvSpPr>
          <p:nvPr>
            <p:ph type="chart" sz="quarter" idx="11"/>
          </p:nvPr>
        </p:nvSpPr>
        <p:spPr>
          <a:xfrm>
            <a:off x="5003800" y="1219200"/>
            <a:ext cx="3886200" cy="1930398"/>
          </a:xfrm>
        </p:spPr>
        <p:txBody>
          <a:bodyPr/>
          <a:lstStyle/>
          <a:p>
            <a:endParaRPr lang="en-US"/>
          </a:p>
        </p:txBody>
      </p:sp>
      <p:cxnSp>
        <p:nvCxnSpPr>
          <p:cNvPr id="7" name="Straight Connector 6">
            <a:extLst>
              <a:ext uri="{FF2B5EF4-FFF2-40B4-BE49-F238E27FC236}">
                <a16:creationId xmlns:a16="http://schemas.microsoft.com/office/drawing/2014/main" id="{7E1A3559-DFF1-4B47-84E2-ADB2645C06DF}"/>
              </a:ext>
            </a:extLst>
          </p:cNvPr>
          <p:cNvCxnSpPr/>
          <p:nvPr userDrawn="1"/>
        </p:nvCxnSpPr>
        <p:spPr>
          <a:xfrm>
            <a:off x="228600" y="847725"/>
            <a:ext cx="7543800" cy="0"/>
          </a:xfrm>
          <a:prstGeom prst="line">
            <a:avLst/>
          </a:prstGeom>
          <a:ln w="190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430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7772400" cy="841248"/>
          </a:xfrm>
          <a:prstGeom prst="rect">
            <a:avLst/>
          </a:prstGeom>
        </p:spPr>
        <p:txBody>
          <a:bodyPr vert="horz" lIns="228600" tIns="45720" rIns="0" bIns="45720" rtlCol="0" anchor="b">
            <a:noAutofit/>
          </a:bodyPr>
          <a:lstStyle/>
          <a:p>
            <a:r>
              <a:rPr lang="en-US" dirty="0"/>
              <a:t>Click to edit Master title style</a:t>
            </a:r>
          </a:p>
        </p:txBody>
      </p:sp>
      <p:sp>
        <p:nvSpPr>
          <p:cNvPr id="3" name="Text Placeholder 2"/>
          <p:cNvSpPr>
            <a:spLocks noGrp="1"/>
          </p:cNvSpPr>
          <p:nvPr>
            <p:ph type="body" idx="1"/>
          </p:nvPr>
        </p:nvSpPr>
        <p:spPr>
          <a:xfrm>
            <a:off x="228600" y="1600200"/>
            <a:ext cx="8686800" cy="1228028"/>
          </a:xfrm>
          <a:prstGeom prst="rect">
            <a:avLst/>
          </a:prstGeom>
        </p:spPr>
        <p:txBody>
          <a:bodyPr vert="horz" lIns="0" tIns="0" rIns="0" bIns="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4" name="client name"/>
          <p:cNvSpPr txBox="1"/>
          <p:nvPr/>
        </p:nvSpPr>
        <p:spPr>
          <a:xfrm>
            <a:off x="8307058" y="6692900"/>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endParaRPr kumimoji="0" lang="en-GB" sz="1000" b="0" i="0" u="none" baseline="0" dirty="0">
              <a:solidFill>
                <a:srgbClr val="000000"/>
              </a:solidFill>
              <a:latin typeface="Calibri"/>
            </a:endParaRPr>
          </a:p>
        </p:txBody>
      </p:sp>
      <p:grpSp>
        <p:nvGrpSpPr>
          <p:cNvPr id="47" name="Group 46"/>
          <p:cNvGrpSpPr/>
          <p:nvPr userDrawn="1"/>
        </p:nvGrpSpPr>
        <p:grpSpPr>
          <a:xfrm>
            <a:off x="-3232548" y="640800"/>
            <a:ext cx="13405248" cy="6484213"/>
            <a:chOff x="-3232548" y="640800"/>
            <a:chExt cx="13405248" cy="6484213"/>
          </a:xfrm>
        </p:grpSpPr>
        <p:grpSp>
          <p:nvGrpSpPr>
            <p:cNvPr id="25" name="Group 24"/>
            <p:cNvGrpSpPr/>
            <p:nvPr userDrawn="1"/>
          </p:nvGrpSpPr>
          <p:grpSpPr>
            <a:xfrm>
              <a:off x="-2057400" y="2286000"/>
              <a:ext cx="12230100" cy="4160782"/>
              <a:chOff x="-2057400" y="2286000"/>
              <a:chExt cx="12230100" cy="4160782"/>
            </a:xfrm>
          </p:grpSpPr>
          <p:sp>
            <p:nvSpPr>
              <p:cNvPr id="35"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15"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26"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27"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28"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29"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30"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3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21" name="Group 20"/>
              <p:cNvGrpSpPr/>
              <p:nvPr userDrawn="1"/>
            </p:nvGrpSpPr>
            <p:grpSpPr>
              <a:xfrm>
                <a:off x="9258300" y="2286000"/>
                <a:ext cx="914400" cy="1117699"/>
                <a:chOff x="9258300" y="2286000"/>
                <a:chExt cx="914400" cy="1117699"/>
              </a:xfrm>
            </p:grpSpPr>
            <p:sp>
              <p:nvSpPr>
                <p:cNvPr id="38"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39"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1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14" name="Group 13"/>
              <p:cNvGrpSpPr/>
              <p:nvPr userDrawn="1"/>
            </p:nvGrpSpPr>
            <p:grpSpPr>
              <a:xfrm>
                <a:off x="9258300" y="3805219"/>
                <a:ext cx="914400" cy="1126603"/>
                <a:chOff x="9258300" y="3526541"/>
                <a:chExt cx="914400" cy="1126603"/>
              </a:xfrm>
            </p:grpSpPr>
            <p:sp>
              <p:nvSpPr>
                <p:cNvPr id="17"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18"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22" name="Group 21"/>
              <p:cNvGrpSpPr/>
              <p:nvPr userDrawn="1"/>
            </p:nvGrpSpPr>
            <p:grpSpPr>
              <a:xfrm>
                <a:off x="9258300" y="5333341"/>
                <a:ext cx="914400" cy="1113441"/>
                <a:chOff x="9258300" y="5030184"/>
                <a:chExt cx="914400" cy="1113441"/>
              </a:xfrm>
            </p:grpSpPr>
            <p:sp>
              <p:nvSpPr>
                <p:cNvPr id="1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2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3" name="Group 22"/>
            <p:cNvGrpSpPr/>
            <p:nvPr userDrawn="1"/>
          </p:nvGrpSpPr>
          <p:grpSpPr>
            <a:xfrm>
              <a:off x="-3232548" y="640800"/>
              <a:ext cx="3138568" cy="166199"/>
              <a:chOff x="-3232548" y="640800"/>
              <a:chExt cx="3138568" cy="166199"/>
            </a:xfrm>
          </p:grpSpPr>
          <p:cxnSp>
            <p:nvCxnSpPr>
              <p:cNvPr id="9" name="Straight Connector 8"/>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13" name="TextBox 12"/>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24" name="Group 23"/>
            <p:cNvGrpSpPr/>
            <p:nvPr userDrawn="1"/>
          </p:nvGrpSpPr>
          <p:grpSpPr>
            <a:xfrm>
              <a:off x="-3036853" y="1517100"/>
              <a:ext cx="2942873" cy="166199"/>
              <a:chOff x="-3036853" y="1517100"/>
              <a:chExt cx="2942873" cy="166199"/>
            </a:xfrm>
          </p:grpSpPr>
          <p:cxnSp>
            <p:nvCxnSpPr>
              <p:cNvPr id="31" name="Straight Connector 30"/>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3" name="TextBox 32"/>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44" name="Group 43"/>
            <p:cNvGrpSpPr/>
            <p:nvPr userDrawn="1"/>
          </p:nvGrpSpPr>
          <p:grpSpPr>
            <a:xfrm>
              <a:off x="-3021272" y="6546300"/>
              <a:ext cx="2927292" cy="166199"/>
              <a:chOff x="-3021272" y="6546300"/>
              <a:chExt cx="2927292" cy="166199"/>
            </a:xfrm>
          </p:grpSpPr>
          <p:cxnSp>
            <p:nvCxnSpPr>
              <p:cNvPr id="32" name="Straight Connector 31"/>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6" name="TextBox 35"/>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45" name="Group 44"/>
            <p:cNvGrpSpPr/>
            <p:nvPr userDrawn="1"/>
          </p:nvGrpSpPr>
          <p:grpSpPr>
            <a:xfrm>
              <a:off x="228658" y="6936825"/>
              <a:ext cx="3488987" cy="166199"/>
              <a:chOff x="228658" y="6936825"/>
              <a:chExt cx="3488987" cy="166199"/>
            </a:xfrm>
          </p:grpSpPr>
          <p:cxnSp>
            <p:nvCxnSpPr>
              <p:cNvPr id="37" name="Straight Connector 36"/>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46" name="Group 45"/>
            <p:cNvGrpSpPr/>
            <p:nvPr userDrawn="1"/>
          </p:nvGrpSpPr>
          <p:grpSpPr>
            <a:xfrm>
              <a:off x="5533381" y="6958814"/>
              <a:ext cx="3377992" cy="166199"/>
              <a:chOff x="5533381" y="6958814"/>
              <a:chExt cx="3377992" cy="166199"/>
            </a:xfrm>
          </p:grpSpPr>
          <p:cxnSp>
            <p:nvCxnSpPr>
              <p:cNvPr id="42" name="Straight Connector 41"/>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pic>
        <p:nvPicPr>
          <p:cNvPr id="49" name="Picture 48"/>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8105736" y="45243"/>
            <a:ext cx="869850" cy="799130"/>
          </a:xfrm>
          <a:prstGeom prst="rect">
            <a:avLst/>
          </a:prstGeom>
        </p:spPr>
      </p:pic>
    </p:spTree>
    <p:extLst>
      <p:ext uri="{BB962C8B-B14F-4D97-AF65-F5344CB8AC3E}">
        <p14:creationId xmlns:p14="http://schemas.microsoft.com/office/powerpoint/2010/main" val="196390512"/>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4" r:id="rId3"/>
    <p:sldLayoutId id="2147483651" r:id="rId4"/>
    <p:sldLayoutId id="2147483650" r:id="rId5"/>
    <p:sldLayoutId id="2147483657" r:id="rId6"/>
    <p:sldLayoutId id="2147483658" r:id="rId7"/>
    <p:sldLayoutId id="2147483655" r:id="rId8"/>
    <p:sldLayoutId id="2147483659" r:id="rId9"/>
    <p:sldLayoutId id="2147483661" r:id="rId10"/>
  </p:sldLayoutIdLst>
  <p:hf hdr="0" ftr="0" dt="0"/>
  <p:txStyles>
    <p:titleStyle>
      <a:lvl1pPr algn="l" defTabSz="914400" rtl="0" eaLnBrk="1" latinLnBrk="0" hangingPunct="1">
        <a:lnSpc>
          <a:spcPct val="80000"/>
        </a:lnSpc>
        <a:spcBef>
          <a:spcPct val="0"/>
        </a:spcBef>
        <a:buNone/>
        <a:defRPr sz="2400" b="0" kern="1200" cap="none" baseline="0">
          <a:solidFill>
            <a:schemeClr val="bg1"/>
          </a:solidFill>
          <a:latin typeface="+mj-lt"/>
          <a:ea typeface="+mj-ea"/>
          <a:cs typeface="+mj-cs"/>
        </a:defRPr>
      </a:lvl1pPr>
    </p:titleStyle>
    <p:bodyStyle>
      <a:lvl1pPr marL="274320" indent="-274320" algn="l" defTabSz="914400" rtl="0" eaLnBrk="1" latinLnBrk="0" hangingPunct="1">
        <a:lnSpc>
          <a:spcPct val="90000"/>
        </a:lnSpc>
        <a:spcBef>
          <a:spcPts val="900"/>
        </a:spcBef>
        <a:spcAft>
          <a:spcPts val="600"/>
        </a:spcAft>
        <a:buSzPct val="80000"/>
        <a:buFont typeface="Wingdings" panose="05000000000000000000" pitchFamily="2" charset="2"/>
        <a:buChar char=""/>
        <a:defRPr sz="1800" kern="1200">
          <a:solidFill>
            <a:schemeClr val="tx1"/>
          </a:solidFill>
          <a:latin typeface="+mn-lt"/>
          <a:ea typeface="+mn-ea"/>
          <a:cs typeface="+mn-cs"/>
        </a:defRPr>
      </a:lvl1pPr>
      <a:lvl2pPr marL="548640" indent="-274320" algn="l" defTabSz="914400" rtl="0" eaLnBrk="1" latinLnBrk="0" hangingPunct="1">
        <a:lnSpc>
          <a:spcPct val="90000"/>
        </a:lnSpc>
        <a:spcBef>
          <a:spcPts val="0"/>
        </a:spcBef>
        <a:spcAft>
          <a:spcPts val="600"/>
        </a:spcAft>
        <a:buSzPct val="100000"/>
        <a:buFont typeface="Calibri" panose="020F0502020204030204" pitchFamily="34" charset="0"/>
        <a:buChar char="–"/>
        <a:defRPr sz="1800" kern="1200">
          <a:solidFill>
            <a:schemeClr val="tx1"/>
          </a:solidFill>
          <a:latin typeface="+mn-lt"/>
          <a:ea typeface="+mn-ea"/>
          <a:cs typeface="+mn-cs"/>
        </a:defRPr>
      </a:lvl2pPr>
      <a:lvl3pPr marL="822960" indent="-273050" algn="l" defTabSz="914400" rtl="0" eaLnBrk="1" latinLnBrk="0" hangingPunct="1">
        <a:lnSpc>
          <a:spcPct val="90000"/>
        </a:lnSpc>
        <a:spcBef>
          <a:spcPts val="0"/>
        </a:spcBef>
        <a:spcAft>
          <a:spcPts val="600"/>
        </a:spcAft>
        <a:buSzPct val="70000"/>
        <a:buFont typeface="Wingdings" panose="05000000000000000000" pitchFamily="2" charset="2"/>
        <a:buChar char="l"/>
        <a:defRPr sz="1800" kern="1200">
          <a:solidFill>
            <a:schemeClr val="tx1"/>
          </a:solidFill>
          <a:latin typeface="+mn-lt"/>
          <a:ea typeface="+mn-ea"/>
          <a:cs typeface="+mn-cs"/>
        </a:defRPr>
      </a:lvl3pPr>
      <a:lvl4pPr marL="1097280" indent="-274320" algn="l" defTabSz="914400" rtl="0" eaLnBrk="1" latinLnBrk="0" hangingPunct="1">
        <a:lnSpc>
          <a:spcPct val="90000"/>
        </a:lnSpc>
        <a:spcBef>
          <a:spcPts val="0"/>
        </a:spcBef>
        <a:spcAft>
          <a:spcPts val="600"/>
        </a:spcAft>
        <a:buSzPct val="60000"/>
        <a:buFont typeface="Wingdings 3" panose="05040102010807070707" pitchFamily="18" charset="2"/>
        <a:buChar char="u"/>
        <a:defRPr sz="1800" kern="1200">
          <a:solidFill>
            <a:schemeClr val="tx1"/>
          </a:solidFill>
          <a:latin typeface="+mn-lt"/>
          <a:ea typeface="+mn-ea"/>
          <a:cs typeface="+mn-cs"/>
        </a:defRPr>
      </a:lvl4pPr>
      <a:lvl5pPr marL="1097280" indent="-274320" algn="l" defTabSz="914400" rtl="0" eaLnBrk="1" latinLnBrk="0" hangingPunct="1">
        <a:lnSpc>
          <a:spcPct val="90000"/>
        </a:lnSpc>
        <a:spcBef>
          <a:spcPts val="0"/>
        </a:spcBef>
        <a:spcAft>
          <a:spcPts val="600"/>
        </a:spcAft>
        <a:buSzPct val="60000"/>
        <a:buFont typeface="Wingdings 3" panose="050401020108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1.xml"/><Relationship Id="rId1" Type="http://schemas.openxmlformats.org/officeDocument/2006/relationships/slideLayout" Target="../slideLayouts/slideLayout10.xml"/><Relationship Id="rId5" Type="http://schemas.microsoft.com/office/2007/relationships/hdphoto" Target="../media/hdphoto3.wdp"/><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6">
            <a:extLst>
              <a:ext uri="{FF2B5EF4-FFF2-40B4-BE49-F238E27FC236}">
                <a16:creationId xmlns:a16="http://schemas.microsoft.com/office/drawing/2014/main" id="{81FF1373-11A3-44B0-AC05-68E6A2BC6450}"/>
              </a:ext>
            </a:extLst>
          </p:cNvPr>
          <p:cNvSpPr txBox="1">
            <a:spLocks/>
          </p:cNvSpPr>
          <p:nvPr/>
        </p:nvSpPr>
        <p:spPr>
          <a:xfrm>
            <a:off x="304800" y="457200"/>
            <a:ext cx="7162799" cy="1344399"/>
          </a:xfrm>
          <a:prstGeom prst="rect">
            <a:avLst/>
          </a:prstGeom>
        </p:spPr>
        <p:txBody>
          <a:bodyPr/>
          <a:lstStyle>
            <a:lvl1pPr algn="l" defTabSz="914400" rtl="0" eaLnBrk="1" latinLnBrk="0" hangingPunct="1">
              <a:lnSpc>
                <a:spcPct val="90000"/>
              </a:lnSpc>
              <a:spcBef>
                <a:spcPct val="0"/>
              </a:spcBef>
              <a:buNone/>
              <a:defRPr sz="2800" kern="1200">
                <a:solidFill>
                  <a:schemeClr val="accent3"/>
                </a:solidFill>
                <a:latin typeface="Segoe UI" panose="020B0502040204020203" pitchFamily="34" charset="0"/>
                <a:ea typeface="+mj-ea"/>
                <a:cs typeface="Segoe UI" panose="020B0502040204020203" pitchFamily="34" charset="0"/>
              </a:defRPr>
            </a:lvl1pPr>
          </a:lstStyle>
          <a:p>
            <a:r>
              <a:rPr lang="en-US" b="1" dirty="0">
                <a:latin typeface="+mn-lt"/>
              </a:rPr>
              <a:t>Finance Plan Update:</a:t>
            </a:r>
          </a:p>
          <a:p>
            <a:r>
              <a:rPr lang="en-US" sz="2400" b="1" dirty="0">
                <a:latin typeface="+mn-lt"/>
              </a:rPr>
              <a:t>Series 2026 General Obligation Bonds</a:t>
            </a:r>
          </a:p>
        </p:txBody>
      </p:sp>
      <p:sp>
        <p:nvSpPr>
          <p:cNvPr id="6" name="Rectangle 5">
            <a:extLst>
              <a:ext uri="{FF2B5EF4-FFF2-40B4-BE49-F238E27FC236}">
                <a16:creationId xmlns:a16="http://schemas.microsoft.com/office/drawing/2014/main" id="{3EB5A7F7-2A5C-8F18-D6D2-3615D0457E4D}"/>
              </a:ext>
            </a:extLst>
          </p:cNvPr>
          <p:cNvSpPr/>
          <p:nvPr/>
        </p:nvSpPr>
        <p:spPr>
          <a:xfrm>
            <a:off x="0" y="6322692"/>
            <a:ext cx="7086600" cy="523220"/>
          </a:xfrm>
          <a:prstGeom prst="rect">
            <a:avLst/>
          </a:prstGeom>
        </p:spPr>
        <p:txBody>
          <a:bodyPr wrap="square">
            <a:spAutoFit/>
          </a:bodyPr>
          <a:lstStyle/>
          <a:p>
            <a:pPr algn="just"/>
            <a:r>
              <a:rPr lang="en-US" sz="700" dirty="0">
                <a:solidFill>
                  <a:schemeClr val="bg1"/>
                </a:solidFill>
                <a:ea typeface="Myriad Pro"/>
                <a:cs typeface="Times New Roman" panose="02020603050405020304" pitchFamily="18" charset="0"/>
              </a:rPr>
              <a:t>Robert W. Baird &amp; Co. Incorporated is providing this information to you for discussion purposes only in seeking to serve as a financial advisor or municipal advisor to you on a possible issuance of municipal securities. Baird is a municipal advisor registered with the Securities and Exchange Commission and the Municipal Securities Rulemaking Board (“MSRB”). A financial advisor or municipal advisor is subject to a fiduciary duty, including a duty of care and a duty of loyalty, and is required to act solely in the best interests of the client. See “Important Disclosures” contained herein.</a:t>
            </a:r>
            <a:endParaRPr lang="en-US" sz="700" dirty="0">
              <a:solidFill>
                <a:schemeClr val="bg1"/>
              </a:solidFill>
              <a:effectLst/>
              <a:ea typeface="Myriad Pro"/>
              <a:cs typeface="Times New Roman" panose="02020603050405020304" pitchFamily="18" charset="0"/>
            </a:endParaRPr>
          </a:p>
        </p:txBody>
      </p:sp>
      <p:pic>
        <p:nvPicPr>
          <p:cNvPr id="2" name="Picture 1">
            <a:extLst>
              <a:ext uri="{FF2B5EF4-FFF2-40B4-BE49-F238E27FC236}">
                <a16:creationId xmlns:a16="http://schemas.microsoft.com/office/drawing/2014/main" id="{66C75856-1C37-70E9-261F-EE147F7F0DA6}"/>
              </a:ext>
            </a:extLst>
          </p:cNvPr>
          <p:cNvPicPr>
            <a:picLocks noChangeAspect="1"/>
          </p:cNvPicPr>
          <p:nvPr/>
        </p:nvPicPr>
        <p:blipFill>
          <a:blip r:embed="rId2"/>
          <a:stretch>
            <a:fillRect/>
          </a:stretch>
        </p:blipFill>
        <p:spPr>
          <a:xfrm>
            <a:off x="279647" y="1371600"/>
            <a:ext cx="1517121" cy="1162050"/>
          </a:xfrm>
          <a:prstGeom prst="rect">
            <a:avLst/>
          </a:prstGeom>
        </p:spPr>
      </p:pic>
    </p:spTree>
    <p:extLst>
      <p:ext uri="{BB962C8B-B14F-4D97-AF65-F5344CB8AC3E}">
        <p14:creationId xmlns:p14="http://schemas.microsoft.com/office/powerpoint/2010/main" val="1734199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5A23A-D89E-3858-47E3-DFCC38A8E36E}"/>
              </a:ext>
            </a:extLst>
          </p:cNvPr>
          <p:cNvSpPr>
            <a:spLocks noGrp="1"/>
          </p:cNvSpPr>
          <p:nvPr>
            <p:ph type="title"/>
          </p:nvPr>
        </p:nvSpPr>
        <p:spPr/>
        <p:txBody>
          <a:bodyPr/>
          <a:lstStyle/>
          <a:p>
            <a:r>
              <a:rPr lang="en-US" dirty="0"/>
              <a:t>Summary of Finance Plan</a:t>
            </a:r>
          </a:p>
        </p:txBody>
      </p:sp>
      <p:graphicFrame>
        <p:nvGraphicFramePr>
          <p:cNvPr id="5" name="Table 4">
            <a:extLst>
              <a:ext uri="{FF2B5EF4-FFF2-40B4-BE49-F238E27FC236}">
                <a16:creationId xmlns:a16="http://schemas.microsoft.com/office/drawing/2014/main" id="{F9B937A9-9468-E640-5D07-23AF4990B30D}"/>
              </a:ext>
            </a:extLst>
          </p:cNvPr>
          <p:cNvGraphicFramePr>
            <a:graphicFrameLocks noGrp="1"/>
          </p:cNvGraphicFramePr>
          <p:nvPr>
            <p:extLst>
              <p:ext uri="{D42A27DB-BD31-4B8C-83A1-F6EECF244321}">
                <p14:modId xmlns:p14="http://schemas.microsoft.com/office/powerpoint/2010/main" val="1746978723"/>
              </p:ext>
            </p:extLst>
          </p:nvPr>
        </p:nvGraphicFramePr>
        <p:xfrm>
          <a:off x="547134" y="2590800"/>
          <a:ext cx="7847167" cy="3554383"/>
        </p:xfrm>
        <a:graphic>
          <a:graphicData uri="http://schemas.openxmlformats.org/drawingml/2006/table">
            <a:tbl>
              <a:tblPr/>
              <a:tblGrid>
                <a:gridCol w="4791630">
                  <a:extLst>
                    <a:ext uri="{9D8B030D-6E8A-4147-A177-3AD203B41FA5}">
                      <a16:colId xmlns:a16="http://schemas.microsoft.com/office/drawing/2014/main" val="1608165046"/>
                    </a:ext>
                  </a:extLst>
                </a:gridCol>
                <a:gridCol w="1342583">
                  <a:extLst>
                    <a:ext uri="{9D8B030D-6E8A-4147-A177-3AD203B41FA5}">
                      <a16:colId xmlns:a16="http://schemas.microsoft.com/office/drawing/2014/main" val="3681304628"/>
                    </a:ext>
                  </a:extLst>
                </a:gridCol>
                <a:gridCol w="1712954">
                  <a:extLst>
                    <a:ext uri="{9D8B030D-6E8A-4147-A177-3AD203B41FA5}">
                      <a16:colId xmlns:a16="http://schemas.microsoft.com/office/drawing/2014/main" val="1811627818"/>
                    </a:ext>
                  </a:extLst>
                </a:gridCol>
              </a:tblGrid>
              <a:tr h="396044">
                <a:tc gridSpan="3">
                  <a:txBody>
                    <a:bodyPr/>
                    <a:lstStyle/>
                    <a:p>
                      <a:pPr algn="ctr" fontAlgn="b"/>
                      <a:endParaRPr lang="en-US" sz="1600" b="1" i="0" u="none" strike="noStrike" dirty="0">
                        <a:solidFill>
                          <a:schemeClr val="bg1"/>
                        </a:solidFill>
                        <a:effectLst/>
                        <a:latin typeface="+mj-lt"/>
                      </a:endParaRPr>
                    </a:p>
                  </a:txBody>
                  <a:tcPr marL="6023" marR="6023" marT="6023" marB="0" anchor="ctr">
                    <a:lnL>
                      <a:noFill/>
                    </a:lnL>
                    <a:lnR>
                      <a:noFill/>
                    </a:lnR>
                    <a:lnT>
                      <a:noFill/>
                    </a:lnT>
                    <a:lnB>
                      <a:noFill/>
                    </a:lnB>
                    <a:noFill/>
                  </a:tcPr>
                </a:tc>
                <a:tc hMerge="1">
                  <a:txBody>
                    <a:bodyPr/>
                    <a:lstStyle/>
                    <a:p>
                      <a:pPr algn="l" fontAlgn="b"/>
                      <a:endParaRPr lang="en-US" sz="1400" b="0" i="0" u="none" strike="noStrike" dirty="0">
                        <a:solidFill>
                          <a:srgbClr val="000000"/>
                        </a:solidFill>
                        <a:effectLst/>
                        <a:latin typeface="Verdana" panose="020B0604030504040204" pitchFamily="34" charset="0"/>
                      </a:endParaRPr>
                    </a:p>
                  </a:txBody>
                  <a:tcPr marL="6023" marR="6023" marT="6023" marB="0" anchor="b">
                    <a:lnL>
                      <a:noFill/>
                    </a:lnL>
                    <a:lnR>
                      <a:noFill/>
                    </a:lnR>
                    <a:lnT>
                      <a:noFill/>
                    </a:lnT>
                    <a:lnB>
                      <a:noFill/>
                    </a:lnB>
                    <a:solidFill>
                      <a:schemeClr val="accent3"/>
                    </a:solidFill>
                  </a:tcPr>
                </a:tc>
                <a:tc hMerge="1">
                  <a:txBody>
                    <a:bodyPr/>
                    <a:lstStyle/>
                    <a:p>
                      <a:pPr algn="l" fontAlgn="b"/>
                      <a:endParaRPr lang="en-US" sz="1100" b="0" i="0" u="none" strike="noStrike" dirty="0">
                        <a:solidFill>
                          <a:srgbClr val="000000"/>
                        </a:solidFill>
                        <a:effectLst/>
                        <a:latin typeface="Verdana" panose="020B0604030504040204" pitchFamily="34" charset="0"/>
                      </a:endParaRPr>
                    </a:p>
                  </a:txBody>
                  <a:tcPr marL="6023" marR="6023" marT="6023" marB="0" anchor="b">
                    <a:lnL>
                      <a:noFill/>
                    </a:lnL>
                    <a:lnR>
                      <a:noFill/>
                    </a:lnR>
                    <a:lnT>
                      <a:noFill/>
                    </a:lnT>
                    <a:lnB>
                      <a:noFill/>
                    </a:lnB>
                    <a:solidFill>
                      <a:schemeClr val="accent3"/>
                    </a:solidFill>
                  </a:tcPr>
                </a:tc>
                <a:extLst>
                  <a:ext uri="{0D108BD9-81ED-4DB2-BD59-A6C34878D82A}">
                    <a16:rowId xmlns:a16="http://schemas.microsoft.com/office/drawing/2014/main" val="3334839178"/>
                  </a:ext>
                </a:extLst>
              </a:tr>
              <a:tr h="277779">
                <a:tc>
                  <a:txBody>
                    <a:bodyPr/>
                    <a:lstStyle/>
                    <a:p>
                      <a:pPr marL="182880" algn="l" fontAlgn="b"/>
                      <a:r>
                        <a:rPr lang="en-US" sz="1400" b="0" i="0" u="none" strike="noStrike" dirty="0">
                          <a:solidFill>
                            <a:srgbClr val="000000"/>
                          </a:solidFill>
                          <a:effectLst/>
                          <a:latin typeface="+mj-lt"/>
                        </a:rPr>
                        <a:t>District General Obligation (GO) Bonds</a:t>
                      </a:r>
                    </a:p>
                  </a:txBody>
                  <a:tcPr marL="6023" marR="6023" marT="6023" marB="0" anchor="b">
                    <a:lnL>
                      <a:noFill/>
                    </a:lnL>
                    <a:lnR>
                      <a:noFill/>
                    </a:lnR>
                    <a:lnT>
                      <a:noFill/>
                    </a:lnT>
                    <a:lnB>
                      <a:noFill/>
                    </a:lnB>
                  </a:tcPr>
                </a:tc>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r" fontAlgn="b"/>
                      <a:r>
                        <a:rPr lang="en-US" sz="1400" b="0" i="0" u="none" strike="noStrike" dirty="0">
                          <a:solidFill>
                            <a:srgbClr val="000000"/>
                          </a:solidFill>
                          <a:effectLst/>
                          <a:latin typeface="+mj-lt"/>
                        </a:rPr>
                        <a:t>$20,000,000</a:t>
                      </a:r>
                    </a:p>
                  </a:txBody>
                  <a:tcPr marL="6023" marR="6023" marT="6023" marB="0" anchor="b">
                    <a:lnL>
                      <a:noFill/>
                    </a:lnL>
                    <a:lnR>
                      <a:noFill/>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02581329"/>
                  </a:ext>
                </a:extLst>
              </a:tr>
              <a:tr h="277779">
                <a:tc>
                  <a:txBody>
                    <a:bodyPr/>
                    <a:lstStyle/>
                    <a:p>
                      <a:pPr marL="182880" algn="l" fontAlgn="b"/>
                      <a:r>
                        <a:rPr lang="en-US" sz="1400" b="0" i="0" u="none" strike="noStrike" dirty="0">
                          <a:solidFill>
                            <a:srgbClr val="000000"/>
                          </a:solidFill>
                          <a:effectLst/>
                          <a:latin typeface="+mj-lt"/>
                        </a:rPr>
                        <a:t>Cash – Building and Capital Outlay Funds</a:t>
                      </a:r>
                    </a:p>
                  </a:txBody>
                  <a:tcPr marL="6023" marR="6023" marT="6023" marB="0" anchor="b">
                    <a:lnL>
                      <a:noFill/>
                    </a:lnL>
                    <a:lnR>
                      <a:noFill/>
                    </a:lnR>
                    <a:lnT>
                      <a:noFill/>
                    </a:lnT>
                    <a:lnB>
                      <a:noFill/>
                    </a:lnB>
                  </a:tcPr>
                </a:tc>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r" fontAlgn="b"/>
                      <a:r>
                        <a:rPr lang="en-US" sz="1400" b="0" i="0" u="none" strike="noStrike" dirty="0">
                          <a:solidFill>
                            <a:srgbClr val="000000"/>
                          </a:solidFill>
                          <a:effectLst/>
                          <a:latin typeface="+mj-lt"/>
                        </a:rPr>
                        <a:t>7,465,000</a:t>
                      </a:r>
                    </a:p>
                  </a:txBody>
                  <a:tcPr marL="6023" marR="6023" marT="6023" marB="0" anchor="b">
                    <a:lnL>
                      <a:noFill/>
                    </a:lnL>
                    <a:lnR>
                      <a:noFill/>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815913"/>
                  </a:ext>
                </a:extLst>
              </a:tr>
              <a:tr h="277779">
                <a:tc>
                  <a:txBody>
                    <a:bodyPr/>
                    <a:lstStyle/>
                    <a:p>
                      <a:pPr marL="182880"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r" fontAlgn="b"/>
                      <a:r>
                        <a:rPr lang="en-US" sz="1400" b="1" i="0" u="none" strike="noStrike" dirty="0">
                          <a:solidFill>
                            <a:srgbClr val="000000"/>
                          </a:solidFill>
                          <a:effectLst/>
                          <a:latin typeface="+mj-lt"/>
                        </a:rPr>
                        <a:t>Total</a:t>
                      </a:r>
                    </a:p>
                  </a:txBody>
                  <a:tcPr marL="6023" marR="6023" marT="6023" marB="0" anchor="b">
                    <a:lnL>
                      <a:noFill/>
                    </a:lnL>
                    <a:lnR>
                      <a:noFill/>
                    </a:lnR>
                    <a:lnT>
                      <a:noFill/>
                    </a:lnT>
                    <a:lnB>
                      <a:noFill/>
                    </a:lnB>
                  </a:tcPr>
                </a:tc>
                <a:tc>
                  <a:txBody>
                    <a:bodyPr/>
                    <a:lstStyle/>
                    <a:p>
                      <a:pPr algn="r" fontAlgn="b"/>
                      <a:r>
                        <a:rPr lang="en-US" sz="1400" b="1" i="0" u="none" strike="noStrike" dirty="0">
                          <a:solidFill>
                            <a:srgbClr val="000000"/>
                          </a:solidFill>
                          <a:effectLst/>
                          <a:latin typeface="+mj-lt"/>
                        </a:rPr>
                        <a:t>$27,465,000</a:t>
                      </a:r>
                    </a:p>
                  </a:txBody>
                  <a:tcPr marL="6023" marR="6023" marT="6023"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532591365"/>
                  </a:ext>
                </a:extLst>
              </a:tr>
              <a:tr h="277779">
                <a:tc>
                  <a:txBody>
                    <a:bodyPr/>
                    <a:lstStyle/>
                    <a:p>
                      <a:pPr marL="182880"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extLst>
                  <a:ext uri="{0D108BD9-81ED-4DB2-BD59-A6C34878D82A}">
                    <a16:rowId xmlns:a16="http://schemas.microsoft.com/office/drawing/2014/main" val="1607527947"/>
                  </a:ext>
                </a:extLst>
              </a:tr>
              <a:tr h="277779">
                <a:tc>
                  <a:txBody>
                    <a:bodyPr/>
                    <a:lstStyle/>
                    <a:p>
                      <a:pPr marL="182880"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extLst>
                  <a:ext uri="{0D108BD9-81ED-4DB2-BD59-A6C34878D82A}">
                    <a16:rowId xmlns:a16="http://schemas.microsoft.com/office/drawing/2014/main" val="4260965871"/>
                  </a:ext>
                </a:extLst>
              </a:tr>
              <a:tr h="393853">
                <a:tc gridSpan="3">
                  <a:txBody>
                    <a:bodyPr/>
                    <a:lstStyle/>
                    <a:p>
                      <a:pPr marL="0" algn="ctr" fontAlgn="b"/>
                      <a:endParaRPr lang="en-US" sz="1600" b="1" i="0" u="none" strike="noStrike" dirty="0">
                        <a:solidFill>
                          <a:schemeClr val="bg1"/>
                        </a:solidFill>
                        <a:effectLst/>
                        <a:latin typeface="+mj-lt"/>
                      </a:endParaRPr>
                    </a:p>
                  </a:txBody>
                  <a:tcPr marL="6023" marR="6023" marT="6023" marB="0" anchor="ctr">
                    <a:lnL>
                      <a:noFill/>
                    </a:lnL>
                    <a:lnR>
                      <a:noFill/>
                    </a:lnR>
                    <a:lnT>
                      <a:noFill/>
                    </a:lnT>
                    <a:lnB>
                      <a:noFill/>
                    </a:lnB>
                    <a:noFill/>
                  </a:tcPr>
                </a:tc>
                <a:tc hMerge="1">
                  <a:txBody>
                    <a:bodyPr/>
                    <a:lstStyle/>
                    <a:p>
                      <a:pPr algn="l" fontAlgn="b"/>
                      <a:endParaRPr lang="en-US" sz="1100" b="0" i="0" u="none" strike="noStrike" dirty="0">
                        <a:solidFill>
                          <a:schemeClr val="bg1"/>
                        </a:solidFill>
                        <a:effectLst/>
                        <a:latin typeface="Verdana" panose="020B0604030504040204" pitchFamily="34" charset="0"/>
                      </a:endParaRPr>
                    </a:p>
                  </a:txBody>
                  <a:tcPr marL="6023" marR="6023" marT="6023" marB="0" anchor="b">
                    <a:lnL>
                      <a:noFill/>
                    </a:lnL>
                    <a:lnR>
                      <a:noFill/>
                    </a:lnR>
                    <a:lnT>
                      <a:noFill/>
                    </a:lnT>
                    <a:lnB>
                      <a:noFill/>
                    </a:lnB>
                    <a:solidFill>
                      <a:schemeClr val="accent3"/>
                    </a:solidFill>
                  </a:tcPr>
                </a:tc>
                <a:tc hMerge="1">
                  <a:txBody>
                    <a:bodyPr/>
                    <a:lstStyle/>
                    <a:p>
                      <a:pPr algn="l" fontAlgn="b"/>
                      <a:endParaRPr lang="en-US" sz="1100" b="0" i="0" u="none" strike="noStrike" dirty="0">
                        <a:solidFill>
                          <a:schemeClr val="bg1"/>
                        </a:solidFill>
                        <a:effectLst/>
                        <a:latin typeface="Verdana" panose="020B0604030504040204" pitchFamily="34" charset="0"/>
                      </a:endParaRPr>
                    </a:p>
                  </a:txBody>
                  <a:tcPr marL="6023" marR="6023" marT="6023" marB="0" anchor="b">
                    <a:lnL>
                      <a:noFill/>
                    </a:lnL>
                    <a:lnR>
                      <a:noFill/>
                    </a:lnR>
                    <a:lnT>
                      <a:noFill/>
                    </a:lnT>
                    <a:lnB>
                      <a:noFill/>
                    </a:lnB>
                    <a:solidFill>
                      <a:schemeClr val="accent3"/>
                    </a:solidFill>
                  </a:tcPr>
                </a:tc>
                <a:extLst>
                  <a:ext uri="{0D108BD9-81ED-4DB2-BD59-A6C34878D82A}">
                    <a16:rowId xmlns:a16="http://schemas.microsoft.com/office/drawing/2014/main" val="3044152967"/>
                  </a:ext>
                </a:extLst>
              </a:tr>
              <a:tr h="277779">
                <a:tc gridSpan="2">
                  <a:txBody>
                    <a:bodyPr/>
                    <a:lstStyle/>
                    <a:p>
                      <a:pPr marL="182880" algn="l" fontAlgn="b"/>
                      <a:r>
                        <a:rPr lang="en-US" sz="1400" b="0" i="0" u="none" strike="noStrike" dirty="0">
                          <a:solidFill>
                            <a:srgbClr val="000000"/>
                          </a:solidFill>
                          <a:effectLst/>
                          <a:latin typeface="+mj-lt"/>
                        </a:rPr>
                        <a:t>Total Construction Fund Deposit, including Contingency Funds</a:t>
                      </a:r>
                    </a:p>
                  </a:txBody>
                  <a:tcPr marL="6023" marR="6023" marT="6023" marB="0" anchor="b">
                    <a:lnL>
                      <a:noFill/>
                    </a:lnL>
                    <a:lnR>
                      <a:noFill/>
                    </a:lnR>
                    <a:lnT>
                      <a:noFill/>
                    </a:lnT>
                    <a:lnB>
                      <a:noFill/>
                    </a:lnB>
                  </a:tcPr>
                </a:tc>
                <a:tc hMerge="1">
                  <a:txBody>
                    <a:bodyPr/>
                    <a:lstStyle/>
                    <a:p>
                      <a:endParaRPr lang="en-US"/>
                    </a:p>
                  </a:txBody>
                  <a:tcPr/>
                </a:tc>
                <a:tc>
                  <a:txBody>
                    <a:bodyPr/>
                    <a:lstStyle/>
                    <a:p>
                      <a:pPr algn="r" fontAlgn="b"/>
                      <a:r>
                        <a:rPr lang="en-US" sz="1400" b="0" i="0" u="none" strike="noStrike" dirty="0">
                          <a:solidFill>
                            <a:srgbClr val="000000"/>
                          </a:solidFill>
                          <a:effectLst/>
                          <a:latin typeface="+mj-lt"/>
                        </a:rPr>
                        <a:t>$26,933,813</a:t>
                      </a:r>
                    </a:p>
                  </a:txBody>
                  <a:tcPr marL="6023" marR="6023" marT="6023" marB="0" anchor="b">
                    <a:lnL>
                      <a:noFill/>
                    </a:lnL>
                    <a:lnR>
                      <a:noFill/>
                    </a:lnR>
                    <a:lnT>
                      <a:noFill/>
                    </a:lnT>
                    <a:lnB>
                      <a:noFill/>
                    </a:lnB>
                  </a:tcPr>
                </a:tc>
                <a:extLst>
                  <a:ext uri="{0D108BD9-81ED-4DB2-BD59-A6C34878D82A}">
                    <a16:rowId xmlns:a16="http://schemas.microsoft.com/office/drawing/2014/main" val="3971355996"/>
                  </a:ext>
                </a:extLst>
              </a:tr>
              <a:tr h="277779">
                <a:tc gridSpan="2">
                  <a:txBody>
                    <a:bodyPr/>
                    <a:lstStyle/>
                    <a:p>
                      <a:pPr marL="182880" algn="l" fontAlgn="b"/>
                      <a:r>
                        <a:rPr lang="en-US" sz="1400" b="0" i="0" u="none" strike="noStrike" dirty="0">
                          <a:solidFill>
                            <a:srgbClr val="000000"/>
                          </a:solidFill>
                          <a:effectLst/>
                          <a:latin typeface="+mj-lt"/>
                        </a:rPr>
                        <a:t>Cost of Issuance (FA, bond counsel, rating, bank and rounding)</a:t>
                      </a:r>
                    </a:p>
                  </a:txBody>
                  <a:tcPr marL="6023" marR="6023" marT="6023" marB="0" anchor="b">
                    <a:lnL>
                      <a:noFill/>
                    </a:lnL>
                    <a:lnR>
                      <a:noFill/>
                    </a:lnR>
                    <a:lnT>
                      <a:noFill/>
                    </a:lnT>
                    <a:lnB>
                      <a:noFill/>
                    </a:lnB>
                  </a:tcPr>
                </a:tc>
                <a:tc hMerge="1">
                  <a:txBody>
                    <a:bodyPr/>
                    <a:lstStyle/>
                    <a:p>
                      <a:endParaRPr lang="en-US"/>
                    </a:p>
                  </a:txBody>
                  <a:tcPr/>
                </a:tc>
                <a:tc>
                  <a:txBody>
                    <a:bodyPr/>
                    <a:lstStyle/>
                    <a:p>
                      <a:pPr algn="r" fontAlgn="b"/>
                      <a:r>
                        <a:rPr lang="en-US" sz="1400" b="0" i="0" u="none" strike="noStrike" dirty="0">
                          <a:solidFill>
                            <a:srgbClr val="000000"/>
                          </a:solidFill>
                          <a:effectLst/>
                          <a:latin typeface="+mj-lt"/>
                        </a:rPr>
                        <a:t>131,187</a:t>
                      </a:r>
                    </a:p>
                  </a:txBody>
                  <a:tcPr marL="6023" marR="6023" marT="6023" marB="0" anchor="b">
                    <a:lnL>
                      <a:noFill/>
                    </a:lnL>
                    <a:lnR>
                      <a:noFill/>
                    </a:lnR>
                    <a:lnT>
                      <a:noFill/>
                    </a:lnT>
                    <a:lnB>
                      <a:noFill/>
                    </a:lnB>
                  </a:tcPr>
                </a:tc>
                <a:extLst>
                  <a:ext uri="{0D108BD9-81ED-4DB2-BD59-A6C34878D82A}">
                    <a16:rowId xmlns:a16="http://schemas.microsoft.com/office/drawing/2014/main" val="2308083364"/>
                  </a:ext>
                </a:extLst>
              </a:tr>
              <a:tr h="277779">
                <a:tc>
                  <a:txBody>
                    <a:bodyPr/>
                    <a:lstStyle/>
                    <a:p>
                      <a:pPr marL="182880" algn="l" fontAlgn="b"/>
                      <a:r>
                        <a:rPr lang="en-US" sz="1400" b="0" i="0" u="none" strike="noStrike" dirty="0">
                          <a:solidFill>
                            <a:srgbClr val="000000"/>
                          </a:solidFill>
                          <a:effectLst/>
                          <a:latin typeface="+mj-lt"/>
                        </a:rPr>
                        <a:t>Bond Discount</a:t>
                      </a:r>
                    </a:p>
                  </a:txBody>
                  <a:tcPr marL="6023" marR="6023" marT="6023" marB="0" anchor="b">
                    <a:lnL>
                      <a:noFill/>
                    </a:lnL>
                    <a:lnR>
                      <a:noFill/>
                    </a:lnR>
                    <a:lnT>
                      <a:noFill/>
                    </a:lnT>
                    <a:lnB>
                      <a:noFill/>
                    </a:lnB>
                  </a:tcPr>
                </a:tc>
                <a:tc>
                  <a:txBody>
                    <a:bodyPr/>
                    <a:lstStyle/>
                    <a:p>
                      <a:pPr algn="l" fontAlgn="b"/>
                      <a:endParaRPr lang="en-US" sz="1400" b="0" i="0" u="none" strike="noStrike">
                        <a:solidFill>
                          <a:srgbClr val="000000"/>
                        </a:solidFill>
                        <a:effectLst/>
                        <a:latin typeface="+mj-lt"/>
                      </a:endParaRPr>
                    </a:p>
                  </a:txBody>
                  <a:tcPr marL="6023" marR="6023" marT="6023" marB="0" anchor="b">
                    <a:lnL>
                      <a:noFill/>
                    </a:lnL>
                    <a:lnR>
                      <a:noFill/>
                    </a:lnR>
                    <a:lnT>
                      <a:noFill/>
                    </a:lnT>
                    <a:lnB>
                      <a:noFill/>
                    </a:lnB>
                  </a:tcPr>
                </a:tc>
                <a:tc>
                  <a:txBody>
                    <a:bodyPr/>
                    <a:lstStyle/>
                    <a:p>
                      <a:pPr algn="r" fontAlgn="b"/>
                      <a:r>
                        <a:rPr lang="en-US" sz="1400" b="0" i="0" u="none" strike="noStrike" dirty="0">
                          <a:solidFill>
                            <a:srgbClr val="000000"/>
                          </a:solidFill>
                          <a:effectLst/>
                          <a:latin typeface="+mj-lt"/>
                        </a:rPr>
                        <a:t>400,000</a:t>
                      </a:r>
                    </a:p>
                  </a:txBody>
                  <a:tcPr marL="6023" marR="6023" marT="6023"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5731882"/>
                  </a:ext>
                </a:extLst>
              </a:tr>
              <a:tr h="277779">
                <a:tc>
                  <a:txBody>
                    <a:bodyPr/>
                    <a:lstStyle/>
                    <a:p>
                      <a:pPr marL="182880"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r" fontAlgn="b"/>
                      <a:r>
                        <a:rPr lang="en-US" sz="1400" b="1" i="0" u="none" strike="noStrike" dirty="0">
                          <a:solidFill>
                            <a:srgbClr val="000000"/>
                          </a:solidFill>
                          <a:effectLst/>
                          <a:latin typeface="+mj-lt"/>
                        </a:rPr>
                        <a:t>Total</a:t>
                      </a:r>
                    </a:p>
                  </a:txBody>
                  <a:tcPr marL="6023" marR="6023" marT="6023" marB="0" anchor="b">
                    <a:lnL>
                      <a:noFill/>
                    </a:lnL>
                    <a:lnR>
                      <a:noFill/>
                    </a:lnR>
                    <a:lnT>
                      <a:noFill/>
                    </a:lnT>
                    <a:lnB>
                      <a:noFill/>
                    </a:lnB>
                  </a:tcPr>
                </a:tc>
                <a:tc>
                  <a:txBody>
                    <a:bodyPr/>
                    <a:lstStyle/>
                    <a:p>
                      <a:pPr algn="r" fontAlgn="b"/>
                      <a:r>
                        <a:rPr lang="en-US" sz="1400" b="1" i="0" u="none" strike="noStrike" dirty="0">
                          <a:solidFill>
                            <a:srgbClr val="000000"/>
                          </a:solidFill>
                          <a:effectLst/>
                          <a:latin typeface="+mj-lt"/>
                        </a:rPr>
                        <a:t>$27,465,000</a:t>
                      </a:r>
                    </a:p>
                  </a:txBody>
                  <a:tcPr marL="6023" marR="6023" marT="6023"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629272193"/>
                  </a:ext>
                </a:extLst>
              </a:tr>
              <a:tr h="264475">
                <a:tc>
                  <a:txBody>
                    <a:bodyPr/>
                    <a:lstStyle/>
                    <a:p>
                      <a:pPr algn="l" fontAlgn="b"/>
                      <a:endParaRPr lang="en-US" sz="1400" b="0"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l" fontAlgn="b"/>
                      <a:endParaRPr lang="en-US" sz="1400" b="1" i="0" u="none" strike="noStrike" dirty="0">
                        <a:solidFill>
                          <a:srgbClr val="000000"/>
                        </a:solidFill>
                        <a:effectLst/>
                        <a:latin typeface="+mj-lt"/>
                      </a:endParaRPr>
                    </a:p>
                  </a:txBody>
                  <a:tcPr marL="6023" marR="6023" marT="6023" marB="0" anchor="b">
                    <a:lnL>
                      <a:noFill/>
                    </a:lnL>
                    <a:lnR>
                      <a:noFill/>
                    </a:lnR>
                    <a:lnT>
                      <a:noFill/>
                    </a:lnT>
                    <a:lnB>
                      <a:noFill/>
                    </a:lnB>
                  </a:tcPr>
                </a:tc>
                <a:tc>
                  <a:txBody>
                    <a:bodyPr/>
                    <a:lstStyle/>
                    <a:p>
                      <a:pPr algn="l" fontAlgn="b"/>
                      <a:endParaRPr lang="en-US" sz="1400" b="1" i="0" u="none" strike="noStrike" dirty="0">
                        <a:solidFill>
                          <a:srgbClr val="000000"/>
                        </a:solidFill>
                        <a:effectLst/>
                        <a:latin typeface="+mj-lt"/>
                      </a:endParaRPr>
                    </a:p>
                  </a:txBody>
                  <a:tcPr marL="6023" marR="6023" marT="6023" marB="0" anchor="b">
                    <a:lnL>
                      <a:noFill/>
                    </a:lnL>
                    <a:lnR>
                      <a:noFill/>
                    </a:lnR>
                    <a:lnT>
                      <a:noFill/>
                    </a:lnT>
                    <a:lnB>
                      <a:noFill/>
                    </a:lnB>
                  </a:tcPr>
                </a:tc>
                <a:extLst>
                  <a:ext uri="{0D108BD9-81ED-4DB2-BD59-A6C34878D82A}">
                    <a16:rowId xmlns:a16="http://schemas.microsoft.com/office/drawing/2014/main" val="1411939830"/>
                  </a:ext>
                </a:extLst>
              </a:tr>
            </a:tbl>
          </a:graphicData>
        </a:graphic>
      </p:graphicFrame>
      <p:sp>
        <p:nvSpPr>
          <p:cNvPr id="3" name="TextBox 2">
            <a:extLst>
              <a:ext uri="{FF2B5EF4-FFF2-40B4-BE49-F238E27FC236}">
                <a16:creationId xmlns:a16="http://schemas.microsoft.com/office/drawing/2014/main" id="{16B3C161-AA9A-CF1B-EA57-9EC1A7657C3D}"/>
              </a:ext>
            </a:extLst>
          </p:cNvPr>
          <p:cNvSpPr txBox="1"/>
          <p:nvPr/>
        </p:nvSpPr>
        <p:spPr>
          <a:xfrm>
            <a:off x="8405232" y="6629400"/>
            <a:ext cx="838200" cy="228600"/>
          </a:xfrm>
          <a:prstGeom prst="rect">
            <a:avLst/>
          </a:prstGeom>
          <a:noFill/>
        </p:spPr>
        <p:txBody>
          <a:bodyPr wrap="square" lIns="0" tIns="0" rIns="0" bIns="0" rtlCol="0">
            <a:noAutofit/>
          </a:bodyPr>
          <a:lstStyle/>
          <a:p>
            <a:pPr algn="ctr">
              <a:lnSpc>
                <a:spcPct val="90000"/>
              </a:lnSpc>
            </a:pPr>
            <a:r>
              <a:rPr lang="en-US" sz="1000" dirty="0"/>
              <a:t>Page 1</a:t>
            </a:r>
          </a:p>
        </p:txBody>
      </p:sp>
      <p:sp>
        <p:nvSpPr>
          <p:cNvPr id="8" name="TextBox 7">
            <a:extLst>
              <a:ext uri="{FF2B5EF4-FFF2-40B4-BE49-F238E27FC236}">
                <a16:creationId xmlns:a16="http://schemas.microsoft.com/office/drawing/2014/main" id="{E942C5B8-AA94-9307-CDEA-D3787BA206E5}"/>
              </a:ext>
            </a:extLst>
          </p:cNvPr>
          <p:cNvSpPr txBox="1"/>
          <p:nvPr/>
        </p:nvSpPr>
        <p:spPr>
          <a:xfrm>
            <a:off x="411480" y="1215213"/>
            <a:ext cx="8046720" cy="1001621"/>
          </a:xfrm>
          <a:prstGeom prst="roundRect">
            <a:avLst/>
          </a:prstGeom>
        </p:spPr>
        <p:style>
          <a:lnRef idx="2">
            <a:schemeClr val="accent6"/>
          </a:lnRef>
          <a:fillRef idx="1">
            <a:schemeClr val="lt1"/>
          </a:fillRef>
          <a:effectRef idx="0">
            <a:schemeClr val="accent6"/>
          </a:effectRef>
          <a:fontRef idx="minor">
            <a:schemeClr val="dk1"/>
          </a:fontRef>
        </p:style>
        <p:txBody>
          <a:bodyPr wrap="square" lIns="0" tIns="0" rIns="0" bIns="0" rtlCol="0" anchor="ctr" anchorCtr="0">
            <a:noAutofit/>
          </a:bodyPr>
          <a:lstStyle>
            <a:defPPr>
              <a:defRPr lang="en-US"/>
            </a:defPPr>
            <a:lvl1pPr algn="ctr">
              <a:lnSpc>
                <a:spcPct val="90000"/>
              </a:lnSpc>
              <a:defRPr sz="16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marL="182880" algn="l">
              <a:lnSpc>
                <a:spcPct val="100000"/>
              </a:lnSpc>
            </a:pPr>
            <a:r>
              <a:rPr lang="en-US" b="1" dirty="0"/>
              <a:t>Project Overview: </a:t>
            </a:r>
          </a:p>
          <a:p>
            <a:pPr marL="182880" algn="l">
              <a:lnSpc>
                <a:spcPct val="100000"/>
              </a:lnSpc>
            </a:pPr>
            <a:r>
              <a:rPr lang="en-US" sz="1400" dirty="0"/>
              <a:t>Fund the construction, renovation, and modernization of all outdoor athletic facilities, playing fields, and field lighting at Allen County High School.</a:t>
            </a:r>
          </a:p>
        </p:txBody>
      </p:sp>
      <p:sp>
        <p:nvSpPr>
          <p:cNvPr id="4" name="TextBox 3">
            <a:extLst>
              <a:ext uri="{FF2B5EF4-FFF2-40B4-BE49-F238E27FC236}">
                <a16:creationId xmlns:a16="http://schemas.microsoft.com/office/drawing/2014/main" id="{44D9A8A2-2B03-7C67-3D42-0B1326FAA4CF}"/>
              </a:ext>
            </a:extLst>
          </p:cNvPr>
          <p:cNvSpPr txBox="1"/>
          <p:nvPr/>
        </p:nvSpPr>
        <p:spPr>
          <a:xfrm>
            <a:off x="411480" y="2514600"/>
            <a:ext cx="8130168" cy="381000"/>
          </a:xfrm>
          <a:prstGeom prst="roundRect">
            <a:avLst/>
          </a:prstGeom>
          <a:solidFill>
            <a:schemeClr val="accent3"/>
          </a:solidFill>
        </p:spPr>
        <p:txBody>
          <a:bodyPr wrap="square" lIns="0" tIns="0" rIns="0" bIns="0" rtlCol="0" anchor="ctr" anchorCtr="0">
            <a:noAutofit/>
          </a:bodyPr>
          <a:lstStyle/>
          <a:p>
            <a:pPr algn="ctr">
              <a:lnSpc>
                <a:spcPct val="90000"/>
              </a:lnSpc>
            </a:pPr>
            <a:r>
              <a:rPr lang="en-US" sz="1600" b="1" dirty="0">
                <a:solidFill>
                  <a:schemeClr val="bg1"/>
                </a:solidFill>
              </a:rPr>
              <a:t>Sources of Funds</a:t>
            </a:r>
          </a:p>
        </p:txBody>
      </p:sp>
      <p:sp>
        <p:nvSpPr>
          <p:cNvPr id="9" name="TextBox 8">
            <a:extLst>
              <a:ext uri="{FF2B5EF4-FFF2-40B4-BE49-F238E27FC236}">
                <a16:creationId xmlns:a16="http://schemas.microsoft.com/office/drawing/2014/main" id="{85FFC528-24A7-02C2-1E6E-ABEB0D9B2055}"/>
              </a:ext>
            </a:extLst>
          </p:cNvPr>
          <p:cNvSpPr txBox="1"/>
          <p:nvPr/>
        </p:nvSpPr>
        <p:spPr>
          <a:xfrm>
            <a:off x="413110" y="4249453"/>
            <a:ext cx="8130168" cy="381000"/>
          </a:xfrm>
          <a:prstGeom prst="roundRect">
            <a:avLst/>
          </a:prstGeom>
          <a:solidFill>
            <a:schemeClr val="accent3"/>
          </a:solidFill>
        </p:spPr>
        <p:txBody>
          <a:bodyPr wrap="square" lIns="0" tIns="0" rIns="0" bIns="0" rtlCol="0" anchor="ctr" anchorCtr="0">
            <a:noAutofit/>
          </a:bodyPr>
          <a:lstStyle/>
          <a:p>
            <a:pPr algn="ctr">
              <a:lnSpc>
                <a:spcPct val="90000"/>
              </a:lnSpc>
            </a:pPr>
            <a:r>
              <a:rPr lang="en-US" sz="1600" b="1" dirty="0">
                <a:solidFill>
                  <a:schemeClr val="bg1"/>
                </a:solidFill>
              </a:rPr>
              <a:t>Uses of Funds</a:t>
            </a:r>
          </a:p>
        </p:txBody>
      </p:sp>
    </p:spTree>
    <p:extLst>
      <p:ext uri="{BB962C8B-B14F-4D97-AF65-F5344CB8AC3E}">
        <p14:creationId xmlns:p14="http://schemas.microsoft.com/office/powerpoint/2010/main" val="1413898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ECC2291D-1C2B-8C1F-E496-1054BC5E91A6}"/>
              </a:ext>
            </a:extLst>
          </p:cNvPr>
          <p:cNvGraphicFramePr>
            <a:graphicFrameLocks/>
          </p:cNvGraphicFramePr>
          <p:nvPr>
            <p:extLst>
              <p:ext uri="{D42A27DB-BD31-4B8C-83A1-F6EECF244321}">
                <p14:modId xmlns:p14="http://schemas.microsoft.com/office/powerpoint/2010/main" val="1924211277"/>
              </p:ext>
            </p:extLst>
          </p:nvPr>
        </p:nvGraphicFramePr>
        <p:xfrm>
          <a:off x="152400" y="1371600"/>
          <a:ext cx="8763000" cy="487680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a:extLst>
              <a:ext uri="{FF2B5EF4-FFF2-40B4-BE49-F238E27FC236}">
                <a16:creationId xmlns:a16="http://schemas.microsoft.com/office/drawing/2014/main" id="{67B6E24F-F4D9-EFAC-FC4E-EC71F32130D8}"/>
              </a:ext>
            </a:extLst>
          </p:cNvPr>
          <p:cNvSpPr>
            <a:spLocks noGrp="1"/>
          </p:cNvSpPr>
          <p:nvPr>
            <p:ph type="title"/>
          </p:nvPr>
        </p:nvSpPr>
        <p:spPr/>
        <p:txBody>
          <a:bodyPr/>
          <a:lstStyle/>
          <a:p>
            <a:r>
              <a:rPr lang="en-US" dirty="0"/>
              <a:t>Existing Bond Payments and Revenue to the Building Fund Available for Bonding Capacity</a:t>
            </a:r>
          </a:p>
        </p:txBody>
      </p:sp>
      <p:sp>
        <p:nvSpPr>
          <p:cNvPr id="6" name="TextBox 5">
            <a:extLst>
              <a:ext uri="{FF2B5EF4-FFF2-40B4-BE49-F238E27FC236}">
                <a16:creationId xmlns:a16="http://schemas.microsoft.com/office/drawing/2014/main" id="{FDDB5EA2-17B7-1420-790B-281B007A9BA7}"/>
              </a:ext>
            </a:extLst>
          </p:cNvPr>
          <p:cNvSpPr txBox="1"/>
          <p:nvPr/>
        </p:nvSpPr>
        <p:spPr>
          <a:xfrm>
            <a:off x="61333" y="6303057"/>
            <a:ext cx="8762999" cy="523220"/>
          </a:xfrm>
          <a:prstGeom prst="rect">
            <a:avLst/>
          </a:prstGeom>
          <a:noFill/>
        </p:spPr>
        <p:txBody>
          <a:bodyPr wrap="square">
            <a:spAutoFit/>
          </a:bodyPr>
          <a:lstStyle/>
          <a:p>
            <a:r>
              <a:rPr lang="en-US" sz="700" b="0" i="0" u="none" strike="noStrike" dirty="0">
                <a:solidFill>
                  <a:srgbClr val="000000"/>
                </a:solidFill>
                <a:effectLst/>
                <a:latin typeface="+mj-lt"/>
              </a:rPr>
              <a:t>(1) Bondable revenue includes local Nickel revenues and Kentucky State Facilities Support Program (FSPK) equalization revenues but excludes all Capital Outlay funds. Revenue projections assume that state equalization for the Equalized Facility Funding (EFF) Nickel and Recallable Nickel will sunset in FY 2046, consistent with HB 500 enacted during the 2026 Regular Session. Guidance from KDE regarding the implementation and potential impact of HB 757 from the 2026 Regular Session remains pending. The future bonding capacity analysis assumes no change in Average Daily Attendance (AADA) and 5% growth in FSPK equalization revenues (compared to a historical average increase of approximately 8% per biennium).</a:t>
            </a:r>
            <a:endParaRPr lang="en-US" sz="700" dirty="0">
              <a:latin typeface="+mj-lt"/>
            </a:endParaRPr>
          </a:p>
        </p:txBody>
      </p:sp>
      <p:sp>
        <p:nvSpPr>
          <p:cNvPr id="4" name="TextBox 3">
            <a:extLst>
              <a:ext uri="{FF2B5EF4-FFF2-40B4-BE49-F238E27FC236}">
                <a16:creationId xmlns:a16="http://schemas.microsoft.com/office/drawing/2014/main" id="{BD594C8C-5C5A-8DFD-8F5F-62CC7FD7D4B3}"/>
              </a:ext>
            </a:extLst>
          </p:cNvPr>
          <p:cNvSpPr txBox="1"/>
          <p:nvPr/>
        </p:nvSpPr>
        <p:spPr>
          <a:xfrm>
            <a:off x="8405232" y="6629400"/>
            <a:ext cx="838200" cy="228600"/>
          </a:xfrm>
          <a:prstGeom prst="rect">
            <a:avLst/>
          </a:prstGeom>
          <a:noFill/>
        </p:spPr>
        <p:txBody>
          <a:bodyPr wrap="square" lIns="0" tIns="0" rIns="0" bIns="0" rtlCol="0">
            <a:noAutofit/>
          </a:bodyPr>
          <a:lstStyle/>
          <a:p>
            <a:pPr algn="ctr">
              <a:lnSpc>
                <a:spcPct val="90000"/>
              </a:lnSpc>
            </a:pPr>
            <a:r>
              <a:rPr lang="en-US" sz="1000" dirty="0"/>
              <a:t>Page 2</a:t>
            </a:r>
          </a:p>
        </p:txBody>
      </p:sp>
      <p:pic>
        <p:nvPicPr>
          <p:cNvPr id="5" name="Picture 4">
            <a:extLst>
              <a:ext uri="{FF2B5EF4-FFF2-40B4-BE49-F238E27FC236}">
                <a16:creationId xmlns:a16="http://schemas.microsoft.com/office/drawing/2014/main" id="{AD8F9521-60BE-D2F7-0BF1-67F371EB716B}"/>
              </a:ext>
            </a:extLst>
          </p:cNvPr>
          <p:cNvPicPr>
            <a:picLocks noChangeAspect="1"/>
          </p:cNvPicPr>
          <p:nvPr/>
        </p:nvPicPr>
        <p:blipFill>
          <a:blip r:embed="rId3"/>
          <a:stretch>
            <a:fillRect/>
          </a:stretch>
        </p:blipFill>
        <p:spPr>
          <a:xfrm>
            <a:off x="1374215" y="1035275"/>
            <a:ext cx="298730" cy="298730"/>
          </a:xfrm>
          <a:prstGeom prst="rect">
            <a:avLst/>
          </a:prstGeom>
        </p:spPr>
      </p:pic>
      <p:pic>
        <p:nvPicPr>
          <p:cNvPr id="7" name="Picture 6">
            <a:extLst>
              <a:ext uri="{FF2B5EF4-FFF2-40B4-BE49-F238E27FC236}">
                <a16:creationId xmlns:a16="http://schemas.microsoft.com/office/drawing/2014/main" id="{F36D1ED6-F794-EE67-5D0D-76DE72197B52}"/>
              </a:ext>
            </a:extLst>
          </p:cNvPr>
          <p:cNvPicPr>
            <a:picLocks noChangeAspect="1"/>
          </p:cNvPicPr>
          <p:nvPr/>
        </p:nvPicPr>
        <p:blipFill>
          <a:blip r:embed="rId3"/>
          <a:stretch>
            <a:fillRect/>
          </a:stretch>
        </p:blipFill>
        <p:spPr>
          <a:xfrm>
            <a:off x="1819311" y="1021650"/>
            <a:ext cx="298730" cy="298730"/>
          </a:xfrm>
          <a:prstGeom prst="rect">
            <a:avLst/>
          </a:prstGeom>
        </p:spPr>
      </p:pic>
      <p:pic>
        <p:nvPicPr>
          <p:cNvPr id="9" name="Picture 8">
            <a:extLst>
              <a:ext uri="{FF2B5EF4-FFF2-40B4-BE49-F238E27FC236}">
                <a16:creationId xmlns:a16="http://schemas.microsoft.com/office/drawing/2014/main" id="{284BE3EB-E818-E1DF-439A-BF70C7EF3DA1}"/>
              </a:ext>
            </a:extLst>
          </p:cNvPr>
          <p:cNvPicPr>
            <a:picLocks noChangeAspect="1"/>
          </p:cNvPicPr>
          <p:nvPr/>
        </p:nvPicPr>
        <p:blipFill>
          <a:blip r:embed="rId3"/>
          <a:stretch>
            <a:fillRect/>
          </a:stretch>
        </p:blipFill>
        <p:spPr>
          <a:xfrm>
            <a:off x="2281569" y="1021650"/>
            <a:ext cx="298730" cy="298730"/>
          </a:xfrm>
          <a:prstGeom prst="rect">
            <a:avLst/>
          </a:prstGeom>
        </p:spPr>
      </p:pic>
      <p:pic>
        <p:nvPicPr>
          <p:cNvPr id="10" name="Picture 9">
            <a:extLst>
              <a:ext uri="{FF2B5EF4-FFF2-40B4-BE49-F238E27FC236}">
                <a16:creationId xmlns:a16="http://schemas.microsoft.com/office/drawing/2014/main" id="{31FBDF19-D803-EB58-B6F5-AD4E40128BA7}"/>
              </a:ext>
            </a:extLst>
          </p:cNvPr>
          <p:cNvPicPr>
            <a:picLocks noChangeAspect="1"/>
          </p:cNvPicPr>
          <p:nvPr/>
        </p:nvPicPr>
        <p:blipFill>
          <a:blip r:embed="rId4">
            <a:duotone>
              <a:srgbClr val="00539B">
                <a:shade val="45000"/>
                <a:satMod val="135000"/>
              </a:srgbClr>
              <a:prstClr val="white"/>
            </a:duotone>
            <a:extLst>
              <a:ext uri="{BEBA8EAE-BF5A-486C-A8C5-ECC9F3942E4B}">
                <a14:imgProps xmlns:a14="http://schemas.microsoft.com/office/drawing/2010/main">
                  <a14:imgLayer r:embed="rId5">
                    <a14:imgEffect>
                      <a14:backgroundRemoval t="7983" b="89916" l="7800" r="91600">
                        <a14:foregroundMark x1="7800" y1="86134" x2="7800" y2="86134"/>
                        <a14:foregroundMark x1="91800" y1="54202" x2="91800" y2="54202"/>
                        <a14:foregroundMark x1="61000" y1="7983" x2="61000" y2="7983"/>
                      </a14:backgroundRemoval>
                    </a14:imgEffect>
                  </a14:imgLayer>
                </a14:imgProps>
              </a:ext>
            </a:extLst>
          </a:blip>
          <a:stretch>
            <a:fillRect/>
          </a:stretch>
        </p:blipFill>
        <p:spPr>
          <a:xfrm>
            <a:off x="1130501" y="1355043"/>
            <a:ext cx="596139" cy="283762"/>
          </a:xfrm>
          <a:prstGeom prst="rect">
            <a:avLst/>
          </a:prstGeom>
        </p:spPr>
      </p:pic>
      <p:pic>
        <p:nvPicPr>
          <p:cNvPr id="16" name="Picture 15">
            <a:extLst>
              <a:ext uri="{FF2B5EF4-FFF2-40B4-BE49-F238E27FC236}">
                <a16:creationId xmlns:a16="http://schemas.microsoft.com/office/drawing/2014/main" id="{8422EC89-9C25-F2AA-8860-602336E0CBBD}"/>
              </a:ext>
            </a:extLst>
          </p:cNvPr>
          <p:cNvPicPr>
            <a:picLocks noChangeAspect="1"/>
          </p:cNvPicPr>
          <p:nvPr/>
        </p:nvPicPr>
        <p:blipFill>
          <a:blip r:embed="rId4">
            <a:duotone>
              <a:srgbClr val="00539B">
                <a:shade val="45000"/>
                <a:satMod val="135000"/>
              </a:srgbClr>
              <a:prstClr val="white"/>
            </a:duotone>
            <a:extLst>
              <a:ext uri="{BEBA8EAE-BF5A-486C-A8C5-ECC9F3942E4B}">
                <a14:imgProps xmlns:a14="http://schemas.microsoft.com/office/drawing/2010/main">
                  <a14:imgLayer r:embed="rId5">
                    <a14:imgEffect>
                      <a14:backgroundRemoval t="7983" b="89916" l="7800" r="91600">
                        <a14:foregroundMark x1="7800" y1="86134" x2="7800" y2="86134"/>
                        <a14:foregroundMark x1="91800" y1="54202" x2="91800" y2="54202"/>
                        <a14:foregroundMark x1="61000" y1="7983" x2="61000" y2="7983"/>
                      </a14:backgroundRemoval>
                    </a14:imgEffect>
                  </a14:imgLayer>
                </a14:imgProps>
              </a:ext>
            </a:extLst>
          </a:blip>
          <a:stretch>
            <a:fillRect/>
          </a:stretch>
        </p:blipFill>
        <p:spPr>
          <a:xfrm>
            <a:off x="1610682" y="1355043"/>
            <a:ext cx="596139" cy="283762"/>
          </a:xfrm>
          <a:prstGeom prst="rect">
            <a:avLst/>
          </a:prstGeom>
        </p:spPr>
      </p:pic>
      <p:pic>
        <p:nvPicPr>
          <p:cNvPr id="22" name="Picture 21">
            <a:extLst>
              <a:ext uri="{FF2B5EF4-FFF2-40B4-BE49-F238E27FC236}">
                <a16:creationId xmlns:a16="http://schemas.microsoft.com/office/drawing/2014/main" id="{506BED99-50D6-04EE-33F4-080141EE1976}"/>
              </a:ext>
            </a:extLst>
          </p:cNvPr>
          <p:cNvPicPr>
            <a:picLocks noChangeAspect="1"/>
          </p:cNvPicPr>
          <p:nvPr/>
        </p:nvPicPr>
        <p:blipFill>
          <a:blip r:embed="rId3"/>
          <a:stretch>
            <a:fillRect/>
          </a:stretch>
        </p:blipFill>
        <p:spPr>
          <a:xfrm>
            <a:off x="7801053" y="2959635"/>
            <a:ext cx="298730" cy="298730"/>
          </a:xfrm>
          <a:prstGeom prst="rect">
            <a:avLst/>
          </a:prstGeom>
        </p:spPr>
      </p:pic>
      <p:pic>
        <p:nvPicPr>
          <p:cNvPr id="23" name="Picture 22">
            <a:extLst>
              <a:ext uri="{FF2B5EF4-FFF2-40B4-BE49-F238E27FC236}">
                <a16:creationId xmlns:a16="http://schemas.microsoft.com/office/drawing/2014/main" id="{1AA595EC-1245-AC25-C591-055009420676}"/>
              </a:ext>
            </a:extLst>
          </p:cNvPr>
          <p:cNvPicPr>
            <a:picLocks noChangeAspect="1"/>
          </p:cNvPicPr>
          <p:nvPr/>
        </p:nvPicPr>
        <p:blipFill>
          <a:blip r:embed="rId3"/>
          <a:stretch>
            <a:fillRect/>
          </a:stretch>
        </p:blipFill>
        <p:spPr>
          <a:xfrm>
            <a:off x="8246149" y="2946010"/>
            <a:ext cx="298730" cy="298730"/>
          </a:xfrm>
          <a:prstGeom prst="rect">
            <a:avLst/>
          </a:prstGeom>
        </p:spPr>
      </p:pic>
      <p:pic>
        <p:nvPicPr>
          <p:cNvPr id="24" name="Picture 23">
            <a:extLst>
              <a:ext uri="{FF2B5EF4-FFF2-40B4-BE49-F238E27FC236}">
                <a16:creationId xmlns:a16="http://schemas.microsoft.com/office/drawing/2014/main" id="{0EACEDA1-2A1B-C896-FABF-D1E7C757570E}"/>
              </a:ext>
            </a:extLst>
          </p:cNvPr>
          <p:cNvPicPr>
            <a:picLocks noChangeAspect="1"/>
          </p:cNvPicPr>
          <p:nvPr/>
        </p:nvPicPr>
        <p:blipFill>
          <a:blip r:embed="rId3"/>
          <a:stretch>
            <a:fillRect/>
          </a:stretch>
        </p:blipFill>
        <p:spPr>
          <a:xfrm>
            <a:off x="8681773" y="2946010"/>
            <a:ext cx="298730" cy="298730"/>
          </a:xfrm>
          <a:prstGeom prst="rect">
            <a:avLst/>
          </a:prstGeom>
        </p:spPr>
      </p:pic>
      <p:pic>
        <p:nvPicPr>
          <p:cNvPr id="25" name="Picture 24">
            <a:extLst>
              <a:ext uri="{FF2B5EF4-FFF2-40B4-BE49-F238E27FC236}">
                <a16:creationId xmlns:a16="http://schemas.microsoft.com/office/drawing/2014/main" id="{5EAF97C1-5F82-CB53-B88C-0B4C90017E4D}"/>
              </a:ext>
            </a:extLst>
          </p:cNvPr>
          <p:cNvPicPr>
            <a:picLocks noChangeAspect="1"/>
          </p:cNvPicPr>
          <p:nvPr/>
        </p:nvPicPr>
        <p:blipFill>
          <a:blip r:embed="rId4">
            <a:duotone>
              <a:srgbClr val="00539B">
                <a:shade val="45000"/>
                <a:satMod val="135000"/>
              </a:srgbClr>
              <a:prstClr val="white"/>
            </a:duotone>
            <a:extLst>
              <a:ext uri="{BEBA8EAE-BF5A-486C-A8C5-ECC9F3942E4B}">
                <a14:imgProps xmlns:a14="http://schemas.microsoft.com/office/drawing/2010/main">
                  <a14:imgLayer r:embed="rId5">
                    <a14:imgEffect>
                      <a14:backgroundRemoval t="7983" b="89916" l="7800" r="91600">
                        <a14:foregroundMark x1="7800" y1="86134" x2="7800" y2="86134"/>
                        <a14:foregroundMark x1="91800" y1="54202" x2="91800" y2="54202"/>
                        <a14:foregroundMark x1="61000" y1="7983" x2="61000" y2="7983"/>
                      </a14:backgroundRemoval>
                    </a14:imgEffect>
                  </a14:imgLayer>
                </a14:imgProps>
              </a:ext>
            </a:extLst>
          </a:blip>
          <a:stretch>
            <a:fillRect/>
          </a:stretch>
        </p:blipFill>
        <p:spPr>
          <a:xfrm>
            <a:off x="8079368" y="3245791"/>
            <a:ext cx="596139" cy="283762"/>
          </a:xfrm>
          <a:prstGeom prst="rect">
            <a:avLst/>
          </a:prstGeom>
        </p:spPr>
      </p:pic>
      <p:pic>
        <p:nvPicPr>
          <p:cNvPr id="11" name="Picture 10">
            <a:extLst>
              <a:ext uri="{FF2B5EF4-FFF2-40B4-BE49-F238E27FC236}">
                <a16:creationId xmlns:a16="http://schemas.microsoft.com/office/drawing/2014/main" id="{6FEB9DDF-B848-5D23-4316-545DA9D9C64A}"/>
              </a:ext>
            </a:extLst>
          </p:cNvPr>
          <p:cNvPicPr>
            <a:picLocks noChangeAspect="1"/>
          </p:cNvPicPr>
          <p:nvPr/>
        </p:nvPicPr>
        <p:blipFill>
          <a:blip r:embed="rId4">
            <a:duotone>
              <a:srgbClr val="00539B">
                <a:shade val="45000"/>
                <a:satMod val="135000"/>
              </a:srgbClr>
              <a:prstClr val="white"/>
            </a:duotone>
            <a:extLst>
              <a:ext uri="{BEBA8EAE-BF5A-486C-A8C5-ECC9F3942E4B}">
                <a14:imgProps xmlns:a14="http://schemas.microsoft.com/office/drawing/2010/main">
                  <a14:imgLayer r:embed="rId5">
                    <a14:imgEffect>
                      <a14:backgroundRemoval t="7983" b="89916" l="7800" r="91600">
                        <a14:foregroundMark x1="7800" y1="86134" x2="7800" y2="86134"/>
                        <a14:foregroundMark x1="91800" y1="54202" x2="91800" y2="54202"/>
                        <a14:foregroundMark x1="61000" y1="7983" x2="61000" y2="7983"/>
                      </a14:backgroundRemoval>
                    </a14:imgEffect>
                  </a14:imgLayer>
                </a14:imgProps>
              </a:ext>
            </a:extLst>
          </a:blip>
          <a:stretch>
            <a:fillRect/>
          </a:stretch>
        </p:blipFill>
        <p:spPr>
          <a:xfrm>
            <a:off x="2153126" y="1340012"/>
            <a:ext cx="596139" cy="283762"/>
          </a:xfrm>
          <a:prstGeom prst="rect">
            <a:avLst/>
          </a:prstGeom>
        </p:spPr>
      </p:pic>
    </p:spTree>
    <p:extLst>
      <p:ext uri="{BB962C8B-B14F-4D97-AF65-F5344CB8AC3E}">
        <p14:creationId xmlns:p14="http://schemas.microsoft.com/office/powerpoint/2010/main" val="1065052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3FCB8-EB3C-D92D-4157-991F4D08537A}"/>
              </a:ext>
            </a:extLst>
          </p:cNvPr>
          <p:cNvSpPr>
            <a:spLocks noGrp="1"/>
          </p:cNvSpPr>
          <p:nvPr>
            <p:ph type="title"/>
          </p:nvPr>
        </p:nvSpPr>
        <p:spPr/>
        <p:txBody>
          <a:bodyPr/>
          <a:lstStyle/>
          <a:p>
            <a:r>
              <a:rPr lang="en-US" dirty="0"/>
              <a:t>Financing Timeline</a:t>
            </a:r>
          </a:p>
        </p:txBody>
      </p:sp>
      <p:graphicFrame>
        <p:nvGraphicFramePr>
          <p:cNvPr id="7" name="Table 6">
            <a:extLst>
              <a:ext uri="{FF2B5EF4-FFF2-40B4-BE49-F238E27FC236}">
                <a16:creationId xmlns:a16="http://schemas.microsoft.com/office/drawing/2014/main" id="{0F3F6325-D482-FBF0-32D7-676DE848DE87}"/>
              </a:ext>
            </a:extLst>
          </p:cNvPr>
          <p:cNvGraphicFramePr>
            <a:graphicFrameLocks noGrp="1"/>
          </p:cNvGraphicFramePr>
          <p:nvPr>
            <p:extLst>
              <p:ext uri="{D42A27DB-BD31-4B8C-83A1-F6EECF244321}">
                <p14:modId xmlns:p14="http://schemas.microsoft.com/office/powerpoint/2010/main" val="2770026652"/>
              </p:ext>
            </p:extLst>
          </p:nvPr>
        </p:nvGraphicFramePr>
        <p:xfrm>
          <a:off x="609599" y="4343400"/>
          <a:ext cx="8229601" cy="1784227"/>
        </p:xfrm>
        <a:graphic>
          <a:graphicData uri="http://schemas.openxmlformats.org/drawingml/2006/table">
            <a:tbl>
              <a:tblPr/>
              <a:tblGrid>
                <a:gridCol w="1820710">
                  <a:extLst>
                    <a:ext uri="{9D8B030D-6E8A-4147-A177-3AD203B41FA5}">
                      <a16:colId xmlns:a16="http://schemas.microsoft.com/office/drawing/2014/main" val="4173424193"/>
                    </a:ext>
                  </a:extLst>
                </a:gridCol>
                <a:gridCol w="145657">
                  <a:extLst>
                    <a:ext uri="{9D8B030D-6E8A-4147-A177-3AD203B41FA5}">
                      <a16:colId xmlns:a16="http://schemas.microsoft.com/office/drawing/2014/main" val="2188955884"/>
                    </a:ext>
                  </a:extLst>
                </a:gridCol>
                <a:gridCol w="6263234">
                  <a:extLst>
                    <a:ext uri="{9D8B030D-6E8A-4147-A177-3AD203B41FA5}">
                      <a16:colId xmlns:a16="http://schemas.microsoft.com/office/drawing/2014/main" val="3152471103"/>
                    </a:ext>
                  </a:extLst>
                </a:gridCol>
              </a:tblGrid>
              <a:tr h="409927">
                <a:tc>
                  <a:txBody>
                    <a:bodyPr/>
                    <a:lstStyle/>
                    <a:p>
                      <a:pPr marL="0" algn="ctr" defTabSz="914400" rtl="0" eaLnBrk="1" fontAlgn="b" latinLnBrk="0" hangingPunct="1">
                        <a:buNone/>
                      </a:pPr>
                      <a:r>
                        <a:rPr lang="en-US" sz="1400" b="1" i="0" u="none" strike="noStrike" kern="1200" dirty="0">
                          <a:solidFill>
                            <a:schemeClr val="bg1"/>
                          </a:solidFill>
                          <a:effectLst/>
                          <a:latin typeface="Segoe UI" panose="020B0502040204020203" pitchFamily="34" charset="0"/>
                          <a:ea typeface="+mn-ea"/>
                          <a:cs typeface="+mn-cs"/>
                        </a:rPr>
                        <a:t>Date</a:t>
                      </a:r>
                    </a:p>
                  </a:txBody>
                  <a:tcPr marL="9401" marR="9401" marT="9401" marB="0" anchor="ctr">
                    <a:lnL>
                      <a:noFill/>
                    </a:lnL>
                    <a:lnR>
                      <a:noFill/>
                    </a:lnR>
                    <a:lnT>
                      <a:noFill/>
                    </a:lnT>
                    <a:lnB>
                      <a:noFill/>
                    </a:lnB>
                    <a:lnTlToBr w="12700" cmpd="sng">
                      <a:noFill/>
                      <a:prstDash val="solid"/>
                    </a:lnTlToBr>
                    <a:lnBlToTr w="12700" cmpd="sng">
                      <a:noFill/>
                      <a:prstDash val="solid"/>
                    </a:lnBlToTr>
                    <a:solidFill>
                      <a:schemeClr val="accent3"/>
                    </a:solidFill>
                  </a:tcPr>
                </a:tc>
                <a:tc>
                  <a:txBody>
                    <a:bodyPr/>
                    <a:lstStyle/>
                    <a:p>
                      <a:pPr marL="0" algn="ctr" defTabSz="914400" rtl="0" eaLnBrk="1" fontAlgn="b" latinLnBrk="0" hangingPunct="1">
                        <a:buNone/>
                      </a:pPr>
                      <a:endParaRPr lang="en-US" sz="1400" b="1" i="0" u="none" strike="noStrike" kern="1200" dirty="0">
                        <a:solidFill>
                          <a:schemeClr val="bg1"/>
                        </a:solidFill>
                        <a:effectLst/>
                        <a:latin typeface="Segoe UI" panose="020B0502040204020203" pitchFamily="34" charset="0"/>
                        <a:ea typeface="+mn-ea"/>
                        <a:cs typeface="+mn-cs"/>
                      </a:endParaRPr>
                    </a:p>
                  </a:txBody>
                  <a:tcPr marL="9401" marR="9401" marT="9401" marB="0" anchor="ctr">
                    <a:lnL>
                      <a:noFill/>
                    </a:lnL>
                    <a:lnR>
                      <a:noFill/>
                    </a:lnR>
                    <a:lnT>
                      <a:noFill/>
                    </a:lnT>
                    <a:lnB>
                      <a:noFill/>
                    </a:lnB>
                    <a:lnTlToBr w="12700" cmpd="sng">
                      <a:noFill/>
                      <a:prstDash val="solid"/>
                    </a:lnTlToBr>
                    <a:lnBlToTr w="12700" cmpd="sng">
                      <a:noFill/>
                      <a:prstDash val="solid"/>
                    </a:lnBlToTr>
                    <a:solidFill>
                      <a:schemeClr val="accent3"/>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US" sz="1400" b="1" i="0" u="none" strike="noStrike" kern="1200" dirty="0">
                          <a:solidFill>
                            <a:schemeClr val="bg1"/>
                          </a:solidFill>
                          <a:effectLst/>
                          <a:latin typeface="Segoe UI" panose="020B0502040204020203" pitchFamily="34" charset="0"/>
                          <a:ea typeface="+mn-ea"/>
                          <a:cs typeface="+mn-cs"/>
                        </a:rPr>
                        <a:t>Event</a:t>
                      </a:r>
                    </a:p>
                  </a:txBody>
                  <a:tcPr marL="9401" marR="9401" marT="9401" marB="0" anchor="ctr">
                    <a:lnL>
                      <a:noFill/>
                    </a:lnL>
                    <a:lnR>
                      <a:noFill/>
                    </a:lnR>
                    <a:lnT>
                      <a:noFill/>
                    </a:lnT>
                    <a:lnB>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41181773"/>
                  </a:ext>
                </a:extLst>
              </a:tr>
              <a:tr h="343575">
                <a:tc>
                  <a:txBody>
                    <a:bodyPr/>
                    <a:lstStyle/>
                    <a:p>
                      <a:pPr algn="ctr" fontAlgn="b"/>
                      <a:r>
                        <a:rPr lang="en-US" sz="1400" b="0" i="0" u="none" strike="noStrike" dirty="0">
                          <a:solidFill>
                            <a:srgbClr val="000000"/>
                          </a:solidFill>
                          <a:effectLst/>
                          <a:latin typeface="+mj-lt"/>
                        </a:rPr>
                        <a:t>June 22</a:t>
                      </a:r>
                      <a:r>
                        <a:rPr lang="en-US" sz="1400" b="0" i="0" u="none" strike="noStrike" baseline="30000" dirty="0">
                          <a:solidFill>
                            <a:srgbClr val="000000"/>
                          </a:solidFill>
                          <a:effectLst/>
                          <a:latin typeface="+mj-lt"/>
                        </a:rPr>
                        <a:t>nd</a:t>
                      </a:r>
                      <a:r>
                        <a:rPr lang="en-US" sz="1400" b="0" i="0" u="none" strike="noStrike" dirty="0">
                          <a:solidFill>
                            <a:srgbClr val="000000"/>
                          </a:solidFill>
                          <a:effectLst/>
                          <a:latin typeface="+mj-lt"/>
                        </a:rPr>
                        <a:t> </a:t>
                      </a: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endParaRPr lang="en-US" sz="1400" b="0" i="0" u="none" strike="noStrike" dirty="0">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US" sz="1400" b="0" i="0" u="none" strike="noStrike" dirty="0">
                          <a:solidFill>
                            <a:srgbClr val="000000"/>
                          </a:solidFill>
                          <a:effectLst/>
                          <a:latin typeface="+mj-lt"/>
                        </a:rPr>
                        <a:t>Board meeting; approve issuance of the 2026 GO Bond issue</a:t>
                      </a:r>
                      <a:endParaRPr lang="en-US" sz="1400" b="0" i="0" u="none" strike="noStrike" kern="1200" dirty="0">
                        <a:solidFill>
                          <a:srgbClr val="000000"/>
                        </a:solidFill>
                        <a:effectLst/>
                        <a:latin typeface="+mn-lt"/>
                        <a:ea typeface="+mn-ea"/>
                        <a:cs typeface="+mn-cs"/>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00748662"/>
                  </a:ext>
                </a:extLst>
              </a:tr>
              <a:tr h="343575">
                <a:tc>
                  <a:txBody>
                    <a:bodyPr/>
                    <a:lstStyle/>
                    <a:p>
                      <a:pPr algn="ctr" fontAlgn="b"/>
                      <a:r>
                        <a:rPr lang="en-US" sz="1400" b="0" i="0" u="none" strike="noStrike" dirty="0">
                          <a:solidFill>
                            <a:srgbClr val="000000"/>
                          </a:solidFill>
                          <a:effectLst/>
                          <a:latin typeface="+mj-lt"/>
                        </a:rPr>
                        <a:t>July 15</a:t>
                      </a:r>
                      <a:r>
                        <a:rPr lang="en-US" sz="1400" b="0" i="0" u="none" strike="noStrike" baseline="30000" dirty="0">
                          <a:solidFill>
                            <a:srgbClr val="000000"/>
                          </a:solidFill>
                          <a:effectLst/>
                          <a:latin typeface="+mj-lt"/>
                        </a:rPr>
                        <a:t>th</a:t>
                      </a:r>
                      <a:endParaRPr lang="en-US" sz="1400" b="0" i="0" u="none" strike="noStrike" dirty="0">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endParaRPr lang="en-US" sz="1400" b="0" i="0" u="none" strike="noStrike">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r>
                        <a:rPr lang="en-US" sz="1400" b="0" i="0" u="none" strike="noStrike" dirty="0">
                          <a:solidFill>
                            <a:srgbClr val="000000"/>
                          </a:solidFill>
                          <a:effectLst/>
                          <a:latin typeface="+mj-lt"/>
                        </a:rPr>
                        <a:t>Post Preliminary Bond Offering Statement</a:t>
                      </a:r>
                    </a:p>
                  </a:txBody>
                  <a:tcPr marL="9401" marR="9401" marT="9401"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683028257"/>
                  </a:ext>
                </a:extLst>
              </a:tr>
              <a:tr h="343575">
                <a:tc>
                  <a:txBody>
                    <a:bodyPr/>
                    <a:lstStyle/>
                    <a:p>
                      <a:pPr algn="ctr" fontAlgn="b"/>
                      <a:r>
                        <a:rPr lang="en-US" sz="1400" b="0" i="0" u="none" strike="noStrike" dirty="0">
                          <a:solidFill>
                            <a:srgbClr val="000000"/>
                          </a:solidFill>
                          <a:effectLst/>
                          <a:latin typeface="+mj-lt"/>
                        </a:rPr>
                        <a:t>July 22</a:t>
                      </a:r>
                      <a:r>
                        <a:rPr lang="en-US" sz="1400" b="0" i="0" u="none" strike="noStrike" baseline="30000" dirty="0">
                          <a:solidFill>
                            <a:srgbClr val="000000"/>
                          </a:solidFill>
                          <a:effectLst/>
                          <a:latin typeface="+mj-lt"/>
                        </a:rPr>
                        <a:t>nd</a:t>
                      </a:r>
                      <a:endParaRPr lang="en-US" sz="1400" b="0" i="0" u="none" strike="noStrike" dirty="0">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endParaRPr lang="en-US" sz="1400" b="0" i="0" u="none" strike="noStrike" dirty="0">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r>
                        <a:rPr lang="en-US" sz="1400" b="0" i="0" u="none" strike="noStrike" dirty="0">
                          <a:solidFill>
                            <a:srgbClr val="000000"/>
                          </a:solidFill>
                          <a:effectLst/>
                          <a:latin typeface="+mj-lt"/>
                        </a:rPr>
                        <a:t>Competitive bond sale at 10:00 am CT (rate locked-in)</a:t>
                      </a:r>
                    </a:p>
                  </a:txBody>
                  <a:tcPr marL="9401" marR="9401" marT="9401"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16805856"/>
                  </a:ext>
                </a:extLst>
              </a:tr>
              <a:tr h="343575">
                <a:tc>
                  <a:txBody>
                    <a:bodyPr/>
                    <a:lstStyle/>
                    <a:p>
                      <a:pPr algn="ctr" fontAlgn="b"/>
                      <a:r>
                        <a:rPr lang="en-US" sz="1400" b="0" i="0" u="none" strike="noStrike" dirty="0">
                          <a:solidFill>
                            <a:srgbClr val="000000"/>
                          </a:solidFill>
                          <a:effectLst/>
                          <a:latin typeface="+mj-lt"/>
                        </a:rPr>
                        <a:t>August 12</a:t>
                      </a:r>
                      <a:r>
                        <a:rPr lang="en-US" sz="1400" b="0" i="0" u="none" strike="noStrike" baseline="30000" dirty="0">
                          <a:solidFill>
                            <a:srgbClr val="000000"/>
                          </a:solidFill>
                          <a:effectLst/>
                          <a:latin typeface="+mj-lt"/>
                        </a:rPr>
                        <a:t>th</a:t>
                      </a:r>
                      <a:endParaRPr lang="en-US" sz="1400" b="0" i="0" u="none" strike="noStrike" dirty="0">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endParaRPr lang="en-US" sz="1400" b="0" i="0" u="none" strike="noStrike" dirty="0">
                        <a:solidFill>
                          <a:srgbClr val="000000"/>
                        </a:solidFill>
                        <a:effectLst/>
                        <a:latin typeface="+mj-lt"/>
                      </a:endParaRPr>
                    </a:p>
                  </a:txBody>
                  <a:tcPr marL="9401" marR="9401" marT="9401" marB="0" anchor="ctr">
                    <a:lnL>
                      <a:noFill/>
                    </a:lnL>
                    <a:lnR>
                      <a:noFill/>
                    </a:lnR>
                    <a:lnT>
                      <a:noFill/>
                    </a:lnT>
                    <a:lnB>
                      <a:noFill/>
                    </a:lnB>
                    <a:lnTlToBr w="12700" cmpd="sng">
                      <a:noFill/>
                      <a:prstDash val="solid"/>
                    </a:lnTlToBr>
                    <a:lnBlToTr w="12700" cmpd="sng">
                      <a:noFill/>
                      <a:prstDash val="solid"/>
                    </a:lnBlToTr>
                  </a:tcPr>
                </a:tc>
                <a:tc>
                  <a:txBody>
                    <a:bodyPr/>
                    <a:lstStyle/>
                    <a:p>
                      <a:pPr algn="l" fontAlgn="b"/>
                      <a:r>
                        <a:rPr lang="en-US" sz="1400" b="0" i="0" u="none" strike="noStrike" dirty="0">
                          <a:solidFill>
                            <a:srgbClr val="000000"/>
                          </a:solidFill>
                          <a:effectLst/>
                          <a:latin typeface="+mj-lt"/>
                        </a:rPr>
                        <a:t>Bond closing (funds transferred and available)</a:t>
                      </a:r>
                    </a:p>
                  </a:txBody>
                  <a:tcPr marL="9401" marR="9401" marT="9401"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479011738"/>
                  </a:ext>
                </a:extLst>
              </a:tr>
            </a:tbl>
          </a:graphicData>
        </a:graphic>
      </p:graphicFrame>
      <p:sp>
        <p:nvSpPr>
          <p:cNvPr id="4" name="TextBox 3">
            <a:extLst>
              <a:ext uri="{FF2B5EF4-FFF2-40B4-BE49-F238E27FC236}">
                <a16:creationId xmlns:a16="http://schemas.microsoft.com/office/drawing/2014/main" id="{C2184EC5-C6F8-297B-A78D-ABEB85BD0BCC}"/>
              </a:ext>
            </a:extLst>
          </p:cNvPr>
          <p:cNvSpPr txBox="1"/>
          <p:nvPr/>
        </p:nvSpPr>
        <p:spPr>
          <a:xfrm>
            <a:off x="8405232" y="6629400"/>
            <a:ext cx="838200" cy="228600"/>
          </a:xfrm>
          <a:prstGeom prst="rect">
            <a:avLst/>
          </a:prstGeom>
          <a:noFill/>
        </p:spPr>
        <p:txBody>
          <a:bodyPr wrap="square" lIns="0" tIns="0" rIns="0" bIns="0" rtlCol="0">
            <a:noAutofit/>
          </a:bodyPr>
          <a:lstStyle/>
          <a:p>
            <a:pPr algn="ctr">
              <a:lnSpc>
                <a:spcPct val="90000"/>
              </a:lnSpc>
            </a:pPr>
            <a:r>
              <a:rPr lang="en-US" sz="1000" dirty="0"/>
              <a:t>Page 3</a:t>
            </a:r>
          </a:p>
        </p:txBody>
      </p:sp>
      <p:pic>
        <p:nvPicPr>
          <p:cNvPr id="12" name="Picture 11">
            <a:extLst>
              <a:ext uri="{FF2B5EF4-FFF2-40B4-BE49-F238E27FC236}">
                <a16:creationId xmlns:a16="http://schemas.microsoft.com/office/drawing/2014/main" id="{76628ABA-E3A1-EB0F-8EAD-830C4D23D510}"/>
              </a:ext>
            </a:extLst>
          </p:cNvPr>
          <p:cNvPicPr>
            <a:picLocks noChangeAspect="1"/>
          </p:cNvPicPr>
          <p:nvPr/>
        </p:nvPicPr>
        <p:blipFill>
          <a:blip r:embed="rId2"/>
          <a:stretch>
            <a:fillRect/>
          </a:stretch>
        </p:blipFill>
        <p:spPr>
          <a:xfrm>
            <a:off x="2345312" y="3346293"/>
            <a:ext cx="4453375" cy="259021"/>
          </a:xfrm>
          <a:prstGeom prst="rect">
            <a:avLst/>
          </a:prstGeom>
        </p:spPr>
      </p:pic>
      <p:graphicFrame>
        <p:nvGraphicFramePr>
          <p:cNvPr id="3" name="Table 2">
            <a:extLst>
              <a:ext uri="{FF2B5EF4-FFF2-40B4-BE49-F238E27FC236}">
                <a16:creationId xmlns:a16="http://schemas.microsoft.com/office/drawing/2014/main" id="{6DAA7F3B-3535-E57F-BB9C-794991C6B5DD}"/>
              </a:ext>
            </a:extLst>
          </p:cNvPr>
          <p:cNvGraphicFramePr>
            <a:graphicFrameLocks noGrp="1"/>
          </p:cNvGraphicFramePr>
          <p:nvPr>
            <p:extLst>
              <p:ext uri="{D42A27DB-BD31-4B8C-83A1-F6EECF244321}">
                <p14:modId xmlns:p14="http://schemas.microsoft.com/office/powerpoint/2010/main" val="897628438"/>
              </p:ext>
            </p:extLst>
          </p:nvPr>
        </p:nvGraphicFramePr>
        <p:xfrm>
          <a:off x="838197" y="1276631"/>
          <a:ext cx="7567035" cy="2077797"/>
        </p:xfrm>
        <a:graphic>
          <a:graphicData uri="http://schemas.openxmlformats.org/drawingml/2006/table">
            <a:tbl>
              <a:tblPr/>
              <a:tblGrid>
                <a:gridCol w="331058">
                  <a:extLst>
                    <a:ext uri="{9D8B030D-6E8A-4147-A177-3AD203B41FA5}">
                      <a16:colId xmlns:a16="http://schemas.microsoft.com/office/drawing/2014/main" val="3384963756"/>
                    </a:ext>
                  </a:extLst>
                </a:gridCol>
                <a:gridCol w="315291">
                  <a:extLst>
                    <a:ext uri="{9D8B030D-6E8A-4147-A177-3AD203B41FA5}">
                      <a16:colId xmlns:a16="http://schemas.microsoft.com/office/drawing/2014/main" val="2410598329"/>
                    </a:ext>
                  </a:extLst>
                </a:gridCol>
                <a:gridCol w="331058">
                  <a:extLst>
                    <a:ext uri="{9D8B030D-6E8A-4147-A177-3AD203B41FA5}">
                      <a16:colId xmlns:a16="http://schemas.microsoft.com/office/drawing/2014/main" val="2032883050"/>
                    </a:ext>
                  </a:extLst>
                </a:gridCol>
                <a:gridCol w="331058">
                  <a:extLst>
                    <a:ext uri="{9D8B030D-6E8A-4147-A177-3AD203B41FA5}">
                      <a16:colId xmlns:a16="http://schemas.microsoft.com/office/drawing/2014/main" val="2839220519"/>
                    </a:ext>
                  </a:extLst>
                </a:gridCol>
                <a:gridCol w="331058">
                  <a:extLst>
                    <a:ext uri="{9D8B030D-6E8A-4147-A177-3AD203B41FA5}">
                      <a16:colId xmlns:a16="http://schemas.microsoft.com/office/drawing/2014/main" val="2402112945"/>
                    </a:ext>
                  </a:extLst>
                </a:gridCol>
                <a:gridCol w="331058">
                  <a:extLst>
                    <a:ext uri="{9D8B030D-6E8A-4147-A177-3AD203B41FA5}">
                      <a16:colId xmlns:a16="http://schemas.microsoft.com/office/drawing/2014/main" val="2889991955"/>
                    </a:ext>
                  </a:extLst>
                </a:gridCol>
                <a:gridCol w="331058">
                  <a:extLst>
                    <a:ext uri="{9D8B030D-6E8A-4147-A177-3AD203B41FA5}">
                      <a16:colId xmlns:a16="http://schemas.microsoft.com/office/drawing/2014/main" val="3517686543"/>
                    </a:ext>
                  </a:extLst>
                </a:gridCol>
                <a:gridCol w="331058">
                  <a:extLst>
                    <a:ext uri="{9D8B030D-6E8A-4147-A177-3AD203B41FA5}">
                      <a16:colId xmlns:a16="http://schemas.microsoft.com/office/drawing/2014/main" val="725370639"/>
                    </a:ext>
                  </a:extLst>
                </a:gridCol>
                <a:gridCol w="331058">
                  <a:extLst>
                    <a:ext uri="{9D8B030D-6E8A-4147-A177-3AD203B41FA5}">
                      <a16:colId xmlns:a16="http://schemas.microsoft.com/office/drawing/2014/main" val="1234679952"/>
                    </a:ext>
                  </a:extLst>
                </a:gridCol>
                <a:gridCol w="331058">
                  <a:extLst>
                    <a:ext uri="{9D8B030D-6E8A-4147-A177-3AD203B41FA5}">
                      <a16:colId xmlns:a16="http://schemas.microsoft.com/office/drawing/2014/main" val="522052251"/>
                    </a:ext>
                  </a:extLst>
                </a:gridCol>
                <a:gridCol w="331058">
                  <a:extLst>
                    <a:ext uri="{9D8B030D-6E8A-4147-A177-3AD203B41FA5}">
                      <a16:colId xmlns:a16="http://schemas.microsoft.com/office/drawing/2014/main" val="1084680237"/>
                    </a:ext>
                  </a:extLst>
                </a:gridCol>
                <a:gridCol w="331058">
                  <a:extLst>
                    <a:ext uri="{9D8B030D-6E8A-4147-A177-3AD203B41FA5}">
                      <a16:colId xmlns:a16="http://schemas.microsoft.com/office/drawing/2014/main" val="3136076125"/>
                    </a:ext>
                  </a:extLst>
                </a:gridCol>
                <a:gridCol w="331058">
                  <a:extLst>
                    <a:ext uri="{9D8B030D-6E8A-4147-A177-3AD203B41FA5}">
                      <a16:colId xmlns:a16="http://schemas.microsoft.com/office/drawing/2014/main" val="1336502773"/>
                    </a:ext>
                  </a:extLst>
                </a:gridCol>
                <a:gridCol w="331058">
                  <a:extLst>
                    <a:ext uri="{9D8B030D-6E8A-4147-A177-3AD203B41FA5}">
                      <a16:colId xmlns:a16="http://schemas.microsoft.com/office/drawing/2014/main" val="7498677"/>
                    </a:ext>
                  </a:extLst>
                </a:gridCol>
                <a:gridCol w="331058">
                  <a:extLst>
                    <a:ext uri="{9D8B030D-6E8A-4147-A177-3AD203B41FA5}">
                      <a16:colId xmlns:a16="http://schemas.microsoft.com/office/drawing/2014/main" val="3269759166"/>
                    </a:ext>
                  </a:extLst>
                </a:gridCol>
                <a:gridCol w="299526">
                  <a:extLst>
                    <a:ext uri="{9D8B030D-6E8A-4147-A177-3AD203B41FA5}">
                      <a16:colId xmlns:a16="http://schemas.microsoft.com/office/drawing/2014/main" val="3533479007"/>
                    </a:ext>
                  </a:extLst>
                </a:gridCol>
                <a:gridCol w="331058">
                  <a:extLst>
                    <a:ext uri="{9D8B030D-6E8A-4147-A177-3AD203B41FA5}">
                      <a16:colId xmlns:a16="http://schemas.microsoft.com/office/drawing/2014/main" val="15735443"/>
                    </a:ext>
                  </a:extLst>
                </a:gridCol>
                <a:gridCol w="331058">
                  <a:extLst>
                    <a:ext uri="{9D8B030D-6E8A-4147-A177-3AD203B41FA5}">
                      <a16:colId xmlns:a16="http://schemas.microsoft.com/office/drawing/2014/main" val="1875218329"/>
                    </a:ext>
                  </a:extLst>
                </a:gridCol>
                <a:gridCol w="331058">
                  <a:extLst>
                    <a:ext uri="{9D8B030D-6E8A-4147-A177-3AD203B41FA5}">
                      <a16:colId xmlns:a16="http://schemas.microsoft.com/office/drawing/2014/main" val="2307940478"/>
                    </a:ext>
                  </a:extLst>
                </a:gridCol>
                <a:gridCol w="331058">
                  <a:extLst>
                    <a:ext uri="{9D8B030D-6E8A-4147-A177-3AD203B41FA5}">
                      <a16:colId xmlns:a16="http://schemas.microsoft.com/office/drawing/2014/main" val="3902513564"/>
                    </a:ext>
                  </a:extLst>
                </a:gridCol>
                <a:gridCol w="331058">
                  <a:extLst>
                    <a:ext uri="{9D8B030D-6E8A-4147-A177-3AD203B41FA5}">
                      <a16:colId xmlns:a16="http://schemas.microsoft.com/office/drawing/2014/main" val="476847065"/>
                    </a:ext>
                  </a:extLst>
                </a:gridCol>
                <a:gridCol w="331058">
                  <a:extLst>
                    <a:ext uri="{9D8B030D-6E8A-4147-A177-3AD203B41FA5}">
                      <a16:colId xmlns:a16="http://schemas.microsoft.com/office/drawing/2014/main" val="1771452599"/>
                    </a:ext>
                  </a:extLst>
                </a:gridCol>
                <a:gridCol w="331058">
                  <a:extLst>
                    <a:ext uri="{9D8B030D-6E8A-4147-A177-3AD203B41FA5}">
                      <a16:colId xmlns:a16="http://schemas.microsoft.com/office/drawing/2014/main" val="732289010"/>
                    </a:ext>
                  </a:extLst>
                </a:gridCol>
              </a:tblGrid>
              <a:tr h="335137">
                <a:tc gridSpan="7">
                  <a:txBody>
                    <a:bodyPr/>
                    <a:lstStyle/>
                    <a:p>
                      <a:pPr algn="ctr" fontAlgn="b">
                        <a:buNone/>
                      </a:pPr>
                      <a:r>
                        <a:rPr lang="en-US" sz="1400" b="1" i="0" u="none" strike="noStrike" dirty="0">
                          <a:solidFill>
                            <a:schemeClr val="bg1"/>
                          </a:solidFill>
                          <a:effectLst/>
                          <a:latin typeface="Segoe UI" panose="020B0502040204020203" pitchFamily="34" charset="0"/>
                        </a:rPr>
                        <a:t>June</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buNone/>
                      </a:pPr>
                      <a:r>
                        <a:rPr lang="en-US" sz="1400" b="0" i="0" u="none" strike="noStrike" dirty="0">
                          <a:solidFill>
                            <a:schemeClr val="bg1"/>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gridSpan="7">
                  <a:txBody>
                    <a:bodyPr/>
                    <a:lstStyle/>
                    <a:p>
                      <a:pPr algn="ctr" fontAlgn="b">
                        <a:buNone/>
                      </a:pPr>
                      <a:r>
                        <a:rPr lang="en-US" sz="1400" b="1" i="0" u="none" strike="noStrike" dirty="0">
                          <a:solidFill>
                            <a:schemeClr val="bg1"/>
                          </a:solidFill>
                          <a:effectLst/>
                          <a:latin typeface="Segoe UI" panose="020B0502040204020203" pitchFamily="34" charset="0"/>
                        </a:rPr>
                        <a:t>July</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buNone/>
                      </a:pPr>
                      <a:r>
                        <a:rPr lang="en-US" sz="1400" b="0" i="0" u="none" strike="noStrike" dirty="0">
                          <a:solidFill>
                            <a:schemeClr val="bg1"/>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gridSpan="7">
                  <a:txBody>
                    <a:bodyPr/>
                    <a:lstStyle/>
                    <a:p>
                      <a:pPr algn="ctr" fontAlgn="b">
                        <a:buNone/>
                      </a:pPr>
                      <a:r>
                        <a:rPr lang="en-US" sz="1400" b="1" i="0" u="none" strike="noStrike" dirty="0">
                          <a:solidFill>
                            <a:schemeClr val="bg1"/>
                          </a:solidFill>
                          <a:effectLst/>
                          <a:latin typeface="Segoe UI" panose="020B0502040204020203" pitchFamily="34" charset="0"/>
                        </a:rPr>
                        <a:t>August</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76066187"/>
                  </a:ext>
                </a:extLst>
              </a:tr>
              <a:tr h="268724">
                <a:tc>
                  <a:txBody>
                    <a:bodyPr/>
                    <a:lstStyle/>
                    <a:p>
                      <a:pPr algn="ctr" fontAlgn="ctr">
                        <a:buNone/>
                      </a:pPr>
                      <a:r>
                        <a:rPr lang="en-US" sz="1400" b="1" i="0" u="sng" strike="noStrike">
                          <a:solidFill>
                            <a:srgbClr val="000000"/>
                          </a:solidFill>
                          <a:effectLst/>
                          <a:latin typeface="Segoe UI" panose="020B0502040204020203" pitchFamily="34" charset="0"/>
                        </a:rPr>
                        <a:t>Su</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Mo</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Tu</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We</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Th</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Fr</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Sa</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Su</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Mo</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Tu</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We</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Th</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Fr</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Sa</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Su</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dirty="0">
                          <a:solidFill>
                            <a:srgbClr val="000000"/>
                          </a:solidFill>
                          <a:effectLst/>
                          <a:latin typeface="Segoe UI" panose="020B0502040204020203" pitchFamily="34" charset="0"/>
                        </a:rPr>
                        <a:t>Mo</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Tu</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We</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Th</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Fr</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sng" strike="noStrike">
                          <a:solidFill>
                            <a:srgbClr val="000000"/>
                          </a:solidFill>
                          <a:effectLst/>
                          <a:latin typeface="Segoe UI" panose="020B0502040204020203" pitchFamily="34" charset="0"/>
                        </a:rPr>
                        <a:t>Sa</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2781281974"/>
                  </a:ext>
                </a:extLst>
              </a:tr>
              <a:tr h="245656">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0070C0"/>
                    </a:solidFill>
                  </a:tcPr>
                </a:tc>
                <a:tc>
                  <a:txBody>
                    <a:bodyPr/>
                    <a:lstStyle/>
                    <a:p>
                      <a:pPr algn="ctr" fontAlgn="ctr">
                        <a:buNone/>
                      </a:pPr>
                      <a:r>
                        <a:rPr lang="en-US" sz="1400" b="0" i="0" u="none" strike="noStrike">
                          <a:solidFill>
                            <a:srgbClr val="000000"/>
                          </a:solidFill>
                          <a:effectLst/>
                          <a:latin typeface="Segoe UI" panose="020B0502040204020203" pitchFamily="34" charset="0"/>
                        </a:rPr>
                        <a:t>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548235"/>
                    </a:solidFill>
                  </a:tcPr>
                </a:tc>
                <a:tc>
                  <a:txBody>
                    <a:bodyPr/>
                    <a:lstStyle/>
                    <a:p>
                      <a:pPr algn="ctr" fontAlgn="ctr">
                        <a:buNone/>
                      </a:pPr>
                      <a:r>
                        <a:rPr lang="en-US" sz="1400" b="0" i="0" u="none" strike="noStrike">
                          <a:solidFill>
                            <a:srgbClr val="000000"/>
                          </a:solidFill>
                          <a:effectLst/>
                          <a:latin typeface="Segoe UI" panose="020B0502040204020203" pitchFamily="34" charset="0"/>
                        </a:rPr>
                        <a:t>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4268338415"/>
                  </a:ext>
                </a:extLst>
              </a:tr>
              <a:tr h="245656">
                <a:tc>
                  <a:txBody>
                    <a:bodyPr/>
                    <a:lstStyle/>
                    <a:p>
                      <a:pPr algn="ctr" fontAlgn="ctr">
                        <a:buNone/>
                      </a:pPr>
                      <a:r>
                        <a:rPr lang="en-US" sz="1400" b="0" i="0" u="none" strike="noStrike">
                          <a:solidFill>
                            <a:srgbClr val="000000"/>
                          </a:solidFill>
                          <a:effectLst/>
                          <a:latin typeface="Segoe UI" panose="020B0502040204020203" pitchFamily="34" charset="0"/>
                        </a:rPr>
                        <a:t>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10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6600"/>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1642369892"/>
                  </a:ext>
                </a:extLst>
              </a:tr>
              <a:tr h="245656">
                <a:tc>
                  <a:txBody>
                    <a:bodyPr/>
                    <a:lstStyle/>
                    <a:p>
                      <a:pPr algn="ctr" fontAlgn="ctr">
                        <a:buNone/>
                      </a:pPr>
                      <a:r>
                        <a:rPr lang="en-US" sz="1400" b="0" i="0" u="none" strike="noStrike">
                          <a:solidFill>
                            <a:srgbClr val="000000"/>
                          </a:solidFill>
                          <a:effectLst/>
                          <a:latin typeface="Segoe UI" panose="020B0502040204020203" pitchFamily="34" charset="0"/>
                        </a:rPr>
                        <a:t>14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16</a:t>
                      </a:r>
                    </a:p>
                  </a:txBody>
                  <a:tcPr marL="6751" marR="6751" marT="6751" marB="0" anchor="ctr">
                    <a:lnL w="6350" cap="flat" cmpd="sng" algn="ctr">
                      <a:solidFill>
                        <a:srgbClr val="FFFFFF"/>
                      </a:solidFill>
                      <a:prstDash val="solid"/>
                      <a:round/>
                      <a:headEnd type="none" w="med" len="med"/>
                      <a:tailEnd type="none" w="med" len="med"/>
                    </a:lnL>
                    <a:lnR w="19050" cap="flat" cmpd="sng" algn="ctr">
                      <a:solidFill>
                        <a:srgbClr val="FF66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17</a:t>
                      </a:r>
                    </a:p>
                  </a:txBody>
                  <a:tcPr marL="6751" marR="6751" marT="6751" marB="0" anchor="ctr">
                    <a:lnL w="19050" cap="flat" cmpd="sng" algn="ctr">
                      <a:solidFill>
                        <a:srgbClr val="FF6600"/>
                      </a:solidFill>
                      <a:prstDash val="solid"/>
                      <a:round/>
                      <a:headEnd type="none" w="med" len="med"/>
                      <a:tailEnd type="none" w="med" len="med"/>
                    </a:lnL>
                    <a:lnR w="19050" cap="flat" cmpd="sng" algn="ctr">
                      <a:solidFill>
                        <a:srgbClr val="FF6600"/>
                      </a:solidFill>
                      <a:prstDash val="solid"/>
                      <a:round/>
                      <a:headEnd type="none" w="med" len="med"/>
                      <a:tailEnd type="none" w="med" len="med"/>
                    </a:lnR>
                    <a:lnT w="19050" cap="flat" cmpd="sng" algn="ctr">
                      <a:solidFill>
                        <a:srgbClr val="FF6600"/>
                      </a:solidFill>
                      <a:prstDash val="solid"/>
                      <a:round/>
                      <a:headEnd type="none" w="med" len="med"/>
                      <a:tailEnd type="none" w="med" len="med"/>
                    </a:lnT>
                    <a:lnB w="19050" cap="flat" cmpd="sng" algn="ctr">
                      <a:solidFill>
                        <a:srgbClr val="FF66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18</a:t>
                      </a:r>
                    </a:p>
                  </a:txBody>
                  <a:tcPr marL="6751" marR="6751" marT="6751" marB="0" anchor="ctr">
                    <a:lnL w="19050" cap="flat" cmpd="sng" algn="ctr">
                      <a:solidFill>
                        <a:srgbClr val="FF6600"/>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19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548235"/>
                    </a:solidFill>
                  </a:tcPr>
                </a:tc>
                <a:tc>
                  <a:txBody>
                    <a:bodyPr/>
                    <a:lstStyle/>
                    <a:p>
                      <a:pPr algn="ctr" fontAlgn="ctr">
                        <a:buNone/>
                      </a:pPr>
                      <a:r>
                        <a:rPr lang="en-US" sz="1400" b="0" i="0" u="none" strike="noStrike">
                          <a:solidFill>
                            <a:srgbClr val="000000"/>
                          </a:solidFill>
                          <a:effectLst/>
                          <a:latin typeface="Segoe UI" panose="020B0502040204020203" pitchFamily="34" charset="0"/>
                        </a:rPr>
                        <a:t>20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15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0070C0"/>
                    </a:solidFill>
                  </a:tcPr>
                </a:tc>
                <a:tc>
                  <a:txBody>
                    <a:bodyPr/>
                    <a:lstStyle/>
                    <a:p>
                      <a:pPr algn="ctr" fontAlgn="ctr">
                        <a:buNone/>
                      </a:pPr>
                      <a:r>
                        <a:rPr lang="en-US" sz="1400" b="0" i="0" u="none" strike="noStrike">
                          <a:solidFill>
                            <a:srgbClr val="000000"/>
                          </a:solidFill>
                          <a:effectLst/>
                          <a:latin typeface="Segoe UI" panose="020B0502040204020203" pitchFamily="34" charset="0"/>
                        </a:rPr>
                        <a:t>16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12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0070C0"/>
                    </a:solidFill>
                  </a:tcPr>
                </a:tc>
                <a:tc>
                  <a:txBody>
                    <a:bodyPr/>
                    <a:lstStyle/>
                    <a:p>
                      <a:pPr algn="ctr" fontAlgn="ctr">
                        <a:buNone/>
                      </a:pPr>
                      <a:r>
                        <a:rPr lang="en-US" sz="1400" b="0" i="0" u="none" strike="noStrike">
                          <a:solidFill>
                            <a:srgbClr val="000000"/>
                          </a:solidFill>
                          <a:effectLst/>
                          <a:latin typeface="Segoe UI" panose="020B0502040204020203" pitchFamily="34" charset="0"/>
                        </a:rPr>
                        <a:t>13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1705703444"/>
                  </a:ext>
                </a:extLst>
              </a:tr>
              <a:tr h="245656">
                <a:tc>
                  <a:txBody>
                    <a:bodyPr/>
                    <a:lstStyle/>
                    <a:p>
                      <a:pPr algn="ctr" fontAlgn="ctr">
                        <a:buNone/>
                      </a:pPr>
                      <a:r>
                        <a:rPr lang="en-US" sz="1400" b="0" i="0" u="none" strike="noStrike">
                          <a:solidFill>
                            <a:srgbClr val="000000"/>
                          </a:solidFill>
                          <a:effectLst/>
                          <a:latin typeface="Segoe UI" panose="020B0502040204020203" pitchFamily="34" charset="0"/>
                        </a:rPr>
                        <a:t>21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22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0070C0"/>
                    </a:solidFill>
                  </a:tcPr>
                </a:tc>
                <a:tc>
                  <a:txBody>
                    <a:bodyPr/>
                    <a:lstStyle/>
                    <a:p>
                      <a:pPr algn="ctr" fontAlgn="ctr">
                        <a:buNone/>
                      </a:pPr>
                      <a:r>
                        <a:rPr lang="en-US" sz="1400" b="0" i="0" u="none" strike="noStrike">
                          <a:solidFill>
                            <a:srgbClr val="000000"/>
                          </a:solidFill>
                          <a:effectLst/>
                          <a:latin typeface="Segoe UI" panose="020B0502040204020203" pitchFamily="34" charset="0"/>
                        </a:rPr>
                        <a:t>23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6600"/>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1" i="0" u="none" strike="noStrike">
                          <a:solidFill>
                            <a:srgbClr val="FFFFFF"/>
                          </a:solidFill>
                          <a:effectLst/>
                          <a:latin typeface="Segoe UI" panose="020B0502040204020203" pitchFamily="34" charset="0"/>
                        </a:rPr>
                        <a:t>22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6600"/>
                      </a:solidFill>
                      <a:prstDash val="solid"/>
                      <a:round/>
                      <a:headEnd type="none" w="med" len="med"/>
                      <a:tailEnd type="none" w="med" len="med"/>
                    </a:lnB>
                    <a:solidFill>
                      <a:srgbClr val="0070C0"/>
                    </a:solidFill>
                  </a:tcPr>
                </a:tc>
                <a:tc>
                  <a:txBody>
                    <a:bodyPr/>
                    <a:lstStyle/>
                    <a:p>
                      <a:pPr algn="ctr" fontAlgn="ctr">
                        <a:buNone/>
                      </a:pPr>
                      <a:r>
                        <a:rPr lang="en-US" sz="1400" b="0" i="0" u="none" strike="noStrike">
                          <a:solidFill>
                            <a:srgbClr val="000000"/>
                          </a:solidFill>
                          <a:effectLst/>
                          <a:latin typeface="Segoe UI" panose="020B0502040204020203" pitchFamily="34" charset="0"/>
                        </a:rPr>
                        <a:t>23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19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20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22</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1894857584"/>
                  </a:ext>
                </a:extLst>
              </a:tr>
              <a:tr h="245656">
                <a:tc>
                  <a:txBody>
                    <a:bodyPr/>
                    <a:lstStyle/>
                    <a:p>
                      <a:pPr algn="ctr" fontAlgn="ctr">
                        <a:buNone/>
                      </a:pPr>
                      <a:r>
                        <a:rPr lang="en-US" sz="1400" b="0" i="0" u="none" strike="noStrike">
                          <a:solidFill>
                            <a:srgbClr val="000000"/>
                          </a:solidFill>
                          <a:effectLst/>
                          <a:latin typeface="Segoe UI" panose="020B0502040204020203" pitchFamily="34" charset="0"/>
                        </a:rPr>
                        <a:t>28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30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28</a:t>
                      </a:r>
                    </a:p>
                  </a:txBody>
                  <a:tcPr marL="6751" marR="6751" marT="6751" marB="0" anchor="ctr">
                    <a:lnL w="6350" cap="flat" cmpd="sng" algn="ctr">
                      <a:solidFill>
                        <a:srgbClr val="FFFFFF"/>
                      </a:solidFill>
                      <a:prstDash val="solid"/>
                      <a:round/>
                      <a:headEnd type="none" w="med" len="med"/>
                      <a:tailEnd type="none" w="med" len="med"/>
                    </a:lnL>
                    <a:lnR w="19050" cap="flat" cmpd="sng" algn="ctr">
                      <a:solidFill>
                        <a:srgbClr val="FF66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29</a:t>
                      </a:r>
                    </a:p>
                  </a:txBody>
                  <a:tcPr marL="6751" marR="6751" marT="6751" marB="0" anchor="ctr">
                    <a:lnL w="19050" cap="flat" cmpd="sng" algn="ctr">
                      <a:solidFill>
                        <a:srgbClr val="FF6600"/>
                      </a:solidFill>
                      <a:prstDash val="solid"/>
                      <a:round/>
                      <a:headEnd type="none" w="med" len="med"/>
                      <a:tailEnd type="none" w="med" len="med"/>
                    </a:lnL>
                    <a:lnR w="19050" cap="flat" cmpd="sng" algn="ctr">
                      <a:solidFill>
                        <a:srgbClr val="FF6600"/>
                      </a:solidFill>
                      <a:prstDash val="solid"/>
                      <a:round/>
                      <a:headEnd type="none" w="med" len="med"/>
                      <a:tailEnd type="none" w="med" len="med"/>
                    </a:lnR>
                    <a:lnT w="19050" cap="flat" cmpd="sng" algn="ctr">
                      <a:solidFill>
                        <a:srgbClr val="FF6600"/>
                      </a:solidFill>
                      <a:prstDash val="solid"/>
                      <a:round/>
                      <a:headEnd type="none" w="med" len="med"/>
                      <a:tailEnd type="none" w="med" len="med"/>
                    </a:lnT>
                    <a:lnB w="19050" cap="flat" cmpd="sng" algn="ctr">
                      <a:solidFill>
                        <a:srgbClr val="FF66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buNone/>
                      </a:pPr>
                      <a:r>
                        <a:rPr lang="en-US" sz="1400" b="0" i="0" u="none" strike="noStrike" dirty="0">
                          <a:solidFill>
                            <a:srgbClr val="000000"/>
                          </a:solidFill>
                          <a:effectLst/>
                          <a:latin typeface="Segoe UI" panose="020B0502040204020203" pitchFamily="34" charset="0"/>
                        </a:rPr>
                        <a:t>30</a:t>
                      </a:r>
                    </a:p>
                  </a:txBody>
                  <a:tcPr marL="6751" marR="6751" marT="6751" marB="0" anchor="ctr">
                    <a:lnL w="19050" cap="flat" cmpd="sng" algn="ctr">
                      <a:solidFill>
                        <a:srgbClr val="FF6600"/>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31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23</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24</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25</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26</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27</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28</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29</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149615547"/>
                  </a:ext>
                </a:extLst>
              </a:tr>
              <a:tr h="245656">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6600"/>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dirty="0">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30</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31</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ctr" fontAlgn="ctr">
                        <a:buNone/>
                      </a:pPr>
                      <a:r>
                        <a:rPr lang="en-US" sz="1400" b="0" i="0" u="none" strike="noStrike">
                          <a:solidFill>
                            <a:srgbClr val="000000"/>
                          </a:solidFill>
                          <a:effectLst/>
                          <a:latin typeface="Segoe UI" panose="020B0502040204020203" pitchFamily="34" charset="0"/>
                        </a:rPr>
                        <a:t> </a:t>
                      </a:r>
                    </a:p>
                  </a:txBody>
                  <a:tcPr marL="6751" marR="6751" marT="6751"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tc>
                  <a:txBody>
                    <a:bodyPr/>
                    <a:lstStyle/>
                    <a:p>
                      <a:pPr algn="l" fontAlgn="b">
                        <a:buNone/>
                      </a:pPr>
                      <a:r>
                        <a:rPr lang="en-US" sz="1400" b="0" i="0" u="none" strike="noStrike" dirty="0">
                          <a:solidFill>
                            <a:srgbClr val="000000"/>
                          </a:solidFill>
                          <a:effectLst/>
                          <a:latin typeface="Segoe UI" panose="020B0502040204020203" pitchFamily="34" charset="0"/>
                        </a:rPr>
                        <a:t> </a:t>
                      </a:r>
                    </a:p>
                  </a:txBody>
                  <a:tcPr marL="6751" marR="6751" marT="6751"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3885365372"/>
                  </a:ext>
                </a:extLst>
              </a:tr>
            </a:tbl>
          </a:graphicData>
        </a:graphic>
      </p:graphicFrame>
    </p:spTree>
    <p:extLst>
      <p:ext uri="{BB962C8B-B14F-4D97-AF65-F5344CB8AC3E}">
        <p14:creationId xmlns:p14="http://schemas.microsoft.com/office/powerpoint/2010/main" val="88304901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WIDTH" val="640.799987792969"/>
  <p:tag name="HEIGHT" val="72"/>
</p:tagLst>
</file>

<file path=ppt/theme/theme1.xml><?xml version="1.0" encoding="utf-8"?>
<a:theme xmlns:a="http://schemas.openxmlformats.org/drawingml/2006/main" name="CUSTOM PITCH_LETTER_LANDSCAPE_US">
  <a:themeElements>
    <a:clrScheme name="Baird Public Finance">
      <a:dk1>
        <a:srgbClr val="000000"/>
      </a:dk1>
      <a:lt1>
        <a:srgbClr val="FFFFFF"/>
      </a:lt1>
      <a:dk2>
        <a:srgbClr val="007A87"/>
      </a:dk2>
      <a:lt2>
        <a:srgbClr val="FFFFFF"/>
      </a:lt2>
      <a:accent1>
        <a:srgbClr val="007A87"/>
      </a:accent1>
      <a:accent2>
        <a:srgbClr val="77216F"/>
      </a:accent2>
      <a:accent3>
        <a:srgbClr val="00539B"/>
      </a:accent3>
      <a:accent4>
        <a:srgbClr val="7D8082"/>
      </a:accent4>
      <a:accent5>
        <a:srgbClr val="3CB6CE"/>
      </a:accent5>
      <a:accent6>
        <a:srgbClr val="EAAB00"/>
      </a:accent6>
      <a:hlink>
        <a:srgbClr val="DD4814"/>
      </a:hlink>
      <a:folHlink>
        <a:srgbClr val="BB650E"/>
      </a:folHlink>
    </a:clrScheme>
    <a:fontScheme name="Public Financ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a:solidFill>
            <a:schemeClr val="accent1"/>
          </a:solidFill>
          <a:miter lim="800000"/>
        </a:ln>
      </a:spPr>
      <a:bodyPr rtlCol="0" anchor="ctr"/>
      <a:lstStyle>
        <a:defPPr algn="ctr">
          <a:lnSpc>
            <a:spcPct val="90000"/>
          </a:lnSpc>
          <a:defRPr dirty="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rgbClr val="289ECA"/>
          </a:solidFill>
          <a:miter lim="800000"/>
        </a:ln>
        <a:effectLst/>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noAutofit/>
      </a:bodyPr>
      <a:lstStyle>
        <a:defPPr>
          <a:lnSpc>
            <a:spcPct val="90000"/>
          </a:lnSpc>
          <a:defRPr sz="12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2007 - 2010">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 - 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Central Repository Document" ma:contentTypeID="0x0101009CA65854F34FBB4186F273FEAE5A04A700B6895E6EF9F6BF48B2200E1E3A4B7170" ma:contentTypeVersion="24" ma:contentTypeDescription="Documents in the Public Finance Central Repository" ma:contentTypeScope="" ma:versionID="4f0e8317e5a1004f12c081475c355648">
  <xsd:schema xmlns:xsd="http://www.w3.org/2001/XMLSchema" xmlns:xs="http://www.w3.org/2001/XMLSchema" xmlns:p="http://schemas.microsoft.com/office/2006/metadata/properties" xmlns:ns1="http://schemas.microsoft.com/sharepoint/v3" xmlns:ns2="6700c110-c0b5-4540-85dd-d6524ba11a96" xmlns:ns3="b210fd24-6e83-4d7f-a37c-16d0ef961b9d" xmlns:ns4="08cd70bb-2d08-4e92-ac30-8c9a6f0bfa69" targetNamespace="http://schemas.microsoft.com/office/2006/metadata/properties" ma:root="true" ma:fieldsID="861f1a20b3116c0e0f9f6a44d2ebb8cb" ns1:_="" ns2:_="" ns3:_="" ns4:_="">
    <xsd:import namespace="http://schemas.microsoft.com/sharepoint/v3"/>
    <xsd:import namespace="6700c110-c0b5-4540-85dd-d6524ba11a96"/>
    <xsd:import namespace="b210fd24-6e83-4d7f-a37c-16d0ef961b9d"/>
    <xsd:import namespace="08cd70bb-2d08-4e92-ac30-8c9a6f0bfa69"/>
    <xsd:element name="properties">
      <xsd:complexType>
        <xsd:sequence>
          <xsd:element name="documentManagement">
            <xsd:complexType>
              <xsd:all>
                <xsd:element ref="ns2:Document_x0020_Description" minOccurs="0"/>
                <xsd:element ref="ns1:PublishingContact" minOccurs="0"/>
                <xsd:element ref="ns3:_dlc_DocId" minOccurs="0"/>
                <xsd:element ref="ns3:_dlc_DocIdUrl" minOccurs="0"/>
                <xsd:element ref="ns3:_dlc_DocIdPersistId" minOccurs="0"/>
                <xsd:element ref="ns4:TaxCatchAll" minOccurs="0"/>
                <xsd:element ref="ns4:TaxCatchAllLabel" minOccurs="0"/>
                <xsd:element ref="ns2:kf436cfcb05644208e0df3d6894e407c" minOccurs="0"/>
                <xsd:element ref="ns2:ldea152061ec4478a510b1d61f764d37" minOccurs="0"/>
                <xsd:element ref="ns2:od55042b1cb2471d85d2ef3eb675336c" minOccurs="0"/>
                <xsd:element ref="ns2:Publish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 ma:index="6" nillable="true" ma:displayName="Contact" ma:list="UserInfo" ma:internalName="PublishingContact">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700c110-c0b5-4540-85dd-d6524ba11a96" elementFormDefault="qualified">
    <xsd:import namespace="http://schemas.microsoft.com/office/2006/documentManagement/types"/>
    <xsd:import namespace="http://schemas.microsoft.com/office/infopath/2007/PartnerControls"/>
    <xsd:element name="Document_x0020_Description" ma:index="2" nillable="true" ma:displayName="Document Description" ma:description="Document description" ma:internalName="Document_x0020_Description">
      <xsd:simpleType>
        <xsd:restriction base="dms:Note">
          <xsd:maxLength value="255"/>
        </xsd:restriction>
      </xsd:simpleType>
    </xsd:element>
    <xsd:element name="kf436cfcb05644208e0df3d6894e407c" ma:index="13" nillable="true" ma:taxonomy="true" ma:internalName="kf436cfcb05644208e0df3d6894e407c" ma:taxonomyFieldName="Usage_x0020_Classification" ma:displayName="Usage Classification" ma:readOnly="false" ma:default="" ma:fieldId="{4f436cfc-b056-4420-8e0d-f3d6894e407c}" ma:sspId="1b753d35-06c1-487d-bb56-46a11317245a" ma:termSetId="35d22b46-80c1-49a3-a60b-35ddb6844f59" ma:anchorId="00000000-0000-0000-0000-000000000000" ma:open="false" ma:isKeyword="false">
      <xsd:complexType>
        <xsd:sequence>
          <xsd:element ref="pc:Terms" minOccurs="0" maxOccurs="1"/>
        </xsd:sequence>
      </xsd:complexType>
    </xsd:element>
    <xsd:element name="ldea152061ec4478a510b1d61f764d37" ma:index="15" nillable="true" ma:taxonomy="true" ma:internalName="ldea152061ec4478a510b1d61f764d37" ma:taxonomyFieldName="Central_x0020_Repository_x0020_Area" ma:displayName="Central Repository Area" ma:readOnly="false" ma:default="" ma:fieldId="{5dea1520-61ec-4478-a510-b1d61f764d37}" ma:sspId="1b753d35-06c1-487d-bb56-46a11317245a" ma:termSetId="3e4dc08f-1bd3-4f63-ac99-f4596a97bd26" ma:anchorId="00000000-0000-0000-0000-000000000000" ma:open="false" ma:isKeyword="false">
      <xsd:complexType>
        <xsd:sequence>
          <xsd:element ref="pc:Terms" minOccurs="0" maxOccurs="1"/>
        </xsd:sequence>
      </xsd:complexType>
    </xsd:element>
    <xsd:element name="od55042b1cb2471d85d2ef3eb675336c" ma:index="17" nillable="true" ma:taxonomy="true" ma:internalName="od55042b1cb2471d85d2ef3eb675336c" ma:taxonomyFieldName="Document_x0020_Category" ma:displayName="Document Category" ma:readOnly="false" ma:default="" ma:fieldId="{8d55042b-1cb2-471d-85d2-ef3eb675336c}" ma:sspId="1b753d35-06c1-487d-bb56-46a11317245a" ma:termSetId="5a33063f-2dc0-492c-8b6b-2d0b3c3f61fb" ma:anchorId="00000000-0000-0000-0000-000000000000" ma:open="false" ma:isKeyword="false">
      <xsd:complexType>
        <xsd:sequence>
          <xsd:element ref="pc:Terms" minOccurs="0" maxOccurs="1"/>
        </xsd:sequence>
      </xsd:complexType>
    </xsd:element>
    <xsd:element name="PublishDate" ma:index="21" nillable="true" ma:displayName="Publish Date" ma:format="DateOnly" ma:internalName="Publish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b210fd24-6e83-4d7f-a37c-16d0ef961b9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08cd70bb-2d08-4e92-ac30-8c9a6f0bfa69"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1e5b2764-1df1-42e4-b530-3863b527dd10}" ma:internalName="TaxCatchAll" ma:showField="CatchAllData" ma:web="b210fd24-6e83-4d7f-a37c-16d0ef961b9d">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1e5b2764-1df1-42e4-b530-3863b527dd10}" ma:internalName="TaxCatchAllLabel" ma:readOnly="true" ma:showField="CatchAllDataLabel" ma:web="b210fd24-6e83-4d7f-a37c-16d0ef961b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customXsn xmlns="http://schemas.microsoft.com/office/2006/metadata/customXsn">
  <xsnLocation/>
  <cached>True</cached>
  <openByDefault>False</openByDefault>
  <xsnScope/>
</customXsn>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kf436cfcb05644208e0df3d6894e407c xmlns="6700c110-c0b5-4540-85dd-d6524ba11a96">
      <Terms xmlns="http://schemas.microsoft.com/office/infopath/2007/PartnerControls"/>
    </kf436cfcb05644208e0df3d6894e407c>
    <ldea152061ec4478a510b1d61f764d37 xmlns="6700c110-c0b5-4540-85dd-d6524ba11a96">
      <Terms xmlns="http://schemas.microsoft.com/office/infopath/2007/PartnerControls"/>
    </ldea152061ec4478a510b1d61f764d37>
    <TaxCatchAll xmlns="08cd70bb-2d08-4e92-ac30-8c9a6f0bfa69"/>
    <od55042b1cb2471d85d2ef3eb675336c xmlns="6700c110-c0b5-4540-85dd-d6524ba11a96">
      <Terms xmlns="http://schemas.microsoft.com/office/infopath/2007/PartnerControls"/>
    </od55042b1cb2471d85d2ef3eb675336c>
    <PublishDate xmlns="6700c110-c0b5-4540-85dd-d6524ba11a96" xsi:nil="true"/>
    <Document_x0020_Description xmlns="6700c110-c0b5-4540-85dd-d6524ba11a96" xsi:nil="true"/>
    <PublishingContact xmlns="http://schemas.microsoft.com/sharepoint/v3">
      <UserInfo>
        <DisplayName/>
        <AccountId xsi:nil="true"/>
        <AccountType/>
      </UserInfo>
    </PublishingContact>
    <_dlc_DocId xmlns="b210fd24-6e83-4d7f-a37c-16d0ef961b9d">FICM-71-466</_dlc_DocId>
    <_dlc_DocIdUrl xmlns="b210fd24-6e83-4d7f-a37c-16d0ef961b9d">
      <Url>https://cmweb.rwbaird.com/sites/FICM/PF/_layouts/15/DocIdRedir.aspx?ID=FICM-71-466</Url>
      <Description>FICM-71-466</Description>
    </_dlc_DocIdUrl>
  </documentManagement>
</p:properties>
</file>

<file path=customXml/itemProps1.xml><?xml version="1.0" encoding="utf-8"?>
<ds:datastoreItem xmlns:ds="http://schemas.openxmlformats.org/officeDocument/2006/customXml" ds:itemID="{420C29B0-7FB2-4477-95BB-C2BED55F06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700c110-c0b5-4540-85dd-d6524ba11a96"/>
    <ds:schemaRef ds:uri="b210fd24-6e83-4d7f-a37c-16d0ef961b9d"/>
    <ds:schemaRef ds:uri="08cd70bb-2d08-4e92-ac30-8c9a6f0bfa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C152F6-B93D-41C6-95CE-1BC80A4FE756}">
  <ds:schemaRefs>
    <ds:schemaRef ds:uri="http://schemas.microsoft.com/sharepoint/events"/>
  </ds:schemaRefs>
</ds:datastoreItem>
</file>

<file path=customXml/itemProps3.xml><?xml version="1.0" encoding="utf-8"?>
<ds:datastoreItem xmlns:ds="http://schemas.openxmlformats.org/officeDocument/2006/customXml" ds:itemID="{7ADB1027-3E07-445B-BEA3-B6B5C458DBA1}">
  <ds:schemaRefs>
    <ds:schemaRef ds:uri="http://schemas.microsoft.com/office/2006/metadata/customXsn"/>
  </ds:schemaRefs>
</ds:datastoreItem>
</file>

<file path=customXml/itemProps4.xml><?xml version="1.0" encoding="utf-8"?>
<ds:datastoreItem xmlns:ds="http://schemas.openxmlformats.org/officeDocument/2006/customXml" ds:itemID="{0E7B4CA3-27B6-49F5-8074-6028E9A2AE5F}">
  <ds:schemaRefs>
    <ds:schemaRef ds:uri="http://schemas.microsoft.com/sharepoint/v3/contenttype/forms"/>
  </ds:schemaRefs>
</ds:datastoreItem>
</file>

<file path=customXml/itemProps5.xml><?xml version="1.0" encoding="utf-8"?>
<ds:datastoreItem xmlns:ds="http://schemas.openxmlformats.org/officeDocument/2006/customXml" ds:itemID="{C41B8BCD-964C-4D1E-97AA-3DE8CF3F89F3}">
  <ds:schemaRefs>
    <ds:schemaRef ds:uri="http://purl.org/dc/terms/"/>
    <ds:schemaRef ds:uri="http://purl.org/dc/dcmitype/"/>
    <ds:schemaRef ds:uri="http://schemas.microsoft.com/sharepoint/v3"/>
    <ds:schemaRef ds:uri="http://schemas.microsoft.com/office/infopath/2007/PartnerControls"/>
    <ds:schemaRef ds:uri="http://schemas.openxmlformats.org/package/2006/metadata/core-properties"/>
    <ds:schemaRef ds:uri="http://purl.org/dc/elements/1.1/"/>
    <ds:schemaRef ds:uri="08cd70bb-2d08-4e92-ac30-8c9a6f0bfa69"/>
    <ds:schemaRef ds:uri="http://www.w3.org/XML/1998/namespace"/>
    <ds:schemaRef ds:uri="http://schemas.microsoft.com/office/2006/documentManagement/types"/>
    <ds:schemaRef ds:uri="b210fd24-6e83-4d7f-a37c-16d0ef961b9d"/>
    <ds:schemaRef ds:uri="6700c110-c0b5-4540-85dd-d6524ba11a96"/>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CUSTOM PITCH_LETTER_LANDSCAPE_US</Template>
  <TotalTime>6525</TotalTime>
  <Words>589</Words>
  <Application>Microsoft Office PowerPoint</Application>
  <PresentationFormat>Letter Paper (8.5x11 in)</PresentationFormat>
  <Paragraphs>208</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Segoe UI</vt:lpstr>
      <vt:lpstr>Verdana</vt:lpstr>
      <vt:lpstr>Wingdings</vt:lpstr>
      <vt:lpstr>Wingdings 3</vt:lpstr>
      <vt:lpstr>CUSTOM PITCH_LETTER_LANDSCAPE_US</vt:lpstr>
      <vt:lpstr>PowerPoint Presentation</vt:lpstr>
      <vt:lpstr>Summary of Finance Plan</vt:lpstr>
      <vt:lpstr>Existing Bond Payments and Revenue to the Building Fund Available for Bonding Capacity</vt:lpstr>
      <vt:lpstr>Financing Timeline</vt:lpstr>
    </vt:vector>
  </TitlesOfParts>
  <Company>Robert W. Baird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FULLY Customizable Pitchbook Template</dc:title>
  <dc:creator>Eduardo Salazar</dc:creator>
  <cp:lastModifiedBy>Frye, Sadie</cp:lastModifiedBy>
  <cp:revision>320</cp:revision>
  <cp:lastPrinted>2025-11-10T15:23:25Z</cp:lastPrinted>
  <dcterms:created xsi:type="dcterms:W3CDTF">2018-05-31T20:27:00Z</dcterms:created>
  <dcterms:modified xsi:type="dcterms:W3CDTF">2026-06-22T17:30:33Z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0x0101009CA65854F34FBB4186F273FEAE5A04A700B6895E6EF9F6BF48B2200E1E3A4B7170</vt:lpwstr>
  </property>
  <property fmtid="{D5CDD505-2E9C-101B-9397-08002B2CF9AE}" pid="3" name="Usage Classification">
    <vt:lpwstr/>
  </property>
  <property fmtid="{D5CDD505-2E9C-101B-9397-08002B2CF9AE}" pid="4" name="Central Repository Area">
    <vt:lpwstr/>
  </property>
  <property fmtid="{D5CDD505-2E9C-101B-9397-08002B2CF9AE}" pid="5" name="Document Category">
    <vt:lpwstr/>
  </property>
  <property fmtid="{D5CDD505-2E9C-101B-9397-08002B2CF9AE}" pid="6" name="_dlc_DocIdItemGuid">
    <vt:lpwstr>27cf60eb-bd3a-4480-8c13-dccfd92f6e8b</vt:lpwstr>
  </property>
</Properties>
</file>