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5143500" cx="9144000"/>
  <p:notesSz cx="6858000" cy="9144000"/>
  <p:embeddedFontLst>
    <p:embeddedFont>
      <p:font typeface="Oswald"/>
      <p:regular r:id="rId18"/>
      <p:bold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Oswald-bold.fntdata"/><Relationship Id="rId6" Type="http://schemas.openxmlformats.org/officeDocument/2006/relationships/slide" Target="slides/slide1.xml"/><Relationship Id="rId18" Type="http://schemas.openxmlformats.org/officeDocument/2006/relationships/font" Target="fonts/Oswald-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a953ae9d86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a953ae9d86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a953ae9d86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a953ae9d86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c86b2c4448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c86b2c4448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c86b2c4448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c86b2c4448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380fdbc525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380fdbc525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c86b2c4448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c86b2c4448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3c86b2c4448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3c86b2c4448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3b0ab35aa09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3b0ab35aa09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b0ab35aa09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b0ab35aa09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3c86b2c4448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3c86b2c4448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7.jpg"/><Relationship Id="rId4" Type="http://schemas.openxmlformats.org/officeDocument/2006/relationships/image" Target="../media/image1.png"/><Relationship Id="rId5"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1.png"/><Relationship Id="rId5" Type="http://schemas.openxmlformats.org/officeDocument/2006/relationships/image" Target="../media/image4.jpg"/><Relationship Id="rId6"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4.jpg"/><Relationship Id="rId5" Type="http://schemas.openxmlformats.org/officeDocument/2006/relationships/image" Target="../media/image5.png"/><Relationship Id="rId6"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5.png"/><Relationship Id="rId6" Type="http://schemas.openxmlformats.org/officeDocument/2006/relationships/image" Target="../media/image18.jpg"/><Relationship Id="rId7" Type="http://schemas.openxmlformats.org/officeDocument/2006/relationships/image" Target="../media/image1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5.png"/><Relationship Id="rId6" Type="http://schemas.openxmlformats.org/officeDocument/2006/relationships/image" Target="../media/image1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5.png"/><Relationship Id="rId6" Type="http://schemas.openxmlformats.org/officeDocument/2006/relationships/image" Target="../media/image1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2.jpg"/><Relationship Id="rId4" Type="http://schemas.openxmlformats.org/officeDocument/2006/relationships/image" Target="../media/image1.png"/><Relationship Id="rId5" Type="http://schemas.openxmlformats.org/officeDocument/2006/relationships/image" Target="../media/image4.jpg"/><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2.jpg"/><Relationship Id="rId4" Type="http://schemas.openxmlformats.org/officeDocument/2006/relationships/image" Target="../media/image1.png"/><Relationship Id="rId5" Type="http://schemas.openxmlformats.org/officeDocument/2006/relationships/image" Target="../media/image4.jpg"/><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jpg"/><Relationship Id="rId4" Type="http://schemas.openxmlformats.org/officeDocument/2006/relationships/image" Target="../media/image21.png"/><Relationship Id="rId5" Type="http://schemas.openxmlformats.org/officeDocument/2006/relationships/image" Target="../media/image1.png"/><Relationship Id="rId6" Type="http://schemas.openxmlformats.org/officeDocument/2006/relationships/image" Target="../media/image15.png"/><Relationship Id="rId7"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title="Tim Furlong Jr. - Kremer Studio - Bernheim Exteriors (1 of 17).jpg"/>
          <p:cNvPicPr preferRelativeResize="0"/>
          <p:nvPr/>
        </p:nvPicPr>
        <p:blipFill rotWithShape="1">
          <a:blip r:embed="rId3">
            <a:alphaModFix/>
          </a:blip>
          <a:srcRect b="-1147" l="0" r="0" t="8606"/>
          <a:stretch/>
        </p:blipFill>
        <p:spPr>
          <a:xfrm>
            <a:off x="0" y="0"/>
            <a:ext cx="9144003" cy="5208251"/>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57" name="Google Shape;57;p13"/>
          <p:cNvSpPr txBox="1"/>
          <p:nvPr/>
        </p:nvSpPr>
        <p:spPr>
          <a:xfrm>
            <a:off x="1259750" y="4202075"/>
            <a:ext cx="6251700" cy="6231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b="1" lang="en" sz="2800">
                <a:solidFill>
                  <a:schemeClr val="lt1"/>
                </a:solidFill>
                <a:latin typeface="Oswald"/>
                <a:ea typeface="Oswald"/>
                <a:cs typeface="Oswald"/>
                <a:sym typeface="Oswald"/>
              </a:rPr>
              <a:t>February 16th -</a:t>
            </a:r>
            <a:r>
              <a:rPr b="1" lang="en" sz="2800">
                <a:solidFill>
                  <a:schemeClr val="lt1"/>
                </a:solidFill>
                <a:latin typeface="Oswald"/>
                <a:ea typeface="Oswald"/>
                <a:cs typeface="Oswald"/>
                <a:sym typeface="Oswald"/>
              </a:rPr>
              <a:t> Design and Construction</a:t>
            </a:r>
            <a:endParaRPr b="1" sz="2800">
              <a:solidFill>
                <a:schemeClr val="lt1"/>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14"/>
          <p:cNvPicPr preferRelativeResize="0"/>
          <p:nvPr/>
        </p:nvPicPr>
        <p:blipFill rotWithShape="1">
          <a:blip r:embed="rId3">
            <a:alphaModFix/>
          </a:blip>
          <a:srcRect b="12201" l="0" r="0" t="20047"/>
          <a:stretch/>
        </p:blipFill>
        <p:spPr>
          <a:xfrm>
            <a:off x="0" y="0"/>
            <a:ext cx="9144000" cy="4271399"/>
          </a:xfrm>
          <a:prstGeom prst="rect">
            <a:avLst/>
          </a:prstGeom>
          <a:noFill/>
          <a:ln>
            <a:noFill/>
          </a:ln>
        </p:spPr>
      </p:pic>
      <p:pic>
        <p:nvPicPr>
          <p:cNvPr id="63" name="Google Shape;63;p1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64" name="Google Shape;64;p14"/>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65" name="Google Shape;65;p14"/>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66" name="Google Shape;66;p14"/>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67" name="Google Shape;67;p14"/>
          <p:cNvPicPr preferRelativeResize="0"/>
          <p:nvPr/>
        </p:nvPicPr>
        <p:blipFill rotWithShape="1">
          <a:blip r:embed="rId6">
            <a:alphaModFix/>
          </a:blip>
          <a:srcRect b="20105" l="23014" r="21715" t="25288"/>
          <a:stretch/>
        </p:blipFill>
        <p:spPr>
          <a:xfrm>
            <a:off x="6039700" y="3883750"/>
            <a:ext cx="1515628" cy="9359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pic>
        <p:nvPicPr>
          <p:cNvPr id="72" name="Google Shape;72;p15"/>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73" name="Google Shape;73;p15"/>
          <p:cNvSpPr/>
          <p:nvPr/>
        </p:nvSpPr>
        <p:spPr>
          <a:xfrm>
            <a:off x="2038350" y="2177075"/>
            <a:ext cx="2628900" cy="2412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pic>
        <p:nvPicPr>
          <p:cNvPr id="74" name="Google Shape;74;p1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75" name="Google Shape;75;p15"/>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76" name="Google Shape;76;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77" name="Google Shape;77;p15"/>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FF0000"/>
                </a:solidFill>
              </a:rPr>
              <a:t>Area A</a:t>
            </a:r>
            <a:endParaRPr b="1" sz="1700">
              <a:solidFill>
                <a:srgbClr val="FF0000"/>
              </a:solidFill>
            </a:endParaRPr>
          </a:p>
        </p:txBody>
      </p:sp>
      <p:sp>
        <p:nvSpPr>
          <p:cNvPr id="78" name="Google Shape;78;p15"/>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9" name="Google Shape;79;p15"/>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accent5"/>
                </a:solidFill>
              </a:rPr>
              <a:t>Area B</a:t>
            </a:r>
            <a:endParaRPr b="1" sz="1700">
              <a:solidFill>
                <a:schemeClr val="accent5"/>
              </a:solidFill>
            </a:endParaRPr>
          </a:p>
        </p:txBody>
      </p:sp>
      <p:sp>
        <p:nvSpPr>
          <p:cNvPr id="80" name="Google Shape;80;p15"/>
          <p:cNvSpPr/>
          <p:nvPr/>
        </p:nvSpPr>
        <p:spPr>
          <a:xfrm>
            <a:off x="1546500" y="1121450"/>
            <a:ext cx="846900" cy="866100"/>
          </a:xfrm>
          <a:prstGeom prst="rect">
            <a:avLst/>
          </a:prstGeom>
          <a:noFill/>
          <a:ln cap="flat" cmpd="sng" w="38100">
            <a:solidFill>
              <a:srgbClr val="38761D"/>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38761D"/>
              </a:solidFill>
              <a:highlight>
                <a:srgbClr val="38761D"/>
              </a:highlight>
            </a:endParaRPr>
          </a:p>
        </p:txBody>
      </p:sp>
      <p:sp>
        <p:nvSpPr>
          <p:cNvPr id="81" name="Google Shape;81;p15"/>
          <p:cNvSpPr txBox="1"/>
          <p:nvPr/>
        </p:nvSpPr>
        <p:spPr>
          <a:xfrm>
            <a:off x="540850" y="1446100"/>
            <a:ext cx="904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38761D"/>
                </a:solidFill>
              </a:rPr>
              <a:t>Area C</a:t>
            </a:r>
            <a:endParaRPr b="1" sz="1700">
              <a:solidFill>
                <a:srgbClr val="38761D"/>
              </a:solidFill>
            </a:endParaRPr>
          </a:p>
        </p:txBody>
      </p:sp>
      <p:sp>
        <p:nvSpPr>
          <p:cNvPr id="82" name="Google Shape;82;p15"/>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June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Equipment Start Up Happening, Gas is on.</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83" name="Google Shape;83;p15"/>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84" name="Google Shape;84;p15"/>
          <p:cNvSpPr/>
          <p:nvPr/>
        </p:nvSpPr>
        <p:spPr>
          <a:xfrm>
            <a:off x="2393400" y="2691150"/>
            <a:ext cx="1540500" cy="9150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
        <p:nvSpPr>
          <p:cNvPr id="85" name="Google Shape;85;p15"/>
          <p:cNvSpPr/>
          <p:nvPr/>
        </p:nvSpPr>
        <p:spPr>
          <a:xfrm>
            <a:off x="3063250" y="3673800"/>
            <a:ext cx="1683300" cy="6771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
        <p:nvSpPr>
          <p:cNvPr id="86" name="Google Shape;86;p15"/>
          <p:cNvSpPr txBox="1"/>
          <p:nvPr/>
        </p:nvSpPr>
        <p:spPr>
          <a:xfrm>
            <a:off x="2912075" y="1167750"/>
            <a:ext cx="1426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lt1"/>
                </a:solidFill>
                <a:highlight>
                  <a:srgbClr val="6AA84F"/>
                </a:highlight>
              </a:rPr>
              <a:t>Courtyard</a:t>
            </a:r>
            <a:endParaRPr b="1" sz="1700">
              <a:solidFill>
                <a:schemeClr val="lt1"/>
              </a:solidFill>
              <a:highlight>
                <a:srgbClr val="6AA84F"/>
              </a:highlight>
            </a:endParaRPr>
          </a:p>
        </p:txBody>
      </p:sp>
      <p:sp>
        <p:nvSpPr>
          <p:cNvPr id="87" name="Google Shape;87;p15"/>
          <p:cNvSpPr txBox="1"/>
          <p:nvPr/>
        </p:nvSpPr>
        <p:spPr>
          <a:xfrm>
            <a:off x="5630400" y="4313650"/>
            <a:ext cx="1426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lt1"/>
                </a:solidFill>
                <a:highlight>
                  <a:schemeClr val="dk1"/>
                </a:highlight>
              </a:rPr>
              <a:t>Band Tower</a:t>
            </a:r>
            <a:endParaRPr b="1" sz="1700">
              <a:solidFill>
                <a:schemeClr val="lt1"/>
              </a:solidFill>
              <a:highlight>
                <a:schemeClr val="dk1"/>
              </a:highlight>
            </a:endParaRPr>
          </a:p>
        </p:txBody>
      </p:sp>
      <p:sp>
        <p:nvSpPr>
          <p:cNvPr id="88" name="Google Shape;88;p15"/>
          <p:cNvSpPr txBox="1"/>
          <p:nvPr/>
        </p:nvSpPr>
        <p:spPr>
          <a:xfrm>
            <a:off x="540850" y="3222900"/>
            <a:ext cx="904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lt1"/>
                </a:solidFill>
                <a:highlight>
                  <a:srgbClr val="CC0000"/>
                </a:highlight>
              </a:rPr>
              <a:t>School Store</a:t>
            </a:r>
            <a:endParaRPr b="1" sz="1700">
              <a:solidFill>
                <a:schemeClr val="lt1"/>
              </a:solidFill>
              <a:highlight>
                <a:srgbClr val="CC0000"/>
              </a:highlight>
            </a:endParaRPr>
          </a:p>
        </p:txBody>
      </p:sp>
      <p:cxnSp>
        <p:nvCxnSpPr>
          <p:cNvPr id="89" name="Google Shape;89;p15"/>
          <p:cNvCxnSpPr>
            <a:stCxn id="88" idx="3"/>
          </p:cNvCxnSpPr>
          <p:nvPr/>
        </p:nvCxnSpPr>
        <p:spPr>
          <a:xfrm>
            <a:off x="1445050" y="3448350"/>
            <a:ext cx="808500" cy="695700"/>
          </a:xfrm>
          <a:prstGeom prst="straightConnector1">
            <a:avLst/>
          </a:prstGeom>
          <a:noFill/>
          <a:ln cap="flat" cmpd="sng" w="9525">
            <a:solidFill>
              <a:schemeClr val="dk2"/>
            </a:solidFill>
            <a:prstDash val="solid"/>
            <a:round/>
            <a:headEnd len="med" w="med" type="none"/>
            <a:tailEnd len="med" w="med" type="triangl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id="94" name="Google Shape;94;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5" name="Google Shape;95;p1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96" name="Google Shape;96;p16"/>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5"/>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97" name="Google Shape;97;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8" name="Google Shape;98;p16"/>
          <p:cNvPicPr preferRelativeResize="0"/>
          <p:nvPr/>
        </p:nvPicPr>
        <p:blipFill rotWithShape="1">
          <a:blip r:embed="rId5">
            <a:alphaModFix/>
          </a:blip>
          <a:srcRect b="20105" l="23014" r="21715" t="25288"/>
          <a:stretch/>
        </p:blipFill>
        <p:spPr>
          <a:xfrm>
            <a:off x="6039700" y="3883750"/>
            <a:ext cx="1515628" cy="935901"/>
          </a:xfrm>
          <a:prstGeom prst="rect">
            <a:avLst/>
          </a:prstGeom>
          <a:noFill/>
          <a:ln>
            <a:noFill/>
          </a:ln>
        </p:spPr>
      </p:pic>
      <p:pic>
        <p:nvPicPr>
          <p:cNvPr id="99" name="Google Shape;99;p16"/>
          <p:cNvPicPr preferRelativeResize="0"/>
          <p:nvPr/>
        </p:nvPicPr>
        <p:blipFill rotWithShape="1">
          <a:blip r:embed="rId6">
            <a:alphaModFix/>
          </a:blip>
          <a:srcRect b="27457" l="0" r="0" t="0"/>
          <a:stretch/>
        </p:blipFill>
        <p:spPr>
          <a:xfrm>
            <a:off x="714375" y="44550"/>
            <a:ext cx="3857625" cy="3731350"/>
          </a:xfrm>
          <a:prstGeom prst="rect">
            <a:avLst/>
          </a:prstGeom>
          <a:noFill/>
          <a:ln>
            <a:noFill/>
          </a:ln>
        </p:spPr>
      </p:pic>
      <p:pic>
        <p:nvPicPr>
          <p:cNvPr id="100" name="Google Shape;100;p16"/>
          <p:cNvPicPr preferRelativeResize="0"/>
          <p:nvPr/>
        </p:nvPicPr>
        <p:blipFill>
          <a:blip r:embed="rId7">
            <a:alphaModFix/>
          </a:blip>
          <a:stretch>
            <a:fillRect/>
          </a:stretch>
        </p:blipFill>
        <p:spPr>
          <a:xfrm>
            <a:off x="4720448" y="44550"/>
            <a:ext cx="2798513" cy="37313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6" name="Google Shape;106;p17"/>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07" name="Google Shape;107;p17"/>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5"/>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08" name="Google Shape;108;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9" name="Google Shape;109;p17"/>
          <p:cNvPicPr preferRelativeResize="0"/>
          <p:nvPr/>
        </p:nvPicPr>
        <p:blipFill rotWithShape="1">
          <a:blip r:embed="rId5">
            <a:alphaModFix/>
          </a:blip>
          <a:srcRect b="20105" l="23014" r="21715" t="25288"/>
          <a:stretch/>
        </p:blipFill>
        <p:spPr>
          <a:xfrm>
            <a:off x="6039700" y="3883750"/>
            <a:ext cx="1515628" cy="935901"/>
          </a:xfrm>
          <a:prstGeom prst="rect">
            <a:avLst/>
          </a:prstGeom>
          <a:noFill/>
          <a:ln>
            <a:noFill/>
          </a:ln>
        </p:spPr>
      </p:pic>
      <p:pic>
        <p:nvPicPr>
          <p:cNvPr id="110" name="Google Shape;110;p17"/>
          <p:cNvPicPr preferRelativeResize="0"/>
          <p:nvPr/>
        </p:nvPicPr>
        <p:blipFill rotWithShape="1">
          <a:blip r:embed="rId6">
            <a:alphaModFix/>
          </a:blip>
          <a:srcRect b="25373" l="0" r="0" t="0"/>
          <a:stretch/>
        </p:blipFill>
        <p:spPr>
          <a:xfrm>
            <a:off x="979375" y="0"/>
            <a:ext cx="6938800" cy="3883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6" name="Google Shape;116;p18"/>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17" name="Google Shape;117;p18"/>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5"/>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18" name="Google Shape;118;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9" name="Google Shape;119;p18"/>
          <p:cNvPicPr preferRelativeResize="0"/>
          <p:nvPr/>
        </p:nvPicPr>
        <p:blipFill rotWithShape="1">
          <a:blip r:embed="rId5">
            <a:alphaModFix/>
          </a:blip>
          <a:srcRect b="20105" l="23014" r="21715" t="25288"/>
          <a:stretch/>
        </p:blipFill>
        <p:spPr>
          <a:xfrm>
            <a:off x="6039700" y="3883750"/>
            <a:ext cx="1515628" cy="935901"/>
          </a:xfrm>
          <a:prstGeom prst="rect">
            <a:avLst/>
          </a:prstGeom>
          <a:noFill/>
          <a:ln>
            <a:noFill/>
          </a:ln>
        </p:spPr>
      </p:pic>
      <p:pic>
        <p:nvPicPr>
          <p:cNvPr id="120" name="Google Shape;120;p18"/>
          <p:cNvPicPr preferRelativeResize="0"/>
          <p:nvPr/>
        </p:nvPicPr>
        <p:blipFill rotWithShape="1">
          <a:blip r:embed="rId6">
            <a:alphaModFix/>
          </a:blip>
          <a:srcRect b="19388" l="0" r="0" t="8158"/>
          <a:stretch/>
        </p:blipFill>
        <p:spPr>
          <a:xfrm>
            <a:off x="969169" y="-57300"/>
            <a:ext cx="7205656" cy="39155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id="125" name="Google Shape;125;p19"/>
          <p:cNvPicPr preferRelativeResize="0"/>
          <p:nvPr/>
        </p:nvPicPr>
        <p:blipFill rotWithShape="1">
          <a:blip r:embed="rId3">
            <a:alphaModFix/>
          </a:blip>
          <a:srcRect b="9869" l="0" r="0" t="15134"/>
          <a:stretch/>
        </p:blipFill>
        <p:spPr>
          <a:xfrm>
            <a:off x="0" y="0"/>
            <a:ext cx="9144000" cy="5143500"/>
          </a:xfrm>
          <a:prstGeom prst="rect">
            <a:avLst/>
          </a:prstGeom>
          <a:noFill/>
          <a:ln>
            <a:noFill/>
          </a:ln>
        </p:spPr>
      </p:pic>
      <p:pic>
        <p:nvPicPr>
          <p:cNvPr id="126" name="Google Shape;126;p19"/>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27" name="Google Shape;127;p19"/>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28" name="Google Shape;128;p19"/>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129" name="Google Shape;129;p1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FFFFFF"/>
                </a:solidFill>
                <a:latin typeface="Oswald"/>
                <a:ea typeface="Oswald"/>
                <a:cs typeface="Oswald"/>
                <a:sym typeface="Oswald"/>
              </a:rPr>
              <a:t>Phase 2 Athletics</a:t>
            </a:r>
            <a:endParaRPr sz="2800">
              <a:solidFill>
                <a:srgbClr val="FFFFFF"/>
              </a:solidFill>
              <a:latin typeface="Oswald"/>
              <a:ea typeface="Oswald"/>
              <a:cs typeface="Oswald"/>
              <a:sym typeface="Oswald"/>
            </a:endParaRPr>
          </a:p>
          <a:p>
            <a:pPr indent="0" lvl="0" marL="0" rtl="0" algn="ctr">
              <a:spcBef>
                <a:spcPts val="0"/>
              </a:spcBef>
              <a:spcAft>
                <a:spcPts val="0"/>
              </a:spcAft>
              <a:buNone/>
            </a:pPr>
            <a:r>
              <a:rPr b="1" lang="en" sz="2800">
                <a:solidFill>
                  <a:srgbClr val="FFFFFF"/>
                </a:solidFill>
                <a:latin typeface="Oswald"/>
                <a:ea typeface="Oswald"/>
                <a:cs typeface="Oswald"/>
                <a:sym typeface="Oswald"/>
              </a:rPr>
              <a:t>NBHS Physical Science Center </a:t>
            </a:r>
            <a:endParaRPr b="1" sz="2800">
              <a:solidFill>
                <a:srgbClr val="FFFFFF"/>
              </a:solidFill>
              <a:latin typeface="Oswald"/>
              <a:ea typeface="Oswald"/>
              <a:cs typeface="Oswald"/>
              <a:sym typeface="Oswa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pic>
        <p:nvPicPr>
          <p:cNvPr id="134" name="Google Shape;134;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5" name="Google Shape;135;p20"/>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36" name="Google Shape;136;p20"/>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37" name="Google Shape;137;p20"/>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38" name="Google Shape;138;p20"/>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39" name="Google Shape;139;p20"/>
          <p:cNvSpPr txBox="1"/>
          <p:nvPr/>
        </p:nvSpPr>
        <p:spPr>
          <a:xfrm>
            <a:off x="0" y="41250"/>
            <a:ext cx="8956500" cy="3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1200" u="sng">
                <a:solidFill>
                  <a:schemeClr val="dk1"/>
                </a:solidFill>
              </a:rPr>
              <a:t>UPDATE - Bid Package No. 2 - North Bullitt </a:t>
            </a:r>
            <a:endParaRPr b="1" sz="1200" u="sng">
              <a:solidFill>
                <a:schemeClr val="dk1"/>
              </a:solidFill>
            </a:endParaRPr>
          </a:p>
          <a:p>
            <a:pPr indent="0" lvl="0" marL="0" rtl="0" algn="l">
              <a:spcBef>
                <a:spcPts val="0"/>
              </a:spcBef>
              <a:spcAft>
                <a:spcPts val="0"/>
              </a:spcAft>
              <a:buNone/>
            </a:pPr>
            <a:r>
              <a:t/>
            </a:r>
            <a:endParaRPr b="1" sz="1200" u="sng">
              <a:solidFill>
                <a:schemeClr val="dk1"/>
              </a:solidFill>
            </a:endParaRPr>
          </a:p>
          <a:p>
            <a:pPr indent="-304800" lvl="0" marL="457200" rtl="0" algn="l">
              <a:lnSpc>
                <a:spcPct val="115000"/>
              </a:lnSpc>
              <a:spcBef>
                <a:spcPts val="0"/>
              </a:spcBef>
              <a:spcAft>
                <a:spcPts val="0"/>
              </a:spcAft>
              <a:buClr>
                <a:schemeClr val="dk1"/>
              </a:buClr>
              <a:buSzPts val="1200"/>
              <a:buChar char="●"/>
            </a:pPr>
            <a:r>
              <a:rPr b="1" lang="en" sz="1200">
                <a:solidFill>
                  <a:schemeClr val="dk1"/>
                </a:solidFill>
              </a:rPr>
              <a:t>December 12, 2025  </a:t>
            </a:r>
            <a:r>
              <a:rPr lang="en" sz="1200">
                <a:solidFill>
                  <a:schemeClr val="dk1"/>
                </a:solidFill>
              </a:rPr>
              <a:t>                   Structural Team noticed the masonry bearing wall construction at BE/BC PSC was compromised based on in-wall plumbing work.  This initial observation triggered a question relative to construction and North Bullitt’s Masonry Walls.  Additional in-wall reinforcement confirmation was requested by the design team from the construction team.</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b="1" lang="en" sz="1200">
                <a:solidFill>
                  <a:schemeClr val="dk1"/>
                </a:solidFill>
              </a:rPr>
              <a:t>December 22,2025   </a:t>
            </a:r>
            <a:r>
              <a:rPr lang="en" sz="1200">
                <a:solidFill>
                  <a:schemeClr val="dk1"/>
                </a:solidFill>
              </a:rPr>
              <a:t>                   Architectural/MEP Punch Inspection Occurred</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b="1" lang="en" sz="1200">
                <a:solidFill>
                  <a:schemeClr val="dk1"/>
                </a:solidFill>
              </a:rPr>
              <a:t>January 8, 2026  </a:t>
            </a:r>
            <a:r>
              <a:rPr lang="en" sz="1200">
                <a:solidFill>
                  <a:schemeClr val="dk1"/>
                </a:solidFill>
              </a:rPr>
              <a:t>                         Temporary Certificate of Occupancy Granted – Per Inspector, building can be occupied and the following items need to be addressed within 120-Days.</a:t>
            </a:r>
            <a:endParaRPr sz="1200">
              <a:solidFill>
                <a:schemeClr val="dk1"/>
              </a:solidFill>
            </a:endParaRPr>
          </a:p>
          <a:p>
            <a:pPr indent="-304800" lvl="1" marL="914400" rtl="0" algn="l">
              <a:lnSpc>
                <a:spcPct val="115000"/>
              </a:lnSpc>
              <a:spcBef>
                <a:spcPts val="0"/>
              </a:spcBef>
              <a:spcAft>
                <a:spcPts val="0"/>
              </a:spcAft>
              <a:buClr>
                <a:schemeClr val="dk1"/>
              </a:buClr>
              <a:buSzPts val="1200"/>
              <a:buChar char="○"/>
            </a:pPr>
            <a:r>
              <a:rPr lang="en" sz="1200">
                <a:solidFill>
                  <a:schemeClr val="dk1"/>
                </a:solidFill>
              </a:rPr>
              <a:t>Cited Deficiencies: </a:t>
            </a:r>
            <a:endParaRPr sz="1200">
              <a:solidFill>
                <a:schemeClr val="dk1"/>
              </a:solidFill>
            </a:endParaRPr>
          </a:p>
          <a:p>
            <a:pPr indent="-304800" lvl="2" marL="1371600" rtl="0" algn="l">
              <a:lnSpc>
                <a:spcPct val="115000"/>
              </a:lnSpc>
              <a:spcBef>
                <a:spcPts val="0"/>
              </a:spcBef>
              <a:spcAft>
                <a:spcPts val="0"/>
              </a:spcAft>
              <a:buClr>
                <a:schemeClr val="dk1"/>
              </a:buClr>
              <a:buSzPts val="1200"/>
              <a:buChar char="■"/>
            </a:pPr>
            <a:r>
              <a:rPr lang="en" sz="1200">
                <a:solidFill>
                  <a:schemeClr val="dk1"/>
                </a:solidFill>
              </a:rPr>
              <a:t>2</a:t>
            </a:r>
            <a:r>
              <a:rPr baseline="30000" lang="en" sz="1200">
                <a:solidFill>
                  <a:schemeClr val="dk1"/>
                </a:solidFill>
              </a:rPr>
              <a:t>nd</a:t>
            </a:r>
            <a:r>
              <a:rPr lang="en" sz="1200">
                <a:solidFill>
                  <a:schemeClr val="dk1"/>
                </a:solidFill>
              </a:rPr>
              <a:t> Means of Egress Required by Inspector at Football Locker Room</a:t>
            </a:r>
            <a:endParaRPr sz="1200">
              <a:solidFill>
                <a:schemeClr val="dk1"/>
              </a:solidFill>
            </a:endParaRPr>
          </a:p>
          <a:p>
            <a:pPr indent="-304800" lvl="2" marL="1371600" rtl="0" algn="l">
              <a:lnSpc>
                <a:spcPct val="115000"/>
              </a:lnSpc>
              <a:spcBef>
                <a:spcPts val="0"/>
              </a:spcBef>
              <a:spcAft>
                <a:spcPts val="0"/>
              </a:spcAft>
              <a:buClr>
                <a:schemeClr val="dk1"/>
              </a:buClr>
              <a:buSzPts val="1200"/>
              <a:buChar char="■"/>
            </a:pPr>
            <a:r>
              <a:rPr lang="en" sz="1200">
                <a:solidFill>
                  <a:schemeClr val="dk1"/>
                </a:solidFill>
              </a:rPr>
              <a:t>Guardrail at Main Entrance required by Inspector</a:t>
            </a:r>
            <a:endParaRPr sz="1200">
              <a:solidFill>
                <a:schemeClr val="dk1"/>
              </a:solidFill>
            </a:endParaRPr>
          </a:p>
          <a:p>
            <a:pPr indent="-304800" lvl="2" marL="1371600" rtl="0" algn="l">
              <a:lnSpc>
                <a:spcPct val="115000"/>
              </a:lnSpc>
              <a:spcBef>
                <a:spcPts val="0"/>
              </a:spcBef>
              <a:spcAft>
                <a:spcPts val="0"/>
              </a:spcAft>
              <a:buClr>
                <a:schemeClr val="dk1"/>
              </a:buClr>
              <a:buSzPts val="1200"/>
              <a:buChar char="■"/>
            </a:pPr>
            <a:r>
              <a:rPr lang="en" sz="1200">
                <a:solidFill>
                  <a:schemeClr val="dk1"/>
                </a:solidFill>
              </a:rPr>
              <a:t>Pipe Rail at PE Locker room required by Inspector where ductwork is low.</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b="1" lang="en" sz="1200">
                <a:solidFill>
                  <a:schemeClr val="dk1"/>
                </a:solidFill>
              </a:rPr>
              <a:t>January 14, 2026  </a:t>
            </a:r>
            <a:r>
              <a:rPr lang="en" sz="1200">
                <a:solidFill>
                  <a:schemeClr val="dk1"/>
                </a:solidFill>
              </a:rPr>
              <a:t>                         On site Investigation and Analysis of the bearing walls and discontinuous reinforcement yielded a design team opinion that a redundant bearing wall has to be constructed to address the structural bearing and shear loads.  Calhoun, B+K and SKA were all present during discussions and met on site on this date to review the work in place with BCPS Facilities representatives present.   SKA verbally stated to BCPS Facilities at this meeting that the Design Team’s opinion is that the facility cannot be occupied until this bearing wall is built and </a:t>
            </a:r>
            <a:r>
              <a:rPr lang="en" sz="1200">
                <a:solidFill>
                  <a:schemeClr val="dk1"/>
                </a:solidFill>
              </a:rPr>
              <a:t>inspected</a:t>
            </a:r>
            <a:r>
              <a:rPr lang="en" sz="1200">
                <a:solidFill>
                  <a:schemeClr val="dk1"/>
                </a:solidFill>
              </a:rPr>
              <a:t>. </a:t>
            </a:r>
            <a:endParaRPr sz="1200">
              <a:solidFill>
                <a:schemeClr val="dk1"/>
              </a:solidFill>
            </a:endParaRPr>
          </a:p>
          <a:p>
            <a:pPr indent="0" lvl="0" marL="1371600" rtl="0" algn="l">
              <a:lnSpc>
                <a:spcPct val="115000"/>
              </a:lnSpc>
              <a:spcBef>
                <a:spcPts val="1200"/>
              </a:spcBef>
              <a:spcAft>
                <a:spcPts val="0"/>
              </a:spcAft>
              <a:buNone/>
            </a:pPr>
            <a:r>
              <a:rPr lang="en" sz="1200">
                <a:solidFill>
                  <a:schemeClr val="dk1"/>
                </a:solidFill>
              </a:rPr>
              <a:t>  </a:t>
            </a:r>
            <a:endParaRPr b="1" i="1" sz="1200">
              <a:solidFill>
                <a:srgbClr val="156082"/>
              </a:solidFill>
            </a:endParaRPr>
          </a:p>
          <a:p>
            <a:pPr indent="0" lvl="0" marL="0" rtl="0" algn="l">
              <a:lnSpc>
                <a:spcPct val="115000"/>
              </a:lnSpc>
              <a:spcBef>
                <a:spcPts val="1200"/>
              </a:spcBef>
              <a:spcAft>
                <a:spcPts val="0"/>
              </a:spcAft>
              <a:buNone/>
            </a:pPr>
            <a:r>
              <a:t/>
            </a:r>
            <a:endParaRPr i="1" sz="1200">
              <a:solidFill>
                <a:srgbClr val="156082"/>
              </a:solidFill>
            </a:endParaRPr>
          </a:p>
          <a:p>
            <a:pPr indent="0" lvl="0" marL="0" rtl="0" algn="l">
              <a:lnSpc>
                <a:spcPct val="115000"/>
              </a:lnSpc>
              <a:spcBef>
                <a:spcPts val="900"/>
              </a:spcBef>
              <a:spcAft>
                <a:spcPts val="0"/>
              </a:spcAft>
              <a:buNone/>
            </a:pPr>
            <a:r>
              <a:rPr i="1" lang="en" sz="1200">
                <a:solidFill>
                  <a:srgbClr val="156082"/>
                </a:solidFill>
              </a:rPr>
              <a:t> </a:t>
            </a:r>
            <a:endParaRPr sz="1200">
              <a:solidFill>
                <a:schemeClr val="dk1"/>
              </a:solidFill>
            </a:endParaRPr>
          </a:p>
          <a:p>
            <a:pPr indent="0" lvl="0" marL="0" rtl="0" algn="l">
              <a:lnSpc>
                <a:spcPct val="115000"/>
              </a:lnSpc>
              <a:spcBef>
                <a:spcPts val="900"/>
              </a:spcBef>
              <a:spcAft>
                <a:spcPts val="0"/>
              </a:spcAft>
              <a:buNone/>
            </a:pPr>
            <a:r>
              <a:rPr lang="en" sz="1200">
                <a:solidFill>
                  <a:schemeClr val="dk1"/>
                </a:solidFill>
              </a:rPr>
              <a:t> </a:t>
            </a:r>
            <a:endParaRPr i="1" sz="1200">
              <a:solidFill>
                <a:schemeClr val="accent1"/>
              </a:solidFill>
            </a:endParaRPr>
          </a:p>
          <a:p>
            <a:pPr indent="0" lvl="0" marL="457200" rtl="0" algn="l">
              <a:spcBef>
                <a:spcPts val="900"/>
              </a:spcBef>
              <a:spcAft>
                <a:spcPts val="0"/>
              </a:spcAft>
              <a:buNone/>
            </a:pPr>
            <a:r>
              <a:t/>
            </a:r>
            <a:endParaRPr i="1" sz="1200">
              <a:solidFill>
                <a:schemeClr val="accent1"/>
              </a:solidFill>
            </a:endParaRPr>
          </a:p>
          <a:p>
            <a:pPr indent="0" lvl="0" marL="0" rtl="0" algn="l">
              <a:lnSpc>
                <a:spcPct val="115000"/>
              </a:lnSpc>
              <a:spcBef>
                <a:spcPts val="1200"/>
              </a:spcBef>
              <a:spcAft>
                <a:spcPts val="0"/>
              </a:spcAft>
              <a:buNone/>
            </a:pPr>
            <a:r>
              <a:t/>
            </a:r>
            <a:endParaRPr sz="1200">
              <a:solidFill>
                <a:schemeClr val="dk1"/>
              </a:solidFill>
            </a:endParaRPr>
          </a:p>
          <a:p>
            <a:pPr indent="0" lvl="0" marL="0" rtl="0" algn="l">
              <a:spcBef>
                <a:spcPts val="1200"/>
              </a:spcBef>
              <a:spcAft>
                <a:spcPts val="0"/>
              </a:spcAft>
              <a:buNone/>
            </a:pPr>
            <a:r>
              <a:t/>
            </a:r>
            <a:endParaRPr i="1" sz="1200">
              <a:solidFill>
                <a:schemeClr val="accen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p21"/>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45" name="Google Shape;145;p21"/>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46" name="Google Shape;146;p21"/>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47" name="Google Shape;147;p21"/>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48" name="Google Shape;148;p21"/>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49" name="Google Shape;149;p21"/>
          <p:cNvSpPr txBox="1"/>
          <p:nvPr/>
        </p:nvSpPr>
        <p:spPr>
          <a:xfrm>
            <a:off x="0" y="41250"/>
            <a:ext cx="8956500" cy="3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200" u="sng">
                <a:solidFill>
                  <a:schemeClr val="dk1"/>
                </a:solidFill>
              </a:rPr>
              <a:t>UPDATE</a:t>
            </a:r>
            <a:r>
              <a:rPr b="1" lang="en" sz="1200" u="sng">
                <a:solidFill>
                  <a:schemeClr val="dk1"/>
                </a:solidFill>
              </a:rPr>
              <a:t> - Bid Package No. 2 - North Bullitt </a:t>
            </a:r>
            <a:endParaRPr b="1" sz="1200" u="sng">
              <a:solidFill>
                <a:schemeClr val="dk1"/>
              </a:solidFill>
            </a:endParaRPr>
          </a:p>
          <a:p>
            <a:pPr indent="0" lvl="0" marL="0" rtl="0" algn="l">
              <a:spcBef>
                <a:spcPts val="0"/>
              </a:spcBef>
              <a:spcAft>
                <a:spcPts val="0"/>
              </a:spcAft>
              <a:buNone/>
            </a:pPr>
            <a:r>
              <a:t/>
            </a:r>
            <a:endParaRPr b="1" sz="1200" u="sng">
              <a:solidFill>
                <a:schemeClr val="dk1"/>
              </a:solidFill>
            </a:endParaRPr>
          </a:p>
          <a:p>
            <a:pPr indent="-304800" lvl="0" marL="457200" rtl="0" algn="l">
              <a:lnSpc>
                <a:spcPct val="115000"/>
              </a:lnSpc>
              <a:spcBef>
                <a:spcPts val="0"/>
              </a:spcBef>
              <a:spcAft>
                <a:spcPts val="0"/>
              </a:spcAft>
              <a:buClr>
                <a:schemeClr val="dk1"/>
              </a:buClr>
              <a:buSzPts val="1200"/>
              <a:buChar char="●"/>
            </a:pPr>
            <a:r>
              <a:rPr lang="en" sz="1200">
                <a:solidFill>
                  <a:schemeClr val="dk1"/>
                </a:solidFill>
              </a:rPr>
              <a:t>Anticipated Inspections and Change Order Work</a:t>
            </a:r>
            <a:endParaRPr sz="1200">
              <a:solidFill>
                <a:schemeClr val="dk1"/>
              </a:solidFill>
            </a:endParaRPr>
          </a:p>
          <a:p>
            <a:pPr indent="-304800" lvl="1" marL="914400" rtl="0" algn="l">
              <a:lnSpc>
                <a:spcPct val="115000"/>
              </a:lnSpc>
              <a:spcBef>
                <a:spcPts val="0"/>
              </a:spcBef>
              <a:spcAft>
                <a:spcPts val="0"/>
              </a:spcAft>
              <a:buClr>
                <a:schemeClr val="dk1"/>
              </a:buClr>
              <a:buSzPts val="1200"/>
              <a:buChar char="○"/>
            </a:pPr>
            <a:r>
              <a:rPr b="1" lang="en" sz="1200">
                <a:solidFill>
                  <a:schemeClr val="dk1"/>
                </a:solidFill>
              </a:rPr>
              <a:t>February 16, 2026  </a:t>
            </a:r>
            <a:r>
              <a:rPr lang="en" sz="1200">
                <a:solidFill>
                  <a:schemeClr val="dk1"/>
                </a:solidFill>
              </a:rPr>
              <a:t>    	Owner Directed Change Order Request of added Cable Tray is on Board Agenda for review.</a:t>
            </a:r>
            <a:endParaRPr sz="1200">
              <a:solidFill>
                <a:schemeClr val="dk1"/>
              </a:solidFill>
            </a:endParaRPr>
          </a:p>
          <a:p>
            <a:pPr indent="-304800" lvl="2" marL="1371600" rtl="0" algn="l">
              <a:lnSpc>
                <a:spcPct val="115000"/>
              </a:lnSpc>
              <a:spcBef>
                <a:spcPts val="0"/>
              </a:spcBef>
              <a:spcAft>
                <a:spcPts val="0"/>
              </a:spcAft>
              <a:buClr>
                <a:schemeClr val="dk1"/>
              </a:buClr>
              <a:buSzPts val="1200"/>
              <a:buChar char="■"/>
            </a:pPr>
            <a:r>
              <a:rPr lang="en" sz="1200">
                <a:solidFill>
                  <a:schemeClr val="dk1"/>
                </a:solidFill>
              </a:rPr>
              <a:t>If this CO is approved, this adds additional time to when contractors will be in the building but does not prohibit BCPS from moving into the building as this work is not related to life safety.</a:t>
            </a:r>
            <a:endParaRPr sz="1200">
              <a:solidFill>
                <a:schemeClr val="dk1"/>
              </a:solidFill>
            </a:endParaRPr>
          </a:p>
          <a:p>
            <a:pPr indent="-304800" lvl="1" marL="914400" rtl="0" algn="l">
              <a:lnSpc>
                <a:spcPct val="115000"/>
              </a:lnSpc>
              <a:spcBef>
                <a:spcPts val="0"/>
              </a:spcBef>
              <a:spcAft>
                <a:spcPts val="0"/>
              </a:spcAft>
              <a:buClr>
                <a:schemeClr val="dk1"/>
              </a:buClr>
              <a:buSzPts val="1200"/>
              <a:buChar char="○"/>
            </a:pPr>
            <a:r>
              <a:rPr b="1" lang="en" sz="1200">
                <a:solidFill>
                  <a:schemeClr val="dk1"/>
                </a:solidFill>
              </a:rPr>
              <a:t>February 19, 2026     </a:t>
            </a:r>
            <a:r>
              <a:rPr lang="en" sz="1200">
                <a:solidFill>
                  <a:schemeClr val="dk1"/>
                </a:solidFill>
              </a:rPr>
              <a:t> 	Elevator RE-Inspection Scheduled – Failed initially due to cab guardrails, OTIS is addressing at no cost to Owner/Contractor</a:t>
            </a:r>
            <a:endParaRPr sz="1200">
              <a:solidFill>
                <a:schemeClr val="dk1"/>
              </a:solidFill>
            </a:endParaRPr>
          </a:p>
          <a:p>
            <a:pPr indent="-304800" lvl="2" marL="1371600" rtl="0" algn="l">
              <a:lnSpc>
                <a:spcPct val="115000"/>
              </a:lnSpc>
              <a:spcBef>
                <a:spcPts val="0"/>
              </a:spcBef>
              <a:spcAft>
                <a:spcPts val="0"/>
              </a:spcAft>
              <a:buClr>
                <a:schemeClr val="dk1"/>
              </a:buClr>
              <a:buSzPts val="1200"/>
              <a:buChar char="■"/>
            </a:pPr>
            <a:r>
              <a:rPr lang="en" sz="1200">
                <a:solidFill>
                  <a:schemeClr val="dk1"/>
                </a:solidFill>
              </a:rPr>
              <a:t>Cited Deficiencies:</a:t>
            </a:r>
            <a:endParaRPr sz="1200">
              <a:solidFill>
                <a:schemeClr val="dk1"/>
              </a:solidFill>
            </a:endParaRPr>
          </a:p>
          <a:p>
            <a:pPr indent="-304800" lvl="3" marL="1828800" rtl="0" algn="l">
              <a:lnSpc>
                <a:spcPct val="115000"/>
              </a:lnSpc>
              <a:spcBef>
                <a:spcPts val="0"/>
              </a:spcBef>
              <a:spcAft>
                <a:spcPts val="0"/>
              </a:spcAft>
              <a:buClr>
                <a:schemeClr val="dk1"/>
              </a:buClr>
              <a:buSzPts val="1200"/>
              <a:buChar char="■"/>
            </a:pPr>
            <a:r>
              <a:rPr lang="en" sz="1200">
                <a:solidFill>
                  <a:schemeClr val="dk1"/>
                </a:solidFill>
              </a:rPr>
              <a:t>Safety Cab rail did not meet clearance requirements – SKA confirmed rail requirements during construction and Otis is addressing per confirmations they provided the construction and design teams.   </a:t>
            </a:r>
            <a:endParaRPr sz="1200">
              <a:solidFill>
                <a:schemeClr val="dk1"/>
              </a:solidFill>
            </a:endParaRPr>
          </a:p>
          <a:p>
            <a:pPr indent="-304800" lvl="3" marL="1828800" rtl="0" algn="l">
              <a:lnSpc>
                <a:spcPct val="115000"/>
              </a:lnSpc>
              <a:spcBef>
                <a:spcPts val="0"/>
              </a:spcBef>
              <a:spcAft>
                <a:spcPts val="0"/>
              </a:spcAft>
              <a:buClr>
                <a:schemeClr val="dk1"/>
              </a:buClr>
              <a:buSzPts val="1200"/>
              <a:buChar char="■"/>
            </a:pPr>
            <a:r>
              <a:rPr lang="en" sz="1200">
                <a:solidFill>
                  <a:schemeClr val="dk1"/>
                </a:solidFill>
              </a:rPr>
              <a:t>Incomplete Elevator does not prohibit use of the building but would limit ADA accessibility to the 2</a:t>
            </a:r>
            <a:r>
              <a:rPr baseline="30000" lang="en" sz="1200">
                <a:solidFill>
                  <a:schemeClr val="dk1"/>
                </a:solidFill>
              </a:rPr>
              <a:t>nd</a:t>
            </a:r>
            <a:r>
              <a:rPr lang="en" sz="1200">
                <a:solidFill>
                  <a:schemeClr val="dk1"/>
                </a:solidFill>
              </a:rPr>
              <a:t> level. </a:t>
            </a:r>
            <a:endParaRPr sz="1200">
              <a:solidFill>
                <a:schemeClr val="dk1"/>
              </a:solidFill>
            </a:endParaRPr>
          </a:p>
          <a:p>
            <a:pPr indent="-304800" lvl="1" marL="914400" rtl="0" algn="l">
              <a:lnSpc>
                <a:spcPct val="115000"/>
              </a:lnSpc>
              <a:spcBef>
                <a:spcPts val="0"/>
              </a:spcBef>
              <a:spcAft>
                <a:spcPts val="0"/>
              </a:spcAft>
              <a:buClr>
                <a:schemeClr val="dk1"/>
              </a:buClr>
              <a:buSzPts val="1200"/>
              <a:buChar char="○"/>
            </a:pPr>
            <a:r>
              <a:rPr b="1" lang="en" sz="1200">
                <a:solidFill>
                  <a:schemeClr val="dk1"/>
                </a:solidFill>
              </a:rPr>
              <a:t>March 18, 2026 	Potential Move-in Date</a:t>
            </a:r>
            <a:endParaRPr b="1" sz="1200">
              <a:solidFill>
                <a:schemeClr val="dk1"/>
              </a:solidFill>
            </a:endParaRPr>
          </a:p>
          <a:p>
            <a:pPr indent="0" lvl="0" marL="0" rtl="0" algn="l">
              <a:lnSpc>
                <a:spcPct val="115000"/>
              </a:lnSpc>
              <a:spcBef>
                <a:spcPts val="1200"/>
              </a:spcBef>
              <a:spcAft>
                <a:spcPts val="0"/>
              </a:spcAft>
              <a:buNone/>
            </a:pPr>
            <a:r>
              <a:t/>
            </a:r>
            <a:endParaRPr b="1" sz="1200" u="sng">
              <a:solidFill>
                <a:schemeClr val="dk1"/>
              </a:solidFill>
            </a:endParaRPr>
          </a:p>
          <a:p>
            <a:pPr indent="0" lvl="0" marL="0" rtl="0" algn="l">
              <a:lnSpc>
                <a:spcPct val="115000"/>
              </a:lnSpc>
              <a:spcBef>
                <a:spcPts val="1200"/>
              </a:spcBef>
              <a:spcAft>
                <a:spcPts val="0"/>
              </a:spcAft>
              <a:buNone/>
            </a:pPr>
            <a:r>
              <a:t/>
            </a:r>
            <a:endParaRPr i="1" sz="1200">
              <a:solidFill>
                <a:srgbClr val="156082"/>
              </a:solidFill>
            </a:endParaRPr>
          </a:p>
          <a:p>
            <a:pPr indent="0" lvl="0" marL="0" rtl="0" algn="l">
              <a:lnSpc>
                <a:spcPct val="115000"/>
              </a:lnSpc>
              <a:spcBef>
                <a:spcPts val="1200"/>
              </a:spcBef>
              <a:spcAft>
                <a:spcPts val="0"/>
              </a:spcAft>
              <a:buNone/>
            </a:pPr>
            <a:r>
              <a:rPr i="1" lang="en" sz="1200">
                <a:solidFill>
                  <a:srgbClr val="156082"/>
                </a:solidFill>
              </a:rPr>
              <a:t> </a:t>
            </a:r>
            <a:endParaRPr i="1" sz="1200">
              <a:solidFill>
                <a:srgbClr val="156082"/>
              </a:solidFill>
            </a:endParaRPr>
          </a:p>
          <a:p>
            <a:pPr indent="0" lvl="0" marL="0" rtl="0" algn="l">
              <a:lnSpc>
                <a:spcPct val="115000"/>
              </a:lnSpc>
              <a:spcBef>
                <a:spcPts val="1200"/>
              </a:spcBef>
              <a:spcAft>
                <a:spcPts val="0"/>
              </a:spcAft>
              <a:buNone/>
            </a:pPr>
            <a:r>
              <a:rPr b="1" lang="en" sz="1200" u="sng">
                <a:solidFill>
                  <a:schemeClr val="dk1"/>
                </a:solidFill>
              </a:rPr>
              <a:t> </a:t>
            </a:r>
            <a:endParaRPr i="1" sz="1200">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sz="1200">
              <a:solidFill>
                <a:srgbClr val="156082"/>
              </a:solidFill>
            </a:endParaRPr>
          </a:p>
          <a:p>
            <a:pPr indent="0" lvl="0" marL="0" rtl="0" algn="l">
              <a:lnSpc>
                <a:spcPct val="115000"/>
              </a:lnSpc>
              <a:spcBef>
                <a:spcPts val="1200"/>
              </a:spcBef>
              <a:spcAft>
                <a:spcPts val="0"/>
              </a:spcAft>
              <a:buNone/>
            </a:pPr>
            <a:r>
              <a:t/>
            </a:r>
            <a:endParaRPr i="1" sz="1200">
              <a:solidFill>
                <a:srgbClr val="156082"/>
              </a:solidFill>
            </a:endParaRPr>
          </a:p>
          <a:p>
            <a:pPr indent="0" lvl="0" marL="0" rtl="0" algn="l">
              <a:lnSpc>
                <a:spcPct val="115000"/>
              </a:lnSpc>
              <a:spcBef>
                <a:spcPts val="1200"/>
              </a:spcBef>
              <a:spcAft>
                <a:spcPts val="0"/>
              </a:spcAft>
              <a:buNone/>
            </a:pPr>
            <a:r>
              <a:rPr b="1" lang="en" sz="1200" u="sng">
                <a:solidFill>
                  <a:schemeClr val="dk1"/>
                </a:solidFill>
              </a:rPr>
              <a:t> </a:t>
            </a:r>
            <a:r>
              <a:rPr i="1" lang="en" sz="1200">
                <a:solidFill>
                  <a:srgbClr val="156082"/>
                </a:solidFill>
              </a:rPr>
              <a:t>   </a:t>
            </a:r>
            <a:endParaRPr i="1" sz="1200">
              <a:solidFill>
                <a:srgbClr val="156082"/>
              </a:solidFill>
            </a:endParaRPr>
          </a:p>
          <a:p>
            <a:pPr indent="0" lvl="0" marL="0" rtl="0" algn="l">
              <a:lnSpc>
                <a:spcPct val="115000"/>
              </a:lnSpc>
              <a:spcBef>
                <a:spcPts val="1200"/>
              </a:spcBef>
              <a:spcAft>
                <a:spcPts val="0"/>
              </a:spcAft>
              <a:buNone/>
            </a:pPr>
            <a:r>
              <a:t/>
            </a:r>
            <a:endParaRPr i="1" sz="1200">
              <a:solidFill>
                <a:srgbClr val="156082"/>
              </a:solidFill>
            </a:endParaRPr>
          </a:p>
          <a:p>
            <a:pPr indent="0" lvl="0" marL="0" rtl="0" algn="l">
              <a:lnSpc>
                <a:spcPct val="115000"/>
              </a:lnSpc>
              <a:spcBef>
                <a:spcPts val="1200"/>
              </a:spcBef>
              <a:spcAft>
                <a:spcPts val="0"/>
              </a:spcAft>
              <a:buNone/>
            </a:pPr>
            <a:r>
              <a:rPr b="1" lang="en" sz="1200">
                <a:solidFill>
                  <a:schemeClr val="dk1"/>
                </a:solidFill>
              </a:rPr>
              <a:t> </a:t>
            </a:r>
            <a:endParaRPr b="1" i="1" sz="1200">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sz="1200">
              <a:solidFill>
                <a:srgbClr val="156082"/>
              </a:solidFill>
            </a:endParaRPr>
          </a:p>
          <a:p>
            <a:pPr indent="0" lvl="0" marL="0" rtl="0" algn="l">
              <a:lnSpc>
                <a:spcPct val="115000"/>
              </a:lnSpc>
              <a:spcBef>
                <a:spcPts val="1200"/>
              </a:spcBef>
              <a:spcAft>
                <a:spcPts val="0"/>
              </a:spcAft>
              <a:buNone/>
            </a:pPr>
            <a:r>
              <a:rPr b="1" lang="en" sz="1200">
                <a:solidFill>
                  <a:schemeClr val="dk1"/>
                </a:solidFill>
              </a:rPr>
              <a:t> </a:t>
            </a:r>
            <a:endParaRPr i="1" sz="1200">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sz="1200">
              <a:solidFill>
                <a:srgbClr val="156082"/>
              </a:solidFill>
            </a:endParaRPr>
          </a:p>
          <a:p>
            <a:pPr indent="0" lvl="0" marL="0" rtl="0" algn="l">
              <a:lnSpc>
                <a:spcPct val="115000"/>
              </a:lnSpc>
              <a:spcBef>
                <a:spcPts val="1200"/>
              </a:spcBef>
              <a:spcAft>
                <a:spcPts val="0"/>
              </a:spcAft>
              <a:buNone/>
            </a:pPr>
            <a:r>
              <a:t/>
            </a:r>
            <a:endParaRPr b="1" sz="1200">
              <a:solidFill>
                <a:schemeClr val="dk1"/>
              </a:solidFill>
            </a:endParaRPr>
          </a:p>
          <a:p>
            <a:pPr indent="0" lvl="0" marL="457200" rtl="0" algn="l">
              <a:lnSpc>
                <a:spcPct val="115000"/>
              </a:lnSpc>
              <a:spcBef>
                <a:spcPts val="1200"/>
              </a:spcBef>
              <a:spcAft>
                <a:spcPts val="0"/>
              </a:spcAft>
              <a:buNone/>
            </a:pPr>
            <a:r>
              <a:t/>
            </a:r>
            <a:endParaRPr i="1" sz="1200">
              <a:solidFill>
                <a:srgbClr val="156082"/>
              </a:solidFill>
            </a:endParaRPr>
          </a:p>
          <a:p>
            <a:pPr indent="0" lvl="0" marL="457200" rtl="0" algn="l">
              <a:lnSpc>
                <a:spcPct val="115000"/>
              </a:lnSpc>
              <a:spcBef>
                <a:spcPts val="1200"/>
              </a:spcBef>
              <a:spcAft>
                <a:spcPts val="0"/>
              </a:spcAft>
              <a:buNone/>
            </a:pPr>
            <a:r>
              <a:t/>
            </a:r>
            <a:endParaRPr b="1" i="1" sz="1200">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sz="1200">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200">
                <a:solidFill>
                  <a:schemeClr val="dk1"/>
                </a:solidFill>
              </a:rPr>
              <a:t> </a:t>
            </a:r>
            <a:endParaRPr sz="12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sz="1200">
              <a:solidFill>
                <a:srgbClr val="156082"/>
              </a:solidFill>
            </a:endParaRPr>
          </a:p>
          <a:p>
            <a:pPr indent="0" lvl="0" marL="0" rtl="0" algn="l">
              <a:lnSpc>
                <a:spcPct val="115000"/>
              </a:lnSpc>
              <a:spcBef>
                <a:spcPts val="900"/>
              </a:spcBef>
              <a:spcAft>
                <a:spcPts val="0"/>
              </a:spcAft>
              <a:buNone/>
            </a:pPr>
            <a:r>
              <a:t/>
            </a:r>
            <a:endParaRPr i="1" sz="1200">
              <a:solidFill>
                <a:srgbClr val="156082"/>
              </a:solidFill>
            </a:endParaRPr>
          </a:p>
          <a:p>
            <a:pPr indent="0" lvl="0" marL="0" rtl="0" algn="l">
              <a:lnSpc>
                <a:spcPct val="115000"/>
              </a:lnSpc>
              <a:spcBef>
                <a:spcPts val="900"/>
              </a:spcBef>
              <a:spcAft>
                <a:spcPts val="0"/>
              </a:spcAft>
              <a:buNone/>
            </a:pPr>
            <a:r>
              <a:rPr i="1" lang="en" sz="1200">
                <a:solidFill>
                  <a:srgbClr val="156082"/>
                </a:solidFill>
              </a:rPr>
              <a:t> </a:t>
            </a:r>
            <a:endParaRPr sz="1200">
              <a:solidFill>
                <a:schemeClr val="dk1"/>
              </a:solidFill>
            </a:endParaRPr>
          </a:p>
          <a:p>
            <a:pPr indent="0" lvl="0" marL="0" rtl="0" algn="l">
              <a:lnSpc>
                <a:spcPct val="115000"/>
              </a:lnSpc>
              <a:spcBef>
                <a:spcPts val="900"/>
              </a:spcBef>
              <a:spcAft>
                <a:spcPts val="0"/>
              </a:spcAft>
              <a:buNone/>
            </a:pPr>
            <a:r>
              <a:rPr lang="en" sz="1200">
                <a:solidFill>
                  <a:schemeClr val="dk1"/>
                </a:solidFill>
              </a:rPr>
              <a:t> </a:t>
            </a:r>
            <a:endParaRPr i="1" sz="1200">
              <a:solidFill>
                <a:schemeClr val="accent1"/>
              </a:solidFill>
            </a:endParaRPr>
          </a:p>
          <a:p>
            <a:pPr indent="0" lvl="0" marL="457200" rtl="0" algn="l">
              <a:spcBef>
                <a:spcPts val="900"/>
              </a:spcBef>
              <a:spcAft>
                <a:spcPts val="0"/>
              </a:spcAft>
              <a:buNone/>
            </a:pPr>
            <a:r>
              <a:t/>
            </a:r>
            <a:endParaRPr i="1" sz="1200">
              <a:solidFill>
                <a:schemeClr val="accent1"/>
              </a:solidFill>
            </a:endParaRPr>
          </a:p>
          <a:p>
            <a:pPr indent="0" lvl="0" marL="0" rtl="0" algn="l">
              <a:lnSpc>
                <a:spcPct val="115000"/>
              </a:lnSpc>
              <a:spcBef>
                <a:spcPts val="1200"/>
              </a:spcBef>
              <a:spcAft>
                <a:spcPts val="0"/>
              </a:spcAft>
              <a:buNone/>
            </a:pPr>
            <a:r>
              <a:t/>
            </a:r>
            <a:endParaRPr sz="1200">
              <a:solidFill>
                <a:schemeClr val="dk1"/>
              </a:solidFill>
            </a:endParaRPr>
          </a:p>
          <a:p>
            <a:pPr indent="0" lvl="0" marL="0" rtl="0" algn="l">
              <a:spcBef>
                <a:spcPts val="1200"/>
              </a:spcBef>
              <a:spcAft>
                <a:spcPts val="0"/>
              </a:spcAft>
              <a:buNone/>
            </a:pPr>
            <a:r>
              <a:t/>
            </a:r>
            <a:endParaRPr i="1" sz="1200">
              <a:solidFill>
                <a:schemeClr val="accen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pic>
        <p:nvPicPr>
          <p:cNvPr id="154" name="Google Shape;154;p22"/>
          <p:cNvPicPr preferRelativeResize="0"/>
          <p:nvPr/>
        </p:nvPicPr>
        <p:blipFill>
          <a:blip r:embed="rId3">
            <a:alphaModFix/>
          </a:blip>
          <a:stretch>
            <a:fillRect/>
          </a:stretch>
        </p:blipFill>
        <p:spPr>
          <a:xfrm>
            <a:off x="3965667" y="0"/>
            <a:ext cx="5178334" cy="3883750"/>
          </a:xfrm>
          <a:prstGeom prst="rect">
            <a:avLst/>
          </a:prstGeom>
          <a:noFill/>
          <a:ln>
            <a:noFill/>
          </a:ln>
        </p:spPr>
      </p:pic>
      <p:pic>
        <p:nvPicPr>
          <p:cNvPr id="155" name="Google Shape;155;p22"/>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56" name="Google Shape;156;p22"/>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57" name="Google Shape;157;p22"/>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158" name="Google Shape;158;p22"/>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59" name="Google Shape;159;p22"/>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60" name="Google Shape;160;p22"/>
          <p:cNvSpPr txBox="1"/>
          <p:nvPr/>
        </p:nvSpPr>
        <p:spPr>
          <a:xfrm>
            <a:off x="0" y="41250"/>
            <a:ext cx="3933900" cy="253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a:t>
            </a:r>
            <a:endParaRPr b="1" sz="1500" u="sng">
              <a:solidFill>
                <a:schemeClr val="dk1"/>
              </a:solidFill>
            </a:endParaRPr>
          </a:p>
          <a:p>
            <a:pPr indent="0" lvl="0" marL="0" rtl="0" algn="l">
              <a:spcBef>
                <a:spcPts val="0"/>
              </a:spcBef>
              <a:spcAft>
                <a:spcPts val="0"/>
              </a:spcAft>
              <a:buNone/>
            </a:pPr>
            <a:r>
              <a:t/>
            </a:r>
            <a:endParaRPr b="1" sz="1500" u="sng">
              <a:solidFill>
                <a:schemeClr val="dk1"/>
              </a:solidFill>
            </a:endParaRPr>
          </a:p>
          <a:p>
            <a:pPr indent="0" lvl="0" marL="0" rtl="0" algn="l">
              <a:lnSpc>
                <a:spcPct val="115000"/>
              </a:lnSpc>
              <a:spcBef>
                <a:spcPts val="0"/>
              </a:spcBef>
              <a:spcAft>
                <a:spcPts val="0"/>
              </a:spcAft>
              <a:buNone/>
            </a:pPr>
            <a:r>
              <a:rPr b="1" lang="en" u="sng">
                <a:solidFill>
                  <a:schemeClr val="dk1"/>
                </a:solidFill>
              </a:rPr>
              <a:t>Change Order 31 – </a:t>
            </a:r>
            <a:r>
              <a:rPr b="1" i="1" lang="en" u="sng">
                <a:solidFill>
                  <a:schemeClr val="dk1"/>
                </a:solidFill>
              </a:rPr>
              <a:t>Cable Tray Revisions </a:t>
            </a:r>
            <a:r>
              <a:rPr b="1" lang="en">
                <a:solidFill>
                  <a:schemeClr val="dk1"/>
                </a:solidFill>
              </a:rPr>
              <a:t> - $82,737.00 -</a:t>
            </a:r>
            <a:r>
              <a:rPr i="1" lang="en">
                <a:solidFill>
                  <a:srgbClr val="156082"/>
                </a:solidFill>
              </a:rPr>
              <a:t> </a:t>
            </a:r>
            <a:r>
              <a:rPr i="1" lang="en">
                <a:solidFill>
                  <a:srgbClr val="156082"/>
                </a:solidFill>
              </a:rPr>
              <a:t> BCPS Technology and Leadership is requesting the addition of cable tray in lieu of J-Hooks for data cable management at the facility.  This Change Order would cover a cost change for material and installation.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23"/>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66" name="Google Shape;166;p23"/>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Update</a:t>
            </a:r>
            <a:endParaRPr b="1" sz="2800">
              <a:solidFill>
                <a:schemeClr val="dk2"/>
              </a:solidFill>
              <a:latin typeface="Oswald"/>
              <a:ea typeface="Oswald"/>
              <a:cs typeface="Oswald"/>
              <a:sym typeface="Oswald"/>
            </a:endParaRPr>
          </a:p>
        </p:txBody>
      </p:sp>
      <p:pic>
        <p:nvPicPr>
          <p:cNvPr id="167" name="Google Shape;167;p23"/>
          <p:cNvPicPr preferRelativeResize="0"/>
          <p:nvPr/>
        </p:nvPicPr>
        <p:blipFill rotWithShape="1">
          <a:blip r:embed="rId4">
            <a:alphaModFix/>
          </a:blip>
          <a:srcRect b="32091" l="0" r="0" t="34416"/>
          <a:stretch/>
        </p:blipFill>
        <p:spPr>
          <a:xfrm>
            <a:off x="703338" y="0"/>
            <a:ext cx="7737325" cy="2202550"/>
          </a:xfrm>
          <a:prstGeom prst="rect">
            <a:avLst/>
          </a:prstGeom>
          <a:noFill/>
          <a:ln>
            <a:noFill/>
          </a:ln>
        </p:spPr>
      </p:pic>
      <p:pic>
        <p:nvPicPr>
          <p:cNvPr id="168" name="Google Shape;168;p23"/>
          <p:cNvPicPr preferRelativeResize="0"/>
          <p:nvPr/>
        </p:nvPicPr>
        <p:blipFill rotWithShape="1">
          <a:blip r:embed="rId4">
            <a:alphaModFix/>
          </a:blip>
          <a:srcRect b="63538" l="0" r="0" t="5029"/>
          <a:stretch/>
        </p:blipFill>
        <p:spPr>
          <a:xfrm>
            <a:off x="1769350" y="2202550"/>
            <a:ext cx="6909951" cy="1846051"/>
          </a:xfrm>
          <a:prstGeom prst="rect">
            <a:avLst/>
          </a:prstGeom>
          <a:noFill/>
          <a:ln>
            <a:noFill/>
          </a:ln>
        </p:spPr>
      </p:pic>
      <p:pic>
        <p:nvPicPr>
          <p:cNvPr id="169" name="Google Shape;169;p23"/>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170" name="Google Shape;170;p23"/>
          <p:cNvPicPr preferRelativeResize="0"/>
          <p:nvPr/>
        </p:nvPicPr>
        <p:blipFill>
          <a:blip r:embed="rId6">
            <a:alphaModFix/>
          </a:blip>
          <a:stretch>
            <a:fillRect/>
          </a:stretch>
        </p:blipFill>
        <p:spPr>
          <a:xfrm>
            <a:off x="7633000" y="2686288"/>
            <a:ext cx="1165976" cy="1165976"/>
          </a:xfrm>
          <a:prstGeom prst="rect">
            <a:avLst/>
          </a:prstGeom>
          <a:noFill/>
          <a:ln>
            <a:noFill/>
          </a:ln>
        </p:spPr>
      </p:pic>
      <p:pic>
        <p:nvPicPr>
          <p:cNvPr id="171" name="Google Shape;171;p23"/>
          <p:cNvPicPr preferRelativeResize="0"/>
          <p:nvPr/>
        </p:nvPicPr>
        <p:blipFill rotWithShape="1">
          <a:blip r:embed="rId7">
            <a:alphaModFix/>
          </a:blip>
          <a:srcRect b="20105" l="23014" r="21715" t="25288"/>
          <a:stretch/>
        </p:blipFill>
        <p:spPr>
          <a:xfrm>
            <a:off x="260225" y="2"/>
            <a:ext cx="1588675" cy="9809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id="176" name="Google Shape;176;p24"/>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77" name="Google Shape;177;p24"/>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78" name="Google Shape;178;p2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Bernheim </a:t>
            </a:r>
            <a:r>
              <a:rPr lang="en" sz="2800">
                <a:solidFill>
                  <a:schemeClr val="dk2"/>
                </a:solidFill>
                <a:latin typeface="Oswald"/>
                <a:ea typeface="Oswald"/>
                <a:cs typeface="Oswald"/>
                <a:sym typeface="Oswald"/>
              </a:rPr>
              <a:t>Project Close Out</a:t>
            </a:r>
            <a:endParaRPr b="1" sz="2800">
              <a:solidFill>
                <a:schemeClr val="dk2"/>
              </a:solidFill>
              <a:latin typeface="Oswald"/>
              <a:ea typeface="Oswald"/>
              <a:cs typeface="Oswald"/>
              <a:sym typeface="Oswald"/>
            </a:endParaRPr>
          </a:p>
        </p:txBody>
      </p:sp>
      <p:sp>
        <p:nvSpPr>
          <p:cNvPr id="179" name="Google Shape;179;p24"/>
          <p:cNvSpPr txBox="1"/>
          <p:nvPr/>
        </p:nvSpPr>
        <p:spPr>
          <a:xfrm>
            <a:off x="0" y="0"/>
            <a:ext cx="3844800" cy="4295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b="1" lang="en" sz="1500" u="sng">
                <a:solidFill>
                  <a:schemeClr val="dk1"/>
                </a:solidFill>
              </a:rPr>
              <a:t>Board Consent Items -  </a:t>
            </a:r>
            <a:r>
              <a:rPr b="1" lang="en" sz="1500" u="sng">
                <a:solidFill>
                  <a:schemeClr val="dk1"/>
                </a:solidFill>
              </a:rPr>
              <a:t>Bernheim Middle School </a:t>
            </a:r>
            <a:endParaRPr i="1" sz="1500">
              <a:solidFill>
                <a:srgbClr val="156082"/>
              </a:solidFill>
            </a:endParaRPr>
          </a:p>
          <a:p>
            <a:pPr indent="0" lvl="0" marL="0" rtl="0" algn="l">
              <a:lnSpc>
                <a:spcPct val="115000"/>
              </a:lnSpc>
              <a:spcBef>
                <a:spcPts val="1200"/>
              </a:spcBef>
              <a:spcAft>
                <a:spcPts val="0"/>
              </a:spcAft>
              <a:buNone/>
            </a:pPr>
            <a:r>
              <a:rPr b="1" i="1" lang="en" sz="1200">
                <a:solidFill>
                  <a:srgbClr val="156082"/>
                </a:solidFill>
              </a:rPr>
              <a:t>DPO Reconciliation Credit for unbilled materials including the following:</a:t>
            </a:r>
            <a:endParaRPr i="1">
              <a:solidFill>
                <a:srgbClr val="156082"/>
              </a:solidFill>
            </a:endParaRPr>
          </a:p>
          <a:p>
            <a:pPr indent="-317500" lvl="0" marL="457200" rtl="0" algn="l">
              <a:lnSpc>
                <a:spcPct val="115000"/>
              </a:lnSpc>
              <a:spcBef>
                <a:spcPts val="1200"/>
              </a:spcBef>
              <a:spcAft>
                <a:spcPts val="0"/>
              </a:spcAft>
              <a:buClr>
                <a:srgbClr val="156082"/>
              </a:buClr>
              <a:buSzPts val="1400"/>
              <a:buChar char="●"/>
            </a:pPr>
            <a:r>
              <a:rPr i="1" lang="en">
                <a:solidFill>
                  <a:srgbClr val="156082"/>
                </a:solidFill>
              </a:rPr>
              <a:t>DPO 19 - 24903132  -    Wausau Tile - $204.34</a:t>
            </a:r>
            <a:endParaRPr b="1" i="1">
              <a:solidFill>
                <a:schemeClr val="dk1"/>
              </a:solidFill>
            </a:endParaRPr>
          </a:p>
          <a:p>
            <a:pPr indent="0" lvl="0" marL="0" rtl="0" algn="l">
              <a:lnSpc>
                <a:spcPct val="115000"/>
              </a:lnSpc>
              <a:spcBef>
                <a:spcPts val="1200"/>
              </a:spcBef>
              <a:spcAft>
                <a:spcPts val="0"/>
              </a:spcAft>
              <a:buNone/>
            </a:pPr>
            <a:r>
              <a:rPr b="1" lang="en" sz="1500" u="sng">
                <a:solidFill>
                  <a:schemeClr val="dk1"/>
                </a:solidFill>
              </a:rPr>
              <a:t>Next Board Meeting </a:t>
            </a:r>
            <a:endParaRPr b="1" sz="1500" u="sng">
              <a:solidFill>
                <a:schemeClr val="dk1"/>
              </a:solidFill>
            </a:endParaRPr>
          </a:p>
          <a:p>
            <a:pPr indent="-317500" lvl="0" marL="457200" rtl="0" algn="l">
              <a:lnSpc>
                <a:spcPct val="115000"/>
              </a:lnSpc>
              <a:spcBef>
                <a:spcPts val="1200"/>
              </a:spcBef>
              <a:spcAft>
                <a:spcPts val="0"/>
              </a:spcAft>
              <a:buClr>
                <a:srgbClr val="156082"/>
              </a:buClr>
              <a:buSzPts val="1400"/>
              <a:buChar char="●"/>
            </a:pPr>
            <a:r>
              <a:rPr i="1" lang="en">
                <a:solidFill>
                  <a:srgbClr val="156082"/>
                </a:solidFill>
                <a:latin typeface="Times New Roman"/>
                <a:ea typeface="Times New Roman"/>
                <a:cs typeface="Times New Roman"/>
                <a:sym typeface="Times New Roman"/>
              </a:rPr>
              <a:t> </a:t>
            </a:r>
            <a:r>
              <a:rPr i="1" lang="en">
                <a:solidFill>
                  <a:srgbClr val="156082"/>
                </a:solidFill>
              </a:rPr>
              <a:t>DPO 4 – Schiller – Change Order Credit Omit Sales Tax on Administrative Request </a:t>
            </a:r>
            <a:endParaRPr i="1">
              <a:solidFill>
                <a:srgbClr val="156082"/>
              </a:solidFill>
            </a:endParaRPr>
          </a:p>
          <a:p>
            <a:pPr indent="0" lvl="0" marL="0" rtl="0" algn="l">
              <a:lnSpc>
                <a:spcPct val="115000"/>
              </a:lnSpc>
              <a:spcBef>
                <a:spcPts val="1200"/>
              </a:spcBef>
              <a:spcAft>
                <a:spcPts val="0"/>
              </a:spcAft>
              <a:buNone/>
            </a:pPr>
            <a:r>
              <a:rPr b="1" i="1" lang="en">
                <a:solidFill>
                  <a:srgbClr val="156082"/>
                </a:solidFill>
              </a:rPr>
              <a:t>Close-Out paperwork will follow in future board meetings.</a:t>
            </a:r>
            <a:endParaRPr b="1" i="1">
              <a:solidFill>
                <a:srgbClr val="156082"/>
              </a:solidFill>
            </a:endParaRPr>
          </a:p>
          <a:p>
            <a:pPr indent="0" lvl="0" marL="0" rtl="0" algn="l">
              <a:lnSpc>
                <a:spcPct val="115000"/>
              </a:lnSpc>
              <a:spcBef>
                <a:spcPts val="1200"/>
              </a:spcBef>
              <a:spcAft>
                <a:spcPts val="1200"/>
              </a:spcAft>
              <a:buClr>
                <a:schemeClr val="dk1"/>
              </a:buClr>
              <a:buSzPts val="1100"/>
              <a:buFont typeface="Arial"/>
              <a:buNone/>
            </a:pPr>
            <a:r>
              <a:t/>
            </a:r>
            <a:endParaRPr b="1" sz="1500" u="sng">
              <a:solidFill>
                <a:schemeClr val="dk1"/>
              </a:solidFill>
            </a:endParaRPr>
          </a:p>
        </p:txBody>
      </p:sp>
      <p:pic>
        <p:nvPicPr>
          <p:cNvPr id="180" name="Google Shape;180;p24" title="Tim Furlong Jr. - Kremer Studio - Bernheim Exteriors (9 of 17).jpg"/>
          <p:cNvPicPr preferRelativeResize="0"/>
          <p:nvPr/>
        </p:nvPicPr>
        <p:blipFill>
          <a:blip r:embed="rId5">
            <a:alphaModFix/>
          </a:blip>
          <a:stretch>
            <a:fillRect/>
          </a:stretch>
        </p:blipFill>
        <p:spPr>
          <a:xfrm>
            <a:off x="3844801" y="-11"/>
            <a:ext cx="5299200" cy="312054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