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League Spartan" panose="020B0604020202020204" charset="0"/>
      <p:regular r:id="rId17"/>
    </p:embeddedFont>
    <p:embeddedFont>
      <p:font typeface="Poppins" panose="020B0604020202020204" charset="0"/>
      <p:regular r:id="rId18"/>
    </p:embeddedFont>
    <p:embeddedFont>
      <p:font typeface="Poppins Bold" panose="020B0604020202020204" charset="0"/>
      <p:regular r:id="rId19"/>
    </p:embeddedFont>
    <p:embeddedFont>
      <p:font typeface="Poppins Italics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87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nva.com/design/DAG5FjGMeD0/-4FWqFYJRZc6XJTjwrOtcg/edit?utm_content=DAG5FjGMeD0&amp;utm_campaign=designshare&amp;utm_medium=link2&amp;utm_source=sharebutto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299043">
            <a:off x="-1746670" y="4230785"/>
            <a:ext cx="11240987" cy="1825430"/>
          </a:xfrm>
          <a:custGeom>
            <a:avLst/>
            <a:gdLst/>
            <a:ahLst/>
            <a:cxnLst/>
            <a:rect l="l" t="t" r="r" b="b"/>
            <a:pathLst>
              <a:path w="11240987" h="1825430">
                <a:moveTo>
                  <a:pt x="0" y="0"/>
                </a:moveTo>
                <a:lnTo>
                  <a:pt x="11240987" y="0"/>
                </a:lnTo>
                <a:lnTo>
                  <a:pt x="11240987" y="1825430"/>
                </a:lnTo>
                <a:lnTo>
                  <a:pt x="0" y="18254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6995"/>
            </a:stretch>
          </a:blipFill>
        </p:spPr>
      </p:sp>
      <p:grpSp>
        <p:nvGrpSpPr>
          <p:cNvPr id="3" name="Group 3"/>
          <p:cNvGrpSpPr/>
          <p:nvPr/>
        </p:nvGrpSpPr>
        <p:grpSpPr>
          <a:xfrm rot="1107706">
            <a:off x="359306" y="-1727820"/>
            <a:ext cx="4287327" cy="12462121"/>
            <a:chOff x="0" y="0"/>
            <a:chExt cx="1129173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29173" cy="3282205"/>
            </a:xfrm>
            <a:custGeom>
              <a:avLst/>
              <a:gdLst/>
              <a:ahLst/>
              <a:cxnLst/>
              <a:rect l="l" t="t" r="r" b="b"/>
              <a:pathLst>
                <a:path w="1129173" h="3282205">
                  <a:moveTo>
                    <a:pt x="0" y="0"/>
                  </a:moveTo>
                  <a:lnTo>
                    <a:pt x="1129173" y="0"/>
                  </a:lnTo>
                  <a:lnTo>
                    <a:pt x="1129173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7400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29173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-4299043">
            <a:off x="-2646668" y="4025505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1"/>
                </a:lnTo>
                <a:lnTo>
                  <a:pt x="0" y="19531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1107706">
            <a:off x="-1880460" y="-1819814"/>
            <a:ext cx="5280133" cy="12462121"/>
            <a:chOff x="0" y="0"/>
            <a:chExt cx="139065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-3888285" y="-5568331"/>
            <a:ext cx="16174073" cy="22875924"/>
          </a:xfrm>
          <a:custGeom>
            <a:avLst/>
            <a:gdLst/>
            <a:ahLst/>
            <a:cxnLst/>
            <a:rect l="l" t="t" r="r" b="b"/>
            <a:pathLst>
              <a:path w="16174073" h="22875924">
                <a:moveTo>
                  <a:pt x="0" y="0"/>
                </a:moveTo>
                <a:lnTo>
                  <a:pt x="16174073" y="0"/>
                </a:lnTo>
                <a:lnTo>
                  <a:pt x="16174073" y="22875923"/>
                </a:lnTo>
                <a:lnTo>
                  <a:pt x="0" y="228759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846339" y="3792798"/>
            <a:ext cx="11219884" cy="2443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40"/>
              </a:lnSpc>
            </a:pPr>
            <a:r>
              <a:rPr lang="en-US" sz="8673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2025 STATE ACCOUNTABILITY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970371" y="6549283"/>
            <a:ext cx="9292292" cy="751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05"/>
              </a:lnSpc>
            </a:pPr>
            <a:r>
              <a:rPr lang="en-US" sz="4146" i="1" spc="290">
                <a:solidFill>
                  <a:srgbClr val="FFFFFF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DATA RELEASE, NOVEMBER 2025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100043" y="530667"/>
            <a:ext cx="6159257" cy="49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883"/>
              </a:lnSpc>
            </a:pPr>
            <a:r>
              <a:rPr lang="en-US" sz="2773" i="1" spc="194">
                <a:solidFill>
                  <a:srgbClr val="FFFFFF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GARRARD COUNTY SCHOOLS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800474">
            <a:off x="9943552" y="417298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2"/>
                </a:lnTo>
                <a:lnTo>
                  <a:pt x="0" y="19531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9392774">
            <a:off x="15113824" y="-485784"/>
            <a:ext cx="5280133" cy="12462121"/>
            <a:chOff x="0" y="0"/>
            <a:chExt cx="1390652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7400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6800474">
            <a:off x="10925197" y="429421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1"/>
                </a:lnTo>
                <a:lnTo>
                  <a:pt x="0" y="19531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9392774">
            <a:off x="16047496" y="-154090"/>
            <a:ext cx="5280133" cy="12462121"/>
            <a:chOff x="0" y="0"/>
            <a:chExt cx="139065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28700" y="1203960"/>
            <a:ext cx="14260646" cy="1285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GCS DISTRICT OVERALL</a:t>
            </a:r>
          </a:p>
        </p:txBody>
      </p:sp>
      <p:sp>
        <p:nvSpPr>
          <p:cNvPr id="11" name="AutoShape 11"/>
          <p:cNvSpPr/>
          <p:nvPr/>
        </p:nvSpPr>
        <p:spPr>
          <a:xfrm flipV="1">
            <a:off x="1035007" y="2489835"/>
            <a:ext cx="11405522" cy="1905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TextBox 12"/>
          <p:cNvSpPr txBox="1"/>
          <p:nvPr/>
        </p:nvSpPr>
        <p:spPr>
          <a:xfrm>
            <a:off x="2674799" y="8945955"/>
            <a:ext cx="6159257" cy="49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3"/>
              </a:lnSpc>
            </a:pPr>
            <a:r>
              <a:rPr lang="en-US" sz="2773" i="1" spc="194">
                <a:solidFill>
                  <a:srgbClr val="FFFFFF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GARRARD COUNTY SCHOOLS</a:t>
            </a:r>
          </a:p>
        </p:txBody>
      </p:sp>
      <p:sp>
        <p:nvSpPr>
          <p:cNvPr id="13" name="Freeform 13"/>
          <p:cNvSpPr/>
          <p:nvPr/>
        </p:nvSpPr>
        <p:spPr>
          <a:xfrm>
            <a:off x="16102" y="6631870"/>
            <a:ext cx="3967328" cy="5611220"/>
          </a:xfrm>
          <a:custGeom>
            <a:avLst/>
            <a:gdLst/>
            <a:ahLst/>
            <a:cxnLst/>
            <a:rect l="l" t="t" r="r" b="b"/>
            <a:pathLst>
              <a:path w="3967328" h="5611220">
                <a:moveTo>
                  <a:pt x="0" y="0"/>
                </a:moveTo>
                <a:lnTo>
                  <a:pt x="3967328" y="0"/>
                </a:lnTo>
                <a:lnTo>
                  <a:pt x="3967328" y="5611220"/>
                </a:lnTo>
                <a:lnTo>
                  <a:pt x="0" y="56112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14251" y="2900673"/>
            <a:ext cx="14053881" cy="4740207"/>
          </a:xfrm>
          <a:custGeom>
            <a:avLst/>
            <a:gdLst/>
            <a:ahLst/>
            <a:cxnLst/>
            <a:rect l="l" t="t" r="r" b="b"/>
            <a:pathLst>
              <a:path w="14053881" h="4740207">
                <a:moveTo>
                  <a:pt x="0" y="0"/>
                </a:moveTo>
                <a:lnTo>
                  <a:pt x="14053880" y="0"/>
                </a:lnTo>
                <a:lnTo>
                  <a:pt x="14053880" y="4740207"/>
                </a:lnTo>
                <a:lnTo>
                  <a:pt x="0" y="47402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800474">
            <a:off x="9943552" y="417298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2"/>
                </a:lnTo>
                <a:lnTo>
                  <a:pt x="0" y="19531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9392774">
            <a:off x="15113824" y="-485784"/>
            <a:ext cx="5280133" cy="12462121"/>
            <a:chOff x="0" y="0"/>
            <a:chExt cx="1390652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7400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6800474">
            <a:off x="10925197" y="429421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1"/>
                </a:lnTo>
                <a:lnTo>
                  <a:pt x="0" y="19531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9392774">
            <a:off x="16047496" y="-154090"/>
            <a:ext cx="5280133" cy="12462121"/>
            <a:chOff x="0" y="0"/>
            <a:chExt cx="139065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28700" y="1203960"/>
            <a:ext cx="14260646" cy="1285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GCS DISTRICT OVERALL</a:t>
            </a:r>
          </a:p>
        </p:txBody>
      </p:sp>
      <p:sp>
        <p:nvSpPr>
          <p:cNvPr id="11" name="AutoShape 11"/>
          <p:cNvSpPr/>
          <p:nvPr/>
        </p:nvSpPr>
        <p:spPr>
          <a:xfrm flipV="1">
            <a:off x="1035007" y="2489835"/>
            <a:ext cx="11405522" cy="1905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TextBox 12"/>
          <p:cNvSpPr txBox="1"/>
          <p:nvPr/>
        </p:nvSpPr>
        <p:spPr>
          <a:xfrm>
            <a:off x="2674799" y="8945955"/>
            <a:ext cx="6159257" cy="49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3"/>
              </a:lnSpc>
            </a:pPr>
            <a:r>
              <a:rPr lang="en-US" sz="2773" i="1" spc="194">
                <a:solidFill>
                  <a:srgbClr val="FFFFFF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GARRARD COUNTY SCHOOLS</a:t>
            </a:r>
          </a:p>
        </p:txBody>
      </p:sp>
      <p:sp>
        <p:nvSpPr>
          <p:cNvPr id="13" name="Freeform 13"/>
          <p:cNvSpPr/>
          <p:nvPr/>
        </p:nvSpPr>
        <p:spPr>
          <a:xfrm>
            <a:off x="16102" y="6631870"/>
            <a:ext cx="3967328" cy="5611220"/>
          </a:xfrm>
          <a:custGeom>
            <a:avLst/>
            <a:gdLst/>
            <a:ahLst/>
            <a:cxnLst/>
            <a:rect l="l" t="t" r="r" b="b"/>
            <a:pathLst>
              <a:path w="3967328" h="5611220">
                <a:moveTo>
                  <a:pt x="0" y="0"/>
                </a:moveTo>
                <a:lnTo>
                  <a:pt x="3967328" y="0"/>
                </a:lnTo>
                <a:lnTo>
                  <a:pt x="3967328" y="5611220"/>
                </a:lnTo>
                <a:lnTo>
                  <a:pt x="0" y="56112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04406" y="2902917"/>
            <a:ext cx="17259300" cy="4321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539"/>
              </a:lnSpc>
            </a:pPr>
            <a:r>
              <a:rPr lang="en-US" sz="60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Elementary: 13th in KY and 2nd in CKEC</a:t>
            </a:r>
          </a:p>
          <a:p>
            <a:pPr algn="l">
              <a:lnSpc>
                <a:spcPts val="8539"/>
              </a:lnSpc>
            </a:pPr>
            <a:r>
              <a:rPr lang="en-US" sz="60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Middle: 92nd in KY 14th in CKEC </a:t>
            </a:r>
          </a:p>
          <a:p>
            <a:pPr algn="l">
              <a:lnSpc>
                <a:spcPts val="8539"/>
              </a:lnSpc>
            </a:pPr>
            <a:r>
              <a:rPr lang="en-US" sz="60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High: 74th in KY 12th in CKEC</a:t>
            </a:r>
          </a:p>
          <a:p>
            <a:pPr algn="l">
              <a:lnSpc>
                <a:spcPts val="8539"/>
              </a:lnSpc>
              <a:spcBef>
                <a:spcPct val="0"/>
              </a:spcBef>
            </a:pPr>
            <a:r>
              <a:rPr lang="en-US" sz="60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District: 39th in KY (top 23%)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60925" y="7665293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4"/>
                </a:lnTo>
                <a:lnTo>
                  <a:pt x="0" y="31860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5400000">
            <a:off x="7806054" y="-402391"/>
            <a:ext cx="2675891" cy="20328738"/>
            <a:chOff x="0" y="0"/>
            <a:chExt cx="432040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2040" cy="3282205"/>
            </a:xfrm>
            <a:custGeom>
              <a:avLst/>
              <a:gdLst/>
              <a:ahLst/>
              <a:cxnLst/>
              <a:rect l="l" t="t" r="r" b="b"/>
              <a:pathLst>
                <a:path w="432040" h="3282205">
                  <a:moveTo>
                    <a:pt x="0" y="0"/>
                  </a:moveTo>
                  <a:lnTo>
                    <a:pt x="432040" y="0"/>
                  </a:lnTo>
                  <a:lnTo>
                    <a:pt x="432040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32040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10766903">
            <a:off x="-46013" y="8512224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5"/>
                </a:lnTo>
                <a:lnTo>
                  <a:pt x="0" y="318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5426346">
            <a:off x="8735248" y="-59138"/>
            <a:ext cx="1489766" cy="20328738"/>
            <a:chOff x="0" y="0"/>
            <a:chExt cx="24053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40532" cy="3282205"/>
            </a:xfrm>
            <a:custGeom>
              <a:avLst/>
              <a:gdLst/>
              <a:ahLst/>
              <a:cxnLst/>
              <a:rect l="l" t="t" r="r" b="b"/>
              <a:pathLst>
                <a:path w="240532" h="3282205">
                  <a:moveTo>
                    <a:pt x="0" y="0"/>
                  </a:moveTo>
                  <a:lnTo>
                    <a:pt x="240532" y="0"/>
                  </a:lnTo>
                  <a:lnTo>
                    <a:pt x="24053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99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4053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>
            <a:off x="3939071" y="2036722"/>
            <a:ext cx="10366605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Freeform 11"/>
          <p:cNvSpPr/>
          <p:nvPr/>
        </p:nvSpPr>
        <p:spPr>
          <a:xfrm>
            <a:off x="123613" y="3370149"/>
            <a:ext cx="3122639" cy="3546702"/>
          </a:xfrm>
          <a:custGeom>
            <a:avLst/>
            <a:gdLst/>
            <a:ahLst/>
            <a:cxnLst/>
            <a:rect l="l" t="t" r="r" b="b"/>
            <a:pathLst>
              <a:path w="3122639" h="3546702">
                <a:moveTo>
                  <a:pt x="0" y="0"/>
                </a:moveTo>
                <a:lnTo>
                  <a:pt x="3122640" y="0"/>
                </a:lnTo>
                <a:lnTo>
                  <a:pt x="3122640" y="3546702"/>
                </a:lnTo>
                <a:lnTo>
                  <a:pt x="0" y="35467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007826" y="3341115"/>
            <a:ext cx="3424402" cy="3546702"/>
          </a:xfrm>
          <a:custGeom>
            <a:avLst/>
            <a:gdLst/>
            <a:ahLst/>
            <a:cxnLst/>
            <a:rect l="l" t="t" r="r" b="b"/>
            <a:pathLst>
              <a:path w="3424402" h="3546702">
                <a:moveTo>
                  <a:pt x="0" y="0"/>
                </a:moveTo>
                <a:lnTo>
                  <a:pt x="3424401" y="0"/>
                </a:lnTo>
                <a:lnTo>
                  <a:pt x="3424401" y="3546701"/>
                </a:lnTo>
                <a:lnTo>
                  <a:pt x="0" y="35467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0813227" y="3370149"/>
            <a:ext cx="3300024" cy="3546702"/>
          </a:xfrm>
          <a:custGeom>
            <a:avLst/>
            <a:gdLst/>
            <a:ahLst/>
            <a:cxnLst/>
            <a:rect l="l" t="t" r="r" b="b"/>
            <a:pathLst>
              <a:path w="3300024" h="3546702">
                <a:moveTo>
                  <a:pt x="0" y="0"/>
                </a:moveTo>
                <a:lnTo>
                  <a:pt x="3300025" y="0"/>
                </a:lnTo>
                <a:lnTo>
                  <a:pt x="3300025" y="3546702"/>
                </a:lnTo>
                <a:lnTo>
                  <a:pt x="0" y="35467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954" r="-10685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341852" y="3370149"/>
            <a:ext cx="3386847" cy="3546702"/>
          </a:xfrm>
          <a:custGeom>
            <a:avLst/>
            <a:gdLst/>
            <a:ahLst/>
            <a:cxnLst/>
            <a:rect l="l" t="t" r="r" b="b"/>
            <a:pathLst>
              <a:path w="3386847" h="3546702">
                <a:moveTo>
                  <a:pt x="0" y="0"/>
                </a:moveTo>
                <a:lnTo>
                  <a:pt x="3386847" y="0"/>
                </a:lnTo>
                <a:lnTo>
                  <a:pt x="3386847" y="3546702"/>
                </a:lnTo>
                <a:lnTo>
                  <a:pt x="0" y="35467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359" r="-235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626744" y="3295483"/>
            <a:ext cx="3152482" cy="3592333"/>
          </a:xfrm>
          <a:custGeom>
            <a:avLst/>
            <a:gdLst/>
            <a:ahLst/>
            <a:cxnLst/>
            <a:rect l="l" t="t" r="r" b="b"/>
            <a:pathLst>
              <a:path w="3152482" h="3592333">
                <a:moveTo>
                  <a:pt x="0" y="0"/>
                </a:moveTo>
                <a:lnTo>
                  <a:pt x="3152482" y="0"/>
                </a:lnTo>
                <a:lnTo>
                  <a:pt x="3152482" y="3592333"/>
                </a:lnTo>
                <a:lnTo>
                  <a:pt x="0" y="35923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0874" r="-10874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9107462" y="105589"/>
            <a:ext cx="3979971" cy="1846222"/>
          </a:xfrm>
          <a:custGeom>
            <a:avLst/>
            <a:gdLst/>
            <a:ahLst/>
            <a:cxnLst/>
            <a:rect l="l" t="t" r="r" b="b"/>
            <a:pathLst>
              <a:path w="3979971" h="1846222">
                <a:moveTo>
                  <a:pt x="0" y="0"/>
                </a:moveTo>
                <a:lnTo>
                  <a:pt x="3979971" y="0"/>
                </a:lnTo>
                <a:lnTo>
                  <a:pt x="3979971" y="1846222"/>
                </a:lnTo>
                <a:lnTo>
                  <a:pt x="0" y="18462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-378840" y="348662"/>
            <a:ext cx="13269177" cy="164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GCHS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38422" y="7858434"/>
            <a:ext cx="2386905" cy="39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&amp; Math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361061" y="7131368"/>
            <a:ext cx="3399623" cy="1198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Science, </a:t>
            </a:r>
          </a:p>
          <a:p>
            <a:pPr algn="ctr">
              <a:lnSpc>
                <a:spcPts val="3219"/>
              </a:lnSpc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Social Studies,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 and Writing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276963" y="7131368"/>
            <a:ext cx="2589014" cy="1198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Quality of School </a:t>
            </a:r>
          </a:p>
          <a:p>
            <a:pPr algn="ctr">
              <a:lnSpc>
                <a:spcPts val="3219"/>
              </a:lnSpc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Climate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and Safety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180199" y="7458384"/>
            <a:ext cx="2261281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Postsecondary Readiness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4988752" y="7458384"/>
            <a:ext cx="2063948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Graduation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60925" y="7665293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4"/>
                </a:lnTo>
                <a:lnTo>
                  <a:pt x="0" y="31860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5400000">
            <a:off x="7806054" y="-402391"/>
            <a:ext cx="2675891" cy="20328738"/>
            <a:chOff x="0" y="0"/>
            <a:chExt cx="432040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2040" cy="3282205"/>
            </a:xfrm>
            <a:custGeom>
              <a:avLst/>
              <a:gdLst/>
              <a:ahLst/>
              <a:cxnLst/>
              <a:rect l="l" t="t" r="r" b="b"/>
              <a:pathLst>
                <a:path w="432040" h="3282205">
                  <a:moveTo>
                    <a:pt x="0" y="0"/>
                  </a:moveTo>
                  <a:lnTo>
                    <a:pt x="432040" y="0"/>
                  </a:lnTo>
                  <a:lnTo>
                    <a:pt x="432040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32040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10766903">
            <a:off x="-46013" y="8512224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5"/>
                </a:lnTo>
                <a:lnTo>
                  <a:pt x="0" y="318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5426346">
            <a:off x="8735248" y="-59138"/>
            <a:ext cx="1489766" cy="20328738"/>
            <a:chOff x="0" y="0"/>
            <a:chExt cx="24053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40532" cy="3282205"/>
            </a:xfrm>
            <a:custGeom>
              <a:avLst/>
              <a:gdLst/>
              <a:ahLst/>
              <a:cxnLst/>
              <a:rect l="l" t="t" r="r" b="b"/>
              <a:pathLst>
                <a:path w="240532" h="3282205">
                  <a:moveTo>
                    <a:pt x="0" y="0"/>
                  </a:moveTo>
                  <a:lnTo>
                    <a:pt x="240532" y="0"/>
                  </a:lnTo>
                  <a:lnTo>
                    <a:pt x="24053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99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4053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>
            <a:off x="4011778" y="2229525"/>
            <a:ext cx="10366605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Freeform 11"/>
          <p:cNvSpPr/>
          <p:nvPr/>
        </p:nvSpPr>
        <p:spPr>
          <a:xfrm>
            <a:off x="1300800" y="3977721"/>
            <a:ext cx="3358006" cy="3221641"/>
          </a:xfrm>
          <a:custGeom>
            <a:avLst/>
            <a:gdLst/>
            <a:ahLst/>
            <a:cxnLst/>
            <a:rect l="l" t="t" r="r" b="b"/>
            <a:pathLst>
              <a:path w="3358006" h="3221641">
                <a:moveTo>
                  <a:pt x="0" y="0"/>
                </a:moveTo>
                <a:lnTo>
                  <a:pt x="3358007" y="0"/>
                </a:lnTo>
                <a:lnTo>
                  <a:pt x="3358007" y="3221640"/>
                </a:lnTo>
                <a:lnTo>
                  <a:pt x="0" y="32216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285744" y="4044086"/>
            <a:ext cx="2980773" cy="3088909"/>
          </a:xfrm>
          <a:custGeom>
            <a:avLst/>
            <a:gdLst/>
            <a:ahLst/>
            <a:cxnLst/>
            <a:rect l="l" t="t" r="r" b="b"/>
            <a:pathLst>
              <a:path w="2980773" h="3088909">
                <a:moveTo>
                  <a:pt x="0" y="0"/>
                </a:moveTo>
                <a:lnTo>
                  <a:pt x="2980773" y="0"/>
                </a:lnTo>
                <a:lnTo>
                  <a:pt x="2980773" y="3088910"/>
                </a:lnTo>
                <a:lnTo>
                  <a:pt x="0" y="30889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5797" b="-5797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4045366" y="4181646"/>
            <a:ext cx="2686113" cy="2946521"/>
          </a:xfrm>
          <a:custGeom>
            <a:avLst/>
            <a:gdLst/>
            <a:ahLst/>
            <a:cxnLst/>
            <a:rect l="l" t="t" r="r" b="b"/>
            <a:pathLst>
              <a:path w="2686113" h="2946521">
                <a:moveTo>
                  <a:pt x="0" y="0"/>
                </a:moveTo>
                <a:lnTo>
                  <a:pt x="2686113" y="0"/>
                </a:lnTo>
                <a:lnTo>
                  <a:pt x="2686113" y="2946521"/>
                </a:lnTo>
                <a:lnTo>
                  <a:pt x="0" y="294652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794" r="-794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799781" y="74364"/>
            <a:ext cx="3646715" cy="2054068"/>
          </a:xfrm>
          <a:custGeom>
            <a:avLst/>
            <a:gdLst/>
            <a:ahLst/>
            <a:cxnLst/>
            <a:rect l="l" t="t" r="r" b="b"/>
            <a:pathLst>
              <a:path w="3646715" h="2054068">
                <a:moveTo>
                  <a:pt x="0" y="0"/>
                </a:moveTo>
                <a:lnTo>
                  <a:pt x="3646715" y="0"/>
                </a:lnTo>
                <a:lnTo>
                  <a:pt x="3646715" y="2054069"/>
                </a:lnTo>
                <a:lnTo>
                  <a:pt x="0" y="20540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-215430" y="606465"/>
            <a:ext cx="13269177" cy="164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GMS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993913" y="7436319"/>
            <a:ext cx="3564434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Science, Social Studies, </a:t>
            </a:r>
          </a:p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and Writing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787746" y="7404242"/>
            <a:ext cx="2943733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Quality of School Climate &amp; Safety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700990" y="7436319"/>
            <a:ext cx="2063948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&amp; Math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60925" y="7665293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4"/>
                </a:lnTo>
                <a:lnTo>
                  <a:pt x="0" y="31860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5400000">
            <a:off x="7806054" y="-402391"/>
            <a:ext cx="2675891" cy="20328738"/>
            <a:chOff x="0" y="0"/>
            <a:chExt cx="432040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2040" cy="3282205"/>
            </a:xfrm>
            <a:custGeom>
              <a:avLst/>
              <a:gdLst/>
              <a:ahLst/>
              <a:cxnLst/>
              <a:rect l="l" t="t" r="r" b="b"/>
              <a:pathLst>
                <a:path w="432040" h="3282205">
                  <a:moveTo>
                    <a:pt x="0" y="0"/>
                  </a:moveTo>
                  <a:lnTo>
                    <a:pt x="432040" y="0"/>
                  </a:lnTo>
                  <a:lnTo>
                    <a:pt x="432040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32040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10766903">
            <a:off x="-46013" y="8512224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5"/>
                </a:lnTo>
                <a:lnTo>
                  <a:pt x="0" y="318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5426346">
            <a:off x="8735248" y="-59138"/>
            <a:ext cx="1489766" cy="20328738"/>
            <a:chOff x="0" y="0"/>
            <a:chExt cx="24053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40532" cy="3282205"/>
            </a:xfrm>
            <a:custGeom>
              <a:avLst/>
              <a:gdLst/>
              <a:ahLst/>
              <a:cxnLst/>
              <a:rect l="l" t="t" r="r" b="b"/>
              <a:pathLst>
                <a:path w="240532" h="3282205">
                  <a:moveTo>
                    <a:pt x="0" y="0"/>
                  </a:moveTo>
                  <a:lnTo>
                    <a:pt x="240532" y="0"/>
                  </a:lnTo>
                  <a:lnTo>
                    <a:pt x="24053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99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4053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>
            <a:off x="3924160" y="1928194"/>
            <a:ext cx="10366605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Freeform 11"/>
          <p:cNvSpPr/>
          <p:nvPr/>
        </p:nvSpPr>
        <p:spPr>
          <a:xfrm>
            <a:off x="1537254" y="3964464"/>
            <a:ext cx="3756799" cy="3245593"/>
          </a:xfrm>
          <a:custGeom>
            <a:avLst/>
            <a:gdLst/>
            <a:ahLst/>
            <a:cxnLst/>
            <a:rect l="l" t="t" r="r" b="b"/>
            <a:pathLst>
              <a:path w="3756799" h="3245593">
                <a:moveTo>
                  <a:pt x="0" y="0"/>
                </a:moveTo>
                <a:lnTo>
                  <a:pt x="3756799" y="0"/>
                </a:lnTo>
                <a:lnTo>
                  <a:pt x="3756799" y="3245593"/>
                </a:lnTo>
                <a:lnTo>
                  <a:pt x="0" y="32455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3606" r="-10389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366532" y="3783734"/>
            <a:ext cx="3768392" cy="3426323"/>
          </a:xfrm>
          <a:custGeom>
            <a:avLst/>
            <a:gdLst/>
            <a:ahLst/>
            <a:cxnLst/>
            <a:rect l="l" t="t" r="r" b="b"/>
            <a:pathLst>
              <a:path w="3768392" h="3426323">
                <a:moveTo>
                  <a:pt x="0" y="0"/>
                </a:moveTo>
                <a:lnTo>
                  <a:pt x="3768392" y="0"/>
                </a:lnTo>
                <a:lnTo>
                  <a:pt x="3768392" y="3426323"/>
                </a:lnTo>
                <a:lnTo>
                  <a:pt x="0" y="34263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076" r="-8051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074803" y="3783734"/>
            <a:ext cx="3837993" cy="3221049"/>
          </a:xfrm>
          <a:custGeom>
            <a:avLst/>
            <a:gdLst/>
            <a:ahLst/>
            <a:cxnLst/>
            <a:rect l="l" t="t" r="r" b="b"/>
            <a:pathLst>
              <a:path w="3837993" h="3221049">
                <a:moveTo>
                  <a:pt x="0" y="0"/>
                </a:moveTo>
                <a:lnTo>
                  <a:pt x="3837994" y="0"/>
                </a:lnTo>
                <a:lnTo>
                  <a:pt x="3837994" y="3221048"/>
                </a:lnTo>
                <a:lnTo>
                  <a:pt x="0" y="322104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7638" t="-22946" r="-15311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480130" y="0"/>
            <a:ext cx="3309587" cy="1928194"/>
          </a:xfrm>
          <a:custGeom>
            <a:avLst/>
            <a:gdLst/>
            <a:ahLst/>
            <a:cxnLst/>
            <a:rect l="l" t="t" r="r" b="b"/>
            <a:pathLst>
              <a:path w="3309587" h="1928194">
                <a:moveTo>
                  <a:pt x="0" y="0"/>
                </a:moveTo>
                <a:lnTo>
                  <a:pt x="3309588" y="0"/>
                </a:lnTo>
                <a:lnTo>
                  <a:pt x="3309588" y="1928194"/>
                </a:lnTo>
                <a:lnTo>
                  <a:pt x="0" y="19281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410421" y="445839"/>
            <a:ext cx="13269177" cy="164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PLE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957754" y="7696401"/>
            <a:ext cx="2386905" cy="39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&amp; Math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735083" y="7325561"/>
            <a:ext cx="2744758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Science, Social Studies, &amp; Writing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335113" y="7237303"/>
            <a:ext cx="2985044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Quality of School Climate and Safety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60925" y="7665293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4"/>
                </a:lnTo>
                <a:lnTo>
                  <a:pt x="0" y="31860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5400000">
            <a:off x="7806054" y="-402391"/>
            <a:ext cx="2675891" cy="20328738"/>
            <a:chOff x="0" y="0"/>
            <a:chExt cx="432040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2040" cy="3282205"/>
            </a:xfrm>
            <a:custGeom>
              <a:avLst/>
              <a:gdLst/>
              <a:ahLst/>
              <a:cxnLst/>
              <a:rect l="l" t="t" r="r" b="b"/>
              <a:pathLst>
                <a:path w="432040" h="3282205">
                  <a:moveTo>
                    <a:pt x="0" y="0"/>
                  </a:moveTo>
                  <a:lnTo>
                    <a:pt x="432040" y="0"/>
                  </a:lnTo>
                  <a:lnTo>
                    <a:pt x="432040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32040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10766903">
            <a:off x="-46013" y="8512224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5"/>
                </a:lnTo>
                <a:lnTo>
                  <a:pt x="0" y="318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5426346">
            <a:off x="8735248" y="-59138"/>
            <a:ext cx="1489766" cy="20328738"/>
            <a:chOff x="0" y="0"/>
            <a:chExt cx="24053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40532" cy="3282205"/>
            </a:xfrm>
            <a:custGeom>
              <a:avLst/>
              <a:gdLst/>
              <a:ahLst/>
              <a:cxnLst/>
              <a:rect l="l" t="t" r="r" b="b"/>
              <a:pathLst>
                <a:path w="240532" h="3282205">
                  <a:moveTo>
                    <a:pt x="0" y="0"/>
                  </a:moveTo>
                  <a:lnTo>
                    <a:pt x="240532" y="0"/>
                  </a:lnTo>
                  <a:lnTo>
                    <a:pt x="24053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99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4053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>
            <a:off x="3960698" y="2367557"/>
            <a:ext cx="10366605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Freeform 11"/>
          <p:cNvSpPr/>
          <p:nvPr/>
        </p:nvSpPr>
        <p:spPr>
          <a:xfrm>
            <a:off x="9319920" y="149270"/>
            <a:ext cx="4295526" cy="2008737"/>
          </a:xfrm>
          <a:custGeom>
            <a:avLst/>
            <a:gdLst/>
            <a:ahLst/>
            <a:cxnLst/>
            <a:rect l="l" t="t" r="r" b="b"/>
            <a:pathLst>
              <a:path w="4295526" h="2008737">
                <a:moveTo>
                  <a:pt x="0" y="0"/>
                </a:moveTo>
                <a:lnTo>
                  <a:pt x="4295526" y="0"/>
                </a:lnTo>
                <a:lnTo>
                  <a:pt x="4295526" y="2008737"/>
                </a:lnTo>
                <a:lnTo>
                  <a:pt x="0" y="20087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713" b="-5713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56527" y="3923269"/>
            <a:ext cx="4302139" cy="2882208"/>
          </a:xfrm>
          <a:custGeom>
            <a:avLst/>
            <a:gdLst/>
            <a:ahLst/>
            <a:cxnLst/>
            <a:rect l="l" t="t" r="r" b="b"/>
            <a:pathLst>
              <a:path w="4302139" h="2882208">
                <a:moveTo>
                  <a:pt x="0" y="0"/>
                </a:moveTo>
                <a:lnTo>
                  <a:pt x="4302139" y="0"/>
                </a:lnTo>
                <a:lnTo>
                  <a:pt x="4302139" y="2882208"/>
                </a:lnTo>
                <a:lnTo>
                  <a:pt x="0" y="28822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09" r="-2917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634588" y="3873177"/>
            <a:ext cx="4293724" cy="2932300"/>
          </a:xfrm>
          <a:custGeom>
            <a:avLst/>
            <a:gdLst/>
            <a:ahLst/>
            <a:cxnLst/>
            <a:rect l="l" t="t" r="r" b="b"/>
            <a:pathLst>
              <a:path w="4293724" h="2932300">
                <a:moveTo>
                  <a:pt x="0" y="0"/>
                </a:moveTo>
                <a:lnTo>
                  <a:pt x="4293725" y="0"/>
                </a:lnTo>
                <a:lnTo>
                  <a:pt x="4293725" y="2932300"/>
                </a:lnTo>
                <a:lnTo>
                  <a:pt x="0" y="29323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2899988" y="3723602"/>
            <a:ext cx="3971615" cy="3231451"/>
          </a:xfrm>
          <a:custGeom>
            <a:avLst/>
            <a:gdLst/>
            <a:ahLst/>
            <a:cxnLst/>
            <a:rect l="l" t="t" r="r" b="b"/>
            <a:pathLst>
              <a:path w="3971615" h="3231451">
                <a:moveTo>
                  <a:pt x="0" y="0"/>
                </a:moveTo>
                <a:lnTo>
                  <a:pt x="3971615" y="0"/>
                </a:lnTo>
                <a:lnTo>
                  <a:pt x="3971615" y="3231450"/>
                </a:lnTo>
                <a:lnTo>
                  <a:pt x="0" y="323145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0" y="833801"/>
            <a:ext cx="13269177" cy="164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LES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28700" y="7608143"/>
            <a:ext cx="2386905" cy="39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&amp; Math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147754" y="7438908"/>
            <a:ext cx="3185282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Science, Social Studies, &amp; Writing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174922" y="7438908"/>
            <a:ext cx="3345473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Quality of School Climate and Safety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60925" y="7665293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4"/>
                </a:lnTo>
                <a:lnTo>
                  <a:pt x="0" y="31860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5400000">
            <a:off x="7806054" y="-402391"/>
            <a:ext cx="2675891" cy="20328738"/>
            <a:chOff x="0" y="0"/>
            <a:chExt cx="432040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2040" cy="3282205"/>
            </a:xfrm>
            <a:custGeom>
              <a:avLst/>
              <a:gdLst/>
              <a:ahLst/>
              <a:cxnLst/>
              <a:rect l="l" t="t" r="r" b="b"/>
              <a:pathLst>
                <a:path w="432040" h="3282205">
                  <a:moveTo>
                    <a:pt x="0" y="0"/>
                  </a:moveTo>
                  <a:lnTo>
                    <a:pt x="432040" y="0"/>
                  </a:lnTo>
                  <a:lnTo>
                    <a:pt x="432040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32040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10766903">
            <a:off x="-46013" y="8512224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5"/>
                </a:lnTo>
                <a:lnTo>
                  <a:pt x="0" y="318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5426346">
            <a:off x="8735248" y="-59138"/>
            <a:ext cx="1489766" cy="20328738"/>
            <a:chOff x="0" y="0"/>
            <a:chExt cx="24053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40532" cy="3282205"/>
            </a:xfrm>
            <a:custGeom>
              <a:avLst/>
              <a:gdLst/>
              <a:ahLst/>
              <a:cxnLst/>
              <a:rect l="l" t="t" r="r" b="b"/>
              <a:pathLst>
                <a:path w="240532" h="3282205">
                  <a:moveTo>
                    <a:pt x="0" y="0"/>
                  </a:moveTo>
                  <a:lnTo>
                    <a:pt x="240532" y="0"/>
                  </a:lnTo>
                  <a:lnTo>
                    <a:pt x="24053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99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4053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>
            <a:off x="3924160" y="2177057"/>
            <a:ext cx="10366605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TextBox 11"/>
          <p:cNvSpPr txBox="1"/>
          <p:nvPr/>
        </p:nvSpPr>
        <p:spPr>
          <a:xfrm>
            <a:off x="-689649" y="534947"/>
            <a:ext cx="13269177" cy="164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CDR</a:t>
            </a:r>
          </a:p>
        </p:txBody>
      </p:sp>
      <p:sp>
        <p:nvSpPr>
          <p:cNvPr id="12" name="Freeform 12"/>
          <p:cNvSpPr/>
          <p:nvPr/>
        </p:nvSpPr>
        <p:spPr>
          <a:xfrm>
            <a:off x="9319920" y="149270"/>
            <a:ext cx="4295526" cy="2008737"/>
          </a:xfrm>
          <a:custGeom>
            <a:avLst/>
            <a:gdLst/>
            <a:ahLst/>
            <a:cxnLst/>
            <a:rect l="l" t="t" r="r" b="b"/>
            <a:pathLst>
              <a:path w="4295526" h="2008737">
                <a:moveTo>
                  <a:pt x="0" y="0"/>
                </a:moveTo>
                <a:lnTo>
                  <a:pt x="4295526" y="0"/>
                </a:lnTo>
                <a:lnTo>
                  <a:pt x="4295526" y="2008737"/>
                </a:lnTo>
                <a:lnTo>
                  <a:pt x="0" y="20087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713" b="-5713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028700" y="4142222"/>
            <a:ext cx="3915676" cy="2927434"/>
          </a:xfrm>
          <a:custGeom>
            <a:avLst/>
            <a:gdLst/>
            <a:ahLst/>
            <a:cxnLst/>
            <a:rect l="l" t="t" r="r" b="b"/>
            <a:pathLst>
              <a:path w="3915676" h="2927434">
                <a:moveTo>
                  <a:pt x="0" y="0"/>
                </a:moveTo>
                <a:lnTo>
                  <a:pt x="3915676" y="0"/>
                </a:lnTo>
                <a:lnTo>
                  <a:pt x="3915676" y="2927434"/>
                </a:lnTo>
                <a:lnTo>
                  <a:pt x="0" y="29274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071589" y="3995562"/>
            <a:ext cx="3809203" cy="3074093"/>
          </a:xfrm>
          <a:custGeom>
            <a:avLst/>
            <a:gdLst/>
            <a:ahLst/>
            <a:cxnLst/>
            <a:rect l="l" t="t" r="r" b="b"/>
            <a:pathLst>
              <a:path w="3809203" h="3074093">
                <a:moveTo>
                  <a:pt x="0" y="0"/>
                </a:moveTo>
                <a:lnTo>
                  <a:pt x="3809203" y="0"/>
                </a:lnTo>
                <a:lnTo>
                  <a:pt x="3809203" y="3074094"/>
                </a:lnTo>
                <a:lnTo>
                  <a:pt x="0" y="30740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3114851" y="3995562"/>
            <a:ext cx="4098791" cy="3074093"/>
          </a:xfrm>
          <a:custGeom>
            <a:avLst/>
            <a:gdLst/>
            <a:ahLst/>
            <a:cxnLst/>
            <a:rect l="l" t="t" r="r" b="b"/>
            <a:pathLst>
              <a:path w="4098791" h="3074093">
                <a:moveTo>
                  <a:pt x="0" y="0"/>
                </a:moveTo>
                <a:lnTo>
                  <a:pt x="4098791" y="0"/>
                </a:lnTo>
                <a:lnTo>
                  <a:pt x="4098791" y="3074094"/>
                </a:lnTo>
                <a:lnTo>
                  <a:pt x="0" y="30740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338304" y="7838958"/>
            <a:ext cx="2386905" cy="398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Reading &amp; Math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071589" y="7468118"/>
            <a:ext cx="3565735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Science, Social Studies, &amp; Writing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371367" y="7438908"/>
            <a:ext cx="3585758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sz="22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Quality of School Climate and Safety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800474">
            <a:off x="9943552" y="417298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2"/>
                </a:lnTo>
                <a:lnTo>
                  <a:pt x="0" y="19531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9392774">
            <a:off x="15113824" y="-485784"/>
            <a:ext cx="5280133" cy="12462121"/>
            <a:chOff x="0" y="0"/>
            <a:chExt cx="1390652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7400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6800474">
            <a:off x="10925197" y="429421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1"/>
                </a:lnTo>
                <a:lnTo>
                  <a:pt x="0" y="19531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9392774">
            <a:off x="16047496" y="-154090"/>
            <a:ext cx="5280133" cy="12462121"/>
            <a:chOff x="0" y="0"/>
            <a:chExt cx="139065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35007" y="624802"/>
            <a:ext cx="14806749" cy="1145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13"/>
              </a:lnSpc>
            </a:pPr>
            <a:r>
              <a:rPr lang="en-US" sz="665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HIGHLIGHTS</a:t>
            </a:r>
          </a:p>
        </p:txBody>
      </p:sp>
      <p:sp>
        <p:nvSpPr>
          <p:cNvPr id="11" name="AutoShape 11"/>
          <p:cNvSpPr/>
          <p:nvPr/>
        </p:nvSpPr>
        <p:spPr>
          <a:xfrm flipV="1">
            <a:off x="1035007" y="2489835"/>
            <a:ext cx="11405522" cy="1905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Freeform 12"/>
          <p:cNvSpPr/>
          <p:nvPr/>
        </p:nvSpPr>
        <p:spPr>
          <a:xfrm>
            <a:off x="10361894" y="-1021753"/>
            <a:ext cx="10947110" cy="15483129"/>
          </a:xfrm>
          <a:custGeom>
            <a:avLst/>
            <a:gdLst/>
            <a:ahLst/>
            <a:cxnLst/>
            <a:rect l="l" t="t" r="r" b="b"/>
            <a:pathLst>
              <a:path w="10947110" h="15483129">
                <a:moveTo>
                  <a:pt x="0" y="0"/>
                </a:moveTo>
                <a:lnTo>
                  <a:pt x="10947110" y="0"/>
                </a:lnTo>
                <a:lnTo>
                  <a:pt x="10947110" y="15483129"/>
                </a:lnTo>
                <a:lnTo>
                  <a:pt x="0" y="1548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82298" y="2825705"/>
            <a:ext cx="13039875" cy="7299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Increasing the number of students who are on grade level or above in all content areas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10% above the state average in elementary reading proficiency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17% above the state average in elementary math proficiency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6% above the state average in high school science proficiency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2% above the state average in middle school social studies proficiency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2% above the state average in high school writing proficiency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4% above the state average in middle school writing proficiency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12% above the state average in elementary writing proficiency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Increasing the number of students who demonstrate they are ready for what comes after high school: workforce, career training, college, or military</a:t>
            </a:r>
          </a:p>
          <a:p>
            <a:pPr marL="567440" lvl="1" indent="-283720" algn="l">
              <a:lnSpc>
                <a:spcPts val="3679"/>
              </a:lnSpc>
              <a:buFont typeface="Arial"/>
              <a:buChar char="•"/>
            </a:pPr>
            <a:r>
              <a:rPr lang="en-US" sz="2628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Being 1 of 14 BLUE districts in elementary ratings (out of 172)</a:t>
            </a:r>
          </a:p>
          <a:p>
            <a:pPr algn="ctr">
              <a:lnSpc>
                <a:spcPts val="3259"/>
              </a:lnSpc>
            </a:pPr>
            <a:endParaRPr lang="en-US" sz="2628" b="1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ctr">
              <a:lnSpc>
                <a:spcPts val="3259"/>
              </a:lnSpc>
            </a:pPr>
            <a:endParaRPr lang="en-US" sz="2628" b="1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ctr">
              <a:lnSpc>
                <a:spcPts val="3259"/>
              </a:lnSpc>
              <a:spcBef>
                <a:spcPct val="0"/>
              </a:spcBef>
            </a:pPr>
            <a:endParaRPr lang="en-US" sz="2628" b="1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800474">
            <a:off x="9943552" y="417298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2"/>
                </a:lnTo>
                <a:lnTo>
                  <a:pt x="0" y="19531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9392774">
            <a:off x="15113824" y="-485784"/>
            <a:ext cx="5280133" cy="12462121"/>
            <a:chOff x="0" y="0"/>
            <a:chExt cx="1390652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7400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6800474">
            <a:off x="10925197" y="4294216"/>
            <a:ext cx="11240987" cy="1953121"/>
          </a:xfrm>
          <a:custGeom>
            <a:avLst/>
            <a:gdLst/>
            <a:ahLst/>
            <a:cxnLst/>
            <a:rect l="l" t="t" r="r" b="b"/>
            <a:pathLst>
              <a:path w="11240987" h="1953121">
                <a:moveTo>
                  <a:pt x="0" y="0"/>
                </a:moveTo>
                <a:lnTo>
                  <a:pt x="11240987" y="0"/>
                </a:lnTo>
                <a:lnTo>
                  <a:pt x="11240987" y="1953121"/>
                </a:lnTo>
                <a:lnTo>
                  <a:pt x="0" y="19531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9392774">
            <a:off x="16047496" y="-154090"/>
            <a:ext cx="5280133" cy="12462121"/>
            <a:chOff x="0" y="0"/>
            <a:chExt cx="139065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90652" cy="3282205"/>
            </a:xfrm>
            <a:custGeom>
              <a:avLst/>
              <a:gdLst/>
              <a:ahLst/>
              <a:cxnLst/>
              <a:rect l="l" t="t" r="r" b="b"/>
              <a:pathLst>
                <a:path w="1390652" h="3282205">
                  <a:moveTo>
                    <a:pt x="0" y="0"/>
                  </a:moveTo>
                  <a:lnTo>
                    <a:pt x="1390652" y="0"/>
                  </a:lnTo>
                  <a:lnTo>
                    <a:pt x="139065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39065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35007" y="624802"/>
            <a:ext cx="14806749" cy="1145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13"/>
              </a:lnSpc>
            </a:pPr>
            <a:r>
              <a:rPr lang="en-US" sz="6652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SYSTEMS AT WORK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24657" y="2816405"/>
            <a:ext cx="12597516" cy="6474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24"/>
              </a:lnSpc>
            </a:pPr>
            <a:endParaRPr/>
          </a:p>
          <a:p>
            <a:pPr algn="l">
              <a:lnSpc>
                <a:spcPts val="4824"/>
              </a:lnSpc>
            </a:pPr>
            <a:r>
              <a:rPr lang="en-US" sz="3446" u="sng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  <a:hlinkClick r:id="rId3" tooltip="https://www.canva.com/design/DAG5FjGMeD0/-4FWqFYJRZc6XJTjwrOtcg/edit?utm_content=DAG5FjGMeD0&amp;utm_campaign=designshare&amp;utm_medium=link2&amp;utm_source=sharebutton"/>
              </a:rPr>
              <a:t>Components in an Ideal Lesson</a:t>
            </a:r>
          </a:p>
          <a:p>
            <a:pPr algn="l">
              <a:lnSpc>
                <a:spcPts val="4824"/>
              </a:lnSpc>
            </a:pPr>
            <a:r>
              <a:rPr lang="en-US" sz="3446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Walkthroughs/Learning Walks</a:t>
            </a:r>
          </a:p>
          <a:p>
            <a:pPr algn="l">
              <a:lnSpc>
                <a:spcPts val="4824"/>
              </a:lnSpc>
            </a:pPr>
            <a:r>
              <a:rPr lang="en-US" sz="3446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iReady</a:t>
            </a:r>
          </a:p>
          <a:p>
            <a:pPr algn="l">
              <a:lnSpc>
                <a:spcPts val="4824"/>
              </a:lnSpc>
            </a:pPr>
            <a:r>
              <a:rPr lang="en-US" sz="3446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Diagnostics</a:t>
            </a:r>
          </a:p>
          <a:p>
            <a:pPr algn="l">
              <a:lnSpc>
                <a:spcPts val="4824"/>
              </a:lnSpc>
            </a:pPr>
            <a:r>
              <a:rPr lang="en-US" sz="3446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Daily Formative Assessments/Exit Slips</a:t>
            </a:r>
          </a:p>
          <a:p>
            <a:pPr algn="l">
              <a:lnSpc>
                <a:spcPts val="4824"/>
              </a:lnSpc>
            </a:pPr>
            <a:r>
              <a:rPr lang="en-US" sz="3446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District Common Unit Assessments</a:t>
            </a:r>
          </a:p>
          <a:p>
            <a:pPr algn="l">
              <a:lnSpc>
                <a:spcPts val="4824"/>
              </a:lnSpc>
            </a:pPr>
            <a:r>
              <a:rPr lang="en-US" sz="3446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Student Conferences</a:t>
            </a:r>
          </a:p>
          <a:p>
            <a:pPr algn="l">
              <a:lnSpc>
                <a:spcPts val="4824"/>
              </a:lnSpc>
            </a:pPr>
            <a:r>
              <a:rPr lang="en-US" sz="3446" spc="24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Data PLCs</a:t>
            </a:r>
          </a:p>
          <a:p>
            <a:pPr algn="l">
              <a:lnSpc>
                <a:spcPts val="3844"/>
              </a:lnSpc>
            </a:pPr>
            <a:endParaRPr lang="en-US" sz="3446" spc="241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l">
              <a:lnSpc>
                <a:spcPts val="3844"/>
              </a:lnSpc>
            </a:pPr>
            <a:endParaRPr lang="en-US" sz="3446" spc="241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" name="AutoShape 12"/>
          <p:cNvSpPr/>
          <p:nvPr/>
        </p:nvSpPr>
        <p:spPr>
          <a:xfrm flipV="1">
            <a:off x="1035007" y="2489835"/>
            <a:ext cx="11405522" cy="1905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Freeform 13"/>
          <p:cNvSpPr/>
          <p:nvPr/>
        </p:nvSpPr>
        <p:spPr>
          <a:xfrm>
            <a:off x="10361894" y="-1021753"/>
            <a:ext cx="10947110" cy="15483129"/>
          </a:xfrm>
          <a:custGeom>
            <a:avLst/>
            <a:gdLst/>
            <a:ahLst/>
            <a:cxnLst/>
            <a:rect l="l" t="t" r="r" b="b"/>
            <a:pathLst>
              <a:path w="10947110" h="15483129">
                <a:moveTo>
                  <a:pt x="0" y="0"/>
                </a:moveTo>
                <a:lnTo>
                  <a:pt x="10947110" y="0"/>
                </a:lnTo>
                <a:lnTo>
                  <a:pt x="10947110" y="15483129"/>
                </a:lnTo>
                <a:lnTo>
                  <a:pt x="0" y="154831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60925" y="7665293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4"/>
                </a:lnTo>
                <a:lnTo>
                  <a:pt x="0" y="31860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-5400000">
            <a:off x="7806054" y="-402391"/>
            <a:ext cx="2675891" cy="20328738"/>
            <a:chOff x="0" y="0"/>
            <a:chExt cx="432040" cy="32822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2040" cy="3282205"/>
            </a:xfrm>
            <a:custGeom>
              <a:avLst/>
              <a:gdLst/>
              <a:ahLst/>
              <a:cxnLst/>
              <a:rect l="l" t="t" r="r" b="b"/>
              <a:pathLst>
                <a:path w="432040" h="3282205">
                  <a:moveTo>
                    <a:pt x="0" y="0"/>
                  </a:moveTo>
                  <a:lnTo>
                    <a:pt x="432040" y="0"/>
                  </a:lnTo>
                  <a:lnTo>
                    <a:pt x="432040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32040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10766903">
            <a:off x="-46013" y="8512224"/>
            <a:ext cx="18336773" cy="3186014"/>
          </a:xfrm>
          <a:custGeom>
            <a:avLst/>
            <a:gdLst/>
            <a:ahLst/>
            <a:cxnLst/>
            <a:rect l="l" t="t" r="r" b="b"/>
            <a:pathLst>
              <a:path w="18336773" h="3186014">
                <a:moveTo>
                  <a:pt x="0" y="0"/>
                </a:moveTo>
                <a:lnTo>
                  <a:pt x="18336773" y="0"/>
                </a:lnTo>
                <a:lnTo>
                  <a:pt x="18336773" y="3186015"/>
                </a:lnTo>
                <a:lnTo>
                  <a:pt x="0" y="318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-5426346">
            <a:off x="8735248" y="-59138"/>
            <a:ext cx="1489766" cy="20328738"/>
            <a:chOff x="0" y="0"/>
            <a:chExt cx="240532" cy="328220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40532" cy="3282205"/>
            </a:xfrm>
            <a:custGeom>
              <a:avLst/>
              <a:gdLst/>
              <a:ahLst/>
              <a:cxnLst/>
              <a:rect l="l" t="t" r="r" b="b"/>
              <a:pathLst>
                <a:path w="240532" h="3282205">
                  <a:moveTo>
                    <a:pt x="0" y="0"/>
                  </a:moveTo>
                  <a:lnTo>
                    <a:pt x="240532" y="0"/>
                  </a:lnTo>
                  <a:lnTo>
                    <a:pt x="240532" y="3282205"/>
                  </a:lnTo>
                  <a:lnTo>
                    <a:pt x="0" y="3282205"/>
                  </a:lnTo>
                  <a:close/>
                </a:path>
              </a:pathLst>
            </a:custGeom>
            <a:solidFill>
              <a:srgbClr val="99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40532" cy="3320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AutoShape 10"/>
          <p:cNvSpPr/>
          <p:nvPr/>
        </p:nvSpPr>
        <p:spPr>
          <a:xfrm>
            <a:off x="3924160" y="1692272"/>
            <a:ext cx="10366605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Freeform 11"/>
          <p:cNvSpPr/>
          <p:nvPr/>
        </p:nvSpPr>
        <p:spPr>
          <a:xfrm>
            <a:off x="2449284" y="1938276"/>
            <a:ext cx="13678289" cy="5727017"/>
          </a:xfrm>
          <a:custGeom>
            <a:avLst/>
            <a:gdLst/>
            <a:ahLst/>
            <a:cxnLst/>
            <a:rect l="l" t="t" r="r" b="b"/>
            <a:pathLst>
              <a:path w="13678289" h="5727017">
                <a:moveTo>
                  <a:pt x="0" y="0"/>
                </a:moveTo>
                <a:lnTo>
                  <a:pt x="13678289" y="0"/>
                </a:lnTo>
                <a:lnTo>
                  <a:pt x="13678289" y="5727017"/>
                </a:lnTo>
                <a:lnTo>
                  <a:pt x="0" y="57270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28327" y="212728"/>
            <a:ext cx="18103606" cy="14604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00"/>
              </a:lnSpc>
            </a:pPr>
            <a:r>
              <a:rPr lang="en-US" sz="85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GCS COMMITMENTS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309</Words>
  <Application>Microsoft Office PowerPoint</Application>
  <PresentationFormat>Custom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Calibri</vt:lpstr>
      <vt:lpstr>Arial</vt:lpstr>
      <vt:lpstr>League Spartan</vt:lpstr>
      <vt:lpstr>Poppins</vt:lpstr>
      <vt:lpstr>Poppins Italics</vt:lpstr>
      <vt:lpstr>Poppins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Meeting November 2025</dc:title>
  <dc:creator>Stull, Kevin</dc:creator>
  <cp:lastModifiedBy>Stull, Kevin</cp:lastModifiedBy>
  <cp:revision>2</cp:revision>
  <dcterms:created xsi:type="dcterms:W3CDTF">2006-08-16T00:00:00Z</dcterms:created>
  <dcterms:modified xsi:type="dcterms:W3CDTF">2025-11-19T16:23:35Z</dcterms:modified>
  <dc:identifier>DAG5GCx6qF8</dc:identifier>
</cp:coreProperties>
</file>