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Bobby Jones Soft" panose="020B0604020202020204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heddar Gothic Serif" panose="020B0604020202020204" charset="0"/>
      <p:regular r:id="rId15"/>
    </p:embeddedFont>
    <p:embeddedFont>
      <p:font typeface="Knockout Featherweight Bold" panose="020B0604020202020204" charset="0"/>
      <p:regular r:id="rId16"/>
    </p:embeddedFont>
    <p:embeddedFont>
      <p:font typeface="Knockout Featherweight Ultra-Bold" panose="020B0604020202020204" charset="0"/>
      <p:regular r:id="rId17"/>
    </p:embeddedFont>
    <p:embeddedFont>
      <p:font typeface="Lato Bold" panose="020B0604020202020204" charset="0"/>
      <p:regular r:id="rId18"/>
    </p:embeddedFont>
    <p:embeddedFont>
      <p:font typeface="Open Sans Bold" panose="020B0604020202020204" charset="0"/>
      <p:regular r:id="rId19"/>
    </p:embeddedFont>
    <p:embeddedFont>
      <p:font typeface="Scripter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81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heme" Target="theme/theme1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18.12.2025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Unofficial motto</a:t>
            </a:r>
          </a:p>
          <a:p>
            <a:endParaRPr lang="en-US"/>
          </a:p>
          <a:p>
            <a:r>
              <a:rPr lang="en-US"/>
              <a:t>Carrying on traditions at LES, but we have some exciting changes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Increase from Orange to Yellow for the 2022-2023 school year. This brings us out of Targeted Support.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-The Opportunity Myth- 4,000 students in five diverse school systems </a:t>
            </a:r>
          </a:p>
          <a:p>
            <a:endParaRPr lang="en-US"/>
          </a:p>
          <a:p>
            <a:r>
              <a:rPr lang="en-US"/>
              <a:t>- Need grade-appropriate assignments, strong instruction, deep engagement, and teachers with high expectations.</a:t>
            </a:r>
          </a:p>
          <a:p>
            <a:endParaRPr lang="en-US"/>
          </a:p>
          <a:p>
            <a:r>
              <a:rPr lang="en-US"/>
              <a:t>-Hattie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Even though we saw some improvement last year, we are focused on increasing our student achievement. 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svg"/><Relationship Id="rId3" Type="http://schemas.openxmlformats.org/officeDocument/2006/relationships/image" Target="../media/image1.jpeg"/><Relationship Id="rId7" Type="http://schemas.openxmlformats.org/officeDocument/2006/relationships/image" Target="../media/image5.sv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svg"/><Relationship Id="rId5" Type="http://schemas.openxmlformats.org/officeDocument/2006/relationships/image" Target="../media/image3.svg"/><Relationship Id="rId15" Type="http://schemas.openxmlformats.org/officeDocument/2006/relationships/image" Target="../media/image13.sv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sv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svg"/><Relationship Id="rId9" Type="http://schemas.openxmlformats.org/officeDocument/2006/relationships/image" Target="../media/image20.png"/><Relationship Id="rId14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svg"/><Relationship Id="rId7" Type="http://schemas.openxmlformats.org/officeDocument/2006/relationships/image" Target="../media/image31.sv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svg"/><Relationship Id="rId7" Type="http://schemas.openxmlformats.org/officeDocument/2006/relationships/image" Target="../media/image40.sv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sv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7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sv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5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svg"/><Relationship Id="rId11" Type="http://schemas.openxmlformats.org/officeDocument/2006/relationships/image" Target="../media/image55.png"/><Relationship Id="rId5" Type="http://schemas.openxmlformats.org/officeDocument/2006/relationships/image" Target="../media/image53.png"/><Relationship Id="rId10" Type="http://schemas.openxmlformats.org/officeDocument/2006/relationships/image" Target="../media/image36.svg"/><Relationship Id="rId4" Type="http://schemas.openxmlformats.org/officeDocument/2006/relationships/image" Target="../media/image52.svg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8026" b="-48026"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4126046" y="7041499"/>
            <a:ext cx="10392169" cy="1649393"/>
            <a:chOff x="0" y="0"/>
            <a:chExt cx="3136958" cy="497882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3136959" cy="497882"/>
            </a:xfrm>
            <a:custGeom>
              <a:avLst/>
              <a:gdLst/>
              <a:ahLst/>
              <a:cxnLst/>
              <a:rect l="l" t="t" r="r" b="b"/>
              <a:pathLst>
                <a:path w="3136959" h="497882">
                  <a:moveTo>
                    <a:pt x="2933759" y="0"/>
                  </a:moveTo>
                  <a:lnTo>
                    <a:pt x="203200" y="0"/>
                  </a:lnTo>
                  <a:lnTo>
                    <a:pt x="0" y="248941"/>
                  </a:lnTo>
                  <a:lnTo>
                    <a:pt x="203200" y="497882"/>
                  </a:lnTo>
                  <a:lnTo>
                    <a:pt x="2933759" y="497882"/>
                  </a:lnTo>
                  <a:lnTo>
                    <a:pt x="3136959" y="248941"/>
                  </a:lnTo>
                  <a:lnTo>
                    <a:pt x="2933759" y="0"/>
                  </a:lnTo>
                  <a:close/>
                </a:path>
              </a:pathLst>
            </a:custGeom>
            <a:solidFill>
              <a:srgbClr val="92B2C4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152400" y="-28575"/>
              <a:ext cx="2832158" cy="52645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380"/>
                </a:lnSpc>
              </a:pPr>
              <a:endParaRPr/>
            </a:p>
          </p:txBody>
        </p:sp>
      </p:grpSp>
      <p:sp>
        <p:nvSpPr>
          <p:cNvPr id="6" name="Freeform 6"/>
          <p:cNvSpPr/>
          <p:nvPr/>
        </p:nvSpPr>
        <p:spPr>
          <a:xfrm rot="-3263651">
            <a:off x="15161606" y="6006447"/>
            <a:ext cx="2666122" cy="3519633"/>
          </a:xfrm>
          <a:custGeom>
            <a:avLst/>
            <a:gdLst/>
            <a:ahLst/>
            <a:cxnLst/>
            <a:rect l="l" t="t" r="r" b="b"/>
            <a:pathLst>
              <a:path w="2666122" h="3519633">
                <a:moveTo>
                  <a:pt x="0" y="0"/>
                </a:moveTo>
                <a:lnTo>
                  <a:pt x="2666123" y="0"/>
                </a:lnTo>
                <a:lnTo>
                  <a:pt x="2666123" y="3519633"/>
                </a:lnTo>
                <a:lnTo>
                  <a:pt x="0" y="3519633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1925265">
            <a:off x="16121253" y="3069685"/>
            <a:ext cx="2867578" cy="2867578"/>
          </a:xfrm>
          <a:custGeom>
            <a:avLst/>
            <a:gdLst/>
            <a:ahLst/>
            <a:cxnLst/>
            <a:rect l="l" t="t" r="r" b="b"/>
            <a:pathLst>
              <a:path w="2867578" h="2867578">
                <a:moveTo>
                  <a:pt x="0" y="0"/>
                </a:moveTo>
                <a:lnTo>
                  <a:pt x="2867579" y="0"/>
                </a:lnTo>
                <a:lnTo>
                  <a:pt x="2867579" y="2867578"/>
                </a:lnTo>
                <a:lnTo>
                  <a:pt x="0" y="28675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-948580" y="-594694"/>
            <a:ext cx="5221587" cy="5098168"/>
          </a:xfrm>
          <a:custGeom>
            <a:avLst/>
            <a:gdLst/>
            <a:ahLst/>
            <a:cxnLst/>
            <a:rect l="l" t="t" r="r" b="b"/>
            <a:pathLst>
              <a:path w="5221587" h="5098168">
                <a:moveTo>
                  <a:pt x="0" y="0"/>
                </a:moveTo>
                <a:lnTo>
                  <a:pt x="5221587" y="0"/>
                </a:lnTo>
                <a:lnTo>
                  <a:pt x="5221587" y="5098168"/>
                </a:lnTo>
                <a:lnTo>
                  <a:pt x="0" y="509816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5400000">
            <a:off x="2886781" y="-1764788"/>
            <a:ext cx="3306919" cy="2781946"/>
          </a:xfrm>
          <a:custGeom>
            <a:avLst/>
            <a:gdLst/>
            <a:ahLst/>
            <a:cxnLst/>
            <a:rect l="l" t="t" r="r" b="b"/>
            <a:pathLst>
              <a:path w="3306919" h="2781946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8032418">
            <a:off x="17048128" y="6327728"/>
            <a:ext cx="3306919" cy="2781946"/>
          </a:xfrm>
          <a:custGeom>
            <a:avLst/>
            <a:gdLst/>
            <a:ahLst/>
            <a:cxnLst/>
            <a:rect l="l" t="t" r="r" b="b"/>
            <a:pathLst>
              <a:path w="3306919" h="2781946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-5400000">
            <a:off x="-1211067" y="5088912"/>
            <a:ext cx="3306919" cy="2781946"/>
          </a:xfrm>
          <a:custGeom>
            <a:avLst/>
            <a:gdLst/>
            <a:ahLst/>
            <a:cxnLst/>
            <a:rect l="l" t="t" r="r" b="b"/>
            <a:pathLst>
              <a:path w="3306919" h="2781946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5945517">
            <a:off x="13579091" y="8789680"/>
            <a:ext cx="3306919" cy="2781946"/>
          </a:xfrm>
          <a:custGeom>
            <a:avLst/>
            <a:gdLst/>
            <a:ahLst/>
            <a:cxnLst/>
            <a:rect l="l" t="t" r="r" b="b"/>
            <a:pathLst>
              <a:path w="3306919" h="2781946">
                <a:moveTo>
                  <a:pt x="0" y="0"/>
                </a:moveTo>
                <a:lnTo>
                  <a:pt x="3306919" y="0"/>
                </a:lnTo>
                <a:lnTo>
                  <a:pt x="3306919" y="2781946"/>
                </a:lnTo>
                <a:lnTo>
                  <a:pt x="0" y="278194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13" name="TextBox 13"/>
          <p:cNvSpPr txBox="1"/>
          <p:nvPr/>
        </p:nvSpPr>
        <p:spPr>
          <a:xfrm>
            <a:off x="4684461" y="6915793"/>
            <a:ext cx="9603287" cy="18150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336"/>
              </a:lnSpc>
            </a:pPr>
            <a:r>
              <a:rPr lang="en-US" sz="11399" spc="695">
                <a:solidFill>
                  <a:srgbClr val="F4F5F6"/>
                </a:solidFill>
                <a:latin typeface="Scripter"/>
                <a:ea typeface="Scripter"/>
                <a:cs typeface="Scripter"/>
                <a:sym typeface="Scripter"/>
              </a:rPr>
              <a:t>Watch Us!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633587" y="1321248"/>
            <a:ext cx="13119104" cy="43366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819"/>
              </a:lnSpc>
            </a:pPr>
            <a:r>
              <a:rPr lang="en-US" sz="14513" spc="885">
                <a:solidFill>
                  <a:srgbClr val="E6EFF4"/>
                </a:solidFill>
                <a:latin typeface="Cheddar Gothic Serif"/>
                <a:ea typeface="Cheddar Gothic Serif"/>
                <a:cs typeface="Cheddar Gothic Serif"/>
                <a:sym typeface="Cheddar Gothic Serif"/>
              </a:rPr>
              <a:t>Lancaster Elementary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2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263651">
            <a:off x="1468460" y="6146193"/>
            <a:ext cx="1341696" cy="1771216"/>
          </a:xfrm>
          <a:custGeom>
            <a:avLst/>
            <a:gdLst/>
            <a:ahLst/>
            <a:cxnLst/>
            <a:rect l="l" t="t" r="r" b="b"/>
            <a:pathLst>
              <a:path w="1341696" h="1771216">
                <a:moveTo>
                  <a:pt x="0" y="0"/>
                </a:moveTo>
                <a:lnTo>
                  <a:pt x="1341696" y="0"/>
                </a:lnTo>
                <a:lnTo>
                  <a:pt x="1341696" y="1771216"/>
                </a:lnTo>
                <a:lnTo>
                  <a:pt x="0" y="177121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1925265">
            <a:off x="1931864" y="5350550"/>
            <a:ext cx="1915923" cy="1915923"/>
          </a:xfrm>
          <a:custGeom>
            <a:avLst/>
            <a:gdLst/>
            <a:ahLst/>
            <a:cxnLst/>
            <a:rect l="l" t="t" r="r" b="b"/>
            <a:pathLst>
              <a:path w="1915923" h="1915923">
                <a:moveTo>
                  <a:pt x="0" y="0"/>
                </a:moveTo>
                <a:lnTo>
                  <a:pt x="1915923" y="0"/>
                </a:lnTo>
                <a:lnTo>
                  <a:pt x="1915923" y="1915922"/>
                </a:lnTo>
                <a:lnTo>
                  <a:pt x="0" y="19159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164406">
            <a:off x="16996813" y="1900787"/>
            <a:ext cx="3306919" cy="2781946"/>
          </a:xfrm>
          <a:custGeom>
            <a:avLst/>
            <a:gdLst/>
            <a:ahLst/>
            <a:cxnLst/>
            <a:rect l="l" t="t" r="r" b="b"/>
            <a:pathLst>
              <a:path w="3306919" h="2781946">
                <a:moveTo>
                  <a:pt x="0" y="0"/>
                </a:moveTo>
                <a:lnTo>
                  <a:pt x="3306919" y="0"/>
                </a:lnTo>
                <a:lnTo>
                  <a:pt x="3306919" y="2781945"/>
                </a:lnTo>
                <a:lnTo>
                  <a:pt x="0" y="27819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287002" y="678116"/>
            <a:ext cx="7650237" cy="3175859"/>
          </a:xfrm>
          <a:custGeom>
            <a:avLst/>
            <a:gdLst/>
            <a:ahLst/>
            <a:cxnLst/>
            <a:rect l="l" t="t" r="r" b="b"/>
            <a:pathLst>
              <a:path w="7650237" h="3175859">
                <a:moveTo>
                  <a:pt x="0" y="0"/>
                </a:moveTo>
                <a:lnTo>
                  <a:pt x="7650237" y="0"/>
                </a:lnTo>
                <a:lnTo>
                  <a:pt x="7650237" y="3175860"/>
                </a:lnTo>
                <a:lnTo>
                  <a:pt x="0" y="317586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t="-8399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353982" y="3495484"/>
            <a:ext cx="5712695" cy="5762816"/>
          </a:xfrm>
          <a:custGeom>
            <a:avLst/>
            <a:gdLst/>
            <a:ahLst/>
            <a:cxnLst/>
            <a:rect l="l" t="t" r="r" b="b"/>
            <a:pathLst>
              <a:path w="5712695" h="5762816">
                <a:moveTo>
                  <a:pt x="0" y="0"/>
                </a:moveTo>
                <a:lnTo>
                  <a:pt x="5712696" y="0"/>
                </a:lnTo>
                <a:lnTo>
                  <a:pt x="5712696" y="5762816"/>
                </a:lnTo>
                <a:lnTo>
                  <a:pt x="0" y="576281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2083" t="-597" b="-597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9342692" y="8213230"/>
            <a:ext cx="6307088" cy="2090139"/>
          </a:xfrm>
          <a:custGeom>
            <a:avLst/>
            <a:gdLst/>
            <a:ahLst/>
            <a:cxnLst/>
            <a:rect l="l" t="t" r="r" b="b"/>
            <a:pathLst>
              <a:path w="6307088" h="2090139">
                <a:moveTo>
                  <a:pt x="0" y="0"/>
                </a:moveTo>
                <a:lnTo>
                  <a:pt x="6307087" y="0"/>
                </a:lnTo>
                <a:lnTo>
                  <a:pt x="6307087" y="2090140"/>
                </a:lnTo>
                <a:lnTo>
                  <a:pt x="0" y="209014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-330877">
            <a:off x="8009361" y="1988991"/>
            <a:ext cx="4295428" cy="4191205"/>
          </a:xfrm>
          <a:custGeom>
            <a:avLst/>
            <a:gdLst/>
            <a:ahLst/>
            <a:cxnLst/>
            <a:rect l="l" t="t" r="r" b="b"/>
            <a:pathLst>
              <a:path w="4295428" h="4191205">
                <a:moveTo>
                  <a:pt x="0" y="0"/>
                </a:moveTo>
                <a:lnTo>
                  <a:pt x="4295428" y="0"/>
                </a:lnTo>
                <a:lnTo>
                  <a:pt x="4295428" y="4191205"/>
                </a:lnTo>
                <a:lnTo>
                  <a:pt x="0" y="4191205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-46451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342692" y="5960204"/>
            <a:ext cx="6320535" cy="2053005"/>
          </a:xfrm>
          <a:custGeom>
            <a:avLst/>
            <a:gdLst/>
            <a:ahLst/>
            <a:cxnLst/>
            <a:rect l="l" t="t" r="r" b="b"/>
            <a:pathLst>
              <a:path w="6320535" h="2053005">
                <a:moveTo>
                  <a:pt x="0" y="0"/>
                </a:moveTo>
                <a:lnTo>
                  <a:pt x="6320535" y="0"/>
                </a:lnTo>
                <a:lnTo>
                  <a:pt x="6320535" y="2053005"/>
                </a:lnTo>
                <a:lnTo>
                  <a:pt x="0" y="2053005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t="-3737" b="-1442"/>
            </a:stretch>
          </a:blipFill>
        </p:spPr>
      </p:sp>
      <p:sp>
        <p:nvSpPr>
          <p:cNvPr id="10" name="Freeform 10"/>
          <p:cNvSpPr/>
          <p:nvPr/>
        </p:nvSpPr>
        <p:spPr>
          <a:xfrm rot="680583">
            <a:off x="12314266" y="2190787"/>
            <a:ext cx="4942320" cy="3736563"/>
          </a:xfrm>
          <a:custGeom>
            <a:avLst/>
            <a:gdLst/>
            <a:ahLst/>
            <a:cxnLst/>
            <a:rect l="l" t="t" r="r" b="b"/>
            <a:pathLst>
              <a:path w="4942320" h="3736563">
                <a:moveTo>
                  <a:pt x="0" y="0"/>
                </a:moveTo>
                <a:lnTo>
                  <a:pt x="4942320" y="0"/>
                </a:lnTo>
                <a:lnTo>
                  <a:pt x="4942320" y="3736562"/>
                </a:lnTo>
                <a:lnTo>
                  <a:pt x="0" y="3736562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r="-13476"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5806979" y="287346"/>
            <a:ext cx="11300675" cy="1504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1159"/>
              </a:lnSpc>
              <a:spcBef>
                <a:spcPct val="0"/>
              </a:spcBef>
            </a:pPr>
            <a:r>
              <a:rPr lang="en-US" sz="9299" spc="567">
                <a:solidFill>
                  <a:srgbClr val="F4F5F6"/>
                </a:solidFill>
                <a:latin typeface="Scripter"/>
                <a:ea typeface="Scripter"/>
                <a:cs typeface="Scripter"/>
                <a:sym typeface="Scripter"/>
              </a:rPr>
              <a:t>2025 KSA Results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2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912071">
            <a:off x="17175111" y="3779160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2" y="0"/>
                </a:lnTo>
                <a:lnTo>
                  <a:pt x="2759402" y="2555896"/>
                </a:lnTo>
                <a:lnTo>
                  <a:pt x="0" y="2555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4979135" y="7863642"/>
            <a:ext cx="8927051" cy="2174954"/>
          </a:xfrm>
          <a:custGeom>
            <a:avLst/>
            <a:gdLst/>
            <a:ahLst/>
            <a:cxnLst/>
            <a:rect l="l" t="t" r="r" b="b"/>
            <a:pathLst>
              <a:path w="8927051" h="2174954">
                <a:moveTo>
                  <a:pt x="0" y="0"/>
                </a:moveTo>
                <a:lnTo>
                  <a:pt x="8927050" y="0"/>
                </a:lnTo>
                <a:lnTo>
                  <a:pt x="8927050" y="2174954"/>
                </a:lnTo>
                <a:lnTo>
                  <a:pt x="0" y="217495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1658552" y="7138757"/>
            <a:ext cx="14970897" cy="2649760"/>
            <a:chOff x="0" y="0"/>
            <a:chExt cx="4772310" cy="844671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772310" cy="844671"/>
            </a:xfrm>
            <a:custGeom>
              <a:avLst/>
              <a:gdLst/>
              <a:ahLst/>
              <a:cxnLst/>
              <a:rect l="l" t="t" r="r" b="b"/>
              <a:pathLst>
                <a:path w="4772310" h="844671">
                  <a:moveTo>
                    <a:pt x="4569110" y="0"/>
                  </a:moveTo>
                  <a:lnTo>
                    <a:pt x="203200" y="0"/>
                  </a:lnTo>
                  <a:lnTo>
                    <a:pt x="0" y="422335"/>
                  </a:lnTo>
                  <a:lnTo>
                    <a:pt x="203200" y="844671"/>
                  </a:lnTo>
                  <a:lnTo>
                    <a:pt x="4569110" y="844671"/>
                  </a:lnTo>
                  <a:lnTo>
                    <a:pt x="4772310" y="422335"/>
                  </a:lnTo>
                  <a:lnTo>
                    <a:pt x="4569110" y="0"/>
                  </a:lnTo>
                  <a:close/>
                </a:path>
              </a:pathLst>
            </a:custGeom>
            <a:solidFill>
              <a:srgbClr val="92B2C4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152400" y="-38100"/>
              <a:ext cx="4467510" cy="8827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5069"/>
                </a:lnSpc>
              </a:pPr>
              <a:endParaRPr/>
            </a:p>
            <a:p>
              <a:pPr algn="ctr">
                <a:lnSpc>
                  <a:spcPts val="4679"/>
                </a:lnSpc>
              </a:pPr>
              <a:r>
                <a:rPr lang="en-US" sz="3599" b="1">
                  <a:solidFill>
                    <a:srgbClr val="E6EFF4"/>
                  </a:solidFill>
                  <a:latin typeface="Open Sans Bold"/>
                  <a:ea typeface="Open Sans Bold"/>
                  <a:cs typeface="Open Sans Bold"/>
                  <a:sym typeface="Open Sans Bold"/>
                </a:rPr>
                <a:t>When students are not exposed to grade-level work, they are denied the opportunity to master it.</a:t>
              </a:r>
            </a:p>
            <a:p>
              <a:pPr algn="ctr">
                <a:lnSpc>
                  <a:spcPts val="4679"/>
                </a:lnSpc>
              </a:pPr>
              <a:endParaRPr lang="en-US" sz="3599" b="1">
                <a:solidFill>
                  <a:srgbClr val="E6EFF4"/>
                </a:solidFill>
                <a:latin typeface="Open Sans Bold"/>
                <a:ea typeface="Open Sans Bold"/>
                <a:cs typeface="Open Sans Bold"/>
                <a:sym typeface="Open Sans Bold"/>
              </a:endParaRPr>
            </a:p>
          </p:txBody>
        </p:sp>
      </p:grpSp>
      <p:sp>
        <p:nvSpPr>
          <p:cNvPr id="7" name="Freeform 7"/>
          <p:cNvSpPr/>
          <p:nvPr/>
        </p:nvSpPr>
        <p:spPr>
          <a:xfrm>
            <a:off x="14644885" y="-307181"/>
            <a:ext cx="4077393" cy="4114800"/>
          </a:xfrm>
          <a:custGeom>
            <a:avLst/>
            <a:gdLst/>
            <a:ahLst/>
            <a:cxnLst/>
            <a:rect l="l" t="t" r="r" b="b"/>
            <a:pathLst>
              <a:path w="4077393" h="4114800">
                <a:moveTo>
                  <a:pt x="0" y="0"/>
                </a:moveTo>
                <a:lnTo>
                  <a:pt x="4077392" y="0"/>
                </a:lnTo>
                <a:lnTo>
                  <a:pt x="407739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2912071">
            <a:off x="12565943" y="-1407832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1" y="0"/>
                </a:lnTo>
                <a:lnTo>
                  <a:pt x="2759401" y="2555896"/>
                </a:lnTo>
                <a:lnTo>
                  <a:pt x="0" y="2555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707898">
            <a:off x="-613077" y="5052641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2" y="0"/>
                </a:lnTo>
                <a:lnTo>
                  <a:pt x="2759402" y="2555896"/>
                </a:lnTo>
                <a:lnTo>
                  <a:pt x="0" y="255589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707898">
            <a:off x="4180066" y="9206224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1" y="0"/>
                </a:lnTo>
                <a:lnTo>
                  <a:pt x="2759401" y="2555895"/>
                </a:lnTo>
                <a:lnTo>
                  <a:pt x="0" y="255589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13000390" y="139575"/>
            <a:ext cx="3683191" cy="4657961"/>
          </a:xfrm>
          <a:custGeom>
            <a:avLst/>
            <a:gdLst/>
            <a:ahLst/>
            <a:cxnLst/>
            <a:rect l="l" t="t" r="r" b="b"/>
            <a:pathLst>
              <a:path w="3683191" h="4657961">
                <a:moveTo>
                  <a:pt x="0" y="0"/>
                </a:moveTo>
                <a:lnTo>
                  <a:pt x="3683191" y="0"/>
                </a:lnTo>
                <a:lnTo>
                  <a:pt x="3683191" y="4657961"/>
                </a:lnTo>
                <a:lnTo>
                  <a:pt x="0" y="465796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 rot="-1295783">
            <a:off x="-340710" y="548047"/>
            <a:ext cx="5765127" cy="3841016"/>
          </a:xfrm>
          <a:custGeom>
            <a:avLst/>
            <a:gdLst/>
            <a:ahLst/>
            <a:cxnLst/>
            <a:rect l="l" t="t" r="r" b="b"/>
            <a:pathLst>
              <a:path w="5765127" h="3841016">
                <a:moveTo>
                  <a:pt x="0" y="0"/>
                </a:moveTo>
                <a:lnTo>
                  <a:pt x="5765127" y="0"/>
                </a:lnTo>
                <a:lnTo>
                  <a:pt x="5765127" y="3841017"/>
                </a:lnTo>
                <a:lnTo>
                  <a:pt x="0" y="3841017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2998302" y="2021134"/>
            <a:ext cx="12291396" cy="4665055"/>
          </a:xfrm>
          <a:custGeom>
            <a:avLst/>
            <a:gdLst/>
            <a:ahLst/>
            <a:cxnLst/>
            <a:rect l="l" t="t" r="r" b="b"/>
            <a:pathLst>
              <a:path w="12291396" h="4665055">
                <a:moveTo>
                  <a:pt x="0" y="0"/>
                </a:moveTo>
                <a:lnTo>
                  <a:pt x="12291396" y="0"/>
                </a:lnTo>
                <a:lnTo>
                  <a:pt x="12291396" y="4665055"/>
                </a:lnTo>
                <a:lnTo>
                  <a:pt x="0" y="4665055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3490" b="-3490"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2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189575">
            <a:off x="1280015" y="-1908585"/>
            <a:ext cx="4536968" cy="2897988"/>
          </a:xfrm>
          <a:custGeom>
            <a:avLst/>
            <a:gdLst/>
            <a:ahLst/>
            <a:cxnLst/>
            <a:rect l="l" t="t" r="r" b="b"/>
            <a:pathLst>
              <a:path w="4536968" h="289798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-2118070">
            <a:off x="16688607" y="1697332"/>
            <a:ext cx="3965843" cy="2533182"/>
          </a:xfrm>
          <a:custGeom>
            <a:avLst/>
            <a:gdLst/>
            <a:ahLst/>
            <a:cxnLst/>
            <a:rect l="l" t="t" r="r" b="b"/>
            <a:pathLst>
              <a:path w="3965843" h="2533182">
                <a:moveTo>
                  <a:pt x="0" y="0"/>
                </a:moveTo>
                <a:lnTo>
                  <a:pt x="3965842" y="0"/>
                </a:lnTo>
                <a:lnTo>
                  <a:pt x="3965842" y="2533182"/>
                </a:lnTo>
                <a:lnTo>
                  <a:pt x="0" y="253318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flipH="1">
            <a:off x="15986422" y="7434510"/>
            <a:ext cx="2133960" cy="2897970"/>
          </a:xfrm>
          <a:custGeom>
            <a:avLst/>
            <a:gdLst/>
            <a:ahLst/>
            <a:cxnLst/>
            <a:rect l="l" t="t" r="r" b="b"/>
            <a:pathLst>
              <a:path w="2133960" h="2897970">
                <a:moveTo>
                  <a:pt x="2133960" y="0"/>
                </a:moveTo>
                <a:lnTo>
                  <a:pt x="0" y="0"/>
                </a:lnTo>
                <a:lnTo>
                  <a:pt x="0" y="2897970"/>
                </a:lnTo>
                <a:lnTo>
                  <a:pt x="2133960" y="2897970"/>
                </a:lnTo>
                <a:lnTo>
                  <a:pt x="213396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-2118070">
            <a:off x="10363070" y="9479042"/>
            <a:ext cx="3965843" cy="2533182"/>
          </a:xfrm>
          <a:custGeom>
            <a:avLst/>
            <a:gdLst/>
            <a:ahLst/>
            <a:cxnLst/>
            <a:rect l="l" t="t" r="r" b="b"/>
            <a:pathLst>
              <a:path w="3965843" h="2533182">
                <a:moveTo>
                  <a:pt x="0" y="0"/>
                </a:moveTo>
                <a:lnTo>
                  <a:pt x="3965842" y="0"/>
                </a:lnTo>
                <a:lnTo>
                  <a:pt x="3965842" y="2533182"/>
                </a:lnTo>
                <a:lnTo>
                  <a:pt x="0" y="253318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-4621964">
            <a:off x="-588135" y="-90488"/>
            <a:ext cx="4032504" cy="4114800"/>
          </a:xfrm>
          <a:custGeom>
            <a:avLst/>
            <a:gdLst/>
            <a:ahLst/>
            <a:cxnLst/>
            <a:rect l="l" t="t" r="r" b="b"/>
            <a:pathLst>
              <a:path w="4032504" h="4114800">
                <a:moveTo>
                  <a:pt x="0" y="0"/>
                </a:moveTo>
                <a:lnTo>
                  <a:pt x="4032504" y="0"/>
                </a:lnTo>
                <a:lnTo>
                  <a:pt x="403250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-3189575">
            <a:off x="-2821567" y="2944421"/>
            <a:ext cx="4536968" cy="2897988"/>
          </a:xfrm>
          <a:custGeom>
            <a:avLst/>
            <a:gdLst/>
            <a:ahLst/>
            <a:cxnLst/>
            <a:rect l="l" t="t" r="r" b="b"/>
            <a:pathLst>
              <a:path w="4536968" h="2897988">
                <a:moveTo>
                  <a:pt x="0" y="0"/>
                </a:moveTo>
                <a:lnTo>
                  <a:pt x="4536968" y="0"/>
                </a:lnTo>
                <a:lnTo>
                  <a:pt x="4536968" y="2897988"/>
                </a:lnTo>
                <a:lnTo>
                  <a:pt x="0" y="289798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442980" y="1028700"/>
            <a:ext cx="5019984" cy="6405810"/>
          </a:xfrm>
          <a:custGeom>
            <a:avLst/>
            <a:gdLst/>
            <a:ahLst/>
            <a:cxnLst/>
            <a:rect l="l" t="t" r="r" b="b"/>
            <a:pathLst>
              <a:path w="5019984" h="6405810">
                <a:moveTo>
                  <a:pt x="0" y="0"/>
                </a:moveTo>
                <a:lnTo>
                  <a:pt x="5019984" y="0"/>
                </a:lnTo>
                <a:lnTo>
                  <a:pt x="5019984" y="6405810"/>
                </a:lnTo>
                <a:lnTo>
                  <a:pt x="0" y="640581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t="-1847" r="-3508" b="-4883"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9995747" y="1028700"/>
            <a:ext cx="5168732" cy="6211295"/>
          </a:xfrm>
          <a:custGeom>
            <a:avLst/>
            <a:gdLst/>
            <a:ahLst/>
            <a:cxnLst/>
            <a:rect l="l" t="t" r="r" b="b"/>
            <a:pathLst>
              <a:path w="5168732" h="6211295">
                <a:moveTo>
                  <a:pt x="0" y="0"/>
                </a:moveTo>
                <a:lnTo>
                  <a:pt x="5168733" y="0"/>
                </a:lnTo>
                <a:lnTo>
                  <a:pt x="5168733" y="6211295"/>
                </a:lnTo>
                <a:lnTo>
                  <a:pt x="0" y="621129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t="-5033" b="-2688"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121788" y="7713825"/>
            <a:ext cx="7662367" cy="21386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80"/>
              </a:lnSpc>
              <a:spcBef>
                <a:spcPct val="0"/>
              </a:spcBef>
            </a:pPr>
            <a:r>
              <a:rPr lang="en-US" sz="2600" b="1">
                <a:solidFill>
                  <a:srgbClr val="E6EFF4"/>
                </a:solidFill>
                <a:latin typeface="Lato Bold"/>
                <a:ea typeface="Lato Bold"/>
                <a:cs typeface="Lato Bold"/>
                <a:sym typeface="Lato Bold"/>
              </a:rPr>
              <a:t>“Students spend most of their time in school without access to four key resources: grade-appropriate assignments, strong instruction, deep engagement, and teachers who hold high expectations.”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287748" y="7704300"/>
            <a:ext cx="7033536" cy="17564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10"/>
              </a:lnSpc>
              <a:spcBef>
                <a:spcPct val="0"/>
              </a:spcBef>
            </a:pPr>
            <a:r>
              <a:rPr lang="en-US" sz="2700" b="1">
                <a:solidFill>
                  <a:srgbClr val="F4F5F6"/>
                </a:solidFill>
                <a:latin typeface="Lato Bold"/>
                <a:ea typeface="Lato Bold"/>
                <a:cs typeface="Lato Bold"/>
                <a:sym typeface="Lato Bold"/>
              </a:rPr>
              <a:t>“When students who started the year behind grade level had access to stronger instruction, they closed gaps with their peers by six months.”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2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2912071">
            <a:off x="17175111" y="3779160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2" y="0"/>
                </a:lnTo>
                <a:lnTo>
                  <a:pt x="2759402" y="2555896"/>
                </a:lnTo>
                <a:lnTo>
                  <a:pt x="0" y="2555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3336130" y="804580"/>
            <a:ext cx="4077393" cy="4114800"/>
          </a:xfrm>
          <a:custGeom>
            <a:avLst/>
            <a:gdLst/>
            <a:ahLst/>
            <a:cxnLst/>
            <a:rect l="l" t="t" r="r" b="b"/>
            <a:pathLst>
              <a:path w="4077393" h="4114800">
                <a:moveTo>
                  <a:pt x="0" y="0"/>
                </a:moveTo>
                <a:lnTo>
                  <a:pt x="4077393" y="0"/>
                </a:lnTo>
                <a:lnTo>
                  <a:pt x="407739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2912071">
            <a:off x="12565943" y="-1407832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1" y="0"/>
                </a:lnTo>
                <a:lnTo>
                  <a:pt x="2759401" y="2555896"/>
                </a:lnTo>
                <a:lnTo>
                  <a:pt x="0" y="2555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707898">
            <a:off x="-613077" y="5052641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2" y="0"/>
                </a:lnTo>
                <a:lnTo>
                  <a:pt x="2759402" y="2555896"/>
                </a:lnTo>
                <a:lnTo>
                  <a:pt x="0" y="255589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707898">
            <a:off x="4180066" y="9206224"/>
            <a:ext cx="2759402" cy="2555896"/>
          </a:xfrm>
          <a:custGeom>
            <a:avLst/>
            <a:gdLst/>
            <a:ahLst/>
            <a:cxnLst/>
            <a:rect l="l" t="t" r="r" b="b"/>
            <a:pathLst>
              <a:path w="2759402" h="2555896">
                <a:moveTo>
                  <a:pt x="0" y="0"/>
                </a:moveTo>
                <a:lnTo>
                  <a:pt x="2759401" y="0"/>
                </a:lnTo>
                <a:lnTo>
                  <a:pt x="2759401" y="2555895"/>
                </a:lnTo>
                <a:lnTo>
                  <a:pt x="0" y="255589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879861" y="5859815"/>
            <a:ext cx="16923356" cy="3952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840"/>
              </a:lnSpc>
            </a:pPr>
            <a:endParaRPr/>
          </a:p>
          <a:p>
            <a:pPr algn="l">
              <a:lnSpc>
                <a:spcPts val="3840"/>
              </a:lnSpc>
            </a:pPr>
            <a:endParaRPr/>
          </a:p>
          <a:p>
            <a:pPr algn="l">
              <a:lnSpc>
                <a:spcPts val="3840"/>
              </a:lnSpc>
            </a:pPr>
            <a:endParaRPr/>
          </a:p>
          <a:p>
            <a:pPr algn="l">
              <a:lnSpc>
                <a:spcPts val="3840"/>
              </a:lnSpc>
            </a:pPr>
            <a:endParaRPr/>
          </a:p>
          <a:p>
            <a:pPr algn="l">
              <a:lnSpc>
                <a:spcPts val="3840"/>
              </a:lnSpc>
            </a:pPr>
            <a:r>
              <a:rPr lang="en-US" sz="3200" b="1" spc="195">
                <a:solidFill>
                  <a:srgbClr val="F4F5F6"/>
                </a:solidFill>
                <a:latin typeface="Lato Bold"/>
                <a:ea typeface="Lato Bold"/>
                <a:cs typeface="Lato Bold"/>
                <a:sym typeface="Lato Bold"/>
              </a:rPr>
              <a:t>Trajectory-changing schools align curriculum, materials, interventions, and assessments around clear grade-level expectations so everyone understands their role and how the work connects.</a:t>
            </a:r>
          </a:p>
          <a:p>
            <a:pPr marL="0" lvl="0" indent="0" algn="l">
              <a:lnSpc>
                <a:spcPts val="3840"/>
              </a:lnSpc>
              <a:spcBef>
                <a:spcPct val="0"/>
              </a:spcBef>
            </a:pPr>
            <a:endParaRPr lang="en-US" sz="3200" b="1" spc="195">
              <a:solidFill>
                <a:srgbClr val="F4F5F6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395079" y="4881280"/>
            <a:ext cx="17892921" cy="1045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59"/>
              </a:lnSpc>
              <a:spcBef>
                <a:spcPct val="0"/>
              </a:spcBef>
            </a:pPr>
            <a:r>
              <a:rPr lang="en-US" sz="3199" b="1">
                <a:solidFill>
                  <a:srgbClr val="F4F5F6"/>
                </a:solidFill>
                <a:latin typeface="Lato Bold"/>
                <a:ea typeface="Lato Bold"/>
                <a:cs typeface="Lato Bold"/>
                <a:sym typeface="Lato Bold"/>
              </a:rPr>
              <a:t>Trajectory-changing schools minimize classroom variation so all students engage in grade-level work—with consistent supports and shared high expectations.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5686460" y="675644"/>
            <a:ext cx="6117285" cy="22657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28"/>
              </a:lnSpc>
            </a:pPr>
            <a:r>
              <a:rPr lang="en-US" sz="11953" spc="-239">
                <a:solidFill>
                  <a:srgbClr val="004755"/>
                </a:solidFill>
                <a:latin typeface="Knockout Featherweight Ultra-Bold"/>
                <a:ea typeface="Knockout Featherweight Ultra-Bold"/>
                <a:cs typeface="Knockout Featherweight Ultra-Bold"/>
                <a:sym typeface="Knockout Featherweight Ultra-Bold"/>
              </a:rPr>
              <a:t>BELONGING</a:t>
            </a:r>
          </a:p>
          <a:p>
            <a:pPr algn="ctr">
              <a:lnSpc>
                <a:spcPts val="8128"/>
              </a:lnSpc>
            </a:pPr>
            <a:endParaRPr lang="en-US" sz="11953" spc="-239">
              <a:solidFill>
                <a:srgbClr val="004755"/>
              </a:solidFill>
              <a:latin typeface="Knockout Featherweight Ultra-Bold"/>
              <a:ea typeface="Knockout Featherweight Ultra-Bold"/>
              <a:cs typeface="Knockout Featherweight Ultra-Bold"/>
              <a:sym typeface="Knockout Featherweight Ultra-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719095" y="3779613"/>
            <a:ext cx="6084650" cy="12299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52"/>
              </a:lnSpc>
            </a:pPr>
            <a:r>
              <a:rPr lang="en-US" sz="11988" spc="-239">
                <a:solidFill>
                  <a:srgbClr val="004755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CONSISTENCY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719095" y="6764690"/>
            <a:ext cx="6370673" cy="12890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535"/>
              </a:lnSpc>
            </a:pPr>
            <a:r>
              <a:rPr lang="en-US" sz="12552" spc="-251">
                <a:solidFill>
                  <a:srgbClr val="004755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COHERENCE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692756" y="1921957"/>
            <a:ext cx="17595244" cy="1045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59"/>
              </a:lnSpc>
              <a:spcBef>
                <a:spcPct val="0"/>
              </a:spcBef>
            </a:pPr>
            <a:r>
              <a:rPr lang="en-US" sz="3199" b="1">
                <a:solidFill>
                  <a:srgbClr val="F4F5F6"/>
                </a:solidFill>
                <a:latin typeface="Lato Bold"/>
                <a:ea typeface="Lato Bold"/>
                <a:cs typeface="Lato Bold"/>
                <a:sym typeface="Lato Bold"/>
              </a:rPr>
              <a:t>Trajectory-changing schools know every student deeply, and provide targeted supports that guide students to long-term grade-level success.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2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3713629" y="257661"/>
            <a:ext cx="10860741" cy="10467039"/>
          </a:xfrm>
          <a:custGeom>
            <a:avLst/>
            <a:gdLst/>
            <a:ahLst/>
            <a:cxnLst/>
            <a:rect l="l" t="t" r="r" b="b"/>
            <a:pathLst>
              <a:path w="10860741" h="10467039">
                <a:moveTo>
                  <a:pt x="0" y="0"/>
                </a:moveTo>
                <a:lnTo>
                  <a:pt x="10860742" y="0"/>
                </a:lnTo>
                <a:lnTo>
                  <a:pt x="10860742" y="10467039"/>
                </a:lnTo>
                <a:lnTo>
                  <a:pt x="0" y="1046703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643538" y="286611"/>
            <a:ext cx="4229226" cy="1612974"/>
          </a:xfrm>
          <a:custGeom>
            <a:avLst/>
            <a:gdLst/>
            <a:ahLst/>
            <a:cxnLst/>
            <a:rect l="l" t="t" r="r" b="b"/>
            <a:pathLst>
              <a:path w="4229226" h="1612974">
                <a:moveTo>
                  <a:pt x="0" y="0"/>
                </a:moveTo>
                <a:lnTo>
                  <a:pt x="4229226" y="0"/>
                </a:lnTo>
                <a:lnTo>
                  <a:pt x="4229226" y="1612974"/>
                </a:lnTo>
                <a:lnTo>
                  <a:pt x="0" y="161297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t="-1495" b="-763"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1676676" y="257661"/>
            <a:ext cx="6446984" cy="4958429"/>
          </a:xfrm>
          <a:custGeom>
            <a:avLst/>
            <a:gdLst/>
            <a:ahLst/>
            <a:cxnLst/>
            <a:rect l="l" t="t" r="r" b="b"/>
            <a:pathLst>
              <a:path w="6446984" h="4958429">
                <a:moveTo>
                  <a:pt x="0" y="0"/>
                </a:moveTo>
                <a:lnTo>
                  <a:pt x="6446984" y="0"/>
                </a:lnTo>
                <a:lnTo>
                  <a:pt x="6446984" y="4958429"/>
                </a:lnTo>
                <a:lnTo>
                  <a:pt x="0" y="495842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85725" cap="sq">
            <a:solidFill>
              <a:srgbClr val="000000"/>
            </a:solidFill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8982761" y="1899585"/>
            <a:ext cx="6422109" cy="4443254"/>
          </a:xfrm>
          <a:custGeom>
            <a:avLst/>
            <a:gdLst/>
            <a:ahLst/>
            <a:cxnLst/>
            <a:rect l="l" t="t" r="r" b="b"/>
            <a:pathLst>
              <a:path w="6422109" h="4443254">
                <a:moveTo>
                  <a:pt x="0" y="0"/>
                </a:moveTo>
                <a:lnTo>
                  <a:pt x="6422109" y="0"/>
                </a:lnTo>
                <a:lnTo>
                  <a:pt x="6422109" y="4443254"/>
                </a:lnTo>
                <a:lnTo>
                  <a:pt x="0" y="444325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3887" r="-11424"/>
            </a:stretch>
          </a:blipFill>
          <a:ln w="85725" cap="sq">
            <a:solidFill>
              <a:srgbClr val="000000"/>
            </a:solidFill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4210510" y="5491181"/>
            <a:ext cx="5846101" cy="4531877"/>
          </a:xfrm>
          <a:custGeom>
            <a:avLst/>
            <a:gdLst/>
            <a:ahLst/>
            <a:cxnLst/>
            <a:rect l="l" t="t" r="r" b="b"/>
            <a:pathLst>
              <a:path w="5846101" h="4531877">
                <a:moveTo>
                  <a:pt x="0" y="0"/>
                </a:moveTo>
                <a:lnTo>
                  <a:pt x="5846100" y="0"/>
                </a:lnTo>
                <a:lnTo>
                  <a:pt x="5846100" y="4531877"/>
                </a:lnTo>
                <a:lnTo>
                  <a:pt x="0" y="453187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r="-11153"/>
            </a:stretch>
          </a:blipFill>
          <a:ln w="85725" cap="sq">
            <a:solidFill>
              <a:srgbClr val="000000"/>
            </a:solidFill>
            <a:prstDash val="solid"/>
            <a:miter/>
          </a:ln>
        </p:spPr>
      </p:sp>
      <p:sp>
        <p:nvSpPr>
          <p:cNvPr id="7" name="TextBox 7"/>
          <p:cNvSpPr txBox="1"/>
          <p:nvPr/>
        </p:nvSpPr>
        <p:spPr>
          <a:xfrm>
            <a:off x="11105459" y="6800195"/>
            <a:ext cx="5844236" cy="2590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128"/>
              </a:lnSpc>
              <a:spcBef>
                <a:spcPct val="0"/>
              </a:spcBef>
            </a:pPr>
            <a:r>
              <a:rPr lang="en-US" sz="8440" spc="514">
                <a:solidFill>
                  <a:srgbClr val="F4F5F6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Teacher LEaders</a:t>
            </a:r>
          </a:p>
        </p:txBody>
      </p:sp>
      <p:sp>
        <p:nvSpPr>
          <p:cNvPr id="8" name="Freeform 8"/>
          <p:cNvSpPr/>
          <p:nvPr/>
        </p:nvSpPr>
        <p:spPr>
          <a:xfrm>
            <a:off x="0" y="5365097"/>
            <a:ext cx="3683191" cy="4657961"/>
          </a:xfrm>
          <a:custGeom>
            <a:avLst/>
            <a:gdLst/>
            <a:ahLst/>
            <a:cxnLst/>
            <a:rect l="l" t="t" r="r" b="b"/>
            <a:pathLst>
              <a:path w="3683191" h="4657961">
                <a:moveTo>
                  <a:pt x="0" y="0"/>
                </a:moveTo>
                <a:lnTo>
                  <a:pt x="3683191" y="0"/>
                </a:lnTo>
                <a:lnTo>
                  <a:pt x="3683191" y="4657961"/>
                </a:lnTo>
                <a:lnTo>
                  <a:pt x="0" y="465796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262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6725801" y="2783518"/>
            <a:ext cx="6007992" cy="3334435"/>
          </a:xfrm>
          <a:custGeom>
            <a:avLst/>
            <a:gdLst/>
            <a:ahLst/>
            <a:cxnLst/>
            <a:rect l="l" t="t" r="r" b="b"/>
            <a:pathLst>
              <a:path w="6007992" h="3334435">
                <a:moveTo>
                  <a:pt x="0" y="0"/>
                </a:moveTo>
                <a:lnTo>
                  <a:pt x="6007991" y="0"/>
                </a:lnTo>
                <a:lnTo>
                  <a:pt x="6007991" y="3334436"/>
                </a:lnTo>
                <a:lnTo>
                  <a:pt x="0" y="33344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362254" y="2783518"/>
            <a:ext cx="5953531" cy="3304210"/>
          </a:xfrm>
          <a:custGeom>
            <a:avLst/>
            <a:gdLst/>
            <a:ahLst/>
            <a:cxnLst/>
            <a:rect l="l" t="t" r="r" b="b"/>
            <a:pathLst>
              <a:path w="5953531" h="3304210">
                <a:moveTo>
                  <a:pt x="0" y="0"/>
                </a:moveTo>
                <a:lnTo>
                  <a:pt x="5953531" y="0"/>
                </a:lnTo>
                <a:lnTo>
                  <a:pt x="5953531" y="3304210"/>
                </a:lnTo>
                <a:lnTo>
                  <a:pt x="0" y="330421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6932707" y="6707461"/>
            <a:ext cx="5867378" cy="3256395"/>
          </a:xfrm>
          <a:custGeom>
            <a:avLst/>
            <a:gdLst/>
            <a:ahLst/>
            <a:cxnLst/>
            <a:rect l="l" t="t" r="r" b="b"/>
            <a:pathLst>
              <a:path w="5867378" h="3256395">
                <a:moveTo>
                  <a:pt x="0" y="0"/>
                </a:moveTo>
                <a:lnTo>
                  <a:pt x="5867377" y="0"/>
                </a:lnTo>
                <a:lnTo>
                  <a:pt x="5867377" y="3256395"/>
                </a:lnTo>
                <a:lnTo>
                  <a:pt x="0" y="325639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393947" y="6677236"/>
            <a:ext cx="5921838" cy="3286620"/>
          </a:xfrm>
          <a:custGeom>
            <a:avLst/>
            <a:gdLst/>
            <a:ahLst/>
            <a:cxnLst/>
            <a:rect l="l" t="t" r="r" b="b"/>
            <a:pathLst>
              <a:path w="5921838" h="3286620">
                <a:moveTo>
                  <a:pt x="0" y="0"/>
                </a:moveTo>
                <a:lnTo>
                  <a:pt x="5921838" y="0"/>
                </a:lnTo>
                <a:lnTo>
                  <a:pt x="5921838" y="3286620"/>
                </a:lnTo>
                <a:lnTo>
                  <a:pt x="0" y="328662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 rot="1462031">
            <a:off x="10484384" y="729741"/>
            <a:ext cx="9507023" cy="5892017"/>
            <a:chOff x="0" y="0"/>
            <a:chExt cx="12676031" cy="7856023"/>
          </a:xfrm>
        </p:grpSpPr>
        <p:sp>
          <p:nvSpPr>
            <p:cNvPr id="7" name="Freeform 7"/>
            <p:cNvSpPr/>
            <p:nvPr/>
          </p:nvSpPr>
          <p:spPr>
            <a:xfrm rot="1254322">
              <a:off x="482781" y="937538"/>
              <a:ext cx="5956828" cy="3804924"/>
            </a:xfrm>
            <a:custGeom>
              <a:avLst/>
              <a:gdLst/>
              <a:ahLst/>
              <a:cxnLst/>
              <a:rect l="l" t="t" r="r" b="b"/>
              <a:pathLst>
                <a:path w="5956828" h="3804924">
                  <a:moveTo>
                    <a:pt x="0" y="0"/>
                  </a:moveTo>
                  <a:lnTo>
                    <a:pt x="5956829" y="0"/>
                  </a:lnTo>
                  <a:lnTo>
                    <a:pt x="5956829" y="3804924"/>
                  </a:lnTo>
                  <a:lnTo>
                    <a:pt x="0" y="38049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-9805223">
              <a:off x="6300170" y="3280313"/>
              <a:ext cx="5956828" cy="3804924"/>
            </a:xfrm>
            <a:custGeom>
              <a:avLst/>
              <a:gdLst/>
              <a:ahLst/>
              <a:cxnLst/>
              <a:rect l="l" t="t" r="r" b="b"/>
              <a:pathLst>
                <a:path w="5956828" h="3804924">
                  <a:moveTo>
                    <a:pt x="0" y="0"/>
                  </a:moveTo>
                  <a:lnTo>
                    <a:pt x="5956829" y="0"/>
                  </a:lnTo>
                  <a:lnTo>
                    <a:pt x="5956829" y="3804924"/>
                  </a:lnTo>
                  <a:lnTo>
                    <a:pt x="0" y="38049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</p:sp>
      </p:grpSp>
      <p:sp>
        <p:nvSpPr>
          <p:cNvPr id="9" name="Freeform 9"/>
          <p:cNvSpPr/>
          <p:nvPr/>
        </p:nvSpPr>
        <p:spPr>
          <a:xfrm>
            <a:off x="13068923" y="5418061"/>
            <a:ext cx="4034852" cy="3956288"/>
          </a:xfrm>
          <a:custGeom>
            <a:avLst/>
            <a:gdLst/>
            <a:ahLst/>
            <a:cxnLst/>
            <a:rect l="l" t="t" r="r" b="b"/>
            <a:pathLst>
              <a:path w="4034852" h="3956288">
                <a:moveTo>
                  <a:pt x="0" y="0"/>
                </a:moveTo>
                <a:lnTo>
                  <a:pt x="4034852" y="0"/>
                </a:lnTo>
                <a:lnTo>
                  <a:pt x="4034852" y="3956287"/>
                </a:lnTo>
                <a:lnTo>
                  <a:pt x="0" y="3956287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0" name="TextBox 10"/>
          <p:cNvSpPr txBox="1"/>
          <p:nvPr/>
        </p:nvSpPr>
        <p:spPr>
          <a:xfrm>
            <a:off x="1315123" y="506826"/>
            <a:ext cx="14696442" cy="3724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38"/>
              </a:lnSpc>
            </a:pPr>
            <a:r>
              <a:rPr lang="en-US" sz="11699" spc="713">
                <a:solidFill>
                  <a:srgbClr val="F4F5F6"/>
                </a:solidFill>
                <a:latin typeface="Scripter"/>
                <a:ea typeface="Scripter"/>
                <a:cs typeface="Scripter"/>
                <a:sym typeface="Scripter"/>
              </a:rPr>
              <a:t>Next Steps at LES</a:t>
            </a:r>
            <a:r>
              <a:rPr lang="en-US" sz="11699" spc="713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                 </a:t>
            </a:r>
          </a:p>
          <a:p>
            <a:pPr algn="l">
              <a:lnSpc>
                <a:spcPts val="4800"/>
              </a:lnSpc>
            </a:pPr>
            <a:r>
              <a:rPr lang="en-US" sz="4000" spc="244">
                <a:solidFill>
                  <a:srgbClr val="343434"/>
                </a:solidFill>
                <a:latin typeface="Scripter"/>
                <a:ea typeface="Scripter"/>
                <a:cs typeface="Scripter"/>
                <a:sym typeface="Scripter"/>
              </a:rPr>
              <a:t>                                     </a:t>
            </a:r>
            <a:r>
              <a:rPr lang="en-US" sz="4000" spc="244">
                <a:solidFill>
                  <a:srgbClr val="F4F5F6"/>
                </a:solidFill>
                <a:latin typeface="Scripter"/>
                <a:ea typeface="Scripter"/>
                <a:cs typeface="Scripter"/>
                <a:sym typeface="Scripter"/>
              </a:rPr>
              <a:t> </a:t>
            </a:r>
          </a:p>
          <a:p>
            <a:pPr marL="0" lvl="0" indent="0" algn="l">
              <a:lnSpc>
                <a:spcPts val="9600"/>
              </a:lnSpc>
              <a:spcBef>
                <a:spcPct val="0"/>
              </a:spcBef>
            </a:pPr>
            <a:endParaRPr lang="en-US" sz="4000" spc="244">
              <a:solidFill>
                <a:srgbClr val="F4F5F6"/>
              </a:solidFill>
              <a:latin typeface="Scripter"/>
              <a:ea typeface="Scripter"/>
              <a:cs typeface="Scripter"/>
              <a:sym typeface="Scripter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846862" y="3358351"/>
            <a:ext cx="4748880" cy="21740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782"/>
              </a:lnSpc>
            </a:pPr>
            <a:r>
              <a:rPr lang="en-US" sz="6272" spc="-125">
                <a:solidFill>
                  <a:srgbClr val="3B3B3B"/>
                </a:solidFill>
                <a:latin typeface="Knockout Featherweight Ultra-Bold"/>
                <a:ea typeface="Knockout Featherweight Ultra-Bold"/>
                <a:cs typeface="Knockout Featherweight Ultra-Bold"/>
                <a:sym typeface="Knockout Featherweight Ultra-Bold"/>
              </a:rPr>
              <a:t>CONTENT </a:t>
            </a:r>
          </a:p>
          <a:p>
            <a:pPr algn="ctr">
              <a:lnSpc>
                <a:spcPts val="8782"/>
              </a:lnSpc>
              <a:spcBef>
                <a:spcPct val="0"/>
              </a:spcBef>
            </a:pPr>
            <a:r>
              <a:rPr lang="en-US" sz="6272" spc="-125">
                <a:solidFill>
                  <a:srgbClr val="3B3B3B"/>
                </a:solidFill>
                <a:latin typeface="Knockout Featherweight Ultra-Bold"/>
                <a:ea typeface="Knockout Featherweight Ultra-Bold"/>
                <a:cs typeface="Knockout Featherweight Ultra-Bold"/>
                <a:sym typeface="Knockout Featherweight Ultra-Bold"/>
              </a:rPr>
              <a:t>AREA WORK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7754811" y="3063143"/>
            <a:ext cx="3875085" cy="26799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62"/>
              </a:lnSpc>
              <a:spcBef>
                <a:spcPct val="0"/>
              </a:spcBef>
            </a:pPr>
            <a:r>
              <a:rPr lang="en-US" sz="5115" spc="-102">
                <a:solidFill>
                  <a:srgbClr val="3B3B3B"/>
                </a:solidFill>
                <a:latin typeface="Knockout Featherweight Ultra-Bold"/>
                <a:ea typeface="Knockout Featherweight Ultra-Bold"/>
                <a:cs typeface="Knockout Featherweight Ultra-Bold"/>
                <a:sym typeface="Knockout Featherweight Ultra-Bold"/>
              </a:rPr>
              <a:t>HQIR AND EVIDENCE BASED PRACTICE ALIGNMENT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52543" y="6897440"/>
            <a:ext cx="4004648" cy="27716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56"/>
              </a:lnSpc>
              <a:spcBef>
                <a:spcPct val="0"/>
              </a:spcBef>
            </a:pPr>
            <a:r>
              <a:rPr lang="en-US" sz="5254" spc="-105">
                <a:solidFill>
                  <a:srgbClr val="3B3B3B"/>
                </a:solidFill>
                <a:latin typeface="Knockout Featherweight Ultra-Bold"/>
                <a:ea typeface="Knockout Featherweight Ultra-Bold"/>
                <a:cs typeface="Knockout Featherweight Ultra-Bold"/>
                <a:sym typeface="Knockout Featherweight Ultra-Bold"/>
              </a:rPr>
              <a:t>CURRICULUM BASED PROFESSIONAL LEARNING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7333106" y="7281905"/>
            <a:ext cx="5066578" cy="19709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16"/>
              </a:lnSpc>
              <a:spcBef>
                <a:spcPct val="0"/>
              </a:spcBef>
            </a:pPr>
            <a:r>
              <a:rPr lang="en-US" sz="5654" spc="-113">
                <a:solidFill>
                  <a:srgbClr val="3B3B3B"/>
                </a:solidFill>
                <a:latin typeface="Knockout Featherweight Bold"/>
                <a:ea typeface="Knockout Featherweight Bold"/>
                <a:cs typeface="Knockout Featherweight Bold"/>
                <a:sym typeface="Knockout Featherweight Bold"/>
              </a:rPr>
              <a:t>KDE UNIT ALIGNMENT TOOLS AND RESOURCES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</Words>
  <Application>Microsoft Office PowerPoint</Application>
  <PresentationFormat>Custom</PresentationFormat>
  <Paragraphs>45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Scripter</vt:lpstr>
      <vt:lpstr>Bobby Jones Soft</vt:lpstr>
      <vt:lpstr>Knockout Featherweight Ultra-Bold</vt:lpstr>
      <vt:lpstr>Calibri</vt:lpstr>
      <vt:lpstr>Arial</vt:lpstr>
      <vt:lpstr>Open Sans Bold</vt:lpstr>
      <vt:lpstr>Knockout Featherweight Bold</vt:lpstr>
      <vt:lpstr>Lato Bold</vt:lpstr>
      <vt:lpstr>Cheddar Gothic Serif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Meeting 25-26</dc:title>
  <dc:creator>Stull, Kevin</dc:creator>
  <cp:lastModifiedBy>Stull, Kevin</cp:lastModifiedBy>
  <cp:revision>2</cp:revision>
  <dcterms:created xsi:type="dcterms:W3CDTF">2006-08-16T00:00:00Z</dcterms:created>
  <dcterms:modified xsi:type="dcterms:W3CDTF">2025-12-18T11:35:23Z</dcterms:modified>
  <dc:identifier>DAG604qjFGA</dc:identifier>
</cp:coreProperties>
</file>