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Lst>
  <p:sldSz cy="10287000" cx="18288000"/>
  <p:notesSz cx="6858000" cy="9144000"/>
  <p:embeddedFontLst>
    <p:embeddedFont>
      <p:font typeface="Merriweather Sans"/>
      <p:regular r:id="rId18"/>
      <p:bold r:id="rId19"/>
      <p:italic r:id="rId20"/>
      <p:boldItalic r:id="rId21"/>
    </p:embeddedFont>
    <p:embeddedFont>
      <p:font typeface="Roboto"/>
      <p:regular r:id="rId22"/>
      <p:bold r:id="rId23"/>
      <p:italic r:id="rId24"/>
      <p:boldItalic r:id="rId25"/>
    </p:embeddedFont>
    <p:embeddedFont>
      <p:font typeface="Poppins"/>
      <p:regular r:id="rId26"/>
      <p:bold r:id="rId27"/>
      <p:italic r:id="rId28"/>
      <p:boldItalic r:id="rId29"/>
    </p:embeddedFont>
    <p:embeddedFont>
      <p:font typeface="Inter"/>
      <p:regular r:id="rId30"/>
      <p:bold r:id="rId31"/>
      <p:italic r:id="rId32"/>
      <p:boldItalic r:id="rId33"/>
    </p:embeddedFont>
    <p:embeddedFont>
      <p:font typeface="Poppins Light"/>
      <p:regular r:id="rId34"/>
      <p:bold r:id="rId35"/>
      <p:italic r:id="rId36"/>
      <p:boldItalic r:id="rId37"/>
    </p:embeddedFont>
    <p:embeddedFont>
      <p:font typeface="Poppins Medium"/>
      <p:regular r:id="rId38"/>
      <p:bold r:id="rId39"/>
      <p:italic r:id="rId40"/>
      <p:boldItalic r:id="rId41"/>
    </p:embeddedFont>
    <p:embeddedFont>
      <p:font typeface="Poppins ExtraBold"/>
      <p:bold r:id="rId42"/>
      <p:boldItalic r:id="rId43"/>
    </p:embeddedFont>
    <p:embeddedFont>
      <p:font typeface="Merriweather Sans Light"/>
      <p:regular r:id="rId44"/>
      <p:bold r:id="rId45"/>
      <p:italic r:id="rId46"/>
      <p:boldItalic r:id="rId47"/>
    </p:embeddedFont>
    <p:embeddedFont>
      <p:font typeface="Open Sans"/>
      <p:regular r:id="rId48"/>
      <p:bold r:id="rId49"/>
      <p:italic r:id="rId50"/>
      <p:boldItalic r:id="rId5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32CFB926-991B-4ABD-B987-87ED23F46096}">
  <a:tblStyle styleId="{32CFB926-991B-4ABD-B987-87ED23F46096}" styleName="Table_0">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 styleId="{9F453A5B-E1C8-401C-8645-02192C8A17B8}" styleName="Table_1">
    <a:wholeTbl>
      <a:tcTxStyle b="off" i="off">
        <a:font>
          <a:latin typeface="Arial"/>
          <a:ea typeface="Arial"/>
          <a:cs typeface="Arial"/>
        </a:font>
        <a:srgbClr val="000000"/>
      </a:tcTx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oppinsMedium-italic.fntdata"/><Relationship Id="rId42" Type="http://schemas.openxmlformats.org/officeDocument/2006/relationships/font" Target="fonts/PoppinsExtraBold-bold.fntdata"/><Relationship Id="rId41" Type="http://schemas.openxmlformats.org/officeDocument/2006/relationships/font" Target="fonts/PoppinsMedium-boldItalic.fntdata"/><Relationship Id="rId44" Type="http://schemas.openxmlformats.org/officeDocument/2006/relationships/font" Target="fonts/MerriweatherSansLight-regular.fntdata"/><Relationship Id="rId43" Type="http://schemas.openxmlformats.org/officeDocument/2006/relationships/font" Target="fonts/PoppinsExtraBold-boldItalic.fntdata"/><Relationship Id="rId46" Type="http://schemas.openxmlformats.org/officeDocument/2006/relationships/font" Target="fonts/MerriweatherSansLight-italic.fntdata"/><Relationship Id="rId45" Type="http://schemas.openxmlformats.org/officeDocument/2006/relationships/font" Target="fonts/MerriweatherSansLight-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48" Type="http://schemas.openxmlformats.org/officeDocument/2006/relationships/font" Target="fonts/OpenSans-regular.fntdata"/><Relationship Id="rId47" Type="http://schemas.openxmlformats.org/officeDocument/2006/relationships/font" Target="fonts/MerriweatherSansLight-boldItalic.fntdata"/><Relationship Id="rId49" Type="http://schemas.openxmlformats.org/officeDocument/2006/relationships/font" Target="fonts/OpenSans-bold.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Inter-bold.fntdata"/><Relationship Id="rId30" Type="http://schemas.openxmlformats.org/officeDocument/2006/relationships/font" Target="fonts/Inter-regular.fntdata"/><Relationship Id="rId33" Type="http://schemas.openxmlformats.org/officeDocument/2006/relationships/font" Target="fonts/Inter-boldItalic.fntdata"/><Relationship Id="rId32" Type="http://schemas.openxmlformats.org/officeDocument/2006/relationships/font" Target="fonts/Inter-italic.fntdata"/><Relationship Id="rId35" Type="http://schemas.openxmlformats.org/officeDocument/2006/relationships/font" Target="fonts/PoppinsLight-bold.fntdata"/><Relationship Id="rId34" Type="http://schemas.openxmlformats.org/officeDocument/2006/relationships/font" Target="fonts/PoppinsLight-regular.fntdata"/><Relationship Id="rId37" Type="http://schemas.openxmlformats.org/officeDocument/2006/relationships/font" Target="fonts/PoppinsLight-boldItalic.fntdata"/><Relationship Id="rId36" Type="http://schemas.openxmlformats.org/officeDocument/2006/relationships/font" Target="fonts/PoppinsLight-italic.fntdata"/><Relationship Id="rId39" Type="http://schemas.openxmlformats.org/officeDocument/2006/relationships/font" Target="fonts/PoppinsMedium-bold.fntdata"/><Relationship Id="rId38" Type="http://schemas.openxmlformats.org/officeDocument/2006/relationships/font" Target="fonts/PoppinsMedium-regular.fntdata"/><Relationship Id="rId20" Type="http://schemas.openxmlformats.org/officeDocument/2006/relationships/font" Target="fonts/MerriweatherSans-italic.fntdata"/><Relationship Id="rId22" Type="http://schemas.openxmlformats.org/officeDocument/2006/relationships/font" Target="fonts/Roboto-regular.fntdata"/><Relationship Id="rId21" Type="http://schemas.openxmlformats.org/officeDocument/2006/relationships/font" Target="fonts/MerriweatherSans-boldItalic.fntdata"/><Relationship Id="rId24" Type="http://schemas.openxmlformats.org/officeDocument/2006/relationships/font" Target="fonts/Roboto-italic.fntdata"/><Relationship Id="rId23" Type="http://schemas.openxmlformats.org/officeDocument/2006/relationships/font" Target="fonts/Roboto-bold.fntdata"/><Relationship Id="rId26" Type="http://schemas.openxmlformats.org/officeDocument/2006/relationships/font" Target="fonts/Poppins-regular.fntdata"/><Relationship Id="rId25" Type="http://schemas.openxmlformats.org/officeDocument/2006/relationships/font" Target="fonts/Roboto-boldItalic.fntdata"/><Relationship Id="rId28" Type="http://schemas.openxmlformats.org/officeDocument/2006/relationships/font" Target="fonts/Poppins-italic.fntdata"/><Relationship Id="rId27" Type="http://schemas.openxmlformats.org/officeDocument/2006/relationships/font" Target="fonts/Poppins-bold.fntdata"/><Relationship Id="rId29" Type="http://schemas.openxmlformats.org/officeDocument/2006/relationships/font" Target="fonts/Poppins-boldItalic.fntdata"/><Relationship Id="rId51" Type="http://schemas.openxmlformats.org/officeDocument/2006/relationships/font" Target="fonts/OpenSans-boldItalic.fntdata"/><Relationship Id="rId50" Type="http://schemas.openxmlformats.org/officeDocument/2006/relationships/font" Target="fonts/OpenSans-italic.fntdata"/><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font" Target="fonts/MerriweatherSans-bold.fntdata"/><Relationship Id="rId18" Type="http://schemas.openxmlformats.org/officeDocument/2006/relationships/font" Target="fonts/MerriweatherSans-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p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7" name="Google Shape;87;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p1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3" name="Google Shape;153;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t>Intended Results (e.g. student outcomes, educator beliefs, practices)?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US"/>
              <a:t>c. How will this professional development be monitored for evidence of implementation?</a:t>
            </a:r>
            <a:endParaRPr/>
          </a:p>
          <a:p>
            <a:pPr indent="0" lvl="0" marL="0" rtl="0" algn="l">
              <a:lnSpc>
                <a:spcPct val="100000"/>
              </a:lnSpc>
              <a:spcBef>
                <a:spcPts val="0"/>
              </a:spcBef>
              <a:spcAft>
                <a:spcPts val="0"/>
              </a:spcAft>
              <a:buSzPts val="1100"/>
              <a:buNone/>
            </a:pPr>
            <a:r>
              <a:rPr lang="en-US"/>
              <a:t>i. What data will be considered and gathered (e.g. student work samples, curriculum-based assessments, classroom observations, teacher feedback)?</a:t>
            </a:r>
            <a:endParaRPr/>
          </a:p>
          <a:p>
            <a:pPr indent="0" lvl="0" marL="0" rtl="0" algn="l">
              <a:lnSpc>
                <a:spcPct val="100000"/>
              </a:lnSpc>
              <a:spcBef>
                <a:spcPts val="0"/>
              </a:spcBef>
              <a:spcAft>
                <a:spcPts val="0"/>
              </a:spcAft>
              <a:buSzPts val="1100"/>
              <a:buNone/>
            </a:pPr>
            <a:r>
              <a:rPr lang="en-US"/>
              <a:t>ii. Who is responsible for gathering? (teachers, coaches, administrators, etc.)</a:t>
            </a:r>
            <a:endParaRPr/>
          </a:p>
          <a:p>
            <a:pPr indent="0" lvl="0" marL="0" rtl="0" algn="l">
              <a:lnSpc>
                <a:spcPct val="100000"/>
              </a:lnSpc>
              <a:spcBef>
                <a:spcPts val="0"/>
              </a:spcBef>
              <a:spcAft>
                <a:spcPts val="0"/>
              </a:spcAft>
              <a:buSzPts val="1100"/>
              <a:buNone/>
            </a:pPr>
            <a:r>
              <a:rPr lang="en-US"/>
              <a:t>iii. How frequently will this data be analyzed? (monthly, quarterly, etc.)</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US"/>
              <a:t>d. What will be the indicators of success of this professional development (e.g. improved formative assessment data, teacher efficacy and perception data, ongoing classroom data points)? Consider the completed actions or markers that need to occur that would indicate the goals and objectives have been achieved and describe in detail.</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US"/>
              <a:t>e. Who is the specific targeted audience for this professional development (e.g. elementary math teachers, those implementing high-quality instructional resources)?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US"/>
              <a:t>f. What specific resources are needed to support this professional development (e.g. staff, funding, technology, specific instructional resources, professional development from vendors, release time for professional learning)?</a:t>
            </a:r>
            <a:endParaRPr/>
          </a:p>
          <a:p>
            <a:pPr indent="0" lvl="0" marL="0" rtl="0" algn="l">
              <a:lnSpc>
                <a:spcPct val="100000"/>
              </a:lnSpc>
              <a:spcBef>
                <a:spcPts val="0"/>
              </a:spcBef>
              <a:spcAft>
                <a:spcPts val="0"/>
              </a:spcAft>
              <a:buSzPts val="1100"/>
              <a:buNone/>
            </a:pPr>
            <a:r>
              <a:rPr lang="en-US"/>
              <a:t>i. What funding source(s) will be utilized to support this professional development?</a:t>
            </a:r>
            <a:endParaRPr/>
          </a:p>
          <a:p>
            <a:pPr indent="0" lvl="0" marL="0" rtl="0" algn="l">
              <a:lnSpc>
                <a:spcPct val="100000"/>
              </a:lnSpc>
              <a:spcBef>
                <a:spcPts val="0"/>
              </a:spcBef>
              <a:spcAft>
                <a:spcPts val="0"/>
              </a:spcAft>
              <a:buSzPts val="1100"/>
              <a:buNone/>
            </a:pPr>
            <a:r>
              <a:rPr lang="en-US"/>
              <a:t>ii. What will be the start date and anticipated completion date for each professional development activity? If professional development is ongoing, specify the frequency of activity across the year.</a:t>
            </a:r>
            <a:endParaRPr/>
          </a:p>
          <a:p>
            <a:pPr indent="0" lvl="0" marL="0" rtl="0" algn="l">
              <a:lnSpc>
                <a:spcPct val="100000"/>
              </a:lnSpc>
              <a:spcBef>
                <a:spcPts val="0"/>
              </a:spcBef>
              <a:spcAft>
                <a:spcPts val="0"/>
              </a:spcAft>
              <a:buSzPts val="1100"/>
              <a:buNone/>
            </a:pPr>
            <a:r>
              <a:rPr lang="en-US"/>
              <a:t>iii. What supplies and resources will be needed to implement this professional development?</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US"/>
              <a:t>g. What specific ongoing supports will be provided for professional development implementation (e.g. district level coaches will work with teacher teams monthly, building level coaches will lead monthly professional learning communities using instructional resources from professional development, bi-monthly release time for teachers to analyze student work or cooperatively plan, monthly meetings with mathematics consultant)? The ongoing supports should be connected to the specific professional development area identified in question 3.</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sz="1050">
              <a:solidFill>
                <a:srgbClr val="333333"/>
              </a:solidFill>
              <a:highlight>
                <a:srgbClr val="FFFFFF"/>
              </a:highlight>
              <a:latin typeface="Open Sans"/>
              <a:ea typeface="Open Sans"/>
              <a:cs typeface="Open Sans"/>
              <a:sym typeface="Open San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p1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0" name="Google Shape;160;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t>Intended Results (e.g. student outcomes, educator beliefs, practices)?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US"/>
              <a:t>c. How will this professional development be monitored for evidence of implementation?</a:t>
            </a:r>
            <a:endParaRPr/>
          </a:p>
          <a:p>
            <a:pPr indent="0" lvl="0" marL="0" rtl="0" algn="l">
              <a:lnSpc>
                <a:spcPct val="100000"/>
              </a:lnSpc>
              <a:spcBef>
                <a:spcPts val="0"/>
              </a:spcBef>
              <a:spcAft>
                <a:spcPts val="0"/>
              </a:spcAft>
              <a:buSzPts val="1100"/>
              <a:buNone/>
            </a:pPr>
            <a:r>
              <a:rPr lang="en-US"/>
              <a:t>i. What data will be considered and gathered (e.g. student work samples, curriculum-based assessments, classroom observations, teacher feedback)?</a:t>
            </a:r>
            <a:endParaRPr/>
          </a:p>
          <a:p>
            <a:pPr indent="0" lvl="0" marL="0" rtl="0" algn="l">
              <a:lnSpc>
                <a:spcPct val="100000"/>
              </a:lnSpc>
              <a:spcBef>
                <a:spcPts val="0"/>
              </a:spcBef>
              <a:spcAft>
                <a:spcPts val="0"/>
              </a:spcAft>
              <a:buSzPts val="1100"/>
              <a:buNone/>
            </a:pPr>
            <a:r>
              <a:rPr lang="en-US"/>
              <a:t>ii. Who is responsible for gathering? (teachers, coaches, administrators, etc.)</a:t>
            </a:r>
            <a:endParaRPr/>
          </a:p>
          <a:p>
            <a:pPr indent="0" lvl="0" marL="0" rtl="0" algn="l">
              <a:lnSpc>
                <a:spcPct val="100000"/>
              </a:lnSpc>
              <a:spcBef>
                <a:spcPts val="0"/>
              </a:spcBef>
              <a:spcAft>
                <a:spcPts val="0"/>
              </a:spcAft>
              <a:buSzPts val="1100"/>
              <a:buNone/>
            </a:pPr>
            <a:r>
              <a:rPr lang="en-US"/>
              <a:t>iii. How frequently will this data be analyzed? (monthly, quarterly, etc.)</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US"/>
              <a:t>d. What will be the indicators of success of this professional development (e.g. improved formative assessment data, teacher efficacy and perception data, ongoing classroom data points)? Consider the completed actions or markers that need to occur that would indicate the goals and objectives have been achieved and describe in detail.</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US"/>
              <a:t>e. Who is the specific targeted audience for this professional development (e.g. elementary math teachers, those implementing high-quality instructional resources)?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US"/>
              <a:t>f. What specific resources are needed to support this professional development (e.g. staff, funding, technology, specific instructional resources, professional development from vendors, release time for professional learning)?</a:t>
            </a:r>
            <a:endParaRPr/>
          </a:p>
          <a:p>
            <a:pPr indent="0" lvl="0" marL="0" rtl="0" algn="l">
              <a:lnSpc>
                <a:spcPct val="100000"/>
              </a:lnSpc>
              <a:spcBef>
                <a:spcPts val="0"/>
              </a:spcBef>
              <a:spcAft>
                <a:spcPts val="0"/>
              </a:spcAft>
              <a:buSzPts val="1100"/>
              <a:buNone/>
            </a:pPr>
            <a:r>
              <a:rPr lang="en-US"/>
              <a:t>i. What funding source(s) will be utilized to support this professional development?</a:t>
            </a:r>
            <a:endParaRPr/>
          </a:p>
          <a:p>
            <a:pPr indent="0" lvl="0" marL="0" rtl="0" algn="l">
              <a:lnSpc>
                <a:spcPct val="100000"/>
              </a:lnSpc>
              <a:spcBef>
                <a:spcPts val="0"/>
              </a:spcBef>
              <a:spcAft>
                <a:spcPts val="0"/>
              </a:spcAft>
              <a:buSzPts val="1100"/>
              <a:buNone/>
            </a:pPr>
            <a:r>
              <a:rPr lang="en-US"/>
              <a:t>ii. What will be the start date and anticipated completion date for each professional development activity? If professional development is ongoing, specify the frequency of activity across the year.</a:t>
            </a:r>
            <a:endParaRPr/>
          </a:p>
          <a:p>
            <a:pPr indent="0" lvl="0" marL="0" rtl="0" algn="l">
              <a:lnSpc>
                <a:spcPct val="100000"/>
              </a:lnSpc>
              <a:spcBef>
                <a:spcPts val="0"/>
              </a:spcBef>
              <a:spcAft>
                <a:spcPts val="0"/>
              </a:spcAft>
              <a:buSzPts val="1100"/>
              <a:buNone/>
            </a:pPr>
            <a:r>
              <a:rPr lang="en-US"/>
              <a:t>iii. What supplies and resources will be needed to implement this professional development?</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US"/>
              <a:t>g. What specific ongoing supports will be provided for professional development implementation (e.g. district level coaches will work with teacher teams monthly, building level coaches will lead monthly professional learning communities using instructional resources from professional development, bi-monthly release time for teachers to analyze student work or cooperatively plan, monthly meetings with mathematics consultant)? The ongoing supports should be connected to the specific professional development area identified in question 3.</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sz="1050">
              <a:solidFill>
                <a:srgbClr val="333333"/>
              </a:solidFill>
              <a:highlight>
                <a:srgbClr val="FFFFFF"/>
              </a:highlight>
              <a:latin typeface="Open Sans"/>
              <a:ea typeface="Open Sans"/>
              <a:cs typeface="Open Sans"/>
              <a:sym typeface="Open San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p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3" name="Google Shape;93;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p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0" name="Google Shape;100;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7" name="Google Shape;107;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p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6" name="Google Shape;116;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p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3" name="Google Shape;123;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p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1" name="Google Shape;131;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p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9" name="Google Shape;139;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t>Intended Results (e.g. student outcomes, educator beliefs, practices)?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US"/>
              <a:t>c. How will this professional development be monitored for evidence of implementation?</a:t>
            </a:r>
            <a:endParaRPr/>
          </a:p>
          <a:p>
            <a:pPr indent="0" lvl="0" marL="0" rtl="0" algn="l">
              <a:lnSpc>
                <a:spcPct val="100000"/>
              </a:lnSpc>
              <a:spcBef>
                <a:spcPts val="0"/>
              </a:spcBef>
              <a:spcAft>
                <a:spcPts val="0"/>
              </a:spcAft>
              <a:buSzPts val="1100"/>
              <a:buNone/>
            </a:pPr>
            <a:r>
              <a:rPr lang="en-US"/>
              <a:t>i. What data will be considered and gathered (e.g. student work samples, curriculum-based assessments, classroom observations, teacher feedback)?</a:t>
            </a:r>
            <a:endParaRPr/>
          </a:p>
          <a:p>
            <a:pPr indent="0" lvl="0" marL="0" rtl="0" algn="l">
              <a:lnSpc>
                <a:spcPct val="100000"/>
              </a:lnSpc>
              <a:spcBef>
                <a:spcPts val="0"/>
              </a:spcBef>
              <a:spcAft>
                <a:spcPts val="0"/>
              </a:spcAft>
              <a:buSzPts val="1100"/>
              <a:buNone/>
            </a:pPr>
            <a:r>
              <a:rPr lang="en-US"/>
              <a:t>ii. Who is responsible for gathering? (teachers, coaches, administrators, etc.)</a:t>
            </a:r>
            <a:endParaRPr/>
          </a:p>
          <a:p>
            <a:pPr indent="0" lvl="0" marL="0" rtl="0" algn="l">
              <a:lnSpc>
                <a:spcPct val="100000"/>
              </a:lnSpc>
              <a:spcBef>
                <a:spcPts val="0"/>
              </a:spcBef>
              <a:spcAft>
                <a:spcPts val="0"/>
              </a:spcAft>
              <a:buSzPts val="1100"/>
              <a:buNone/>
            </a:pPr>
            <a:r>
              <a:rPr lang="en-US"/>
              <a:t>iii. How frequently will this data be analyzed? (monthly, quarterly, etc.)</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US"/>
              <a:t>d. What will be the indicators of success of this professional development (e.g. improved formative assessment data, teacher efficacy and perception data, ongoing classroom data points)? Consider the completed actions or markers that need to occur that would indicate the goals and objectives have been achieved and describe in detail.</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US"/>
              <a:t>e. Who is the specific targeted audience for this professional development (e.g. elementary math teachers, those implementing high-quality instructional resources)?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US"/>
              <a:t>f. What specific resources are needed to support this professional development (e.g. staff, funding, technology, specific instructional resources, professional development from vendors, release time for professional learning)?</a:t>
            </a:r>
            <a:endParaRPr/>
          </a:p>
          <a:p>
            <a:pPr indent="0" lvl="0" marL="0" rtl="0" algn="l">
              <a:lnSpc>
                <a:spcPct val="100000"/>
              </a:lnSpc>
              <a:spcBef>
                <a:spcPts val="0"/>
              </a:spcBef>
              <a:spcAft>
                <a:spcPts val="0"/>
              </a:spcAft>
              <a:buSzPts val="1100"/>
              <a:buNone/>
            </a:pPr>
            <a:r>
              <a:rPr lang="en-US"/>
              <a:t>i. What funding source(s) will be utilized to support this professional development?</a:t>
            </a:r>
            <a:endParaRPr/>
          </a:p>
          <a:p>
            <a:pPr indent="0" lvl="0" marL="0" rtl="0" algn="l">
              <a:lnSpc>
                <a:spcPct val="100000"/>
              </a:lnSpc>
              <a:spcBef>
                <a:spcPts val="0"/>
              </a:spcBef>
              <a:spcAft>
                <a:spcPts val="0"/>
              </a:spcAft>
              <a:buSzPts val="1100"/>
              <a:buNone/>
            </a:pPr>
            <a:r>
              <a:rPr lang="en-US"/>
              <a:t>ii. What will be the start date and anticipated completion date for each professional development activity? If professional development is ongoing, specify the frequency of activity across the year.</a:t>
            </a:r>
            <a:endParaRPr/>
          </a:p>
          <a:p>
            <a:pPr indent="0" lvl="0" marL="0" rtl="0" algn="l">
              <a:lnSpc>
                <a:spcPct val="100000"/>
              </a:lnSpc>
              <a:spcBef>
                <a:spcPts val="0"/>
              </a:spcBef>
              <a:spcAft>
                <a:spcPts val="0"/>
              </a:spcAft>
              <a:buSzPts val="1100"/>
              <a:buNone/>
            </a:pPr>
            <a:r>
              <a:rPr lang="en-US"/>
              <a:t>iii. What supplies and resources will be needed to implement this professional development?</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US"/>
              <a:t>g. What specific ongoing supports will be provided for professional development implementation (e.g. district level coaches will work with teacher teams monthly, building level coaches will lead monthly professional learning communities using instructional resources from professional development, bi-monthly release time for teachers to analyze student work or cooperatively plan, monthly meetings with mathematics consultant)? The ongoing supports should be connected to the specific professional development area identified in question 3.</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sz="1050">
              <a:solidFill>
                <a:srgbClr val="333333"/>
              </a:solidFill>
              <a:highlight>
                <a:srgbClr val="FFFFFF"/>
              </a:highlight>
              <a:latin typeface="Open Sans"/>
              <a:ea typeface="Open Sans"/>
              <a:cs typeface="Open Sans"/>
              <a:sym typeface="Open San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p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6" name="Google Shape;146;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t>Intended Results (e.g. student outcomes, educator beliefs, practices)?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US"/>
              <a:t>c. How will this professional development be monitored for evidence of implementation?</a:t>
            </a:r>
            <a:endParaRPr/>
          </a:p>
          <a:p>
            <a:pPr indent="0" lvl="0" marL="0" rtl="0" algn="l">
              <a:lnSpc>
                <a:spcPct val="100000"/>
              </a:lnSpc>
              <a:spcBef>
                <a:spcPts val="0"/>
              </a:spcBef>
              <a:spcAft>
                <a:spcPts val="0"/>
              </a:spcAft>
              <a:buSzPts val="1100"/>
              <a:buNone/>
            </a:pPr>
            <a:r>
              <a:rPr lang="en-US"/>
              <a:t>i. What data will be considered and gathered (e.g. student work samples, curriculum-based assessments, classroom observations, teacher feedback)?</a:t>
            </a:r>
            <a:endParaRPr/>
          </a:p>
          <a:p>
            <a:pPr indent="0" lvl="0" marL="0" rtl="0" algn="l">
              <a:lnSpc>
                <a:spcPct val="100000"/>
              </a:lnSpc>
              <a:spcBef>
                <a:spcPts val="0"/>
              </a:spcBef>
              <a:spcAft>
                <a:spcPts val="0"/>
              </a:spcAft>
              <a:buSzPts val="1100"/>
              <a:buNone/>
            </a:pPr>
            <a:r>
              <a:rPr lang="en-US"/>
              <a:t>ii. Who is responsible for gathering? (teachers, coaches, administrators, etc.)</a:t>
            </a:r>
            <a:endParaRPr/>
          </a:p>
          <a:p>
            <a:pPr indent="0" lvl="0" marL="0" rtl="0" algn="l">
              <a:lnSpc>
                <a:spcPct val="100000"/>
              </a:lnSpc>
              <a:spcBef>
                <a:spcPts val="0"/>
              </a:spcBef>
              <a:spcAft>
                <a:spcPts val="0"/>
              </a:spcAft>
              <a:buSzPts val="1100"/>
              <a:buNone/>
            </a:pPr>
            <a:r>
              <a:rPr lang="en-US"/>
              <a:t>iii. How frequently will this data be analyzed? (monthly, quarterly, etc.)</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US"/>
              <a:t>d. What will be the indicators of success of this professional development (e.g. improved formative assessment data, teacher efficacy and perception data, ongoing classroom data points)? Consider the completed actions or markers that need to occur that would indicate the goals and objectives have been achieved and describe in detail.</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US"/>
              <a:t>e. Who is the specific targeted audience for this professional development (e.g. elementary math teachers, those implementing high-quality instructional resources)?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US"/>
              <a:t>f. What specific resources are needed to support this professional development (e.g. staff, funding, technology, specific instructional resources, professional development from vendors, release time for professional learning)?</a:t>
            </a:r>
            <a:endParaRPr/>
          </a:p>
          <a:p>
            <a:pPr indent="0" lvl="0" marL="0" rtl="0" algn="l">
              <a:lnSpc>
                <a:spcPct val="100000"/>
              </a:lnSpc>
              <a:spcBef>
                <a:spcPts val="0"/>
              </a:spcBef>
              <a:spcAft>
                <a:spcPts val="0"/>
              </a:spcAft>
              <a:buSzPts val="1100"/>
              <a:buNone/>
            </a:pPr>
            <a:r>
              <a:rPr lang="en-US"/>
              <a:t>i. What funding source(s) will be utilized to support this professional development?</a:t>
            </a:r>
            <a:endParaRPr/>
          </a:p>
          <a:p>
            <a:pPr indent="0" lvl="0" marL="0" rtl="0" algn="l">
              <a:lnSpc>
                <a:spcPct val="100000"/>
              </a:lnSpc>
              <a:spcBef>
                <a:spcPts val="0"/>
              </a:spcBef>
              <a:spcAft>
                <a:spcPts val="0"/>
              </a:spcAft>
              <a:buSzPts val="1100"/>
              <a:buNone/>
            </a:pPr>
            <a:r>
              <a:rPr lang="en-US"/>
              <a:t>ii. What will be the start date and anticipated completion date for each professional development activity? If professional development is ongoing, specify the frequency of activity across the year.</a:t>
            </a:r>
            <a:endParaRPr/>
          </a:p>
          <a:p>
            <a:pPr indent="0" lvl="0" marL="0" rtl="0" algn="l">
              <a:lnSpc>
                <a:spcPct val="100000"/>
              </a:lnSpc>
              <a:spcBef>
                <a:spcPts val="0"/>
              </a:spcBef>
              <a:spcAft>
                <a:spcPts val="0"/>
              </a:spcAft>
              <a:buSzPts val="1100"/>
              <a:buNone/>
            </a:pPr>
            <a:r>
              <a:rPr lang="en-US"/>
              <a:t>iii. What supplies and resources will be needed to implement this professional development?</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US"/>
              <a:t>g. What specific ongoing supports will be provided for professional development implementation (e.g. district level coaches will work with teacher teams monthly, building level coaches will lead monthly professional learning communities using instructional resources from professional development, bi-monthly release time for teachers to analyze student work or cooperatively plan, monthly meetings with mathematics consultant)? The ongoing supports should be connected to the specific professional development area identified in question 3.</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sz="1050">
              <a:solidFill>
                <a:srgbClr val="333333"/>
              </a:solidFill>
              <a:highlight>
                <a:srgbClr val="FFFFFF"/>
              </a:highlight>
              <a:latin typeface="Open Sans"/>
              <a:ea typeface="Open Sans"/>
              <a:cs typeface="Open Sans"/>
              <a:sym typeface="Open San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 name="Google Shape;13;p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 name="Google Shape;14;p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11"/>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1" name="Google Shape;71;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2"/>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12"/>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7" name="Google Shape;77;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 name="Google Shape;78;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_1_1">
    <p:spTree>
      <p:nvGrpSpPr>
        <p:cNvPr id="80" name="Shape 80"/>
        <p:cNvGrpSpPr/>
        <p:nvPr/>
      </p:nvGrpSpPr>
      <p:grpSpPr>
        <a:xfrm>
          <a:off x="0" y="0"/>
          <a:ext cx="0" cy="0"/>
          <a:chOff x="0" y="0"/>
          <a:chExt cx="0" cy="0"/>
        </a:xfrm>
      </p:grpSpPr>
      <p:sp>
        <p:nvSpPr>
          <p:cNvPr id="81" name="Google Shape;81;p13"/>
          <p:cNvSpPr txBox="1"/>
          <p:nvPr>
            <p:ph idx="12" type="sldNum"/>
          </p:nvPr>
        </p:nvSpPr>
        <p:spPr>
          <a:xfrm>
            <a:off x="16944916" y="9326434"/>
            <a:ext cx="1097400" cy="787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82" name="Google Shape;82;p13"/>
          <p:cNvSpPr txBox="1"/>
          <p:nvPr>
            <p:ph type="title"/>
          </p:nvPr>
        </p:nvSpPr>
        <p:spPr>
          <a:xfrm>
            <a:off x="2430650" y="3857784"/>
            <a:ext cx="5868000" cy="635400"/>
          </a:xfrm>
          <a:prstGeom prst="rect">
            <a:avLst/>
          </a:prstGeom>
          <a:noFill/>
          <a:ln>
            <a:noFill/>
          </a:ln>
        </p:spPr>
        <p:txBody>
          <a:bodyPr anchorCtr="0" anchor="b" bIns="45700" lIns="91425" spcFirstLastPara="1" rIns="91425" wrap="square" tIns="45700">
            <a:normAutofit/>
          </a:bodyPr>
          <a:lstStyle>
            <a:lvl1pPr lvl="0" algn="ctr">
              <a:lnSpc>
                <a:spcPct val="100000"/>
              </a:lnSpc>
              <a:spcBef>
                <a:spcPts val="0"/>
              </a:spcBef>
              <a:spcAft>
                <a:spcPts val="0"/>
              </a:spcAft>
              <a:buClr>
                <a:schemeClr val="lt1"/>
              </a:buClr>
              <a:buSzPts val="3000"/>
              <a:buFont typeface="Merriweather Sans Light"/>
              <a:buNone/>
              <a:defRPr sz="3000">
                <a:solidFill>
                  <a:schemeClr val="lt1"/>
                </a:solidFill>
                <a:latin typeface="Merriweather Sans Light"/>
                <a:ea typeface="Merriweather Sans Light"/>
                <a:cs typeface="Merriweather Sans Light"/>
                <a:sym typeface="Merriweather Sans Light"/>
              </a:defRPr>
            </a:lvl1pPr>
            <a:lvl2pPr lvl="1" algn="r">
              <a:lnSpc>
                <a:spcPct val="100000"/>
              </a:lnSpc>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2pPr>
            <a:lvl3pPr lvl="2" algn="r">
              <a:lnSpc>
                <a:spcPct val="100000"/>
              </a:lnSpc>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3pPr>
            <a:lvl4pPr lvl="3" algn="r">
              <a:lnSpc>
                <a:spcPct val="100000"/>
              </a:lnSpc>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4pPr>
            <a:lvl5pPr lvl="4" algn="r">
              <a:lnSpc>
                <a:spcPct val="100000"/>
              </a:lnSpc>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5pPr>
            <a:lvl6pPr lvl="5" algn="r">
              <a:lnSpc>
                <a:spcPct val="100000"/>
              </a:lnSpc>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6pPr>
            <a:lvl7pPr lvl="6" algn="r">
              <a:lnSpc>
                <a:spcPct val="100000"/>
              </a:lnSpc>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7pPr>
            <a:lvl8pPr lvl="7" algn="r">
              <a:lnSpc>
                <a:spcPct val="100000"/>
              </a:lnSpc>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8pPr>
            <a:lvl9pPr lvl="8" algn="r">
              <a:lnSpc>
                <a:spcPct val="100000"/>
              </a:lnSpc>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9pPr>
          </a:lstStyle>
          <a:p/>
        </p:txBody>
      </p:sp>
      <p:sp>
        <p:nvSpPr>
          <p:cNvPr id="83" name="Google Shape;83;p13"/>
          <p:cNvSpPr txBox="1"/>
          <p:nvPr>
            <p:ph idx="2" type="title"/>
          </p:nvPr>
        </p:nvSpPr>
        <p:spPr>
          <a:xfrm>
            <a:off x="2430650" y="5156234"/>
            <a:ext cx="5868000" cy="635400"/>
          </a:xfrm>
          <a:prstGeom prst="rect">
            <a:avLst/>
          </a:prstGeom>
          <a:noFill/>
          <a:ln>
            <a:noFill/>
          </a:ln>
        </p:spPr>
        <p:txBody>
          <a:bodyPr anchorCtr="0" anchor="b" bIns="45700" lIns="91425" spcFirstLastPara="1" rIns="91425" wrap="square" tIns="45700">
            <a:normAutofit/>
          </a:bodyPr>
          <a:lstStyle>
            <a:lvl1pPr lvl="0" algn="ctr">
              <a:lnSpc>
                <a:spcPct val="100000"/>
              </a:lnSpc>
              <a:spcBef>
                <a:spcPts val="0"/>
              </a:spcBef>
              <a:spcAft>
                <a:spcPts val="0"/>
              </a:spcAft>
              <a:buClr>
                <a:schemeClr val="lt1"/>
              </a:buClr>
              <a:buSzPts val="3000"/>
              <a:buFont typeface="Merriweather Sans Light"/>
              <a:buNone/>
              <a:defRPr sz="3000">
                <a:solidFill>
                  <a:schemeClr val="lt1"/>
                </a:solidFill>
                <a:latin typeface="Merriweather Sans Light"/>
                <a:ea typeface="Merriweather Sans Light"/>
                <a:cs typeface="Merriweather Sans Light"/>
                <a:sym typeface="Merriweather Sans Light"/>
              </a:defRPr>
            </a:lvl1pPr>
            <a:lvl2pPr lvl="1" algn="r">
              <a:lnSpc>
                <a:spcPct val="100000"/>
              </a:lnSpc>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2pPr>
            <a:lvl3pPr lvl="2" algn="r">
              <a:lnSpc>
                <a:spcPct val="100000"/>
              </a:lnSpc>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3pPr>
            <a:lvl4pPr lvl="3" algn="r">
              <a:lnSpc>
                <a:spcPct val="100000"/>
              </a:lnSpc>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4pPr>
            <a:lvl5pPr lvl="4" algn="r">
              <a:lnSpc>
                <a:spcPct val="100000"/>
              </a:lnSpc>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5pPr>
            <a:lvl6pPr lvl="5" algn="r">
              <a:lnSpc>
                <a:spcPct val="100000"/>
              </a:lnSpc>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6pPr>
            <a:lvl7pPr lvl="6" algn="r">
              <a:lnSpc>
                <a:spcPct val="100000"/>
              </a:lnSpc>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7pPr>
            <a:lvl8pPr lvl="7" algn="r">
              <a:lnSpc>
                <a:spcPct val="100000"/>
              </a:lnSpc>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8pPr>
            <a:lvl9pPr lvl="8" algn="r">
              <a:lnSpc>
                <a:spcPct val="100000"/>
              </a:lnSpc>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9pPr>
          </a:lstStyle>
          <a:p/>
        </p:txBody>
      </p:sp>
      <p:sp>
        <p:nvSpPr>
          <p:cNvPr id="84" name="Google Shape;84;p13"/>
          <p:cNvSpPr txBox="1"/>
          <p:nvPr>
            <p:ph idx="3" type="title"/>
          </p:nvPr>
        </p:nvSpPr>
        <p:spPr>
          <a:xfrm>
            <a:off x="2430650" y="7753059"/>
            <a:ext cx="5868000" cy="635400"/>
          </a:xfrm>
          <a:prstGeom prst="rect">
            <a:avLst/>
          </a:prstGeom>
          <a:noFill/>
          <a:ln>
            <a:noFill/>
          </a:ln>
        </p:spPr>
        <p:txBody>
          <a:bodyPr anchorCtr="0" anchor="b" bIns="45700" lIns="91425" spcFirstLastPara="1" rIns="91425" wrap="square" tIns="45700">
            <a:normAutofit/>
          </a:bodyPr>
          <a:lstStyle>
            <a:lvl1pPr lvl="0" algn="ctr">
              <a:lnSpc>
                <a:spcPct val="100000"/>
              </a:lnSpc>
              <a:spcBef>
                <a:spcPts val="0"/>
              </a:spcBef>
              <a:spcAft>
                <a:spcPts val="0"/>
              </a:spcAft>
              <a:buClr>
                <a:schemeClr val="lt1"/>
              </a:buClr>
              <a:buSzPts val="3000"/>
              <a:buFont typeface="Merriweather Sans Light"/>
              <a:buNone/>
              <a:defRPr sz="3000">
                <a:solidFill>
                  <a:schemeClr val="lt1"/>
                </a:solidFill>
                <a:latin typeface="Merriweather Sans Light"/>
                <a:ea typeface="Merriweather Sans Light"/>
                <a:cs typeface="Merriweather Sans Light"/>
                <a:sym typeface="Merriweather Sans Light"/>
              </a:defRPr>
            </a:lvl1pPr>
            <a:lvl2pPr lvl="1" algn="r">
              <a:lnSpc>
                <a:spcPct val="100000"/>
              </a:lnSpc>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2pPr>
            <a:lvl3pPr lvl="2" algn="r">
              <a:lnSpc>
                <a:spcPct val="100000"/>
              </a:lnSpc>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3pPr>
            <a:lvl4pPr lvl="3" algn="r">
              <a:lnSpc>
                <a:spcPct val="100000"/>
              </a:lnSpc>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4pPr>
            <a:lvl5pPr lvl="4" algn="r">
              <a:lnSpc>
                <a:spcPct val="100000"/>
              </a:lnSpc>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5pPr>
            <a:lvl6pPr lvl="5" algn="r">
              <a:lnSpc>
                <a:spcPct val="100000"/>
              </a:lnSpc>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6pPr>
            <a:lvl7pPr lvl="6" algn="r">
              <a:lnSpc>
                <a:spcPct val="100000"/>
              </a:lnSpc>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7pPr>
            <a:lvl8pPr lvl="7" algn="r">
              <a:lnSpc>
                <a:spcPct val="100000"/>
              </a:lnSpc>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8pPr>
            <a:lvl9pPr lvl="8" algn="r">
              <a:lnSpc>
                <a:spcPct val="100000"/>
              </a:lnSpc>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3"/>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3"/>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p:txBody>
      </p:sp>
      <p:sp>
        <p:nvSpPr>
          <p:cNvPr id="18" name="Google Shape;18;p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4" name="Google Shape;24;p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5"/>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lnSpc>
                <a:spcPct val="100000"/>
              </a:lnSpc>
              <a:spcBef>
                <a:spcPts val="0"/>
              </a:spcBef>
              <a:spcAft>
                <a:spcPts val="0"/>
              </a:spcAft>
              <a:buClr>
                <a:schemeClr val="dk1"/>
              </a:buClr>
              <a:buSzPts val="4000"/>
              <a:buFont typeface="Calibri"/>
              <a:buNone/>
              <a:defRPr b="1" sz="400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5"/>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00"/>
              </a:spcBef>
              <a:spcAft>
                <a:spcPts val="0"/>
              </a:spcAft>
              <a:buClr>
                <a:srgbClr val="888888"/>
              </a:buClr>
              <a:buSzPts val="2000"/>
              <a:buNone/>
              <a:defRPr sz="2000">
                <a:solidFill>
                  <a:srgbClr val="888888"/>
                </a:solidFill>
              </a:defRPr>
            </a:lvl1pPr>
            <a:lvl2pPr indent="-228600" lvl="1" marL="914400" algn="l">
              <a:lnSpc>
                <a:spcPct val="100000"/>
              </a:lnSpc>
              <a:spcBef>
                <a:spcPts val="360"/>
              </a:spcBef>
              <a:spcAft>
                <a:spcPts val="0"/>
              </a:spcAft>
              <a:buClr>
                <a:srgbClr val="888888"/>
              </a:buClr>
              <a:buSzPts val="1800"/>
              <a:buNone/>
              <a:defRPr sz="1800">
                <a:solidFill>
                  <a:srgbClr val="888888"/>
                </a:solidFill>
              </a:defRPr>
            </a:lvl2pPr>
            <a:lvl3pPr indent="-228600" lvl="2" marL="1371600" algn="l">
              <a:lnSpc>
                <a:spcPct val="100000"/>
              </a:lnSpc>
              <a:spcBef>
                <a:spcPts val="320"/>
              </a:spcBef>
              <a:spcAft>
                <a:spcPts val="0"/>
              </a:spcAft>
              <a:buClr>
                <a:srgbClr val="888888"/>
              </a:buClr>
              <a:buSzPts val="1600"/>
              <a:buNone/>
              <a:defRPr sz="1600">
                <a:solidFill>
                  <a:srgbClr val="888888"/>
                </a:solidFill>
              </a:defRPr>
            </a:lvl3pPr>
            <a:lvl4pPr indent="-228600" lvl="3" marL="1828800" algn="l">
              <a:lnSpc>
                <a:spcPct val="100000"/>
              </a:lnSpc>
              <a:spcBef>
                <a:spcPts val="280"/>
              </a:spcBef>
              <a:spcAft>
                <a:spcPts val="0"/>
              </a:spcAft>
              <a:buClr>
                <a:srgbClr val="888888"/>
              </a:buClr>
              <a:buSzPts val="1400"/>
              <a:buNone/>
              <a:defRPr sz="1400">
                <a:solidFill>
                  <a:srgbClr val="888888"/>
                </a:solidFill>
              </a:defRPr>
            </a:lvl4pPr>
            <a:lvl5pPr indent="-228600" lvl="4" marL="2286000" algn="l">
              <a:lnSpc>
                <a:spcPct val="100000"/>
              </a:lnSpc>
              <a:spcBef>
                <a:spcPts val="280"/>
              </a:spcBef>
              <a:spcAft>
                <a:spcPts val="0"/>
              </a:spcAft>
              <a:buClr>
                <a:srgbClr val="888888"/>
              </a:buClr>
              <a:buSzPts val="1400"/>
              <a:buNone/>
              <a:defRPr sz="1400">
                <a:solidFill>
                  <a:srgbClr val="888888"/>
                </a:solidFill>
              </a:defRPr>
            </a:lvl5pPr>
            <a:lvl6pPr indent="-228600" lvl="5" marL="2743200" algn="l">
              <a:lnSpc>
                <a:spcPct val="100000"/>
              </a:lnSpc>
              <a:spcBef>
                <a:spcPts val="280"/>
              </a:spcBef>
              <a:spcAft>
                <a:spcPts val="0"/>
              </a:spcAft>
              <a:buClr>
                <a:srgbClr val="888888"/>
              </a:buClr>
              <a:buSzPts val="1400"/>
              <a:buNone/>
              <a:defRPr sz="1400">
                <a:solidFill>
                  <a:srgbClr val="888888"/>
                </a:solidFill>
              </a:defRPr>
            </a:lvl6pPr>
            <a:lvl7pPr indent="-228600" lvl="6" marL="3200400" algn="l">
              <a:lnSpc>
                <a:spcPct val="100000"/>
              </a:lnSpc>
              <a:spcBef>
                <a:spcPts val="280"/>
              </a:spcBef>
              <a:spcAft>
                <a:spcPts val="0"/>
              </a:spcAft>
              <a:buClr>
                <a:srgbClr val="888888"/>
              </a:buClr>
              <a:buSzPts val="1400"/>
              <a:buNone/>
              <a:defRPr sz="1400">
                <a:solidFill>
                  <a:srgbClr val="888888"/>
                </a:solidFill>
              </a:defRPr>
            </a:lvl7pPr>
            <a:lvl8pPr indent="-228600" lvl="7" marL="3657600" algn="l">
              <a:lnSpc>
                <a:spcPct val="100000"/>
              </a:lnSpc>
              <a:spcBef>
                <a:spcPts val="280"/>
              </a:spcBef>
              <a:spcAft>
                <a:spcPts val="0"/>
              </a:spcAft>
              <a:buClr>
                <a:srgbClr val="888888"/>
              </a:buClr>
              <a:buSzPts val="1400"/>
              <a:buNone/>
              <a:defRPr sz="1400">
                <a:solidFill>
                  <a:srgbClr val="888888"/>
                </a:solidFill>
              </a:defRPr>
            </a:lvl8pPr>
            <a:lvl9pPr indent="-228600" lvl="8" marL="4114800" algn="l">
              <a:lnSpc>
                <a:spcPct val="100000"/>
              </a:lnSpc>
              <a:spcBef>
                <a:spcPts val="280"/>
              </a:spcBef>
              <a:spcAft>
                <a:spcPts val="0"/>
              </a:spcAft>
              <a:buClr>
                <a:srgbClr val="888888"/>
              </a:buClr>
              <a:buSzPts val="1400"/>
              <a:buNone/>
              <a:defRPr sz="1400">
                <a:solidFill>
                  <a:srgbClr val="888888"/>
                </a:solidFill>
              </a:defRPr>
            </a:lvl9pPr>
          </a:lstStyle>
          <a:p/>
        </p:txBody>
      </p:sp>
      <p:sp>
        <p:nvSpPr>
          <p:cNvPr id="30" name="Google Shape;30;p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6"/>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36" name="Google Shape;36;p6"/>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37" name="Google Shape;37;p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44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7"/>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43" name="Google Shape;43;p7"/>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44" name="Google Shape;44;p7"/>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45" name="Google Shape;45;p7"/>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46" name="Google Shape;46;p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9"/>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1"/>
              </a:buClr>
              <a:buSzPts val="2000"/>
              <a:buFont typeface="Calibri"/>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9"/>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lnSpc>
                <a:spcPct val="100000"/>
              </a:lnSpc>
              <a:spcBef>
                <a:spcPts val="640"/>
              </a:spcBef>
              <a:spcAft>
                <a:spcPts val="0"/>
              </a:spcAft>
              <a:buClr>
                <a:schemeClr val="dk1"/>
              </a:buClr>
              <a:buSzPts val="3200"/>
              <a:buChar char="•"/>
              <a:defRPr sz="3200"/>
            </a:lvl1pPr>
            <a:lvl2pPr indent="-406400" lvl="1" marL="914400" algn="l">
              <a:lnSpc>
                <a:spcPct val="100000"/>
              </a:lnSpc>
              <a:spcBef>
                <a:spcPts val="560"/>
              </a:spcBef>
              <a:spcAft>
                <a:spcPts val="0"/>
              </a:spcAft>
              <a:buClr>
                <a:schemeClr val="dk1"/>
              </a:buClr>
              <a:buSzPts val="2800"/>
              <a:buChar char="–"/>
              <a:defRPr sz="2800"/>
            </a:lvl2pPr>
            <a:lvl3pPr indent="-381000" lvl="2" marL="1371600" algn="l">
              <a:lnSpc>
                <a:spcPct val="100000"/>
              </a:lnSpc>
              <a:spcBef>
                <a:spcPts val="480"/>
              </a:spcBef>
              <a:spcAft>
                <a:spcPts val="0"/>
              </a:spcAft>
              <a:buClr>
                <a:schemeClr val="dk1"/>
              </a:buClr>
              <a:buSzPts val="2400"/>
              <a:buChar char="•"/>
              <a:defRPr sz="2400"/>
            </a:lvl3pPr>
            <a:lvl4pPr indent="-355600" lvl="3" marL="1828800" algn="l">
              <a:lnSpc>
                <a:spcPct val="100000"/>
              </a:lnSpc>
              <a:spcBef>
                <a:spcPts val="400"/>
              </a:spcBef>
              <a:spcAft>
                <a:spcPts val="0"/>
              </a:spcAft>
              <a:buClr>
                <a:schemeClr val="dk1"/>
              </a:buClr>
              <a:buSzPts val="2000"/>
              <a:buChar char="–"/>
              <a:defRPr sz="2000"/>
            </a:lvl4pPr>
            <a:lvl5pPr indent="-355600" lvl="4" marL="2286000" algn="l">
              <a:lnSpc>
                <a:spcPct val="100000"/>
              </a:lnSpc>
              <a:spcBef>
                <a:spcPts val="400"/>
              </a:spcBef>
              <a:spcAft>
                <a:spcPts val="0"/>
              </a:spcAft>
              <a:buClr>
                <a:schemeClr val="dk1"/>
              </a:buClr>
              <a:buSzPts val="2000"/>
              <a:buChar char="»"/>
              <a:defRPr sz="2000"/>
            </a:lvl5pPr>
            <a:lvl6pPr indent="-355600" lvl="5" marL="2743200" algn="l">
              <a:lnSpc>
                <a:spcPct val="100000"/>
              </a:lnSpc>
              <a:spcBef>
                <a:spcPts val="400"/>
              </a:spcBef>
              <a:spcAft>
                <a:spcPts val="0"/>
              </a:spcAft>
              <a:buClr>
                <a:schemeClr val="dk1"/>
              </a:buClr>
              <a:buSzPts val="2000"/>
              <a:buChar char="•"/>
              <a:defRPr sz="2000"/>
            </a:lvl6pPr>
            <a:lvl7pPr indent="-355600" lvl="6" marL="3200400" algn="l">
              <a:lnSpc>
                <a:spcPct val="100000"/>
              </a:lnSpc>
              <a:spcBef>
                <a:spcPts val="400"/>
              </a:spcBef>
              <a:spcAft>
                <a:spcPts val="0"/>
              </a:spcAft>
              <a:buClr>
                <a:schemeClr val="dk1"/>
              </a:buClr>
              <a:buSzPts val="2000"/>
              <a:buChar char="•"/>
              <a:defRPr sz="2000"/>
            </a:lvl7pPr>
            <a:lvl8pPr indent="-355600" lvl="7" marL="3657600" algn="l">
              <a:lnSpc>
                <a:spcPct val="100000"/>
              </a:lnSpc>
              <a:spcBef>
                <a:spcPts val="400"/>
              </a:spcBef>
              <a:spcAft>
                <a:spcPts val="0"/>
              </a:spcAft>
              <a:buClr>
                <a:schemeClr val="dk1"/>
              </a:buClr>
              <a:buSzPts val="2000"/>
              <a:buChar char="•"/>
              <a:defRPr sz="2000"/>
            </a:lvl8pPr>
            <a:lvl9pPr indent="-355600" lvl="8" marL="4114800" algn="l">
              <a:lnSpc>
                <a:spcPct val="100000"/>
              </a:lnSpc>
              <a:spcBef>
                <a:spcPts val="400"/>
              </a:spcBef>
              <a:spcAft>
                <a:spcPts val="0"/>
              </a:spcAft>
              <a:buClr>
                <a:schemeClr val="dk1"/>
              </a:buClr>
              <a:buSzPts val="2000"/>
              <a:buChar char="•"/>
              <a:defRPr sz="2000"/>
            </a:lvl9pPr>
          </a:lstStyle>
          <a:p/>
        </p:txBody>
      </p:sp>
      <p:sp>
        <p:nvSpPr>
          <p:cNvPr id="57" name="Google Shape;57;p9"/>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58" name="Google Shape;58;p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0"/>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1"/>
              </a:buClr>
              <a:buSzPts val="2000"/>
              <a:buFont typeface="Calibri"/>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10"/>
          <p:cNvSpPr/>
          <p:nvPr>
            <p:ph idx="2" type="pic"/>
          </p:nvPr>
        </p:nvSpPr>
        <p:spPr>
          <a:xfrm>
            <a:off x="1792288" y="612775"/>
            <a:ext cx="5486400" cy="4114800"/>
          </a:xfrm>
          <a:prstGeom prst="rect">
            <a:avLst/>
          </a:prstGeom>
          <a:noFill/>
          <a:ln>
            <a:noFill/>
          </a:ln>
        </p:spPr>
      </p:sp>
      <p:sp>
        <p:nvSpPr>
          <p:cNvPr id="64" name="Google Shape;64;p10"/>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65" name="Google Shape;65;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2.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2.jpg"/><Relationship Id="rId4" Type="http://schemas.openxmlformats.org/officeDocument/2006/relationships/hyperlink" Target="https://docs.google.com/presentation/d/1GomyiIH98X57heqzeCSGyUejjxmjCCi-pZk2jsJ7IbY/edit" TargetMode="External"/><Relationship Id="rId5" Type="http://schemas.openxmlformats.org/officeDocument/2006/relationships/hyperlink" Target="https://docs.google.com/presentation/d/1GomyiIH98X57heqzeCSGyUejjxmjCCi-pZk2jsJ7IbY/edit"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jp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2.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2.jpg"/><Relationship Id="rId4" Type="http://schemas.openxmlformats.org/officeDocument/2006/relationships/image" Target="../media/image3.png"/><Relationship Id="rId5"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2.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2.jpg"/><Relationship Id="rId4" Type="http://schemas.openxmlformats.org/officeDocument/2006/relationships/hyperlink" Target="https://docs.google.com/spreadsheets/d/1srY1ZhoeO4RLuZplc2lk-JL4aFfakGO3E200ZI8PH_U/edit?gid=1997951454#gid=1997951454"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14"/>
          <p:cNvSpPr txBox="1"/>
          <p:nvPr/>
        </p:nvSpPr>
        <p:spPr>
          <a:xfrm>
            <a:off x="920375" y="556750"/>
            <a:ext cx="12052500" cy="1430100"/>
          </a:xfrm>
          <a:prstGeom prst="rect">
            <a:avLst/>
          </a:prstGeom>
          <a:noFill/>
          <a:ln>
            <a:noFill/>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5700"/>
              <a:buFont typeface="Arial"/>
              <a:buNone/>
            </a:pPr>
            <a:r>
              <a:rPr b="0" i="0" lang="en-US" sz="5700" u="none" cap="none" strike="noStrike">
                <a:solidFill>
                  <a:schemeClr val="dk1"/>
                </a:solidFill>
                <a:latin typeface="Poppins ExtraBold"/>
                <a:ea typeface="Poppins ExtraBold"/>
                <a:cs typeface="Poppins ExtraBold"/>
                <a:sym typeface="Poppins ExtraBold"/>
              </a:rPr>
              <a:t>Directions</a:t>
            </a:r>
            <a:endParaRPr b="0" i="0" sz="5700" u="none" cap="none" strike="noStrike">
              <a:solidFill>
                <a:schemeClr val="dk1"/>
              </a:solidFill>
              <a:latin typeface="Poppins ExtraBold"/>
              <a:ea typeface="Poppins ExtraBold"/>
              <a:cs typeface="Poppins ExtraBold"/>
              <a:sym typeface="Poppins ExtraBold"/>
            </a:endParaRPr>
          </a:p>
        </p:txBody>
      </p:sp>
      <p:sp>
        <p:nvSpPr>
          <p:cNvPr id="90" name="Google Shape;90;p14"/>
          <p:cNvSpPr txBox="1"/>
          <p:nvPr/>
        </p:nvSpPr>
        <p:spPr>
          <a:xfrm>
            <a:off x="1012725" y="1770125"/>
            <a:ext cx="16203300" cy="8440200"/>
          </a:xfrm>
          <a:prstGeom prst="rect">
            <a:avLst/>
          </a:prstGeom>
          <a:noFill/>
          <a:ln>
            <a:noFill/>
          </a:ln>
        </p:spPr>
        <p:txBody>
          <a:bodyPr anchorCtr="0" anchor="t" bIns="91425" lIns="91425" spcFirstLastPara="1" rIns="91425" wrap="square" tIns="91425">
            <a:normAutofit/>
          </a:bodyPr>
          <a:lstStyle/>
          <a:p>
            <a:pPr indent="-381000" lvl="0" marL="457200" marR="0" rtl="0" algn="l">
              <a:lnSpc>
                <a:spcPct val="115000"/>
              </a:lnSpc>
              <a:spcBef>
                <a:spcPts val="0"/>
              </a:spcBef>
              <a:spcAft>
                <a:spcPts val="0"/>
              </a:spcAft>
              <a:buClr>
                <a:schemeClr val="dk1"/>
              </a:buClr>
              <a:buSzPts val="2400"/>
              <a:buFont typeface="Poppins Medium"/>
              <a:buAutoNum type="arabicPeriod"/>
            </a:pPr>
            <a:r>
              <a:rPr b="0" i="0" lang="en-US" sz="2400" u="none" cap="none" strike="sngStrike">
                <a:solidFill>
                  <a:schemeClr val="dk1"/>
                </a:solidFill>
                <a:latin typeface="Poppins Medium"/>
                <a:ea typeface="Poppins Medium"/>
                <a:cs typeface="Poppins Medium"/>
                <a:sym typeface="Poppins Medium"/>
              </a:rPr>
              <a:t>Add your Schools mission on slide 4</a:t>
            </a:r>
            <a:endParaRPr b="0" i="0" sz="2400" u="none" cap="none" strike="sngStrike">
              <a:solidFill>
                <a:schemeClr val="dk1"/>
              </a:solidFill>
              <a:latin typeface="Poppins Medium"/>
              <a:ea typeface="Poppins Medium"/>
              <a:cs typeface="Poppins Medium"/>
              <a:sym typeface="Poppins Medium"/>
            </a:endParaRPr>
          </a:p>
          <a:p>
            <a:pPr indent="-381000" lvl="0" marL="457200" marR="0" rtl="0" algn="l">
              <a:lnSpc>
                <a:spcPct val="115000"/>
              </a:lnSpc>
              <a:spcBef>
                <a:spcPts val="0"/>
              </a:spcBef>
              <a:spcAft>
                <a:spcPts val="0"/>
              </a:spcAft>
              <a:buClr>
                <a:schemeClr val="dk1"/>
              </a:buClr>
              <a:buSzPts val="2400"/>
              <a:buFont typeface="Poppins Medium"/>
              <a:buAutoNum type="arabicPeriod"/>
            </a:pPr>
            <a:r>
              <a:rPr b="0" i="0" lang="en-US" sz="2400" u="none" cap="none" strike="sngStrike">
                <a:solidFill>
                  <a:schemeClr val="dk1"/>
                </a:solidFill>
                <a:latin typeface="Poppins Medium"/>
                <a:ea typeface="Poppins Medium"/>
                <a:cs typeface="Poppins Medium"/>
                <a:sym typeface="Poppins Medium"/>
              </a:rPr>
              <a:t>On slide 5 include the persons involved in your planning process</a:t>
            </a:r>
            <a:endParaRPr b="0" i="0" sz="2400" u="none" cap="none" strike="sngStrike">
              <a:solidFill>
                <a:schemeClr val="dk1"/>
              </a:solidFill>
              <a:latin typeface="Poppins Medium"/>
              <a:ea typeface="Poppins Medium"/>
              <a:cs typeface="Poppins Medium"/>
              <a:sym typeface="Poppins Medium"/>
            </a:endParaRPr>
          </a:p>
          <a:p>
            <a:pPr indent="-381000" lvl="0" marL="457200" marR="0" rtl="0" algn="l">
              <a:lnSpc>
                <a:spcPct val="115000"/>
              </a:lnSpc>
              <a:spcBef>
                <a:spcPts val="0"/>
              </a:spcBef>
              <a:spcAft>
                <a:spcPts val="0"/>
              </a:spcAft>
              <a:buClr>
                <a:schemeClr val="dk1"/>
              </a:buClr>
              <a:buSzPts val="2400"/>
              <a:buFont typeface="Poppins Medium"/>
              <a:buAutoNum type="arabicPeriod"/>
            </a:pPr>
            <a:r>
              <a:rPr b="0" i="0" lang="en-US" sz="2400" u="none" cap="none" strike="sngStrike">
                <a:solidFill>
                  <a:schemeClr val="dk1"/>
                </a:solidFill>
                <a:latin typeface="Poppins Medium"/>
                <a:ea typeface="Poppins Medium"/>
                <a:cs typeface="Poppins Medium"/>
                <a:sym typeface="Poppins Medium"/>
              </a:rPr>
              <a:t>On slide 6 describe your planning process. </a:t>
            </a:r>
            <a:endParaRPr b="0" i="0" sz="2400" u="none" cap="none" strike="sngStrike">
              <a:solidFill>
                <a:schemeClr val="dk1"/>
              </a:solidFill>
              <a:latin typeface="Poppins Medium"/>
              <a:ea typeface="Poppins Medium"/>
              <a:cs typeface="Poppins Medium"/>
              <a:sym typeface="Poppins Medium"/>
            </a:endParaRPr>
          </a:p>
          <a:p>
            <a:pPr indent="-381000" lvl="0" marL="457200" marR="0" rtl="0" algn="l">
              <a:lnSpc>
                <a:spcPct val="115000"/>
              </a:lnSpc>
              <a:spcBef>
                <a:spcPts val="0"/>
              </a:spcBef>
              <a:spcAft>
                <a:spcPts val="0"/>
              </a:spcAft>
              <a:buClr>
                <a:schemeClr val="dk1"/>
              </a:buClr>
              <a:buSzPts val="2400"/>
              <a:buFont typeface="Poppins Medium"/>
              <a:buAutoNum type="arabicPeriod"/>
            </a:pPr>
            <a:r>
              <a:rPr b="0" i="0" lang="en-US" sz="2400" u="none" cap="none" strike="noStrike">
                <a:solidFill>
                  <a:schemeClr val="dk1"/>
                </a:solidFill>
                <a:latin typeface="Poppins Medium"/>
                <a:ea typeface="Poppins Medium"/>
                <a:cs typeface="Poppins Medium"/>
                <a:sym typeface="Poppins Medium"/>
              </a:rPr>
              <a:t>On slide 7 link in your CSIP needs assessment.  Include your top two focus areas of improvement based on your needs assessment and how these relate to your school goals. </a:t>
            </a:r>
            <a:endParaRPr b="0" i="0" sz="2400" u="none" cap="none" strike="noStrike">
              <a:solidFill>
                <a:schemeClr val="dk1"/>
              </a:solidFill>
              <a:latin typeface="Poppins Medium"/>
              <a:ea typeface="Poppins Medium"/>
              <a:cs typeface="Poppins Medium"/>
              <a:sym typeface="Poppins Medium"/>
            </a:endParaRPr>
          </a:p>
          <a:p>
            <a:pPr indent="-381000" lvl="0" marL="457200" marR="0" rtl="0" algn="l">
              <a:lnSpc>
                <a:spcPct val="115000"/>
              </a:lnSpc>
              <a:spcBef>
                <a:spcPts val="0"/>
              </a:spcBef>
              <a:spcAft>
                <a:spcPts val="0"/>
              </a:spcAft>
              <a:buClr>
                <a:schemeClr val="dk1"/>
              </a:buClr>
              <a:buSzPts val="2400"/>
              <a:buFont typeface="Poppins Medium"/>
              <a:buAutoNum type="arabicPeriod"/>
            </a:pPr>
            <a:r>
              <a:rPr b="0" i="0" lang="en-US" sz="2400" u="none" cap="none" strike="noStrike">
                <a:solidFill>
                  <a:schemeClr val="dk1"/>
                </a:solidFill>
                <a:latin typeface="Poppins Medium"/>
                <a:ea typeface="Poppins Medium"/>
                <a:cs typeface="Poppins Medium"/>
                <a:sym typeface="Poppins Medium"/>
              </a:rPr>
              <a:t>On your professional learning slides, add your focus area, as well as short and long term goals.  These can be your CSIP goals.  </a:t>
            </a:r>
            <a:endParaRPr b="0" i="0" sz="2400" u="none" cap="none" strike="noStrike">
              <a:solidFill>
                <a:schemeClr val="dk1"/>
              </a:solidFill>
              <a:latin typeface="Poppins Medium"/>
              <a:ea typeface="Poppins Medium"/>
              <a:cs typeface="Poppins Medium"/>
              <a:sym typeface="Poppins Medium"/>
            </a:endParaRPr>
          </a:p>
          <a:p>
            <a:pPr indent="-355600" lvl="1" marL="914400" marR="0" rtl="0" algn="l">
              <a:lnSpc>
                <a:spcPct val="115000"/>
              </a:lnSpc>
              <a:spcBef>
                <a:spcPts val="0"/>
              </a:spcBef>
              <a:spcAft>
                <a:spcPts val="0"/>
              </a:spcAft>
              <a:buClr>
                <a:schemeClr val="dk1"/>
              </a:buClr>
              <a:buSzPts val="2000"/>
              <a:buFont typeface="Poppins Light"/>
              <a:buAutoNum type="alphaLcPeriod"/>
            </a:pPr>
            <a:r>
              <a:rPr b="0" i="0" lang="en-US" sz="2000" u="none" cap="none" strike="noStrike">
                <a:solidFill>
                  <a:schemeClr val="dk1"/>
                </a:solidFill>
                <a:latin typeface="Poppins Light"/>
                <a:ea typeface="Poppins Light"/>
                <a:cs typeface="Poppins Light"/>
                <a:sym typeface="Poppins Light"/>
              </a:rPr>
              <a:t>Include: </a:t>
            </a:r>
            <a:endParaRPr b="0" i="0" sz="2000" u="none" cap="none" strike="noStrike">
              <a:solidFill>
                <a:schemeClr val="dk1"/>
              </a:solidFill>
              <a:latin typeface="Poppins Light"/>
              <a:ea typeface="Poppins Light"/>
              <a:cs typeface="Poppins Light"/>
              <a:sym typeface="Poppins Light"/>
            </a:endParaRPr>
          </a:p>
          <a:p>
            <a:pPr indent="-355600" lvl="2" marL="1371600" marR="0" rtl="0" algn="l">
              <a:lnSpc>
                <a:spcPct val="115000"/>
              </a:lnSpc>
              <a:spcBef>
                <a:spcPts val="0"/>
              </a:spcBef>
              <a:spcAft>
                <a:spcPts val="0"/>
              </a:spcAft>
              <a:buClr>
                <a:schemeClr val="dk1"/>
              </a:buClr>
              <a:buSzPts val="2000"/>
              <a:buFont typeface="Poppins Light"/>
              <a:buAutoNum type="romanLcPeriod"/>
            </a:pPr>
            <a:r>
              <a:rPr b="0" i="0" lang="en-US" sz="2000" u="none" cap="none" strike="noStrike">
                <a:solidFill>
                  <a:schemeClr val="dk1"/>
                </a:solidFill>
                <a:latin typeface="Poppins Light"/>
                <a:ea typeface="Poppins Light"/>
                <a:cs typeface="Poppins Light"/>
                <a:sym typeface="Poppins Light"/>
              </a:rPr>
              <a:t>Professional learning activity and description of activity</a:t>
            </a:r>
            <a:endParaRPr b="0" i="0" sz="2000" u="none" cap="none" strike="noStrike">
              <a:solidFill>
                <a:schemeClr val="dk1"/>
              </a:solidFill>
              <a:latin typeface="Poppins Light"/>
              <a:ea typeface="Poppins Light"/>
              <a:cs typeface="Poppins Light"/>
              <a:sym typeface="Poppins Light"/>
            </a:endParaRPr>
          </a:p>
          <a:p>
            <a:pPr indent="-355600" lvl="2" marL="1371600" marR="0" rtl="0" algn="l">
              <a:lnSpc>
                <a:spcPct val="115000"/>
              </a:lnSpc>
              <a:spcBef>
                <a:spcPts val="0"/>
              </a:spcBef>
              <a:spcAft>
                <a:spcPts val="0"/>
              </a:spcAft>
              <a:buClr>
                <a:schemeClr val="dk1"/>
              </a:buClr>
              <a:buSzPts val="2000"/>
              <a:buFont typeface="Poppins Light"/>
              <a:buAutoNum type="romanLcPeriod"/>
            </a:pPr>
            <a:r>
              <a:rPr b="0" i="0" lang="en-US" sz="2000" u="none" cap="none" strike="noStrike">
                <a:solidFill>
                  <a:schemeClr val="dk1"/>
                </a:solidFill>
                <a:latin typeface="Poppins Light"/>
                <a:ea typeface="Poppins Light"/>
                <a:cs typeface="Poppins Light"/>
                <a:sym typeface="Poppins Light"/>
              </a:rPr>
              <a:t>Targeted audience &amp; intended learning outcomes</a:t>
            </a:r>
            <a:endParaRPr b="0" i="0" sz="2000" u="none" cap="none" strike="noStrike">
              <a:solidFill>
                <a:schemeClr val="dk1"/>
              </a:solidFill>
              <a:latin typeface="Poppins Light"/>
              <a:ea typeface="Poppins Light"/>
              <a:cs typeface="Poppins Light"/>
              <a:sym typeface="Poppins Light"/>
            </a:endParaRPr>
          </a:p>
          <a:p>
            <a:pPr indent="-355600" lvl="2" marL="1371600" marR="0" rtl="0" algn="l">
              <a:lnSpc>
                <a:spcPct val="115000"/>
              </a:lnSpc>
              <a:spcBef>
                <a:spcPts val="0"/>
              </a:spcBef>
              <a:spcAft>
                <a:spcPts val="0"/>
              </a:spcAft>
              <a:buClr>
                <a:schemeClr val="dk1"/>
              </a:buClr>
              <a:buSzPts val="2000"/>
              <a:buFont typeface="Poppins Light"/>
              <a:buAutoNum type="romanLcPeriod"/>
            </a:pPr>
            <a:r>
              <a:rPr b="0" i="0" lang="en-US" sz="2000" u="none" cap="none" strike="noStrike">
                <a:solidFill>
                  <a:schemeClr val="dk1"/>
                </a:solidFill>
                <a:latin typeface="Poppins Light"/>
                <a:ea typeface="Poppins Light"/>
                <a:cs typeface="Poppins Light"/>
                <a:sym typeface="Poppins Light"/>
              </a:rPr>
              <a:t>Monitoring &amp; ongoing supports- respond to the questions in the column</a:t>
            </a:r>
            <a:endParaRPr b="0" i="0" sz="2000" u="none" cap="none" strike="noStrike">
              <a:solidFill>
                <a:schemeClr val="dk1"/>
              </a:solidFill>
              <a:latin typeface="Poppins Light"/>
              <a:ea typeface="Poppins Light"/>
              <a:cs typeface="Poppins Light"/>
              <a:sym typeface="Poppins Light"/>
            </a:endParaRPr>
          </a:p>
          <a:p>
            <a:pPr indent="-355600" lvl="2" marL="1371600" marR="0" rtl="0" algn="l">
              <a:lnSpc>
                <a:spcPct val="115000"/>
              </a:lnSpc>
              <a:spcBef>
                <a:spcPts val="0"/>
              </a:spcBef>
              <a:spcAft>
                <a:spcPts val="0"/>
              </a:spcAft>
              <a:buClr>
                <a:schemeClr val="dk1"/>
              </a:buClr>
              <a:buSzPts val="2000"/>
              <a:buFont typeface="Poppins Light"/>
              <a:buAutoNum type="romanLcPeriod"/>
            </a:pPr>
            <a:r>
              <a:rPr b="0" i="0" lang="en-US" sz="2000" u="none" cap="none" strike="noStrike">
                <a:solidFill>
                  <a:schemeClr val="dk1"/>
                </a:solidFill>
                <a:latin typeface="Poppins Light"/>
                <a:ea typeface="Poppins Light"/>
                <a:cs typeface="Poppins Light"/>
                <a:sym typeface="Poppins Light"/>
              </a:rPr>
              <a:t>Indicators of success</a:t>
            </a:r>
            <a:endParaRPr b="0" i="0" sz="2000" u="none" cap="none" strike="noStrike">
              <a:solidFill>
                <a:schemeClr val="dk1"/>
              </a:solidFill>
              <a:latin typeface="Poppins Light"/>
              <a:ea typeface="Poppins Light"/>
              <a:cs typeface="Poppins Light"/>
              <a:sym typeface="Poppins Light"/>
            </a:endParaRPr>
          </a:p>
          <a:p>
            <a:pPr indent="-355600" lvl="2" marL="1371600" marR="0" rtl="0" algn="l">
              <a:lnSpc>
                <a:spcPct val="115000"/>
              </a:lnSpc>
              <a:spcBef>
                <a:spcPts val="0"/>
              </a:spcBef>
              <a:spcAft>
                <a:spcPts val="0"/>
              </a:spcAft>
              <a:buClr>
                <a:schemeClr val="dk1"/>
              </a:buClr>
              <a:buSzPts val="2000"/>
              <a:buFont typeface="Poppins Light"/>
              <a:buAutoNum type="romanLcPeriod"/>
            </a:pPr>
            <a:r>
              <a:rPr b="0" i="0" lang="en-US" sz="2000" u="none" cap="none" strike="noStrike">
                <a:solidFill>
                  <a:schemeClr val="dk1"/>
                </a:solidFill>
                <a:latin typeface="Poppins Light"/>
                <a:ea typeface="Poppins Light"/>
                <a:cs typeface="Poppins Light"/>
                <a:sym typeface="Poppins Light"/>
              </a:rPr>
              <a:t>State, end date and # of hours</a:t>
            </a:r>
            <a:endParaRPr b="0" i="0" sz="2000" u="none" cap="none" strike="noStrike">
              <a:solidFill>
                <a:schemeClr val="dk1"/>
              </a:solidFill>
              <a:latin typeface="Poppins Light"/>
              <a:ea typeface="Poppins Light"/>
              <a:cs typeface="Poppins Light"/>
              <a:sym typeface="Poppins Light"/>
            </a:endParaRPr>
          </a:p>
          <a:p>
            <a:pPr indent="-355600" lvl="2" marL="1371600" marR="0" rtl="0" algn="l">
              <a:lnSpc>
                <a:spcPct val="115000"/>
              </a:lnSpc>
              <a:spcBef>
                <a:spcPts val="0"/>
              </a:spcBef>
              <a:spcAft>
                <a:spcPts val="0"/>
              </a:spcAft>
              <a:buClr>
                <a:schemeClr val="dk1"/>
              </a:buClr>
              <a:buSzPts val="2000"/>
              <a:buFont typeface="Poppins Light"/>
              <a:buAutoNum type="romanLcPeriod"/>
            </a:pPr>
            <a:r>
              <a:rPr b="0" i="0" lang="en-US" sz="2000" u="none" cap="none" strike="noStrike">
                <a:solidFill>
                  <a:schemeClr val="dk1"/>
                </a:solidFill>
                <a:latin typeface="Poppins Light"/>
                <a:ea typeface="Poppins Light"/>
                <a:cs typeface="Poppins Light"/>
                <a:sym typeface="Poppins Light"/>
              </a:rPr>
              <a:t>Resources, Estimated Cost, &amp; Funding Source</a:t>
            </a:r>
            <a:endParaRPr b="0" i="0" sz="2000" u="none" cap="none" strike="noStrike">
              <a:solidFill>
                <a:schemeClr val="dk1"/>
              </a:solidFill>
              <a:latin typeface="Poppins Light"/>
              <a:ea typeface="Poppins Light"/>
              <a:cs typeface="Poppins Light"/>
              <a:sym typeface="Poppins Light"/>
            </a:endParaRPr>
          </a:p>
          <a:p>
            <a:pPr indent="-381000" lvl="0" marL="457200" marR="0" rtl="0" algn="l">
              <a:lnSpc>
                <a:spcPct val="115000"/>
              </a:lnSpc>
              <a:spcBef>
                <a:spcPts val="0"/>
              </a:spcBef>
              <a:spcAft>
                <a:spcPts val="0"/>
              </a:spcAft>
              <a:buClr>
                <a:schemeClr val="dk1"/>
              </a:buClr>
              <a:buSzPts val="2400"/>
              <a:buFont typeface="Poppins Medium"/>
              <a:buAutoNum type="arabicPeriod"/>
            </a:pPr>
            <a:r>
              <a:rPr b="0" i="0" lang="en-US" sz="2400" u="none" cap="none" strike="sngStrike">
                <a:solidFill>
                  <a:schemeClr val="dk1"/>
                </a:solidFill>
                <a:latin typeface="Poppins Medium"/>
                <a:ea typeface="Poppins Medium"/>
                <a:cs typeface="Poppins Medium"/>
                <a:sym typeface="Poppins Medium"/>
              </a:rPr>
              <a:t>See slide 8 for an example of a professional learning activity slide.</a:t>
            </a:r>
            <a:endParaRPr b="0" i="0" sz="2400" u="none" cap="none" strike="sngStrike">
              <a:solidFill>
                <a:schemeClr val="dk1"/>
              </a:solidFill>
              <a:latin typeface="Poppins Medium"/>
              <a:ea typeface="Poppins Medium"/>
              <a:cs typeface="Poppins Medium"/>
              <a:sym typeface="Poppins Medium"/>
            </a:endParaRPr>
          </a:p>
          <a:p>
            <a:pPr indent="-381000" lvl="0" marL="457200" marR="0" rtl="0" algn="l">
              <a:lnSpc>
                <a:spcPct val="115000"/>
              </a:lnSpc>
              <a:spcBef>
                <a:spcPts val="0"/>
              </a:spcBef>
              <a:spcAft>
                <a:spcPts val="0"/>
              </a:spcAft>
              <a:buClr>
                <a:schemeClr val="dk1"/>
              </a:buClr>
              <a:buSzPts val="2400"/>
              <a:buFont typeface="Poppins Medium"/>
              <a:buAutoNum type="arabicPeriod"/>
            </a:pPr>
            <a:r>
              <a:rPr b="0" i="0" lang="en-US" sz="2400" u="none" cap="none" strike="noStrike">
                <a:solidFill>
                  <a:schemeClr val="dk1"/>
                </a:solidFill>
                <a:highlight>
                  <a:srgbClr val="FFE599"/>
                </a:highlight>
                <a:latin typeface="Poppins Medium"/>
                <a:ea typeface="Poppins Medium"/>
                <a:cs typeface="Poppins Medium"/>
                <a:sym typeface="Poppins Medium"/>
              </a:rPr>
              <a:t>Submit to Brandy Howard and CC Kim Lee with SBDM approval by April 23rd. </a:t>
            </a:r>
            <a:endParaRPr b="0" i="0" sz="2400" u="none" cap="none" strike="noStrike">
              <a:solidFill>
                <a:schemeClr val="dk1"/>
              </a:solidFill>
              <a:highlight>
                <a:srgbClr val="FFFFFF"/>
              </a:highlight>
              <a:latin typeface="Poppins Medium"/>
              <a:ea typeface="Poppins Medium"/>
              <a:cs typeface="Poppins Medium"/>
              <a:sym typeface="Poppins Medium"/>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pic>
        <p:nvPicPr>
          <p:cNvPr id="155" name="Google Shape;155;p23" title="3.jpg"/>
          <p:cNvPicPr preferRelativeResize="0"/>
          <p:nvPr/>
        </p:nvPicPr>
        <p:blipFill rotWithShape="1">
          <a:blip r:embed="rId3">
            <a:alphaModFix/>
          </a:blip>
          <a:srcRect b="0" l="0" r="0" t="0"/>
          <a:stretch/>
        </p:blipFill>
        <p:spPr>
          <a:xfrm>
            <a:off x="0" y="-12"/>
            <a:ext cx="18288000" cy="10287019"/>
          </a:xfrm>
          <a:prstGeom prst="rect">
            <a:avLst/>
          </a:prstGeom>
          <a:noFill/>
          <a:ln>
            <a:noFill/>
          </a:ln>
        </p:spPr>
      </p:pic>
      <p:graphicFrame>
        <p:nvGraphicFramePr>
          <p:cNvPr id="156" name="Google Shape;156;p23"/>
          <p:cNvGraphicFramePr/>
          <p:nvPr/>
        </p:nvGraphicFramePr>
        <p:xfrm>
          <a:off x="598163" y="2344900"/>
          <a:ext cx="3000000" cy="3000000"/>
        </p:xfrm>
        <a:graphic>
          <a:graphicData uri="http://schemas.openxmlformats.org/drawingml/2006/table">
            <a:tbl>
              <a:tblPr>
                <a:noFill/>
                <a:tableStyleId>{9F453A5B-E1C8-401C-8645-02192C8A17B8}</a:tableStyleId>
              </a:tblPr>
              <a:tblGrid>
                <a:gridCol w="2483150"/>
                <a:gridCol w="3980350"/>
                <a:gridCol w="4363775"/>
                <a:gridCol w="2400975"/>
                <a:gridCol w="1688900"/>
                <a:gridCol w="2527600"/>
              </a:tblGrid>
              <a:tr h="985225">
                <a:tc>
                  <a:txBody>
                    <a:bodyPr/>
                    <a:lstStyle/>
                    <a:p>
                      <a:pPr indent="0" lvl="0" marL="0" marR="0" rtl="0" algn="ctr">
                        <a:lnSpc>
                          <a:spcPct val="115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Professional Learning Activity &amp; Description</a:t>
                      </a:r>
                      <a:endParaRPr b="1"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15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Targeted Audience &amp;</a:t>
                      </a:r>
                      <a:endParaRPr b="1" sz="1600" u="none" cap="none" strike="noStrike">
                        <a:latin typeface="Poppins"/>
                        <a:ea typeface="Poppins"/>
                        <a:cs typeface="Poppins"/>
                        <a:sym typeface="Poppins"/>
                      </a:endParaRPr>
                    </a:p>
                    <a:p>
                      <a:pPr indent="0" lvl="0" marL="0" marR="0" rtl="0" algn="ctr">
                        <a:lnSpc>
                          <a:spcPct val="115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 Intended Results</a:t>
                      </a:r>
                      <a:endParaRPr b="1"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15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Monitoring &amp; </a:t>
                      </a:r>
                      <a:endParaRPr b="1" sz="1600" u="none" cap="none" strike="noStrike">
                        <a:latin typeface="Poppins"/>
                        <a:ea typeface="Poppins"/>
                        <a:cs typeface="Poppins"/>
                        <a:sym typeface="Poppins"/>
                      </a:endParaRPr>
                    </a:p>
                    <a:p>
                      <a:pPr indent="0" lvl="0" marL="0" marR="0" rtl="0" algn="ctr">
                        <a:lnSpc>
                          <a:spcPct val="115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Ongoing Supports</a:t>
                      </a:r>
                      <a:endParaRPr b="1"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15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Indicators of Success</a:t>
                      </a:r>
                      <a:endParaRPr b="1"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15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Start, End Date &amp; # of Hours</a:t>
                      </a:r>
                      <a:endParaRPr b="1"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15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Resources, Estimated Cost &amp; Funding Source</a:t>
                      </a:r>
                      <a:endParaRPr b="1"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6644925">
                <a:tc>
                  <a:txBody>
                    <a:bodyPr/>
                    <a:lstStyle/>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Tier 1 Instruction </a:t>
                      </a:r>
                      <a:endParaRPr b="1"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t/>
                      </a:r>
                      <a:endParaRPr b="1"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500"/>
                        <a:buFont typeface="Arial"/>
                        <a:buNone/>
                      </a:pPr>
                      <a:r>
                        <a:rPr lang="en-US" sz="1500" u="none" cap="none" strike="noStrike">
                          <a:latin typeface="Poppins"/>
                          <a:ea typeface="Poppins"/>
                          <a:cs typeface="Poppins"/>
                          <a:sym typeface="Poppins"/>
                        </a:rPr>
                        <a:t>This professional learning experience builds staff capacity to design and deliver instruction that prioritizes student thinking, inquiry, and real-world application through Thinking Strategies and Phenomenal Teaching. Teachers will engage in structured training sessions that model high-impact instructional practices, including thinking routines, inquiry-based learning, and the use of meaningful phenomena to anchor instruction.</a:t>
                      </a:r>
                      <a:endParaRPr sz="15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500"/>
                        <a:buFont typeface="Arial"/>
                        <a:buNone/>
                      </a:pPr>
                      <a:r>
                        <a:t/>
                      </a:r>
                      <a:endParaRPr sz="15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500"/>
                        <a:buFont typeface="Arial"/>
                        <a:buNone/>
                      </a:pPr>
                      <a:r>
                        <a:t/>
                      </a:r>
                      <a:endParaRPr sz="15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Target Audience: </a:t>
                      </a:r>
                      <a:r>
                        <a:rPr lang="en-US" sz="1600" u="none" cap="none" strike="noStrike">
                          <a:latin typeface="Poppins"/>
                          <a:ea typeface="Poppins"/>
                          <a:cs typeface="Poppins"/>
                          <a:sym typeface="Poppins"/>
                        </a:rPr>
                        <a:t>All teachers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The outcomes/intended results  for teachers will be focused around the following categories:</a:t>
                      </a:r>
                      <a:endParaRPr b="1" sz="1600" u="none" cap="none" strike="noStrike">
                        <a:latin typeface="Poppins"/>
                        <a:ea typeface="Poppins"/>
                        <a:cs typeface="Poppins"/>
                        <a:sym typeface="Poppins"/>
                      </a:endParaRPr>
                    </a:p>
                    <a:p>
                      <a:pPr indent="-292100" lvl="0" marL="457200" marR="0" rtl="0" algn="l">
                        <a:lnSpc>
                          <a:spcPct val="115000"/>
                        </a:lnSpc>
                        <a:spcBef>
                          <a:spcPts val="1200"/>
                        </a:spcBef>
                        <a:spcAft>
                          <a:spcPts val="0"/>
                        </a:spcAft>
                        <a:buClr>
                          <a:schemeClr val="dk1"/>
                        </a:buClr>
                        <a:buSzPts val="1000"/>
                        <a:buFont typeface="Arial"/>
                        <a:buChar char="●"/>
                      </a:pPr>
                      <a:r>
                        <a:rPr lang="en-US" sz="1500" u="none" cap="none" strike="noStrike">
                          <a:latin typeface="Poppins"/>
                          <a:ea typeface="Poppins"/>
                          <a:cs typeface="Poppins"/>
                          <a:sym typeface="Poppins"/>
                        </a:rPr>
                        <a:t>Increased student engagement in learning through inquiry and real-world connections</a:t>
                      </a:r>
                      <a:endParaRPr sz="1500" u="none" cap="none" strike="noStrike">
                        <a:latin typeface="Poppins"/>
                        <a:ea typeface="Poppins"/>
                        <a:cs typeface="Poppins"/>
                        <a:sym typeface="Poppins"/>
                      </a:endParaRPr>
                    </a:p>
                    <a:p>
                      <a:pPr indent="-292100" lvl="0" marL="457200" marR="0" rtl="0" algn="l">
                        <a:lnSpc>
                          <a:spcPct val="115000"/>
                        </a:lnSpc>
                        <a:spcBef>
                          <a:spcPts val="0"/>
                        </a:spcBef>
                        <a:spcAft>
                          <a:spcPts val="0"/>
                        </a:spcAft>
                        <a:buClr>
                          <a:schemeClr val="dk1"/>
                        </a:buClr>
                        <a:buSzPts val="1000"/>
                        <a:buFont typeface="Arial"/>
                        <a:buChar char="●"/>
                      </a:pPr>
                      <a:r>
                        <a:rPr lang="en-US" sz="1500" u="none" cap="none" strike="noStrike">
                          <a:latin typeface="Poppins"/>
                          <a:ea typeface="Poppins"/>
                          <a:cs typeface="Poppins"/>
                          <a:sym typeface="Poppins"/>
                        </a:rPr>
                        <a:t>Growth in student ability to think critically, explain reasoning, and engage in academic discourse</a:t>
                      </a:r>
                      <a:endParaRPr sz="1500" u="none" cap="none" strike="noStrike">
                        <a:latin typeface="Poppins"/>
                        <a:ea typeface="Poppins"/>
                        <a:cs typeface="Poppins"/>
                        <a:sym typeface="Poppins"/>
                      </a:endParaRPr>
                    </a:p>
                    <a:p>
                      <a:pPr indent="-292100" lvl="0" marL="457200" marR="0" rtl="0" algn="l">
                        <a:lnSpc>
                          <a:spcPct val="115000"/>
                        </a:lnSpc>
                        <a:spcBef>
                          <a:spcPts val="0"/>
                        </a:spcBef>
                        <a:spcAft>
                          <a:spcPts val="0"/>
                        </a:spcAft>
                        <a:buClr>
                          <a:schemeClr val="dk1"/>
                        </a:buClr>
                        <a:buSzPts val="1000"/>
                        <a:buFont typeface="Arial"/>
                        <a:buChar char="●"/>
                      </a:pPr>
                      <a:r>
                        <a:rPr lang="en-US" sz="1500" u="none" cap="none" strike="noStrike">
                          <a:latin typeface="Poppins"/>
                          <a:ea typeface="Poppins"/>
                          <a:cs typeface="Poppins"/>
                          <a:sym typeface="Poppins"/>
                        </a:rPr>
                        <a:t>Improved performance on tasks requiring higher-order thinking and application of knowledge</a:t>
                      </a:r>
                      <a:endParaRPr sz="1500" u="none" cap="none" strike="noStrike">
                        <a:latin typeface="Poppins"/>
                        <a:ea typeface="Poppins"/>
                        <a:cs typeface="Poppins"/>
                        <a:sym typeface="Poppins"/>
                      </a:endParaRPr>
                    </a:p>
                    <a:p>
                      <a:pPr indent="-292100" lvl="0" marL="457200" marR="0" rtl="0" algn="l">
                        <a:lnSpc>
                          <a:spcPct val="115000"/>
                        </a:lnSpc>
                        <a:spcBef>
                          <a:spcPts val="0"/>
                        </a:spcBef>
                        <a:spcAft>
                          <a:spcPts val="0"/>
                        </a:spcAft>
                        <a:buClr>
                          <a:schemeClr val="dk1"/>
                        </a:buClr>
                        <a:buSzPts val="1000"/>
                        <a:buFont typeface="Arial"/>
                        <a:buChar char="●"/>
                      </a:pPr>
                      <a:r>
                        <a:rPr lang="en-US" sz="1500" u="none" cap="none" strike="noStrike">
                          <a:latin typeface="Poppins"/>
                          <a:ea typeface="Poppins"/>
                          <a:cs typeface="Poppins"/>
                          <a:sym typeface="Poppins"/>
                        </a:rPr>
                        <a:t>Increased access to grade-level, rigorous learning experiences for all students</a:t>
                      </a:r>
                      <a:endParaRPr sz="1500" u="none" cap="none" strike="noStrike">
                        <a:latin typeface="Poppins"/>
                        <a:ea typeface="Poppins"/>
                        <a:cs typeface="Poppins"/>
                        <a:sym typeface="Poppins"/>
                      </a:endParaRPr>
                    </a:p>
                    <a:p>
                      <a:pPr indent="0" lvl="0" marL="457200" marR="0" rtl="0" algn="l">
                        <a:lnSpc>
                          <a:spcPct val="100000"/>
                        </a:lnSpc>
                        <a:spcBef>
                          <a:spcPts val="1200"/>
                        </a:spcBef>
                        <a:spcAft>
                          <a:spcPts val="0"/>
                        </a:spcAft>
                        <a:buClr>
                          <a:srgbClr val="000000"/>
                        </a:buClr>
                        <a:buSzPts val="1600"/>
                        <a:buFont typeface="Arial"/>
                        <a:buNone/>
                      </a:pPr>
                      <a:r>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t/>
                      </a:r>
                      <a:endParaRPr b="1"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1100"/>
                        <a:buFont typeface="Arial"/>
                        <a:buNone/>
                      </a:pPr>
                      <a:r>
                        <a:rPr b="1" lang="en-US" sz="1450" u="none" cap="none" strike="noStrike">
                          <a:solidFill>
                            <a:schemeClr val="dk1"/>
                          </a:solidFill>
                          <a:latin typeface="Inter"/>
                          <a:ea typeface="Inter"/>
                          <a:cs typeface="Inter"/>
                          <a:sym typeface="Inter"/>
                        </a:rPr>
                        <a:t>What data (student work samples, grade-level assessments, classroom observations, etc.) will be considered and gathered?</a:t>
                      </a:r>
                      <a:endParaRPr b="1" sz="1450" u="none" cap="none" strike="noStrike">
                        <a:solidFill>
                          <a:schemeClr val="dk1"/>
                        </a:solidFill>
                        <a:latin typeface="Inter"/>
                        <a:ea typeface="Inter"/>
                        <a:cs typeface="Inter"/>
                        <a:sym typeface="Inter"/>
                      </a:endParaRPr>
                    </a:p>
                    <a:p>
                      <a:pPr indent="-320675" lvl="0" marL="457200" marR="0" rtl="0" algn="l">
                        <a:lnSpc>
                          <a:spcPct val="100000"/>
                        </a:lnSpc>
                        <a:spcBef>
                          <a:spcPts val="0"/>
                        </a:spcBef>
                        <a:spcAft>
                          <a:spcPts val="0"/>
                        </a:spcAft>
                        <a:buClr>
                          <a:schemeClr val="dk1"/>
                        </a:buClr>
                        <a:buSzPts val="1450"/>
                        <a:buFont typeface="Inter"/>
                        <a:buChar char="●"/>
                      </a:pPr>
                      <a:r>
                        <a:rPr lang="en-US" sz="1450" u="none" cap="none" strike="noStrike">
                          <a:solidFill>
                            <a:schemeClr val="dk1"/>
                          </a:solidFill>
                          <a:latin typeface="Inter"/>
                          <a:ea typeface="Inter"/>
                          <a:cs typeface="Inter"/>
                          <a:sym typeface="Inter"/>
                        </a:rPr>
                        <a:t>Lesson Plans</a:t>
                      </a:r>
                      <a:endParaRPr sz="1450" u="none" cap="none" strike="noStrike">
                        <a:solidFill>
                          <a:schemeClr val="dk1"/>
                        </a:solidFill>
                        <a:latin typeface="Inter"/>
                        <a:ea typeface="Inter"/>
                        <a:cs typeface="Inter"/>
                        <a:sym typeface="Inter"/>
                      </a:endParaRPr>
                    </a:p>
                    <a:p>
                      <a:pPr indent="-320675" lvl="0" marL="457200" marR="0" rtl="0" algn="l">
                        <a:lnSpc>
                          <a:spcPct val="100000"/>
                        </a:lnSpc>
                        <a:spcBef>
                          <a:spcPts val="0"/>
                        </a:spcBef>
                        <a:spcAft>
                          <a:spcPts val="0"/>
                        </a:spcAft>
                        <a:buClr>
                          <a:schemeClr val="dk1"/>
                        </a:buClr>
                        <a:buSzPts val="1450"/>
                        <a:buFont typeface="Inter"/>
                        <a:buChar char="●"/>
                      </a:pPr>
                      <a:r>
                        <a:rPr lang="en-US" sz="1450" u="none" cap="none" strike="noStrike">
                          <a:solidFill>
                            <a:schemeClr val="dk1"/>
                          </a:solidFill>
                          <a:latin typeface="Inter"/>
                          <a:ea typeface="Inter"/>
                          <a:cs typeface="Inter"/>
                          <a:sym typeface="Inter"/>
                        </a:rPr>
                        <a:t>Assessments</a:t>
                      </a:r>
                      <a:endParaRPr sz="1450" u="none" cap="none" strike="noStrike">
                        <a:solidFill>
                          <a:schemeClr val="dk1"/>
                        </a:solidFill>
                        <a:latin typeface="Inter"/>
                        <a:ea typeface="Inter"/>
                        <a:cs typeface="Inter"/>
                        <a:sym typeface="Inter"/>
                      </a:endParaRPr>
                    </a:p>
                    <a:p>
                      <a:pPr indent="-320675" lvl="0" marL="457200" marR="0" rtl="0" algn="l">
                        <a:lnSpc>
                          <a:spcPct val="100000"/>
                        </a:lnSpc>
                        <a:spcBef>
                          <a:spcPts val="0"/>
                        </a:spcBef>
                        <a:spcAft>
                          <a:spcPts val="0"/>
                        </a:spcAft>
                        <a:buClr>
                          <a:schemeClr val="dk1"/>
                        </a:buClr>
                        <a:buSzPts val="1450"/>
                        <a:buFont typeface="Inter"/>
                        <a:buChar char="●"/>
                      </a:pPr>
                      <a:r>
                        <a:rPr lang="en-US" sz="1450" u="none" cap="none" strike="noStrike">
                          <a:solidFill>
                            <a:schemeClr val="dk1"/>
                          </a:solidFill>
                          <a:latin typeface="Inter"/>
                          <a:ea typeface="Inter"/>
                          <a:cs typeface="Inter"/>
                          <a:sym typeface="Inter"/>
                        </a:rPr>
                        <a:t>Classroom Observations </a:t>
                      </a:r>
                      <a:endParaRPr sz="1450" u="none" cap="none" strike="noStrike">
                        <a:solidFill>
                          <a:schemeClr val="dk1"/>
                        </a:solidFill>
                        <a:latin typeface="Inter"/>
                        <a:ea typeface="Inter"/>
                        <a:cs typeface="Inter"/>
                        <a:sym typeface="Inter"/>
                      </a:endParaRPr>
                    </a:p>
                    <a:p>
                      <a:pPr indent="0" lvl="0" marL="0" marR="0" rtl="0" algn="l">
                        <a:lnSpc>
                          <a:spcPct val="100000"/>
                        </a:lnSpc>
                        <a:spcBef>
                          <a:spcPts val="0"/>
                        </a:spcBef>
                        <a:spcAft>
                          <a:spcPts val="0"/>
                        </a:spcAft>
                        <a:buClr>
                          <a:schemeClr val="dk1"/>
                        </a:buClr>
                        <a:buSzPts val="1100"/>
                        <a:buFont typeface="Arial"/>
                        <a:buNone/>
                      </a:pPr>
                      <a:br>
                        <a:rPr lang="en-US" sz="1450" u="none" cap="none" strike="noStrike">
                          <a:solidFill>
                            <a:schemeClr val="dk1"/>
                          </a:solidFill>
                          <a:latin typeface="Inter"/>
                          <a:ea typeface="Inter"/>
                          <a:cs typeface="Inter"/>
                          <a:sym typeface="Inter"/>
                        </a:rPr>
                      </a:br>
                      <a:r>
                        <a:rPr lang="en-US" sz="1450" u="none" cap="none" strike="noStrike">
                          <a:solidFill>
                            <a:schemeClr val="dk1"/>
                          </a:solidFill>
                          <a:latin typeface="Inter"/>
                          <a:ea typeface="Inter"/>
                          <a:cs typeface="Inter"/>
                          <a:sym typeface="Inter"/>
                        </a:rPr>
                        <a:t> </a:t>
                      </a:r>
                      <a:r>
                        <a:rPr b="1" lang="en-US" sz="1450" u="none" cap="none" strike="noStrike">
                          <a:solidFill>
                            <a:schemeClr val="dk1"/>
                          </a:solidFill>
                          <a:latin typeface="Inter"/>
                          <a:ea typeface="Inter"/>
                          <a:cs typeface="Inter"/>
                          <a:sym typeface="Inter"/>
                        </a:rPr>
                        <a:t>Who is responsible for gathering data? </a:t>
                      </a:r>
                      <a:r>
                        <a:rPr lang="en-US" sz="1450" u="none" cap="none" strike="noStrike">
                          <a:solidFill>
                            <a:schemeClr val="dk1"/>
                          </a:solidFill>
                          <a:latin typeface="Inter"/>
                          <a:ea typeface="Inter"/>
                          <a:cs typeface="Inter"/>
                          <a:sym typeface="Inter"/>
                        </a:rPr>
                        <a:t>(teachers, coaches, administrators, etc.)</a:t>
                      </a:r>
                      <a:br>
                        <a:rPr lang="en-US" sz="1450" u="none" cap="none" strike="noStrike">
                          <a:solidFill>
                            <a:schemeClr val="dk1"/>
                          </a:solidFill>
                          <a:latin typeface="Inter"/>
                          <a:ea typeface="Inter"/>
                          <a:cs typeface="Inter"/>
                          <a:sym typeface="Inter"/>
                        </a:rPr>
                      </a:br>
                      <a:r>
                        <a:rPr lang="en-US" sz="1450" u="none" cap="none" strike="noStrike">
                          <a:solidFill>
                            <a:schemeClr val="dk1"/>
                          </a:solidFill>
                          <a:latin typeface="Inter"/>
                          <a:ea typeface="Inter"/>
                          <a:cs typeface="Inter"/>
                          <a:sym typeface="Inter"/>
                        </a:rPr>
                        <a:t>Teachers, administrators, and the Instructional Coach</a:t>
                      </a:r>
                      <a:endParaRPr sz="1450" u="none" cap="none" strike="noStrike">
                        <a:solidFill>
                          <a:schemeClr val="dk1"/>
                        </a:solidFill>
                        <a:latin typeface="Inter"/>
                        <a:ea typeface="Inter"/>
                        <a:cs typeface="Inter"/>
                        <a:sym typeface="Inter"/>
                      </a:endParaRPr>
                    </a:p>
                    <a:p>
                      <a:pPr indent="0" lvl="0" marL="0" marR="0" rtl="0" algn="l">
                        <a:lnSpc>
                          <a:spcPct val="100000"/>
                        </a:lnSpc>
                        <a:spcBef>
                          <a:spcPts val="0"/>
                        </a:spcBef>
                        <a:spcAft>
                          <a:spcPts val="0"/>
                        </a:spcAft>
                        <a:buClr>
                          <a:schemeClr val="dk1"/>
                        </a:buClr>
                        <a:buSzPts val="1100"/>
                        <a:buFont typeface="Arial"/>
                        <a:buNone/>
                      </a:pPr>
                      <a:r>
                        <a:t/>
                      </a:r>
                      <a:endParaRPr sz="1450" u="none" cap="none" strike="noStrike">
                        <a:solidFill>
                          <a:schemeClr val="dk1"/>
                        </a:solidFill>
                        <a:latin typeface="Inter"/>
                        <a:ea typeface="Inter"/>
                        <a:cs typeface="Inter"/>
                        <a:sym typeface="Inter"/>
                      </a:endParaRPr>
                    </a:p>
                    <a:p>
                      <a:pPr indent="0" lvl="0" marL="0" marR="0" rtl="0" algn="l">
                        <a:lnSpc>
                          <a:spcPct val="100000"/>
                        </a:lnSpc>
                        <a:spcBef>
                          <a:spcPts val="0"/>
                        </a:spcBef>
                        <a:spcAft>
                          <a:spcPts val="0"/>
                        </a:spcAft>
                        <a:buClr>
                          <a:schemeClr val="dk1"/>
                        </a:buClr>
                        <a:buSzPts val="1100"/>
                        <a:buFont typeface="Arial"/>
                        <a:buNone/>
                      </a:pPr>
                      <a:r>
                        <a:rPr b="1" lang="en-US" sz="1450" u="none" cap="none" strike="noStrike">
                          <a:solidFill>
                            <a:schemeClr val="dk1"/>
                          </a:solidFill>
                          <a:latin typeface="Inter"/>
                          <a:ea typeface="Inter"/>
                          <a:cs typeface="Inter"/>
                          <a:sym typeface="Inter"/>
                        </a:rPr>
                        <a:t>How frequently will data be analyzed?</a:t>
                      </a:r>
                      <a:r>
                        <a:rPr lang="en-US" sz="1450" u="none" cap="none" strike="noStrike">
                          <a:solidFill>
                            <a:schemeClr val="dk1"/>
                          </a:solidFill>
                          <a:latin typeface="Inter"/>
                          <a:ea typeface="Inter"/>
                          <a:cs typeface="Inter"/>
                          <a:sym typeface="Inter"/>
                        </a:rPr>
                        <a:t> (monthly, quarterly, etc.)</a:t>
                      </a:r>
                      <a:endParaRPr sz="1450" u="none" cap="none" strike="noStrike">
                        <a:solidFill>
                          <a:schemeClr val="dk1"/>
                        </a:solidFill>
                        <a:latin typeface="Inter"/>
                        <a:ea typeface="Inter"/>
                        <a:cs typeface="Inter"/>
                        <a:sym typeface="Inter"/>
                      </a:endParaRPr>
                    </a:p>
                    <a:p>
                      <a:pPr indent="0" lvl="0" marL="0" marR="0" rtl="0" algn="l">
                        <a:lnSpc>
                          <a:spcPct val="100000"/>
                        </a:lnSpc>
                        <a:spcBef>
                          <a:spcPts val="0"/>
                        </a:spcBef>
                        <a:spcAft>
                          <a:spcPts val="0"/>
                        </a:spcAft>
                        <a:buClr>
                          <a:schemeClr val="dk1"/>
                        </a:buClr>
                        <a:buSzPts val="1100"/>
                        <a:buFont typeface="Arial"/>
                        <a:buNone/>
                      </a:pPr>
                      <a:r>
                        <a:rPr lang="en-US" sz="1450" u="none" cap="none" strike="noStrike">
                          <a:solidFill>
                            <a:schemeClr val="dk1"/>
                          </a:solidFill>
                          <a:latin typeface="Inter"/>
                          <a:ea typeface="Inter"/>
                          <a:cs typeface="Inter"/>
                          <a:sym typeface="Inter"/>
                        </a:rPr>
                        <a:t>Monthly</a:t>
                      </a:r>
                      <a:endParaRPr sz="1450" u="none" cap="none" strike="noStrike">
                        <a:solidFill>
                          <a:schemeClr val="dk1"/>
                        </a:solidFill>
                        <a:latin typeface="Inter"/>
                        <a:ea typeface="Inter"/>
                        <a:cs typeface="Inter"/>
                        <a:sym typeface="Inter"/>
                      </a:endParaRPr>
                    </a:p>
                    <a:p>
                      <a:pPr indent="0" lvl="0" marL="0" marR="0" rtl="0" algn="l">
                        <a:lnSpc>
                          <a:spcPct val="100000"/>
                        </a:lnSpc>
                        <a:spcBef>
                          <a:spcPts val="0"/>
                        </a:spcBef>
                        <a:spcAft>
                          <a:spcPts val="0"/>
                        </a:spcAft>
                        <a:buClr>
                          <a:schemeClr val="dk1"/>
                        </a:buClr>
                        <a:buSzPts val="1100"/>
                        <a:buFont typeface="Arial"/>
                        <a:buNone/>
                      </a:pPr>
                      <a:r>
                        <a:t/>
                      </a:r>
                      <a:endParaRPr sz="1450" u="none" cap="none" strike="noStrike">
                        <a:solidFill>
                          <a:schemeClr val="dk1"/>
                        </a:solidFill>
                        <a:latin typeface="Inter"/>
                        <a:ea typeface="Inter"/>
                        <a:cs typeface="Inter"/>
                        <a:sym typeface="Inter"/>
                      </a:endParaRPr>
                    </a:p>
                    <a:p>
                      <a:pPr indent="0" lvl="0" marL="0" marR="0" rtl="0" algn="l">
                        <a:lnSpc>
                          <a:spcPct val="100000"/>
                        </a:lnSpc>
                        <a:spcBef>
                          <a:spcPts val="0"/>
                        </a:spcBef>
                        <a:spcAft>
                          <a:spcPts val="0"/>
                        </a:spcAft>
                        <a:buClr>
                          <a:schemeClr val="dk1"/>
                        </a:buClr>
                        <a:buSzPts val="1100"/>
                        <a:buFont typeface="Arial"/>
                        <a:buNone/>
                      </a:pPr>
                      <a:r>
                        <a:rPr b="1" lang="en-US" sz="1450" u="none" cap="none" strike="noStrike">
                          <a:solidFill>
                            <a:schemeClr val="dk1"/>
                          </a:solidFill>
                          <a:latin typeface="Inter"/>
                          <a:ea typeface="Inter"/>
                          <a:cs typeface="Inter"/>
                          <a:sym typeface="Inter"/>
                        </a:rPr>
                        <a:t>Ongoing Support: </a:t>
                      </a:r>
                      <a:endParaRPr b="1" sz="1450" u="none" cap="none" strike="noStrike">
                        <a:solidFill>
                          <a:schemeClr val="dk1"/>
                        </a:solidFill>
                        <a:latin typeface="Inter"/>
                        <a:ea typeface="Inter"/>
                        <a:cs typeface="Inter"/>
                        <a:sym typeface="Inter"/>
                      </a:endParaRPr>
                    </a:p>
                    <a:p>
                      <a:pPr indent="-314325" lvl="0" marL="457200" marR="0" rtl="0" algn="l">
                        <a:lnSpc>
                          <a:spcPct val="100000"/>
                        </a:lnSpc>
                        <a:spcBef>
                          <a:spcPts val="0"/>
                        </a:spcBef>
                        <a:spcAft>
                          <a:spcPts val="0"/>
                        </a:spcAft>
                        <a:buClr>
                          <a:schemeClr val="dk1"/>
                        </a:buClr>
                        <a:buSzPts val="1350"/>
                        <a:buFont typeface="Inter"/>
                        <a:buChar char="●"/>
                      </a:pPr>
                      <a:r>
                        <a:rPr lang="en-US" sz="1350" u="none" cap="none" strike="noStrike">
                          <a:solidFill>
                            <a:schemeClr val="dk1"/>
                          </a:solidFill>
                          <a:latin typeface="Inter"/>
                          <a:ea typeface="Inter"/>
                          <a:cs typeface="Inter"/>
                          <a:sym typeface="Inter"/>
                        </a:rPr>
                        <a:t>Weekly PLCs focused on Tier 1 strategies</a:t>
                      </a:r>
                      <a:endParaRPr sz="1350" u="none" cap="none" strike="noStrike">
                        <a:solidFill>
                          <a:schemeClr val="dk1"/>
                        </a:solidFill>
                        <a:latin typeface="Inter"/>
                        <a:ea typeface="Inter"/>
                        <a:cs typeface="Inter"/>
                        <a:sym typeface="Inter"/>
                      </a:endParaRPr>
                    </a:p>
                    <a:p>
                      <a:pPr indent="-314325" lvl="0" marL="457200" marR="0" rtl="0" algn="l">
                        <a:lnSpc>
                          <a:spcPct val="100000"/>
                        </a:lnSpc>
                        <a:spcBef>
                          <a:spcPts val="0"/>
                        </a:spcBef>
                        <a:spcAft>
                          <a:spcPts val="0"/>
                        </a:spcAft>
                        <a:buClr>
                          <a:schemeClr val="dk1"/>
                        </a:buClr>
                        <a:buSzPts val="1350"/>
                        <a:buFont typeface="Inter"/>
                        <a:buChar char="●"/>
                      </a:pPr>
                      <a:r>
                        <a:rPr lang="en-US" sz="1350" u="none" cap="none" strike="noStrike">
                          <a:solidFill>
                            <a:schemeClr val="dk1"/>
                          </a:solidFill>
                          <a:latin typeface="Inter"/>
                          <a:ea typeface="Inter"/>
                          <a:cs typeface="Inter"/>
                          <a:sym typeface="Inter"/>
                        </a:rPr>
                        <a:t>Instructional coaching cycles (plan, observe, debrief)</a:t>
                      </a:r>
                      <a:endParaRPr sz="1350" u="none" cap="none" strike="noStrike">
                        <a:solidFill>
                          <a:schemeClr val="dk1"/>
                        </a:solidFill>
                        <a:latin typeface="Inter"/>
                        <a:ea typeface="Inter"/>
                        <a:cs typeface="Inter"/>
                        <a:sym typeface="Inter"/>
                      </a:endParaRPr>
                    </a:p>
                    <a:p>
                      <a:pPr indent="-314325" lvl="0" marL="457200" marR="0" rtl="0" algn="l">
                        <a:lnSpc>
                          <a:spcPct val="100000"/>
                        </a:lnSpc>
                        <a:spcBef>
                          <a:spcPts val="0"/>
                        </a:spcBef>
                        <a:spcAft>
                          <a:spcPts val="0"/>
                        </a:spcAft>
                        <a:buClr>
                          <a:schemeClr val="dk1"/>
                        </a:buClr>
                        <a:buSzPts val="1350"/>
                        <a:buFont typeface="Inter"/>
                        <a:buChar char="●"/>
                      </a:pPr>
                      <a:r>
                        <a:rPr lang="en-US" sz="1350" u="none" cap="none" strike="noStrike">
                          <a:solidFill>
                            <a:schemeClr val="dk1"/>
                          </a:solidFill>
                          <a:latin typeface="Inter"/>
                          <a:ea typeface="Inter"/>
                          <a:cs typeface="Inter"/>
                          <a:sym typeface="Inter"/>
                        </a:rPr>
                        <a:t>Model Tier 1 sessions led by coaches or teacher leaders</a:t>
                      </a:r>
                      <a:endParaRPr sz="1350" u="none" cap="none" strike="noStrike">
                        <a:solidFill>
                          <a:schemeClr val="dk1"/>
                        </a:solidFill>
                        <a:latin typeface="Inter"/>
                        <a:ea typeface="Inter"/>
                        <a:cs typeface="Inter"/>
                        <a:sym typeface="Inter"/>
                      </a:endParaRPr>
                    </a:p>
                    <a:p>
                      <a:pPr indent="-314325" lvl="0" marL="457200" marR="0" rtl="0" algn="l">
                        <a:lnSpc>
                          <a:spcPct val="100000"/>
                        </a:lnSpc>
                        <a:spcBef>
                          <a:spcPts val="0"/>
                        </a:spcBef>
                        <a:spcAft>
                          <a:spcPts val="0"/>
                        </a:spcAft>
                        <a:buClr>
                          <a:schemeClr val="dk1"/>
                        </a:buClr>
                        <a:buSzPts val="1350"/>
                        <a:buFont typeface="Inter"/>
                        <a:buChar char="●"/>
                      </a:pPr>
                      <a:r>
                        <a:rPr lang="en-US" sz="1350" u="none" cap="none" strike="noStrike">
                          <a:solidFill>
                            <a:schemeClr val="dk1"/>
                          </a:solidFill>
                          <a:latin typeface="Inter"/>
                          <a:ea typeface="Inter"/>
                          <a:cs typeface="Inter"/>
                          <a:sym typeface="Inter"/>
                        </a:rPr>
                        <a:t>Collaborative planning days </a:t>
                      </a:r>
                      <a:endParaRPr sz="1350" u="none" cap="none" strike="noStrike">
                        <a:solidFill>
                          <a:schemeClr val="dk1"/>
                        </a:solidFill>
                        <a:latin typeface="Inter"/>
                        <a:ea typeface="Inter"/>
                        <a:cs typeface="Inter"/>
                        <a:sym typeface="Inter"/>
                      </a:endParaRPr>
                    </a:p>
                    <a:p>
                      <a:pPr indent="-314325" lvl="0" marL="457200" marR="0" rtl="0" algn="l">
                        <a:lnSpc>
                          <a:spcPct val="100000"/>
                        </a:lnSpc>
                        <a:spcBef>
                          <a:spcPts val="0"/>
                        </a:spcBef>
                        <a:spcAft>
                          <a:spcPts val="0"/>
                        </a:spcAft>
                        <a:buClr>
                          <a:schemeClr val="dk1"/>
                        </a:buClr>
                        <a:buSzPts val="1350"/>
                        <a:buFont typeface="Inter"/>
                        <a:buChar char="●"/>
                      </a:pPr>
                      <a:r>
                        <a:rPr lang="en-US" sz="1350" u="none" cap="none" strike="noStrike">
                          <a:solidFill>
                            <a:schemeClr val="dk1"/>
                          </a:solidFill>
                          <a:latin typeface="Inter"/>
                          <a:ea typeface="Inter"/>
                          <a:cs typeface="Inter"/>
                          <a:sym typeface="Inter"/>
                        </a:rPr>
                        <a:t>Administrative feedback aligned Tier 1 expectations </a:t>
                      </a:r>
                      <a:endParaRPr sz="1350" u="none" cap="none" strike="noStrike">
                        <a:solidFill>
                          <a:schemeClr val="dk1"/>
                        </a:solidFill>
                        <a:latin typeface="Inter"/>
                        <a:ea typeface="Inter"/>
                        <a:cs typeface="Inter"/>
                        <a:sym typeface="Inter"/>
                      </a:endParaRPr>
                    </a:p>
                    <a:p>
                      <a:pPr indent="0" lvl="0" marL="0" marR="0" rtl="0" algn="l">
                        <a:lnSpc>
                          <a:spcPct val="100000"/>
                        </a:lnSpc>
                        <a:spcBef>
                          <a:spcPts val="0"/>
                        </a:spcBef>
                        <a:spcAft>
                          <a:spcPts val="0"/>
                        </a:spcAft>
                        <a:buClr>
                          <a:schemeClr val="dk1"/>
                        </a:buClr>
                        <a:buSzPts val="1100"/>
                        <a:buFont typeface="Arial"/>
                        <a:buNone/>
                      </a:pPr>
                      <a:r>
                        <a:t/>
                      </a:r>
                      <a:endParaRPr b="1" sz="1450" u="none" cap="none" strike="noStrike">
                        <a:solidFill>
                          <a:schemeClr val="dk1"/>
                        </a:solidFill>
                        <a:latin typeface="Inter"/>
                        <a:ea typeface="Inter"/>
                        <a:cs typeface="Inter"/>
                        <a:sym typeface="Inter"/>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311150" lvl="0" marL="457200" marR="0" rtl="0" algn="l">
                        <a:lnSpc>
                          <a:spcPct val="100000"/>
                        </a:lnSpc>
                        <a:spcBef>
                          <a:spcPts val="0"/>
                        </a:spcBef>
                        <a:spcAft>
                          <a:spcPts val="0"/>
                        </a:spcAft>
                        <a:buClr>
                          <a:schemeClr val="dk1"/>
                        </a:buClr>
                        <a:buSzPts val="1300"/>
                        <a:buFont typeface="Inter"/>
                        <a:buChar char="●"/>
                      </a:pPr>
                      <a:r>
                        <a:rPr lang="en-US" sz="1300" u="none" cap="none" strike="noStrike">
                          <a:solidFill>
                            <a:schemeClr val="dk1"/>
                          </a:solidFill>
                          <a:latin typeface="Inter"/>
                          <a:ea typeface="Inter"/>
                          <a:cs typeface="Inter"/>
                          <a:sym typeface="Inter"/>
                        </a:rPr>
                        <a:t>Classroom evaluations from administrators</a:t>
                      </a:r>
                      <a:endParaRPr sz="1300" u="none" cap="none" strike="noStrike">
                        <a:solidFill>
                          <a:schemeClr val="dk1"/>
                        </a:solidFill>
                        <a:latin typeface="Inter"/>
                        <a:ea typeface="Inter"/>
                        <a:cs typeface="Inter"/>
                        <a:sym typeface="Inter"/>
                      </a:endParaRPr>
                    </a:p>
                    <a:p>
                      <a:pPr indent="-311150" lvl="0" marL="457200" marR="0" rtl="0" algn="l">
                        <a:lnSpc>
                          <a:spcPct val="100000"/>
                        </a:lnSpc>
                        <a:spcBef>
                          <a:spcPts val="0"/>
                        </a:spcBef>
                        <a:spcAft>
                          <a:spcPts val="0"/>
                        </a:spcAft>
                        <a:buClr>
                          <a:srgbClr val="000000"/>
                        </a:buClr>
                        <a:buSzPts val="1300"/>
                        <a:buFont typeface="Poppins"/>
                        <a:buChar char="●"/>
                      </a:pPr>
                      <a:r>
                        <a:rPr lang="en-US" sz="1300" u="none" cap="none" strike="noStrike">
                          <a:latin typeface="Poppins"/>
                          <a:ea typeface="Poppins"/>
                          <a:cs typeface="Poppins"/>
                          <a:sym typeface="Poppins"/>
                        </a:rPr>
                        <a:t>Increased evidence of Thinking Strategies and Phenomenal Teaching in classroom walkthroughs</a:t>
                      </a:r>
                      <a:endParaRPr sz="1300" u="none" cap="none" strike="noStrike">
                        <a:latin typeface="Poppins"/>
                        <a:ea typeface="Poppins"/>
                        <a:cs typeface="Poppins"/>
                        <a:sym typeface="Poppins"/>
                      </a:endParaRPr>
                    </a:p>
                    <a:p>
                      <a:pPr indent="-311150" lvl="0" marL="457200" marR="0" rtl="0" algn="l">
                        <a:lnSpc>
                          <a:spcPct val="100000"/>
                        </a:lnSpc>
                        <a:spcBef>
                          <a:spcPts val="0"/>
                        </a:spcBef>
                        <a:spcAft>
                          <a:spcPts val="0"/>
                        </a:spcAft>
                        <a:buClr>
                          <a:srgbClr val="000000"/>
                        </a:buClr>
                        <a:buSzPts val="1300"/>
                        <a:buFont typeface="Poppins"/>
                        <a:buChar char="●"/>
                      </a:pPr>
                      <a:r>
                        <a:rPr lang="en-US" sz="1300" u="none" cap="none" strike="noStrike">
                          <a:latin typeface="Poppins"/>
                          <a:ea typeface="Poppins"/>
                          <a:cs typeface="Poppins"/>
                          <a:sym typeface="Poppins"/>
                        </a:rPr>
                        <a:t>Growth in student engagement and academic discourse</a:t>
                      </a:r>
                      <a:endParaRPr sz="1300" u="none" cap="none" strike="noStrike">
                        <a:latin typeface="Poppins"/>
                        <a:ea typeface="Poppins"/>
                        <a:cs typeface="Poppins"/>
                        <a:sym typeface="Poppins"/>
                      </a:endParaRPr>
                    </a:p>
                    <a:p>
                      <a:pPr indent="-311150" lvl="0" marL="457200" marR="0" rtl="0" algn="l">
                        <a:lnSpc>
                          <a:spcPct val="100000"/>
                        </a:lnSpc>
                        <a:spcBef>
                          <a:spcPts val="0"/>
                        </a:spcBef>
                        <a:spcAft>
                          <a:spcPts val="0"/>
                        </a:spcAft>
                        <a:buClr>
                          <a:srgbClr val="000000"/>
                        </a:buClr>
                        <a:buSzPts val="1300"/>
                        <a:buFont typeface="Poppins"/>
                        <a:buChar char="●"/>
                      </a:pPr>
                      <a:r>
                        <a:rPr lang="en-US" sz="1300" u="none" cap="none" strike="noStrike">
                          <a:latin typeface="Poppins"/>
                          <a:ea typeface="Poppins"/>
                          <a:cs typeface="Poppins"/>
                          <a:sym typeface="Poppins"/>
                        </a:rPr>
                        <a:t>Improved quality of student work on rigorous, open-ended tasks</a:t>
                      </a:r>
                      <a:endParaRPr sz="1300" u="none" cap="none" strike="noStrike">
                        <a:latin typeface="Poppins"/>
                        <a:ea typeface="Poppins"/>
                        <a:cs typeface="Poppins"/>
                        <a:sym typeface="Poppins"/>
                      </a:endParaRPr>
                    </a:p>
                    <a:p>
                      <a:pPr indent="-311150" lvl="0" marL="457200" marR="0" rtl="0" algn="l">
                        <a:lnSpc>
                          <a:spcPct val="100000"/>
                        </a:lnSpc>
                        <a:spcBef>
                          <a:spcPts val="0"/>
                        </a:spcBef>
                        <a:spcAft>
                          <a:spcPts val="0"/>
                        </a:spcAft>
                        <a:buClr>
                          <a:srgbClr val="000000"/>
                        </a:buClr>
                        <a:buSzPts val="1300"/>
                        <a:buFont typeface="Poppins"/>
                        <a:buChar char="●"/>
                      </a:pPr>
                      <a:r>
                        <a:rPr lang="en-US" sz="1300" u="none" cap="none" strike="noStrike">
                          <a:latin typeface="Poppins"/>
                          <a:ea typeface="Poppins"/>
                          <a:cs typeface="Poppins"/>
                          <a:sym typeface="Poppins"/>
                        </a:rPr>
                        <a:t>Increased alignment between lesson plans and HQIR expectations</a:t>
                      </a:r>
                      <a:endParaRPr sz="1300" u="none" cap="none" strike="noStrike">
                        <a:latin typeface="Poppins"/>
                        <a:ea typeface="Poppins"/>
                        <a:cs typeface="Poppins"/>
                        <a:sym typeface="Poppins"/>
                      </a:endParaRPr>
                    </a:p>
                    <a:p>
                      <a:pPr indent="-311150" lvl="0" marL="457200" marR="0" rtl="0" algn="l">
                        <a:lnSpc>
                          <a:spcPct val="100000"/>
                        </a:lnSpc>
                        <a:spcBef>
                          <a:spcPts val="0"/>
                        </a:spcBef>
                        <a:spcAft>
                          <a:spcPts val="0"/>
                        </a:spcAft>
                        <a:buClr>
                          <a:srgbClr val="000000"/>
                        </a:buClr>
                        <a:buSzPts val="1300"/>
                        <a:buFont typeface="Poppins"/>
                        <a:buChar char="●"/>
                      </a:pPr>
                      <a:r>
                        <a:rPr lang="en-US" sz="1300" u="none" cap="none" strike="noStrike">
                          <a:latin typeface="Poppins"/>
                          <a:ea typeface="Poppins"/>
                          <a:cs typeface="Poppins"/>
                          <a:sym typeface="Poppins"/>
                        </a:rPr>
                        <a:t>Positive teacher reflection data indicating increased confidence and effectiveness</a:t>
                      </a:r>
                      <a:endParaRPr sz="1300" u="none" cap="none" strike="noStrike">
                        <a:latin typeface="Poppins"/>
                        <a:ea typeface="Poppins"/>
                        <a:cs typeface="Poppins"/>
                        <a:sym typeface="Poppins"/>
                      </a:endParaRPr>
                    </a:p>
                    <a:p>
                      <a:pPr indent="-311150" lvl="0" marL="457200" marR="0" rtl="0" algn="l">
                        <a:lnSpc>
                          <a:spcPct val="100000"/>
                        </a:lnSpc>
                        <a:spcBef>
                          <a:spcPts val="0"/>
                        </a:spcBef>
                        <a:spcAft>
                          <a:spcPts val="0"/>
                        </a:spcAft>
                        <a:buClr>
                          <a:srgbClr val="000000"/>
                        </a:buClr>
                        <a:buSzPts val="1300"/>
                        <a:buFont typeface="Poppins"/>
                        <a:buChar char="●"/>
                      </a:pPr>
                      <a:r>
                        <a:rPr lang="en-US" sz="1300" u="none" cap="none" strike="noStrike">
                          <a:latin typeface="Poppins"/>
                          <a:ea typeface="Poppins"/>
                          <a:cs typeface="Poppins"/>
                          <a:sym typeface="Poppins"/>
                        </a:rPr>
                        <a:t>Demonstrated growth in common formative and unit assessment performance</a:t>
                      </a:r>
                      <a:endParaRPr sz="1300" u="none" cap="none" strike="noStrike">
                        <a:latin typeface="Poppins"/>
                        <a:ea typeface="Poppins"/>
                        <a:cs typeface="Poppins"/>
                        <a:sym typeface="Poppins"/>
                      </a:endParaRPr>
                    </a:p>
                    <a:p>
                      <a:pPr indent="0" lvl="0" marL="457200" marR="0" rtl="0" algn="l">
                        <a:lnSpc>
                          <a:spcPct val="100000"/>
                        </a:lnSpc>
                        <a:spcBef>
                          <a:spcPts val="0"/>
                        </a:spcBef>
                        <a:spcAft>
                          <a:spcPts val="0"/>
                        </a:spcAft>
                        <a:buClr>
                          <a:srgbClr val="000000"/>
                        </a:buClr>
                        <a:buSzPts val="1600"/>
                        <a:buFont typeface="Arial"/>
                        <a:buNone/>
                      </a:pPr>
                      <a:r>
                        <a:t/>
                      </a:r>
                      <a:endParaRPr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Start:</a:t>
                      </a:r>
                      <a:r>
                        <a:rPr lang="en-US" sz="1600" u="none" cap="none" strike="noStrike">
                          <a:latin typeface="Poppins"/>
                          <a:ea typeface="Poppins"/>
                          <a:cs typeface="Poppins"/>
                          <a:sym typeface="Poppins"/>
                        </a:rPr>
                        <a:t> July-August 2026</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lang="en-US" sz="1600" u="none" cap="none" strike="noStrike">
                          <a:latin typeface="Poppins"/>
                          <a:ea typeface="Poppins"/>
                          <a:cs typeface="Poppins"/>
                          <a:sym typeface="Poppins"/>
                        </a:rPr>
                        <a:t>6 hours</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Completion:</a:t>
                      </a:r>
                      <a:r>
                        <a:rPr lang="en-US" sz="1600" u="none" cap="none" strike="noStrike">
                          <a:latin typeface="Poppins"/>
                          <a:ea typeface="Poppins"/>
                          <a:cs typeface="Poppins"/>
                          <a:sym typeface="Poppins"/>
                        </a:rPr>
                        <a:t> </a:t>
                      </a:r>
                      <a:endParaRPr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Staffing: </a:t>
                      </a:r>
                      <a:r>
                        <a:rPr lang="en-US" sz="1600" u="none" cap="none" strike="noStrike">
                          <a:latin typeface="Poppins"/>
                          <a:ea typeface="Poppins"/>
                          <a:cs typeface="Poppins"/>
                          <a:sym typeface="Poppins"/>
                        </a:rPr>
                        <a:t>Facilitated by Leadership Team and Lab Classroom Teachers</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Technology &amp; Tools:</a:t>
                      </a:r>
                      <a:r>
                        <a:rPr lang="en-US" sz="1600" u="none" cap="none" strike="noStrike">
                          <a:latin typeface="Poppins"/>
                          <a:ea typeface="Poppins"/>
                          <a:cs typeface="Poppins"/>
                          <a:sym typeface="Poppins"/>
                        </a:rPr>
                        <a:t> </a:t>
                      </a:r>
                      <a:r>
                        <a:rPr lang="en-US" sz="1600" u="sng" cap="none" strike="noStrike">
                          <a:latin typeface="Poppins"/>
                          <a:ea typeface="Poppins"/>
                          <a:cs typeface="Poppins"/>
                          <a:sym typeface="Poppins"/>
                        </a:rPr>
                        <a:t>Phenomenal Teaching </a:t>
                      </a:r>
                      <a:r>
                        <a:rPr lang="en-US" sz="1600" u="none" cap="none" strike="noStrike">
                          <a:latin typeface="Poppins"/>
                          <a:ea typeface="Poppins"/>
                          <a:cs typeface="Poppins"/>
                          <a:sym typeface="Poppins"/>
                        </a:rPr>
                        <a:t>By Wendy Ward Hoffer</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Time &amp; Release:</a:t>
                      </a:r>
                      <a:r>
                        <a:rPr lang="en-US" sz="1600" u="none" cap="none" strike="noStrike">
                          <a:latin typeface="Poppins"/>
                          <a:ea typeface="Poppins"/>
                          <a:cs typeface="Poppins"/>
                          <a:sym typeface="Poppins"/>
                        </a:rPr>
                        <a:t> 6 hours</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Estimated Cost:</a:t>
                      </a:r>
                      <a:r>
                        <a:rPr lang="en-US" sz="1600" u="none" cap="none" strike="noStrike">
                          <a:latin typeface="Poppins"/>
                          <a:ea typeface="Poppins"/>
                          <a:cs typeface="Poppins"/>
                          <a:sym typeface="Poppins"/>
                        </a:rPr>
                        <a:t> </a:t>
                      </a:r>
                      <a:endParaRPr sz="1600" u="none" cap="none" strike="noStrike">
                        <a:latin typeface="Poppins"/>
                        <a:ea typeface="Poppins"/>
                        <a:cs typeface="Poppins"/>
                        <a:sym typeface="Poppins"/>
                      </a:endParaRPr>
                    </a:p>
                    <a:p>
                      <a:pPr indent="0" lvl="0" marL="0" marR="0" rtl="0" algn="l">
                        <a:lnSpc>
                          <a:spcPct val="142857"/>
                        </a:lnSpc>
                        <a:spcBef>
                          <a:spcPts val="0"/>
                        </a:spcBef>
                        <a:spcAft>
                          <a:spcPts val="0"/>
                        </a:spcAft>
                        <a:buClr>
                          <a:schemeClr val="dk1"/>
                        </a:buClr>
                        <a:buSzPts val="1100"/>
                        <a:buFont typeface="Arial"/>
                        <a:buNone/>
                      </a:pPr>
                      <a:r>
                        <a:rPr lang="en-US" sz="1350" u="none" cap="none" strike="noStrike">
                          <a:solidFill>
                            <a:srgbClr val="565959"/>
                          </a:solidFill>
                          <a:highlight>
                            <a:srgbClr val="FFFFFF"/>
                          </a:highlight>
                          <a:latin typeface="Poppins"/>
                          <a:ea typeface="Poppins"/>
                          <a:cs typeface="Poppins"/>
                          <a:sym typeface="Poppins"/>
                        </a:rPr>
                        <a:t>$ 42. 67 per book </a:t>
                      </a:r>
                      <a:endParaRPr sz="1050" u="none" cap="none" strike="noStrike">
                        <a:solidFill>
                          <a:srgbClr val="565959"/>
                        </a:solidFill>
                        <a:highlight>
                          <a:srgbClr val="FFFFFF"/>
                        </a:highlight>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Funding Sources:</a:t>
                      </a:r>
                      <a:r>
                        <a:rPr lang="en-US" sz="1600" u="none" cap="none" strike="noStrike">
                          <a:latin typeface="Poppins"/>
                          <a:ea typeface="Poppins"/>
                          <a:cs typeface="Poppins"/>
                          <a:sym typeface="Poppins"/>
                        </a:rPr>
                        <a:t> SIF </a:t>
                      </a:r>
                      <a:endParaRPr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157" name="Google Shape;157;p23"/>
          <p:cNvSpPr txBox="1"/>
          <p:nvPr/>
        </p:nvSpPr>
        <p:spPr>
          <a:xfrm>
            <a:off x="529575" y="120000"/>
            <a:ext cx="17609700" cy="22227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2400"/>
              </a:spcBef>
              <a:spcAft>
                <a:spcPts val="0"/>
              </a:spcAft>
              <a:buClr>
                <a:srgbClr val="000000"/>
              </a:buClr>
              <a:buSzPts val="2400"/>
              <a:buFont typeface="Arial"/>
              <a:buNone/>
            </a:pPr>
            <a:r>
              <a:rPr b="1" i="0" lang="en-US" sz="2400" u="none" cap="none" strike="noStrike">
                <a:solidFill>
                  <a:schemeClr val="dk1"/>
                </a:solidFill>
                <a:latin typeface="Poppins"/>
                <a:ea typeface="Poppins"/>
                <a:cs typeface="Poppins"/>
                <a:sym typeface="Poppins"/>
              </a:rPr>
              <a:t>Focus Area: Tier 1 Instruction </a:t>
            </a:r>
            <a:endParaRPr b="1" i="0" sz="2800" u="none" cap="none" strike="noStrike">
              <a:solidFill>
                <a:schemeClr val="dk1"/>
              </a:solidFill>
              <a:latin typeface="Poppins"/>
              <a:ea typeface="Poppins"/>
              <a:cs typeface="Poppins"/>
              <a:sym typeface="Poppins"/>
            </a:endParaRPr>
          </a:p>
          <a:p>
            <a:pPr indent="0" lvl="0" marL="0" marR="0" rtl="0" algn="l">
              <a:lnSpc>
                <a:spcPct val="100000"/>
              </a:lnSpc>
              <a:spcBef>
                <a:spcPts val="1200"/>
              </a:spcBef>
              <a:spcAft>
                <a:spcPts val="0"/>
              </a:spcAft>
              <a:buClr>
                <a:srgbClr val="000000"/>
              </a:buClr>
              <a:buSzPts val="1600"/>
              <a:buFont typeface="Arial"/>
              <a:buNone/>
            </a:pPr>
            <a:r>
              <a:rPr b="1" i="0" lang="en-US" sz="1600" u="none" cap="none" strike="noStrike">
                <a:solidFill>
                  <a:schemeClr val="dk1"/>
                </a:solidFill>
                <a:latin typeface="Poppins"/>
                <a:ea typeface="Poppins"/>
                <a:cs typeface="Poppins"/>
                <a:sym typeface="Poppins"/>
              </a:rPr>
              <a:t>Short-Term Goal:</a:t>
            </a:r>
            <a:r>
              <a:rPr b="0" i="0" lang="en-US" sz="1600" u="none" cap="none" strike="noStrike">
                <a:solidFill>
                  <a:schemeClr val="dk1"/>
                </a:solidFill>
                <a:latin typeface="Poppins"/>
                <a:ea typeface="Poppins"/>
                <a:cs typeface="Poppins"/>
                <a:sym typeface="Poppins"/>
              </a:rPr>
              <a:t>  Implement professional learning focused on Thinking Strategies and Phenomenal Teaching that provides 100 percent of staff with the research-based instructional practices, models, and strategies needed to increase student engagement, discourse, and critical thinking. </a:t>
            </a:r>
            <a:endParaRPr b="0" i="0" sz="1600" u="none" cap="none" strike="noStrike">
              <a:solidFill>
                <a:schemeClr val="dk1"/>
              </a:solidFill>
              <a:latin typeface="Poppins"/>
              <a:ea typeface="Poppins"/>
              <a:cs typeface="Poppins"/>
              <a:sym typeface="Poppins"/>
            </a:endParaRPr>
          </a:p>
          <a:p>
            <a:pPr indent="0" lvl="0" marL="0" marR="0" rtl="0" algn="l">
              <a:lnSpc>
                <a:spcPct val="115000"/>
              </a:lnSpc>
              <a:spcBef>
                <a:spcPts val="1200"/>
              </a:spcBef>
              <a:spcAft>
                <a:spcPts val="1200"/>
              </a:spcAft>
              <a:buClr>
                <a:srgbClr val="000000"/>
              </a:buClr>
              <a:buSzPts val="1600"/>
              <a:buFont typeface="Arial"/>
              <a:buNone/>
            </a:pPr>
            <a:r>
              <a:rPr b="1" i="0" lang="en-US" sz="1600" u="none" cap="none" strike="noStrike">
                <a:solidFill>
                  <a:schemeClr val="dk1"/>
                </a:solidFill>
                <a:latin typeface="Poppins"/>
                <a:ea typeface="Poppins"/>
                <a:cs typeface="Poppins"/>
                <a:sym typeface="Poppins"/>
              </a:rPr>
              <a:t>Long-Term Goal:</a:t>
            </a:r>
            <a:r>
              <a:rPr b="0" i="0" lang="en-US" sz="1600" u="none" cap="none" strike="noStrike">
                <a:solidFill>
                  <a:schemeClr val="dk1"/>
                </a:solidFill>
                <a:latin typeface="Poppins"/>
                <a:ea typeface="Poppins"/>
                <a:cs typeface="Poppins"/>
                <a:sym typeface="Poppins"/>
              </a:rPr>
              <a:t> 100 percent of staff will consistently implement Thinking Strategies and Phenomenal Teaching practices within their classrooms. Feedback, observation data, and student outcomes will demonstrate increased student engagement, higher levels of critical thinking, and deeper content understanding, contributing to improved instructional effectiveness and overall student achievement.</a:t>
            </a:r>
            <a:endParaRPr b="0" i="0" sz="1600" u="none" cap="none" strike="noStrike">
              <a:solidFill>
                <a:schemeClr val="dk1"/>
              </a:solidFill>
              <a:latin typeface="Poppins"/>
              <a:ea typeface="Poppins"/>
              <a:cs typeface="Poppins"/>
              <a:sym typeface="Poppi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pic>
        <p:nvPicPr>
          <p:cNvPr id="162" name="Google Shape;162;p24" title="3.jpg"/>
          <p:cNvPicPr preferRelativeResize="0"/>
          <p:nvPr/>
        </p:nvPicPr>
        <p:blipFill rotWithShape="1">
          <a:blip r:embed="rId3">
            <a:alphaModFix/>
          </a:blip>
          <a:srcRect b="0" l="0" r="0" t="0"/>
          <a:stretch/>
        </p:blipFill>
        <p:spPr>
          <a:xfrm>
            <a:off x="0" y="-12"/>
            <a:ext cx="18288000" cy="10287019"/>
          </a:xfrm>
          <a:prstGeom prst="rect">
            <a:avLst/>
          </a:prstGeom>
          <a:noFill/>
          <a:ln>
            <a:noFill/>
          </a:ln>
        </p:spPr>
      </p:pic>
      <p:graphicFrame>
        <p:nvGraphicFramePr>
          <p:cNvPr id="163" name="Google Shape;163;p24"/>
          <p:cNvGraphicFramePr/>
          <p:nvPr/>
        </p:nvGraphicFramePr>
        <p:xfrm>
          <a:off x="598163" y="2344900"/>
          <a:ext cx="3000000" cy="3000000"/>
        </p:xfrm>
        <a:graphic>
          <a:graphicData uri="http://schemas.openxmlformats.org/drawingml/2006/table">
            <a:tbl>
              <a:tblPr>
                <a:noFill/>
                <a:tableStyleId>{9F453A5B-E1C8-401C-8645-02192C8A17B8}</a:tableStyleId>
              </a:tblPr>
              <a:tblGrid>
                <a:gridCol w="2483150"/>
                <a:gridCol w="3980350"/>
                <a:gridCol w="4363775"/>
                <a:gridCol w="2400975"/>
                <a:gridCol w="1688900"/>
                <a:gridCol w="2527600"/>
              </a:tblGrid>
              <a:tr h="985225">
                <a:tc>
                  <a:txBody>
                    <a:bodyPr/>
                    <a:lstStyle/>
                    <a:p>
                      <a:pPr indent="0" lvl="0" marL="0" marR="0" rtl="0" algn="ctr">
                        <a:lnSpc>
                          <a:spcPct val="115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Professional Learning Activity &amp; Description</a:t>
                      </a:r>
                      <a:endParaRPr b="1"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15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Targeted Audience &amp;</a:t>
                      </a:r>
                      <a:endParaRPr b="1" sz="1600" u="none" cap="none" strike="noStrike">
                        <a:latin typeface="Poppins"/>
                        <a:ea typeface="Poppins"/>
                        <a:cs typeface="Poppins"/>
                        <a:sym typeface="Poppins"/>
                      </a:endParaRPr>
                    </a:p>
                    <a:p>
                      <a:pPr indent="0" lvl="0" marL="0" marR="0" rtl="0" algn="ctr">
                        <a:lnSpc>
                          <a:spcPct val="115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 Intended Results</a:t>
                      </a:r>
                      <a:endParaRPr b="1"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15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Monitoring &amp; </a:t>
                      </a:r>
                      <a:endParaRPr b="1" sz="1600" u="none" cap="none" strike="noStrike">
                        <a:latin typeface="Poppins"/>
                        <a:ea typeface="Poppins"/>
                        <a:cs typeface="Poppins"/>
                        <a:sym typeface="Poppins"/>
                      </a:endParaRPr>
                    </a:p>
                    <a:p>
                      <a:pPr indent="0" lvl="0" marL="0" marR="0" rtl="0" algn="ctr">
                        <a:lnSpc>
                          <a:spcPct val="115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Ongoing Supports</a:t>
                      </a:r>
                      <a:endParaRPr b="1"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15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Indicators of Success</a:t>
                      </a:r>
                      <a:endParaRPr b="1"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15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Start, End Date &amp; # of Hours</a:t>
                      </a:r>
                      <a:endParaRPr b="1"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15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Resources, Estimated Cost &amp; Funding Source</a:t>
                      </a:r>
                      <a:endParaRPr b="1"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6644925">
                <a:tc>
                  <a:txBody>
                    <a:bodyPr/>
                    <a:lstStyle/>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Tier 1 Instruction </a:t>
                      </a:r>
                      <a:endParaRPr b="1"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2000"/>
                        <a:buFont typeface="Arial"/>
                        <a:buNone/>
                      </a:pPr>
                      <a:r>
                        <a:t/>
                      </a:r>
                      <a:endParaRPr b="1" sz="20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450"/>
                        <a:buFont typeface="Arial"/>
                        <a:buNone/>
                      </a:pPr>
                      <a:r>
                        <a:rPr lang="en-US" sz="1450" u="none" cap="none" strike="noStrike">
                          <a:solidFill>
                            <a:srgbClr val="1F1F1F"/>
                          </a:solidFill>
                          <a:highlight>
                            <a:srgbClr val="FFFFFF"/>
                          </a:highlight>
                          <a:latin typeface="Roboto"/>
                          <a:ea typeface="Roboto"/>
                          <a:cs typeface="Roboto"/>
                          <a:sym typeface="Roboto"/>
                        </a:rPr>
                        <a:t>This differentiated book study ensures professional learning is highly relevant to each teacher's individual growth needs. Participants will select a book and join a corresponding "Domain Cohort" (e.g., Domain 2: Classroom Environment) facilitated by leadership team. The focus is on translating research-based concepts from the selected text directly into classroom practice using Thinking Strategies. </a:t>
                      </a:r>
                      <a:endParaRPr sz="14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500"/>
                        <a:buFont typeface="Arial"/>
                        <a:buNone/>
                      </a:pPr>
                      <a:r>
                        <a:t/>
                      </a:r>
                      <a:endParaRPr sz="15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Target Audience: </a:t>
                      </a:r>
                      <a:r>
                        <a:rPr lang="en-US" sz="1600" u="none" cap="none" strike="noStrike">
                          <a:latin typeface="Poppins"/>
                          <a:ea typeface="Poppins"/>
                          <a:cs typeface="Poppins"/>
                          <a:sym typeface="Poppins"/>
                        </a:rPr>
                        <a:t>All teachers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The outcomes/intended results  for teachers will be focused around the following categories:</a:t>
                      </a:r>
                      <a:endParaRPr b="1" sz="1600" u="none" cap="none" strike="noStrike">
                        <a:latin typeface="Poppins"/>
                        <a:ea typeface="Poppins"/>
                        <a:cs typeface="Poppins"/>
                        <a:sym typeface="Poppins"/>
                      </a:endParaRPr>
                    </a:p>
                    <a:p>
                      <a:pPr indent="-323850" lvl="0" marL="457200" marR="0" rtl="0" algn="l">
                        <a:lnSpc>
                          <a:spcPct val="115000"/>
                        </a:lnSpc>
                        <a:spcBef>
                          <a:spcPts val="1200"/>
                        </a:spcBef>
                        <a:spcAft>
                          <a:spcPts val="0"/>
                        </a:spcAft>
                        <a:buClr>
                          <a:schemeClr val="dk1"/>
                        </a:buClr>
                        <a:buSzPts val="1500"/>
                        <a:buFont typeface="Arial"/>
                        <a:buChar char="●"/>
                      </a:pPr>
                      <a:r>
                        <a:rPr lang="en-US" sz="1500" u="none" cap="none" strike="noStrike">
                          <a:solidFill>
                            <a:srgbClr val="1F1F1F"/>
                          </a:solidFill>
                          <a:highlight>
                            <a:srgbClr val="FFFFFF"/>
                          </a:highlight>
                          <a:latin typeface="Roboto"/>
                          <a:ea typeface="Roboto"/>
                          <a:cs typeface="Roboto"/>
                          <a:sym typeface="Roboto"/>
                        </a:rPr>
                        <a:t>Upon completion, participants will be able to…</a:t>
                      </a:r>
                      <a:endParaRPr sz="1500" u="none" cap="none" strike="noStrike">
                        <a:solidFill>
                          <a:srgbClr val="1F1F1F"/>
                        </a:solidFill>
                        <a:highlight>
                          <a:srgbClr val="FFFFFF"/>
                        </a:highlight>
                        <a:latin typeface="Roboto"/>
                        <a:ea typeface="Roboto"/>
                        <a:cs typeface="Roboto"/>
                        <a:sym typeface="Roboto"/>
                      </a:endParaRPr>
                    </a:p>
                    <a:p>
                      <a:pPr indent="-323850" lvl="0" marL="457200" marR="0" rtl="0" algn="l">
                        <a:lnSpc>
                          <a:spcPct val="115000"/>
                        </a:lnSpc>
                        <a:spcBef>
                          <a:spcPts val="0"/>
                        </a:spcBef>
                        <a:spcAft>
                          <a:spcPts val="0"/>
                        </a:spcAft>
                        <a:buClr>
                          <a:schemeClr val="dk1"/>
                        </a:buClr>
                        <a:buSzPts val="1500"/>
                        <a:buFont typeface="Arial"/>
                        <a:buChar char="●"/>
                      </a:pPr>
                      <a:r>
                        <a:rPr b="1" lang="en-US" sz="1500" u="none" cap="none" strike="noStrike">
                          <a:solidFill>
                            <a:srgbClr val="1F1F1F"/>
                          </a:solidFill>
                          <a:highlight>
                            <a:srgbClr val="FFFFFF"/>
                          </a:highlight>
                          <a:latin typeface="Roboto"/>
                          <a:ea typeface="Roboto"/>
                          <a:cs typeface="Roboto"/>
                          <a:sym typeface="Roboto"/>
                        </a:rPr>
                        <a:t>Connect</a:t>
                      </a:r>
                      <a:r>
                        <a:rPr lang="en-US" sz="1500" u="none" cap="none" strike="noStrike">
                          <a:solidFill>
                            <a:srgbClr val="1F1F1F"/>
                          </a:solidFill>
                          <a:highlight>
                            <a:srgbClr val="FFFFFF"/>
                          </a:highlight>
                          <a:latin typeface="Roboto"/>
                          <a:ea typeface="Roboto"/>
                          <a:cs typeface="Roboto"/>
                          <a:sym typeface="Roboto"/>
                        </a:rPr>
                        <a:t> the chosen text's concepts directly to their specified Danielson Domain PGP component. </a:t>
                      </a:r>
                      <a:endParaRPr sz="1500" u="none" cap="none" strike="noStrike">
                        <a:solidFill>
                          <a:srgbClr val="1F1F1F"/>
                        </a:solidFill>
                        <a:highlight>
                          <a:srgbClr val="FFFFFF"/>
                        </a:highlight>
                        <a:latin typeface="Roboto"/>
                        <a:ea typeface="Roboto"/>
                        <a:cs typeface="Roboto"/>
                        <a:sym typeface="Roboto"/>
                      </a:endParaRPr>
                    </a:p>
                    <a:p>
                      <a:pPr indent="-323850" lvl="0" marL="457200" marR="0" rtl="0" algn="l">
                        <a:lnSpc>
                          <a:spcPct val="115000"/>
                        </a:lnSpc>
                        <a:spcBef>
                          <a:spcPts val="0"/>
                        </a:spcBef>
                        <a:spcAft>
                          <a:spcPts val="0"/>
                        </a:spcAft>
                        <a:buClr>
                          <a:schemeClr val="dk1"/>
                        </a:buClr>
                        <a:buSzPts val="1500"/>
                        <a:buFont typeface="Arial"/>
                        <a:buChar char="●"/>
                      </a:pPr>
                      <a:r>
                        <a:rPr lang="en-US" sz="1500" u="none" cap="none" strike="noStrike">
                          <a:solidFill>
                            <a:srgbClr val="1F1F1F"/>
                          </a:solidFill>
                          <a:highlight>
                            <a:srgbClr val="FFFFFF"/>
                          </a:highlight>
                          <a:latin typeface="Roboto"/>
                          <a:ea typeface="Roboto"/>
                          <a:cs typeface="Roboto"/>
                          <a:sym typeface="Roboto"/>
                        </a:rPr>
                        <a:t> </a:t>
                      </a:r>
                      <a:r>
                        <a:rPr b="1" lang="en-US" sz="1500" u="none" cap="none" strike="noStrike">
                          <a:solidFill>
                            <a:srgbClr val="1F1F1F"/>
                          </a:solidFill>
                          <a:highlight>
                            <a:srgbClr val="FFFFFF"/>
                          </a:highlight>
                          <a:latin typeface="Roboto"/>
                          <a:ea typeface="Roboto"/>
                          <a:cs typeface="Roboto"/>
                          <a:sym typeface="Roboto"/>
                        </a:rPr>
                        <a:t>Implement</a:t>
                      </a:r>
                      <a:r>
                        <a:rPr lang="en-US" sz="1500" u="none" cap="none" strike="noStrike">
                          <a:solidFill>
                            <a:srgbClr val="1F1F1F"/>
                          </a:solidFill>
                          <a:highlight>
                            <a:srgbClr val="FFFFFF"/>
                          </a:highlight>
                          <a:latin typeface="Roboto"/>
                          <a:ea typeface="Roboto"/>
                          <a:cs typeface="Roboto"/>
                          <a:sym typeface="Roboto"/>
                        </a:rPr>
                        <a:t> and measure the impact of at least two new instructional strategies aligned to their growth area.</a:t>
                      </a:r>
                      <a:endParaRPr sz="1500" u="none" cap="none" strike="noStrike">
                        <a:solidFill>
                          <a:srgbClr val="1F1F1F"/>
                        </a:solidFill>
                        <a:highlight>
                          <a:srgbClr val="FFFFFF"/>
                        </a:highlight>
                        <a:latin typeface="Roboto"/>
                        <a:ea typeface="Roboto"/>
                        <a:cs typeface="Roboto"/>
                        <a:sym typeface="Roboto"/>
                      </a:endParaRPr>
                    </a:p>
                    <a:p>
                      <a:pPr indent="-323850" lvl="0" marL="457200" marR="0" rtl="0" algn="l">
                        <a:lnSpc>
                          <a:spcPct val="115000"/>
                        </a:lnSpc>
                        <a:spcBef>
                          <a:spcPts val="0"/>
                        </a:spcBef>
                        <a:spcAft>
                          <a:spcPts val="0"/>
                        </a:spcAft>
                        <a:buClr>
                          <a:schemeClr val="dk1"/>
                        </a:buClr>
                        <a:buSzPts val="1500"/>
                        <a:buFont typeface="Arial"/>
                        <a:buChar char="●"/>
                      </a:pPr>
                      <a:r>
                        <a:rPr b="1" lang="en-US" sz="1500" u="none" cap="none" strike="noStrike">
                          <a:solidFill>
                            <a:srgbClr val="1F1F1F"/>
                          </a:solidFill>
                          <a:highlight>
                            <a:srgbClr val="FFFFFF"/>
                          </a:highlight>
                          <a:latin typeface="Roboto"/>
                          <a:ea typeface="Roboto"/>
                          <a:cs typeface="Roboto"/>
                          <a:sym typeface="Roboto"/>
                        </a:rPr>
                        <a:t>Analyze</a:t>
                      </a:r>
                      <a:r>
                        <a:rPr lang="en-US" sz="1500" u="none" cap="none" strike="noStrike">
                          <a:solidFill>
                            <a:srgbClr val="1F1F1F"/>
                          </a:solidFill>
                          <a:highlight>
                            <a:srgbClr val="FFFFFF"/>
                          </a:highlight>
                          <a:latin typeface="Roboto"/>
                          <a:ea typeface="Roboto"/>
                          <a:cs typeface="Roboto"/>
                          <a:sym typeface="Roboto"/>
                        </a:rPr>
                        <a:t> student data to demonstrate measurable growth in their focus area, contributing to the school's overall goals</a:t>
                      </a:r>
                      <a:endParaRPr sz="1500" u="none" cap="none" strike="noStrike">
                        <a:solidFill>
                          <a:srgbClr val="1F1F1F"/>
                        </a:solidFill>
                        <a:highlight>
                          <a:srgbClr val="FFFFFF"/>
                        </a:highlight>
                        <a:latin typeface="Roboto"/>
                        <a:ea typeface="Roboto"/>
                        <a:cs typeface="Roboto"/>
                        <a:sym typeface="Roboto"/>
                      </a:endParaRPr>
                    </a:p>
                    <a:p>
                      <a:pPr indent="-323850" lvl="0" marL="457200" marR="0" rtl="0" algn="l">
                        <a:lnSpc>
                          <a:spcPct val="115000"/>
                        </a:lnSpc>
                        <a:spcBef>
                          <a:spcPts val="0"/>
                        </a:spcBef>
                        <a:spcAft>
                          <a:spcPts val="0"/>
                        </a:spcAft>
                        <a:buClr>
                          <a:srgbClr val="1F1F1F"/>
                        </a:buClr>
                        <a:buSzPts val="1500"/>
                        <a:buFont typeface="Roboto"/>
                        <a:buChar char="●"/>
                      </a:pPr>
                      <a:r>
                        <a:rPr b="1" lang="en-US" sz="1500" u="none" cap="none" strike="noStrike">
                          <a:solidFill>
                            <a:srgbClr val="1F1F1F"/>
                          </a:solidFill>
                          <a:highlight>
                            <a:srgbClr val="FFFFFF"/>
                          </a:highlight>
                          <a:latin typeface="Roboto"/>
                          <a:ea typeface="Roboto"/>
                          <a:cs typeface="Roboto"/>
                          <a:sym typeface="Roboto"/>
                        </a:rPr>
                        <a:t>Implement </a:t>
                      </a:r>
                      <a:r>
                        <a:rPr lang="en-US" sz="1500" u="none" cap="none" strike="noStrike">
                          <a:solidFill>
                            <a:srgbClr val="1F1F1F"/>
                          </a:solidFill>
                          <a:highlight>
                            <a:srgbClr val="FFFFFF"/>
                          </a:highlight>
                          <a:latin typeface="Roboto"/>
                          <a:ea typeface="Roboto"/>
                          <a:cs typeface="Roboto"/>
                          <a:sym typeface="Roboto"/>
                        </a:rPr>
                        <a:t>Thinking Strategies into book study.</a:t>
                      </a:r>
                      <a:endParaRPr sz="1500" u="none" cap="none" strike="noStrike">
                        <a:solidFill>
                          <a:srgbClr val="1F1F1F"/>
                        </a:solidFill>
                        <a:highlight>
                          <a:srgbClr val="FFFFFF"/>
                        </a:highlight>
                        <a:latin typeface="Roboto"/>
                        <a:ea typeface="Roboto"/>
                        <a:cs typeface="Roboto"/>
                        <a:sym typeface="Roboto"/>
                      </a:endParaRPr>
                    </a:p>
                    <a:p>
                      <a:pPr indent="0" lvl="0" marL="457200" marR="0" rtl="0" algn="l">
                        <a:lnSpc>
                          <a:spcPct val="100000"/>
                        </a:lnSpc>
                        <a:spcBef>
                          <a:spcPts val="1200"/>
                        </a:spcBef>
                        <a:spcAft>
                          <a:spcPts val="0"/>
                        </a:spcAft>
                        <a:buClr>
                          <a:srgbClr val="000000"/>
                        </a:buClr>
                        <a:buSzPts val="1600"/>
                        <a:buFont typeface="Arial"/>
                        <a:buNone/>
                      </a:pPr>
                      <a:r>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t/>
                      </a:r>
                      <a:endParaRPr b="1"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1100"/>
                        <a:buFont typeface="Arial"/>
                        <a:buNone/>
                      </a:pPr>
                      <a:r>
                        <a:rPr b="1" lang="en-US" sz="1450" u="none" cap="none" strike="noStrike">
                          <a:solidFill>
                            <a:schemeClr val="dk1"/>
                          </a:solidFill>
                          <a:latin typeface="Inter"/>
                          <a:ea typeface="Inter"/>
                          <a:cs typeface="Inter"/>
                          <a:sym typeface="Inter"/>
                        </a:rPr>
                        <a:t>What data (student work samples, grade-level assessments, classroom observations, etc.) will be considered and gathered?</a:t>
                      </a:r>
                      <a:endParaRPr b="1" sz="1450" u="none" cap="none" strike="noStrike">
                        <a:solidFill>
                          <a:schemeClr val="dk1"/>
                        </a:solidFill>
                        <a:latin typeface="Inter"/>
                        <a:ea typeface="Inter"/>
                        <a:cs typeface="Inter"/>
                        <a:sym typeface="Inter"/>
                      </a:endParaRPr>
                    </a:p>
                    <a:p>
                      <a:pPr indent="-320675" lvl="0" marL="457200" marR="0" rtl="0" algn="l">
                        <a:lnSpc>
                          <a:spcPct val="100000"/>
                        </a:lnSpc>
                        <a:spcBef>
                          <a:spcPts val="0"/>
                        </a:spcBef>
                        <a:spcAft>
                          <a:spcPts val="0"/>
                        </a:spcAft>
                        <a:buClr>
                          <a:schemeClr val="dk1"/>
                        </a:buClr>
                        <a:buSzPts val="1450"/>
                        <a:buFont typeface="Inter"/>
                        <a:buChar char="●"/>
                      </a:pPr>
                      <a:r>
                        <a:rPr lang="en-US" sz="1450" u="none" cap="none" strike="noStrike">
                          <a:solidFill>
                            <a:schemeClr val="dk1"/>
                          </a:solidFill>
                          <a:latin typeface="Inter"/>
                          <a:ea typeface="Inter"/>
                          <a:cs typeface="Inter"/>
                          <a:sym typeface="Inter"/>
                        </a:rPr>
                        <a:t>PGP</a:t>
                      </a:r>
                      <a:endParaRPr sz="1450" u="none" cap="none" strike="noStrike">
                        <a:solidFill>
                          <a:schemeClr val="dk1"/>
                        </a:solidFill>
                        <a:latin typeface="Inter"/>
                        <a:ea typeface="Inter"/>
                        <a:cs typeface="Inter"/>
                        <a:sym typeface="Inter"/>
                      </a:endParaRPr>
                    </a:p>
                    <a:p>
                      <a:pPr indent="-320675" lvl="0" marL="457200" marR="0" rtl="0" algn="l">
                        <a:lnSpc>
                          <a:spcPct val="100000"/>
                        </a:lnSpc>
                        <a:spcBef>
                          <a:spcPts val="0"/>
                        </a:spcBef>
                        <a:spcAft>
                          <a:spcPts val="0"/>
                        </a:spcAft>
                        <a:buClr>
                          <a:schemeClr val="dk1"/>
                        </a:buClr>
                        <a:buSzPts val="1450"/>
                        <a:buFont typeface="Inter"/>
                        <a:buChar char="●"/>
                      </a:pPr>
                      <a:r>
                        <a:t/>
                      </a:r>
                      <a:endParaRPr sz="1450" u="none" cap="none" strike="noStrike">
                        <a:solidFill>
                          <a:schemeClr val="dk1"/>
                        </a:solidFill>
                        <a:latin typeface="Inter"/>
                        <a:ea typeface="Inter"/>
                        <a:cs typeface="Inter"/>
                        <a:sym typeface="Inter"/>
                      </a:endParaRPr>
                    </a:p>
                    <a:p>
                      <a:pPr indent="0" lvl="0" marL="0" marR="0" rtl="0" algn="l">
                        <a:lnSpc>
                          <a:spcPct val="100000"/>
                        </a:lnSpc>
                        <a:spcBef>
                          <a:spcPts val="0"/>
                        </a:spcBef>
                        <a:spcAft>
                          <a:spcPts val="0"/>
                        </a:spcAft>
                        <a:buClr>
                          <a:schemeClr val="dk1"/>
                        </a:buClr>
                        <a:buSzPts val="1100"/>
                        <a:buFont typeface="Arial"/>
                        <a:buNone/>
                      </a:pPr>
                      <a:br>
                        <a:rPr lang="en-US" sz="1450" u="none" cap="none" strike="noStrike">
                          <a:solidFill>
                            <a:schemeClr val="dk1"/>
                          </a:solidFill>
                          <a:latin typeface="Inter"/>
                          <a:ea typeface="Inter"/>
                          <a:cs typeface="Inter"/>
                          <a:sym typeface="Inter"/>
                        </a:rPr>
                      </a:br>
                      <a:r>
                        <a:rPr lang="en-US" sz="1450" u="none" cap="none" strike="noStrike">
                          <a:solidFill>
                            <a:schemeClr val="dk1"/>
                          </a:solidFill>
                          <a:latin typeface="Inter"/>
                          <a:ea typeface="Inter"/>
                          <a:cs typeface="Inter"/>
                          <a:sym typeface="Inter"/>
                        </a:rPr>
                        <a:t> </a:t>
                      </a:r>
                      <a:r>
                        <a:rPr b="1" lang="en-US" sz="1450" u="none" cap="none" strike="noStrike">
                          <a:solidFill>
                            <a:schemeClr val="dk1"/>
                          </a:solidFill>
                          <a:latin typeface="Inter"/>
                          <a:ea typeface="Inter"/>
                          <a:cs typeface="Inter"/>
                          <a:sym typeface="Inter"/>
                        </a:rPr>
                        <a:t>Who is responsible for gathering data? </a:t>
                      </a:r>
                      <a:r>
                        <a:rPr lang="en-US" sz="1450" u="none" cap="none" strike="noStrike">
                          <a:solidFill>
                            <a:schemeClr val="dk1"/>
                          </a:solidFill>
                          <a:latin typeface="Inter"/>
                          <a:ea typeface="Inter"/>
                          <a:cs typeface="Inter"/>
                          <a:sym typeface="Inter"/>
                        </a:rPr>
                        <a:t>(teachers, coaches, administrators, etc.)</a:t>
                      </a:r>
                      <a:br>
                        <a:rPr lang="en-US" sz="1450" u="none" cap="none" strike="noStrike">
                          <a:solidFill>
                            <a:schemeClr val="dk1"/>
                          </a:solidFill>
                          <a:latin typeface="Inter"/>
                          <a:ea typeface="Inter"/>
                          <a:cs typeface="Inter"/>
                          <a:sym typeface="Inter"/>
                        </a:rPr>
                      </a:br>
                      <a:r>
                        <a:rPr lang="en-US" sz="1450" u="none" cap="none" strike="noStrike">
                          <a:solidFill>
                            <a:schemeClr val="dk1"/>
                          </a:solidFill>
                          <a:latin typeface="Inter"/>
                          <a:ea typeface="Inter"/>
                          <a:cs typeface="Inter"/>
                          <a:sym typeface="Inter"/>
                        </a:rPr>
                        <a:t>Teachers, administrators, and the Instructional Coach</a:t>
                      </a:r>
                      <a:endParaRPr sz="1450" u="none" cap="none" strike="noStrike">
                        <a:solidFill>
                          <a:schemeClr val="dk1"/>
                        </a:solidFill>
                        <a:latin typeface="Inter"/>
                        <a:ea typeface="Inter"/>
                        <a:cs typeface="Inter"/>
                        <a:sym typeface="Inter"/>
                      </a:endParaRPr>
                    </a:p>
                    <a:p>
                      <a:pPr indent="0" lvl="0" marL="0" marR="0" rtl="0" algn="l">
                        <a:lnSpc>
                          <a:spcPct val="100000"/>
                        </a:lnSpc>
                        <a:spcBef>
                          <a:spcPts val="0"/>
                        </a:spcBef>
                        <a:spcAft>
                          <a:spcPts val="0"/>
                        </a:spcAft>
                        <a:buClr>
                          <a:schemeClr val="dk1"/>
                        </a:buClr>
                        <a:buSzPts val="1100"/>
                        <a:buFont typeface="Arial"/>
                        <a:buNone/>
                      </a:pPr>
                      <a:r>
                        <a:t/>
                      </a:r>
                      <a:endParaRPr sz="1450" u="none" cap="none" strike="noStrike">
                        <a:solidFill>
                          <a:schemeClr val="dk1"/>
                        </a:solidFill>
                        <a:latin typeface="Inter"/>
                        <a:ea typeface="Inter"/>
                        <a:cs typeface="Inter"/>
                        <a:sym typeface="Inter"/>
                      </a:endParaRPr>
                    </a:p>
                    <a:p>
                      <a:pPr indent="0" lvl="0" marL="0" marR="0" rtl="0" algn="l">
                        <a:lnSpc>
                          <a:spcPct val="100000"/>
                        </a:lnSpc>
                        <a:spcBef>
                          <a:spcPts val="0"/>
                        </a:spcBef>
                        <a:spcAft>
                          <a:spcPts val="0"/>
                        </a:spcAft>
                        <a:buClr>
                          <a:schemeClr val="dk1"/>
                        </a:buClr>
                        <a:buSzPts val="1100"/>
                        <a:buFont typeface="Arial"/>
                        <a:buNone/>
                      </a:pPr>
                      <a:r>
                        <a:rPr b="1" lang="en-US" sz="1450" u="none" cap="none" strike="noStrike">
                          <a:solidFill>
                            <a:schemeClr val="dk1"/>
                          </a:solidFill>
                          <a:latin typeface="Inter"/>
                          <a:ea typeface="Inter"/>
                          <a:cs typeface="Inter"/>
                          <a:sym typeface="Inter"/>
                        </a:rPr>
                        <a:t>How frequently will data be analyzed?</a:t>
                      </a:r>
                      <a:r>
                        <a:rPr lang="en-US" sz="1450" u="none" cap="none" strike="noStrike">
                          <a:solidFill>
                            <a:schemeClr val="dk1"/>
                          </a:solidFill>
                          <a:latin typeface="Inter"/>
                          <a:ea typeface="Inter"/>
                          <a:cs typeface="Inter"/>
                          <a:sym typeface="Inter"/>
                        </a:rPr>
                        <a:t> (monthly, quarterly, etc.)</a:t>
                      </a:r>
                      <a:endParaRPr sz="1450" u="none" cap="none" strike="noStrike">
                        <a:solidFill>
                          <a:schemeClr val="dk1"/>
                        </a:solidFill>
                        <a:latin typeface="Inter"/>
                        <a:ea typeface="Inter"/>
                        <a:cs typeface="Inter"/>
                        <a:sym typeface="Inter"/>
                      </a:endParaRPr>
                    </a:p>
                    <a:p>
                      <a:pPr indent="0" lvl="0" marL="0" marR="0" rtl="0" algn="l">
                        <a:lnSpc>
                          <a:spcPct val="100000"/>
                        </a:lnSpc>
                        <a:spcBef>
                          <a:spcPts val="0"/>
                        </a:spcBef>
                        <a:spcAft>
                          <a:spcPts val="0"/>
                        </a:spcAft>
                        <a:buClr>
                          <a:schemeClr val="dk1"/>
                        </a:buClr>
                        <a:buSzPts val="1100"/>
                        <a:buFont typeface="Arial"/>
                        <a:buNone/>
                      </a:pPr>
                      <a:r>
                        <a:rPr lang="en-US" sz="1450" u="none" cap="none" strike="noStrike">
                          <a:solidFill>
                            <a:schemeClr val="dk1"/>
                          </a:solidFill>
                          <a:latin typeface="Inter"/>
                          <a:ea typeface="Inter"/>
                          <a:cs typeface="Inter"/>
                          <a:sym typeface="Inter"/>
                        </a:rPr>
                        <a:t>Monthly</a:t>
                      </a:r>
                      <a:endParaRPr sz="1450" u="none" cap="none" strike="noStrike">
                        <a:solidFill>
                          <a:schemeClr val="dk1"/>
                        </a:solidFill>
                        <a:latin typeface="Inter"/>
                        <a:ea typeface="Inter"/>
                        <a:cs typeface="Inter"/>
                        <a:sym typeface="Inter"/>
                      </a:endParaRPr>
                    </a:p>
                    <a:p>
                      <a:pPr indent="0" lvl="0" marL="0" marR="0" rtl="0" algn="l">
                        <a:lnSpc>
                          <a:spcPct val="100000"/>
                        </a:lnSpc>
                        <a:spcBef>
                          <a:spcPts val="0"/>
                        </a:spcBef>
                        <a:spcAft>
                          <a:spcPts val="0"/>
                        </a:spcAft>
                        <a:buClr>
                          <a:schemeClr val="dk1"/>
                        </a:buClr>
                        <a:buSzPts val="1100"/>
                        <a:buFont typeface="Arial"/>
                        <a:buNone/>
                      </a:pPr>
                      <a:r>
                        <a:t/>
                      </a:r>
                      <a:endParaRPr sz="1450" u="none" cap="none" strike="noStrike">
                        <a:solidFill>
                          <a:schemeClr val="dk1"/>
                        </a:solidFill>
                        <a:latin typeface="Inter"/>
                        <a:ea typeface="Inter"/>
                        <a:cs typeface="Inter"/>
                        <a:sym typeface="Inter"/>
                      </a:endParaRPr>
                    </a:p>
                    <a:p>
                      <a:pPr indent="0" lvl="0" marL="0" marR="0" rtl="0" algn="l">
                        <a:lnSpc>
                          <a:spcPct val="100000"/>
                        </a:lnSpc>
                        <a:spcBef>
                          <a:spcPts val="0"/>
                        </a:spcBef>
                        <a:spcAft>
                          <a:spcPts val="0"/>
                        </a:spcAft>
                        <a:buClr>
                          <a:schemeClr val="dk1"/>
                        </a:buClr>
                        <a:buSzPts val="1100"/>
                        <a:buFont typeface="Arial"/>
                        <a:buNone/>
                      </a:pPr>
                      <a:r>
                        <a:rPr b="1" lang="en-US" sz="1450" u="none" cap="none" strike="noStrike">
                          <a:solidFill>
                            <a:schemeClr val="dk1"/>
                          </a:solidFill>
                          <a:latin typeface="Inter"/>
                          <a:ea typeface="Inter"/>
                          <a:cs typeface="Inter"/>
                          <a:sym typeface="Inter"/>
                        </a:rPr>
                        <a:t>Ongoing Support: </a:t>
                      </a:r>
                      <a:endParaRPr b="1" sz="1450" u="none" cap="none" strike="noStrike">
                        <a:solidFill>
                          <a:schemeClr val="dk1"/>
                        </a:solidFill>
                        <a:latin typeface="Inter"/>
                        <a:ea typeface="Inter"/>
                        <a:cs typeface="Inter"/>
                        <a:sym typeface="Inter"/>
                      </a:endParaRPr>
                    </a:p>
                    <a:p>
                      <a:pPr indent="-314325" lvl="0" marL="457200" marR="0" rtl="0" algn="l">
                        <a:lnSpc>
                          <a:spcPct val="100000"/>
                        </a:lnSpc>
                        <a:spcBef>
                          <a:spcPts val="0"/>
                        </a:spcBef>
                        <a:spcAft>
                          <a:spcPts val="0"/>
                        </a:spcAft>
                        <a:buClr>
                          <a:schemeClr val="dk1"/>
                        </a:buClr>
                        <a:buSzPts val="1350"/>
                        <a:buFont typeface="Inter"/>
                        <a:buChar char="●"/>
                      </a:pPr>
                      <a:r>
                        <a:rPr lang="en-US" sz="1350" u="none" cap="none" strike="noStrike">
                          <a:solidFill>
                            <a:schemeClr val="dk1"/>
                          </a:solidFill>
                          <a:latin typeface="Inter"/>
                          <a:ea typeface="Inter"/>
                          <a:cs typeface="Inter"/>
                          <a:sym typeface="Inter"/>
                        </a:rPr>
                        <a:t>Book study cohort</a:t>
                      </a:r>
                      <a:endParaRPr sz="1350" u="none" cap="none" strike="noStrike">
                        <a:solidFill>
                          <a:schemeClr val="dk1"/>
                        </a:solidFill>
                        <a:latin typeface="Inter"/>
                        <a:ea typeface="Inter"/>
                        <a:cs typeface="Inter"/>
                        <a:sym typeface="Inter"/>
                      </a:endParaRPr>
                    </a:p>
                    <a:p>
                      <a:pPr indent="-314325" lvl="0" marL="457200" marR="0" rtl="0" algn="l">
                        <a:lnSpc>
                          <a:spcPct val="100000"/>
                        </a:lnSpc>
                        <a:spcBef>
                          <a:spcPts val="0"/>
                        </a:spcBef>
                        <a:spcAft>
                          <a:spcPts val="0"/>
                        </a:spcAft>
                        <a:buClr>
                          <a:schemeClr val="dk1"/>
                        </a:buClr>
                        <a:buSzPts val="1350"/>
                        <a:buFont typeface="Inter"/>
                        <a:buChar char="●"/>
                      </a:pPr>
                      <a:r>
                        <a:rPr lang="en-US" sz="1350" u="none" cap="none" strike="noStrike">
                          <a:solidFill>
                            <a:schemeClr val="dk1"/>
                          </a:solidFill>
                          <a:latin typeface="Inter"/>
                          <a:ea typeface="Inter"/>
                          <a:cs typeface="Inter"/>
                          <a:sym typeface="Inter"/>
                        </a:rPr>
                        <a:t>Monthly Meetings</a:t>
                      </a:r>
                      <a:endParaRPr sz="1350" u="none" cap="none" strike="noStrike">
                        <a:solidFill>
                          <a:schemeClr val="dk1"/>
                        </a:solidFill>
                        <a:latin typeface="Inter"/>
                        <a:ea typeface="Inter"/>
                        <a:cs typeface="Inter"/>
                        <a:sym typeface="Inter"/>
                      </a:endParaRPr>
                    </a:p>
                    <a:p>
                      <a:pPr indent="-314325" lvl="0" marL="457200" marR="0" rtl="0" algn="l">
                        <a:lnSpc>
                          <a:spcPct val="100000"/>
                        </a:lnSpc>
                        <a:spcBef>
                          <a:spcPts val="0"/>
                        </a:spcBef>
                        <a:spcAft>
                          <a:spcPts val="0"/>
                        </a:spcAft>
                        <a:buClr>
                          <a:schemeClr val="dk1"/>
                        </a:buClr>
                        <a:buSzPts val="1350"/>
                        <a:buFont typeface="Inter"/>
                        <a:buChar char="●"/>
                      </a:pPr>
                      <a:r>
                        <a:rPr lang="en-US" sz="1350" u="none" cap="none" strike="noStrike">
                          <a:solidFill>
                            <a:schemeClr val="dk1"/>
                          </a:solidFill>
                          <a:latin typeface="Inter"/>
                          <a:ea typeface="Inter"/>
                          <a:cs typeface="Inter"/>
                          <a:sym typeface="Inter"/>
                        </a:rPr>
                        <a:t>Reflections </a:t>
                      </a:r>
                      <a:endParaRPr sz="1350" u="none" cap="none" strike="noStrike">
                        <a:solidFill>
                          <a:schemeClr val="dk1"/>
                        </a:solidFill>
                        <a:latin typeface="Inter"/>
                        <a:ea typeface="Inter"/>
                        <a:cs typeface="Inter"/>
                        <a:sym typeface="Inter"/>
                      </a:endParaRPr>
                    </a:p>
                    <a:p>
                      <a:pPr indent="0" lvl="0" marL="0" marR="0" rtl="0" algn="l">
                        <a:lnSpc>
                          <a:spcPct val="100000"/>
                        </a:lnSpc>
                        <a:spcBef>
                          <a:spcPts val="0"/>
                        </a:spcBef>
                        <a:spcAft>
                          <a:spcPts val="0"/>
                        </a:spcAft>
                        <a:buClr>
                          <a:schemeClr val="dk1"/>
                        </a:buClr>
                        <a:buSzPts val="1100"/>
                        <a:buFont typeface="Arial"/>
                        <a:buNone/>
                      </a:pPr>
                      <a:r>
                        <a:t/>
                      </a:r>
                      <a:endParaRPr b="1" sz="1450" u="none" cap="none" strike="noStrike">
                        <a:solidFill>
                          <a:schemeClr val="dk1"/>
                        </a:solidFill>
                        <a:latin typeface="Inter"/>
                        <a:ea typeface="Inter"/>
                        <a:cs typeface="Inter"/>
                        <a:sym typeface="Inter"/>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050"/>
                        <a:buFont typeface="Arial"/>
                        <a:buNone/>
                      </a:pPr>
                      <a:r>
                        <a:rPr lang="en-US" sz="1050" u="none" cap="none" strike="noStrike">
                          <a:solidFill>
                            <a:srgbClr val="1F1F1F"/>
                          </a:solidFill>
                          <a:highlight>
                            <a:srgbClr val="FFFFFF"/>
                          </a:highlight>
                          <a:latin typeface="Roboto"/>
                          <a:ea typeface="Roboto"/>
                          <a:cs typeface="Roboto"/>
                          <a:sym typeface="Roboto"/>
                        </a:rPr>
                        <a:t>100% of participating staff will complete the book study, collaborate with Cohort to  submit a reflective artifact demonstrating the application of at least one new strategy in their classroom.</a:t>
                      </a:r>
                      <a:r>
                        <a:rPr lang="en-US" sz="700" u="none" cap="none" strike="noStrike">
                          <a:solidFill>
                            <a:schemeClr val="hlink"/>
                          </a:solidFill>
                          <a:highlight>
                            <a:srgbClr val="F0F4F9"/>
                          </a:highlight>
                          <a:uFill>
                            <a:noFill/>
                          </a:uFill>
                          <a:latin typeface="Roboto"/>
                          <a:ea typeface="Roboto"/>
                          <a:cs typeface="Roboto"/>
                          <a:sym typeface="Roboto"/>
                          <a:hlinkClick r:id="rId4"/>
                        </a:rPr>
                        <a:t>1</a:t>
                      </a:r>
                      <a:endParaRPr sz="700" u="none" cap="none" strike="noStrike">
                        <a:solidFill>
                          <a:srgbClr val="1F1F1F"/>
                        </a:solidFill>
                        <a:highlight>
                          <a:srgbClr val="F0F4F9"/>
                        </a:highlight>
                        <a:latin typeface="Roboto"/>
                        <a:ea typeface="Roboto"/>
                        <a:cs typeface="Roboto"/>
                        <a:sym typeface="Roboto"/>
                      </a:endParaRPr>
                    </a:p>
                    <a:p>
                      <a:pPr indent="0" lvl="0" marL="0" marR="0" rtl="0" algn="l">
                        <a:lnSpc>
                          <a:spcPct val="115000"/>
                        </a:lnSpc>
                        <a:spcBef>
                          <a:spcPts val="1200"/>
                        </a:spcBef>
                        <a:spcAft>
                          <a:spcPts val="0"/>
                        </a:spcAft>
                        <a:buClr>
                          <a:srgbClr val="000000"/>
                        </a:buClr>
                        <a:buSzPts val="1050"/>
                        <a:buFont typeface="Arial"/>
                        <a:buNone/>
                      </a:pPr>
                      <a:r>
                        <a:rPr lang="en-US" sz="1050" u="none" cap="none" strike="noStrike">
                          <a:solidFill>
                            <a:srgbClr val="1F1F1F"/>
                          </a:solidFill>
                          <a:highlight>
                            <a:srgbClr val="FFFFFF"/>
                          </a:highlight>
                          <a:latin typeface="Roboto"/>
                          <a:ea typeface="Roboto"/>
                          <a:cs typeface="Roboto"/>
                          <a:sym typeface="Roboto"/>
                        </a:rPr>
                        <a:t>Classroom observation data</a:t>
                      </a:r>
                      <a:endParaRPr sz="1050" u="none" cap="none" strike="noStrike">
                        <a:solidFill>
                          <a:srgbClr val="1F1F1F"/>
                        </a:solidFill>
                        <a:highlight>
                          <a:srgbClr val="FFFFFF"/>
                        </a:highlight>
                        <a:latin typeface="Roboto"/>
                        <a:ea typeface="Roboto"/>
                        <a:cs typeface="Roboto"/>
                        <a:sym typeface="Roboto"/>
                      </a:endParaRPr>
                    </a:p>
                    <a:p>
                      <a:pPr indent="0" lvl="0" marL="0" marR="0" rtl="0" algn="l">
                        <a:lnSpc>
                          <a:spcPct val="115000"/>
                        </a:lnSpc>
                        <a:spcBef>
                          <a:spcPts val="1200"/>
                        </a:spcBef>
                        <a:spcAft>
                          <a:spcPts val="0"/>
                        </a:spcAft>
                        <a:buClr>
                          <a:srgbClr val="000000"/>
                        </a:buClr>
                        <a:buSzPts val="1050"/>
                        <a:buFont typeface="Arial"/>
                        <a:buNone/>
                      </a:pPr>
                      <a:r>
                        <a:rPr lang="en-US" sz="1050" u="none" cap="none" strike="noStrike">
                          <a:solidFill>
                            <a:srgbClr val="1F1F1F"/>
                          </a:solidFill>
                          <a:highlight>
                            <a:srgbClr val="FFFFFF"/>
                          </a:highlight>
                          <a:latin typeface="Roboto"/>
                          <a:ea typeface="Roboto"/>
                          <a:cs typeface="Roboto"/>
                          <a:sym typeface="Roboto"/>
                        </a:rPr>
                        <a:t>PLC observation </a:t>
                      </a:r>
                      <a:endParaRPr sz="1050" u="none" cap="none" strike="noStrike">
                        <a:solidFill>
                          <a:srgbClr val="1F1F1F"/>
                        </a:solidFill>
                        <a:highlight>
                          <a:srgbClr val="FFFFFF"/>
                        </a:highlight>
                        <a:latin typeface="Roboto"/>
                        <a:ea typeface="Roboto"/>
                        <a:cs typeface="Roboto"/>
                        <a:sym typeface="Roboto"/>
                      </a:endParaRPr>
                    </a:p>
                    <a:p>
                      <a:pPr indent="0" lvl="0" marL="0" marR="0" rtl="0" algn="l">
                        <a:lnSpc>
                          <a:spcPct val="115000"/>
                        </a:lnSpc>
                        <a:spcBef>
                          <a:spcPts val="1200"/>
                        </a:spcBef>
                        <a:spcAft>
                          <a:spcPts val="0"/>
                        </a:spcAft>
                        <a:buClr>
                          <a:srgbClr val="000000"/>
                        </a:buClr>
                        <a:buSzPts val="1050"/>
                        <a:buFont typeface="Arial"/>
                        <a:buNone/>
                      </a:pPr>
                      <a:r>
                        <a:rPr lang="en-US" sz="1050" u="none" cap="none" strike="noStrike">
                          <a:solidFill>
                            <a:srgbClr val="1F1F1F"/>
                          </a:solidFill>
                          <a:highlight>
                            <a:srgbClr val="FFFFFF"/>
                          </a:highlight>
                          <a:latin typeface="Roboto"/>
                          <a:ea typeface="Roboto"/>
                          <a:cs typeface="Roboto"/>
                          <a:sym typeface="Roboto"/>
                        </a:rPr>
                        <a:t>Student work samples and formative assessment data will show higher levels of student application, analysis, and synthesis of content knowledge, indicating deeper content understanding.</a:t>
                      </a:r>
                      <a:r>
                        <a:rPr lang="en-US" sz="700" u="none" cap="none" strike="noStrike">
                          <a:solidFill>
                            <a:schemeClr val="hlink"/>
                          </a:solidFill>
                          <a:highlight>
                            <a:srgbClr val="F0F4F9"/>
                          </a:highlight>
                          <a:uFill>
                            <a:noFill/>
                          </a:uFill>
                          <a:latin typeface="Roboto"/>
                          <a:ea typeface="Roboto"/>
                          <a:cs typeface="Roboto"/>
                          <a:sym typeface="Roboto"/>
                          <a:hlinkClick r:id="rId5"/>
                        </a:rPr>
                        <a:t>1</a:t>
                      </a:r>
                      <a:endParaRPr sz="700" u="none" cap="none" strike="noStrike">
                        <a:solidFill>
                          <a:srgbClr val="1F1F1F"/>
                        </a:solidFill>
                        <a:highlight>
                          <a:srgbClr val="F0F4F9"/>
                        </a:highlight>
                        <a:latin typeface="Roboto"/>
                        <a:ea typeface="Roboto"/>
                        <a:cs typeface="Roboto"/>
                        <a:sym typeface="Roboto"/>
                      </a:endParaRPr>
                    </a:p>
                    <a:p>
                      <a:pPr indent="0" lvl="0" marL="0" marR="0" rtl="0" algn="l">
                        <a:lnSpc>
                          <a:spcPct val="115000"/>
                        </a:lnSpc>
                        <a:spcBef>
                          <a:spcPts val="1200"/>
                        </a:spcBef>
                        <a:spcAft>
                          <a:spcPts val="0"/>
                        </a:spcAft>
                        <a:buClr>
                          <a:srgbClr val="000000"/>
                        </a:buClr>
                        <a:buSzPts val="1050"/>
                        <a:buFont typeface="Arial"/>
                        <a:buNone/>
                      </a:pPr>
                      <a:r>
                        <a:rPr lang="en-US" sz="1050" u="none" cap="none" strike="noStrike">
                          <a:solidFill>
                            <a:srgbClr val="1F1F1F"/>
                          </a:solidFill>
                          <a:highlight>
                            <a:srgbClr val="FFFFFF"/>
                          </a:highlight>
                          <a:latin typeface="Roboto"/>
                          <a:ea typeface="Roboto"/>
                          <a:cs typeface="Roboto"/>
                          <a:sym typeface="Roboto"/>
                        </a:rPr>
                        <a:t>Post-professional learning teacher surveys will show an increase in self-reported teacher efficacy regarding the ability to implement high-level instructional practices and promote critical thinking.</a:t>
                      </a:r>
                      <a:endParaRPr sz="1300" u="none" cap="none" strike="noStrike">
                        <a:solidFill>
                          <a:schemeClr val="dk1"/>
                        </a:solidFill>
                        <a:latin typeface="Inter"/>
                        <a:ea typeface="Inter"/>
                        <a:cs typeface="Inter"/>
                        <a:sym typeface="Inter"/>
                      </a:endParaRPr>
                    </a:p>
                    <a:p>
                      <a:pPr indent="0" lvl="0" marL="457200" marR="0" rtl="0" algn="l">
                        <a:lnSpc>
                          <a:spcPct val="100000"/>
                        </a:lnSpc>
                        <a:spcBef>
                          <a:spcPts val="0"/>
                        </a:spcBef>
                        <a:spcAft>
                          <a:spcPts val="0"/>
                        </a:spcAft>
                        <a:buClr>
                          <a:srgbClr val="000000"/>
                        </a:buClr>
                        <a:buSzPts val="1600"/>
                        <a:buFont typeface="Arial"/>
                        <a:buNone/>
                      </a:pPr>
                      <a:r>
                        <a:t/>
                      </a:r>
                      <a:endParaRPr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Start:</a:t>
                      </a:r>
                      <a:r>
                        <a:rPr lang="en-US" sz="1600" u="none" cap="none" strike="noStrike">
                          <a:latin typeface="Poppins"/>
                          <a:ea typeface="Poppins"/>
                          <a:cs typeface="Poppins"/>
                          <a:sym typeface="Poppins"/>
                        </a:rPr>
                        <a:t> August -April 2027</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lang="en-US" sz="1600" u="none" cap="none" strike="noStrike">
                          <a:latin typeface="Poppins"/>
                          <a:ea typeface="Poppins"/>
                          <a:cs typeface="Poppins"/>
                          <a:sym typeface="Poppins"/>
                        </a:rPr>
                        <a:t>6 hours</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Staffing: </a:t>
                      </a:r>
                      <a:r>
                        <a:rPr lang="en-US" sz="1600" u="none" cap="none" strike="noStrike">
                          <a:latin typeface="Poppins"/>
                          <a:ea typeface="Poppins"/>
                          <a:cs typeface="Poppins"/>
                          <a:sym typeface="Poppins"/>
                        </a:rPr>
                        <a:t>Facilitated by Leadership Team</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Technology &amp; Tools:</a:t>
                      </a:r>
                      <a:r>
                        <a:rPr lang="en-US" sz="1600" u="none" cap="none" strike="noStrike">
                          <a:latin typeface="Poppins"/>
                          <a:ea typeface="Poppins"/>
                          <a:cs typeface="Poppins"/>
                          <a:sym typeface="Poppins"/>
                        </a:rPr>
                        <a:t> </a:t>
                      </a:r>
                      <a:r>
                        <a:rPr lang="en-US" sz="1600" u="sng" cap="none" strike="noStrike">
                          <a:latin typeface="Poppins"/>
                          <a:ea typeface="Poppins"/>
                          <a:cs typeface="Poppins"/>
                          <a:sym typeface="Poppins"/>
                        </a:rPr>
                        <a:t>4 different text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Time &amp; Release:</a:t>
                      </a:r>
                      <a:r>
                        <a:rPr lang="en-US" sz="1600" u="none" cap="none" strike="noStrike">
                          <a:latin typeface="Poppins"/>
                          <a:ea typeface="Poppins"/>
                          <a:cs typeface="Poppins"/>
                          <a:sym typeface="Poppins"/>
                        </a:rPr>
                        <a:t> 6 hours</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Estimated Cost:</a:t>
                      </a:r>
                      <a:r>
                        <a:rPr lang="en-US" sz="1600" u="none" cap="none" strike="noStrike">
                          <a:latin typeface="Poppins"/>
                          <a:ea typeface="Poppins"/>
                          <a:cs typeface="Poppins"/>
                          <a:sym typeface="Poppins"/>
                        </a:rPr>
                        <a:t> </a:t>
                      </a:r>
                      <a:endParaRPr sz="1600" u="none" cap="none" strike="noStrike">
                        <a:latin typeface="Poppins"/>
                        <a:ea typeface="Poppins"/>
                        <a:cs typeface="Poppins"/>
                        <a:sym typeface="Poppins"/>
                      </a:endParaRPr>
                    </a:p>
                    <a:p>
                      <a:pPr indent="0" lvl="0" marL="0" marR="0" rtl="0" algn="l">
                        <a:lnSpc>
                          <a:spcPct val="142857"/>
                        </a:lnSpc>
                        <a:spcBef>
                          <a:spcPts val="0"/>
                        </a:spcBef>
                        <a:spcAft>
                          <a:spcPts val="0"/>
                        </a:spcAft>
                        <a:buClr>
                          <a:schemeClr val="dk1"/>
                        </a:buClr>
                        <a:buSzPts val="1100"/>
                        <a:buFont typeface="Arial"/>
                        <a:buNone/>
                      </a:pPr>
                      <a:r>
                        <a:rPr lang="en-US" sz="1350" u="none" cap="none" strike="noStrike">
                          <a:solidFill>
                            <a:srgbClr val="565959"/>
                          </a:solidFill>
                          <a:highlight>
                            <a:srgbClr val="FFFFFF"/>
                          </a:highlight>
                          <a:latin typeface="Poppins"/>
                          <a:ea typeface="Poppins"/>
                          <a:cs typeface="Poppins"/>
                          <a:sym typeface="Poppins"/>
                        </a:rPr>
                        <a:t>$30 per book</a:t>
                      </a:r>
                      <a:endParaRPr sz="1050" u="none" cap="none" strike="noStrike">
                        <a:solidFill>
                          <a:srgbClr val="565959"/>
                        </a:solidFill>
                        <a:highlight>
                          <a:srgbClr val="FFFFFF"/>
                        </a:highlight>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Funding Sources:</a:t>
                      </a:r>
                      <a:r>
                        <a:rPr lang="en-US" sz="1600" u="none" cap="none" strike="noStrike">
                          <a:latin typeface="Poppins"/>
                          <a:ea typeface="Poppins"/>
                          <a:cs typeface="Poppins"/>
                          <a:sym typeface="Poppins"/>
                        </a:rPr>
                        <a:t> SIF </a:t>
                      </a:r>
                      <a:endParaRPr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164" name="Google Shape;164;p24"/>
          <p:cNvSpPr txBox="1"/>
          <p:nvPr/>
        </p:nvSpPr>
        <p:spPr>
          <a:xfrm>
            <a:off x="529575" y="120000"/>
            <a:ext cx="17609700" cy="16932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2400"/>
              </a:spcBef>
              <a:spcAft>
                <a:spcPts val="0"/>
              </a:spcAft>
              <a:buClr>
                <a:srgbClr val="000000"/>
              </a:buClr>
              <a:buSzPts val="2400"/>
              <a:buFont typeface="Arial"/>
              <a:buNone/>
            </a:pPr>
            <a:r>
              <a:rPr b="1" i="0" lang="en-US" sz="2400" u="none" cap="none" strike="noStrike">
                <a:solidFill>
                  <a:schemeClr val="dk1"/>
                </a:solidFill>
                <a:latin typeface="Poppins"/>
                <a:ea typeface="Poppins"/>
                <a:cs typeface="Poppins"/>
                <a:sym typeface="Poppins"/>
              </a:rPr>
              <a:t>Focus Area: Differentiated Book Study </a:t>
            </a:r>
            <a:endParaRPr b="1" i="0" sz="2800" u="none" cap="none" strike="noStrike">
              <a:solidFill>
                <a:schemeClr val="dk1"/>
              </a:solidFill>
              <a:latin typeface="Poppins"/>
              <a:ea typeface="Poppins"/>
              <a:cs typeface="Poppins"/>
              <a:sym typeface="Poppins"/>
            </a:endParaRPr>
          </a:p>
          <a:p>
            <a:pPr indent="0" lvl="0" marL="0" marR="0" rtl="0" algn="l">
              <a:lnSpc>
                <a:spcPct val="100000"/>
              </a:lnSpc>
              <a:spcBef>
                <a:spcPts val="1200"/>
              </a:spcBef>
              <a:spcAft>
                <a:spcPts val="0"/>
              </a:spcAft>
              <a:buClr>
                <a:srgbClr val="000000"/>
              </a:buClr>
              <a:buSzPts val="1600"/>
              <a:buFont typeface="Arial"/>
              <a:buNone/>
            </a:pPr>
            <a:r>
              <a:rPr b="1" i="0" lang="en-US" sz="1600" u="none" cap="none" strike="noStrike">
                <a:solidFill>
                  <a:schemeClr val="dk1"/>
                </a:solidFill>
                <a:latin typeface="Poppins"/>
                <a:ea typeface="Poppins"/>
                <a:cs typeface="Poppins"/>
                <a:sym typeface="Poppins"/>
              </a:rPr>
              <a:t>Short-Term Goal:</a:t>
            </a:r>
            <a:r>
              <a:rPr b="0" i="0" lang="en-US" sz="1600" u="none" cap="none" strike="noStrike">
                <a:solidFill>
                  <a:schemeClr val="dk1"/>
                </a:solidFill>
                <a:latin typeface="Poppins"/>
                <a:ea typeface="Poppins"/>
                <a:cs typeface="Poppins"/>
                <a:sym typeface="Poppins"/>
              </a:rPr>
              <a:t>  Implement differentiated book study based on Danielson Framework growth areas. </a:t>
            </a:r>
            <a:endParaRPr b="0" i="0" sz="1600" u="none" cap="none" strike="noStrike">
              <a:solidFill>
                <a:schemeClr val="dk1"/>
              </a:solidFill>
              <a:latin typeface="Poppins"/>
              <a:ea typeface="Poppins"/>
              <a:cs typeface="Poppins"/>
              <a:sym typeface="Poppins"/>
            </a:endParaRPr>
          </a:p>
          <a:p>
            <a:pPr indent="0" lvl="0" marL="0" marR="0" rtl="0" algn="l">
              <a:lnSpc>
                <a:spcPct val="115000"/>
              </a:lnSpc>
              <a:spcBef>
                <a:spcPts val="1200"/>
              </a:spcBef>
              <a:spcAft>
                <a:spcPts val="1200"/>
              </a:spcAft>
              <a:buClr>
                <a:srgbClr val="000000"/>
              </a:buClr>
              <a:buSzPts val="1600"/>
              <a:buFont typeface="Arial"/>
              <a:buNone/>
            </a:pPr>
            <a:r>
              <a:rPr b="1" i="0" lang="en-US" sz="1600" u="none" cap="none" strike="noStrike">
                <a:solidFill>
                  <a:schemeClr val="dk1"/>
                </a:solidFill>
                <a:latin typeface="Poppins"/>
                <a:ea typeface="Poppins"/>
                <a:cs typeface="Poppins"/>
                <a:sym typeface="Poppins"/>
              </a:rPr>
              <a:t>Long-Term Goal:</a:t>
            </a:r>
            <a:r>
              <a:rPr b="0" i="0" lang="en-US" sz="1600" u="none" cap="none" strike="noStrike">
                <a:solidFill>
                  <a:schemeClr val="dk1"/>
                </a:solidFill>
                <a:latin typeface="Poppins"/>
                <a:ea typeface="Poppins"/>
                <a:cs typeface="Poppins"/>
                <a:sym typeface="Poppins"/>
              </a:rPr>
              <a:t> 100 percent of staff will participate in a book study. They will utilize Thinking Strategies to understand the importance components of the books and how they impact students. Teachers will grow in their craft based on the leaning. </a:t>
            </a:r>
            <a:endParaRPr b="0" i="0" sz="1600" u="none" cap="none" strike="noStrike">
              <a:solidFill>
                <a:schemeClr val="dk1"/>
              </a:solidFill>
              <a:latin typeface="Poppins"/>
              <a:ea typeface="Poppins"/>
              <a:cs typeface="Poppins"/>
              <a:sym typeface="Poppins"/>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pic>
        <p:nvPicPr>
          <p:cNvPr id="95" name="Google Shape;95;p15" title="3.jpg"/>
          <p:cNvPicPr preferRelativeResize="0"/>
          <p:nvPr/>
        </p:nvPicPr>
        <p:blipFill rotWithShape="1">
          <a:blip r:embed="rId3">
            <a:alphaModFix/>
          </a:blip>
          <a:srcRect b="0" l="0" r="0" t="0"/>
          <a:stretch/>
        </p:blipFill>
        <p:spPr>
          <a:xfrm>
            <a:off x="-1" y="0"/>
            <a:ext cx="18288000" cy="10287000"/>
          </a:xfrm>
          <a:prstGeom prst="rect">
            <a:avLst/>
          </a:prstGeom>
          <a:noFill/>
          <a:ln cap="flat" cmpd="sng" w="9525">
            <a:solidFill>
              <a:schemeClr val="accent4"/>
            </a:solidFill>
            <a:prstDash val="solid"/>
            <a:round/>
            <a:headEnd len="sm" w="sm" type="none"/>
            <a:tailEnd len="sm" w="sm" type="none"/>
          </a:ln>
        </p:spPr>
      </p:pic>
      <p:sp>
        <p:nvSpPr>
          <p:cNvPr id="96" name="Google Shape;96;p15"/>
          <p:cNvSpPr txBox="1"/>
          <p:nvPr/>
        </p:nvSpPr>
        <p:spPr>
          <a:xfrm>
            <a:off x="1166725" y="2317050"/>
            <a:ext cx="10500600" cy="6474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7200"/>
              <a:buFont typeface="Arial"/>
              <a:buNone/>
            </a:pPr>
            <a:r>
              <a:rPr b="1" i="0" lang="en-US" sz="7200" u="none" cap="none" strike="noStrike">
                <a:solidFill>
                  <a:srgbClr val="165F39"/>
                </a:solidFill>
                <a:latin typeface="Poppins"/>
                <a:ea typeface="Poppins"/>
                <a:cs typeface="Poppins"/>
                <a:sym typeface="Poppins"/>
              </a:rPr>
              <a:t>Zoneton Middle School</a:t>
            </a:r>
            <a:endParaRPr b="1" i="0" sz="7200" u="none" cap="none" strike="noStrike">
              <a:solidFill>
                <a:srgbClr val="165F39"/>
              </a:solidFill>
              <a:latin typeface="Poppins"/>
              <a:ea typeface="Poppins"/>
              <a:cs typeface="Poppins"/>
              <a:sym typeface="Poppins"/>
            </a:endParaRPr>
          </a:p>
          <a:p>
            <a:pPr indent="0" lvl="0" marL="0" marR="0" rtl="0" algn="l">
              <a:lnSpc>
                <a:spcPct val="100000"/>
              </a:lnSpc>
              <a:spcBef>
                <a:spcPts val="0"/>
              </a:spcBef>
              <a:spcAft>
                <a:spcPts val="0"/>
              </a:spcAft>
              <a:buClr>
                <a:srgbClr val="000000"/>
              </a:buClr>
              <a:buSzPts val="7200"/>
              <a:buFont typeface="Arial"/>
              <a:buNone/>
            </a:pPr>
            <a:r>
              <a:rPr b="1" i="0" lang="en-US" sz="7200" u="none" cap="none" strike="noStrike">
                <a:solidFill>
                  <a:srgbClr val="165F39"/>
                </a:solidFill>
                <a:latin typeface="Poppins"/>
                <a:ea typeface="Poppins"/>
                <a:cs typeface="Poppins"/>
                <a:sym typeface="Poppins"/>
              </a:rPr>
              <a:t>Professional Development Plan</a:t>
            </a:r>
            <a:endParaRPr b="1" i="0" sz="7200" u="none" cap="none" strike="noStrike">
              <a:solidFill>
                <a:srgbClr val="165F39"/>
              </a:solidFill>
              <a:latin typeface="Poppins"/>
              <a:ea typeface="Poppins"/>
              <a:cs typeface="Poppins"/>
              <a:sym typeface="Poppins"/>
            </a:endParaRPr>
          </a:p>
          <a:p>
            <a:pPr indent="0" lvl="0" marL="0" marR="0" rtl="0" algn="l">
              <a:lnSpc>
                <a:spcPct val="100000"/>
              </a:lnSpc>
              <a:spcBef>
                <a:spcPts val="0"/>
              </a:spcBef>
              <a:spcAft>
                <a:spcPts val="0"/>
              </a:spcAft>
              <a:buClr>
                <a:srgbClr val="000000"/>
              </a:buClr>
              <a:buSzPts val="3500"/>
              <a:buFont typeface="Arial"/>
              <a:buNone/>
            </a:pPr>
            <a:r>
              <a:rPr b="0" i="0" lang="en-US" sz="3500" u="none" cap="none" strike="noStrike">
                <a:solidFill>
                  <a:schemeClr val="dk1"/>
                </a:solidFill>
                <a:latin typeface="Poppins"/>
                <a:ea typeface="Poppins"/>
                <a:cs typeface="Poppins"/>
                <a:sym typeface="Poppins"/>
              </a:rPr>
              <a:t>2026-2027</a:t>
            </a:r>
            <a:endParaRPr b="0" i="0" sz="3500" u="none" cap="none" strike="noStrike">
              <a:solidFill>
                <a:schemeClr val="dk1"/>
              </a:solidFill>
              <a:latin typeface="Poppins"/>
              <a:ea typeface="Poppins"/>
              <a:cs typeface="Poppins"/>
              <a:sym typeface="Poppins"/>
            </a:endParaRPr>
          </a:p>
        </p:txBody>
      </p:sp>
      <p:pic>
        <p:nvPicPr>
          <p:cNvPr id="97" name="Google Shape;97;p15"/>
          <p:cNvPicPr preferRelativeResize="0"/>
          <p:nvPr/>
        </p:nvPicPr>
        <p:blipFill rotWithShape="1">
          <a:blip r:embed="rId4">
            <a:alphaModFix/>
          </a:blip>
          <a:srcRect b="0" l="0" r="0" t="0"/>
          <a:stretch/>
        </p:blipFill>
        <p:spPr>
          <a:xfrm>
            <a:off x="1454274" y="165599"/>
            <a:ext cx="2016650" cy="20166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pic>
        <p:nvPicPr>
          <p:cNvPr id="102" name="Google Shape;102;p16" title="3.jpg"/>
          <p:cNvPicPr preferRelativeResize="0"/>
          <p:nvPr/>
        </p:nvPicPr>
        <p:blipFill rotWithShape="1">
          <a:blip r:embed="rId3">
            <a:alphaModFix/>
          </a:blip>
          <a:srcRect b="0" l="0" r="0" t="0"/>
          <a:stretch/>
        </p:blipFill>
        <p:spPr>
          <a:xfrm>
            <a:off x="0" y="-12"/>
            <a:ext cx="18288000" cy="10287019"/>
          </a:xfrm>
          <a:prstGeom prst="rect">
            <a:avLst/>
          </a:prstGeom>
          <a:noFill/>
          <a:ln>
            <a:noFill/>
          </a:ln>
        </p:spPr>
      </p:pic>
      <p:graphicFrame>
        <p:nvGraphicFramePr>
          <p:cNvPr id="103" name="Google Shape;103;p16"/>
          <p:cNvGraphicFramePr/>
          <p:nvPr/>
        </p:nvGraphicFramePr>
        <p:xfrm>
          <a:off x="1236275" y="2608563"/>
          <a:ext cx="3000000" cy="3000000"/>
        </p:xfrm>
        <a:graphic>
          <a:graphicData uri="http://schemas.openxmlformats.org/drawingml/2006/table">
            <a:tbl>
              <a:tblPr>
                <a:noFill/>
                <a:tableStyleId>{32CFB926-991B-4ABD-B987-87ED23F46096}</a:tableStyleId>
              </a:tblPr>
              <a:tblGrid>
                <a:gridCol w="8173975"/>
                <a:gridCol w="8173975"/>
              </a:tblGrid>
              <a:tr h="885700">
                <a:tc gridSpan="2">
                  <a:txBody>
                    <a:bodyPr/>
                    <a:lstStyle/>
                    <a:p>
                      <a:pPr indent="0" lvl="0" marL="0" marR="0" rtl="0" algn="l">
                        <a:lnSpc>
                          <a:spcPct val="100000"/>
                        </a:lnSpc>
                        <a:spcBef>
                          <a:spcPts val="0"/>
                        </a:spcBef>
                        <a:spcAft>
                          <a:spcPts val="0"/>
                        </a:spcAft>
                        <a:buClr>
                          <a:srgbClr val="000000"/>
                        </a:buClr>
                        <a:buSzPts val="2000"/>
                        <a:buFont typeface="Arial"/>
                        <a:buNone/>
                      </a:pPr>
                      <a:r>
                        <a:rPr b="1" lang="en-US" sz="2000" u="none" cap="none" strike="noStrike">
                          <a:solidFill>
                            <a:srgbClr val="0D0D0D"/>
                          </a:solidFill>
                          <a:latin typeface="Poppins"/>
                          <a:ea typeface="Poppins"/>
                          <a:cs typeface="Poppins"/>
                          <a:sym typeface="Poppins"/>
                        </a:rPr>
                        <a:t>The School Based Decision-Making Council has reviewed and approved the attached Professional Development plan for the 2026-2027 school year.</a:t>
                      </a:r>
                      <a:endParaRPr b="1" sz="2000" u="none" cap="none" strike="noStrike">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marR="0" rtl="0" algn="l">
                        <a:lnSpc>
                          <a:spcPct val="100000"/>
                        </a:lnSpc>
                        <a:spcBef>
                          <a:spcPts val="0"/>
                        </a:spcBef>
                        <a:spcAft>
                          <a:spcPts val="0"/>
                        </a:spcAft>
                        <a:buClr>
                          <a:srgbClr val="000000"/>
                        </a:buClr>
                        <a:buSzPts val="2000"/>
                        <a:buFont typeface="Arial"/>
                        <a:buNone/>
                      </a:pPr>
                      <a:r>
                        <a:rPr b="1" lang="en-US" sz="2000" u="none" cap="none" strike="noStrike">
                          <a:solidFill>
                            <a:srgbClr val="0D0D0D"/>
                          </a:solidFill>
                          <a:latin typeface="Poppins"/>
                          <a:ea typeface="Poppins"/>
                          <a:cs typeface="Poppins"/>
                          <a:sym typeface="Poppins"/>
                        </a:rPr>
                        <a:t>Principal Signature:  </a:t>
                      </a:r>
                      <a:endParaRPr b="1" sz="2000" u="none" cap="none" strike="noStrike">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marR="0" rtl="0" algn="l">
                        <a:lnSpc>
                          <a:spcPct val="100000"/>
                        </a:lnSpc>
                        <a:spcBef>
                          <a:spcPts val="0"/>
                        </a:spcBef>
                        <a:spcAft>
                          <a:spcPts val="0"/>
                        </a:spcAft>
                        <a:buClr>
                          <a:srgbClr val="000000"/>
                        </a:buClr>
                        <a:buSzPts val="2000"/>
                        <a:buFont typeface="Arial"/>
                        <a:buNone/>
                      </a:pPr>
                      <a:r>
                        <a:rPr b="1" lang="en-US" sz="2000" u="none" cap="none" strike="noStrike">
                          <a:solidFill>
                            <a:srgbClr val="0D0D0D"/>
                          </a:solidFill>
                          <a:latin typeface="Poppins"/>
                          <a:ea typeface="Poppins"/>
                          <a:cs typeface="Poppins"/>
                          <a:sym typeface="Poppins"/>
                        </a:rPr>
                        <a:t>Signature:</a:t>
                      </a:r>
                      <a:endParaRPr b="1" sz="2000" u="none" cap="none" strike="noStrike">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marR="0" rtl="0" algn="l">
                        <a:lnSpc>
                          <a:spcPct val="100000"/>
                        </a:lnSpc>
                        <a:spcBef>
                          <a:spcPts val="0"/>
                        </a:spcBef>
                        <a:spcAft>
                          <a:spcPts val="0"/>
                        </a:spcAft>
                        <a:buClr>
                          <a:srgbClr val="000000"/>
                        </a:buClr>
                        <a:buSzPts val="2000"/>
                        <a:buFont typeface="Arial"/>
                        <a:buNone/>
                      </a:pPr>
                      <a:r>
                        <a:rPr b="1" lang="en-US" sz="2000" u="none" cap="none" strike="noStrike">
                          <a:solidFill>
                            <a:srgbClr val="0D0D0D"/>
                          </a:solidFill>
                          <a:latin typeface="Poppins"/>
                          <a:ea typeface="Poppins"/>
                          <a:cs typeface="Poppins"/>
                          <a:sym typeface="Poppins"/>
                        </a:rPr>
                        <a:t>Signature:</a:t>
                      </a:r>
                      <a:endParaRPr b="1" sz="2000" u="none" cap="none" strike="noStrike">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marR="0" rtl="0" algn="l">
                        <a:lnSpc>
                          <a:spcPct val="100000"/>
                        </a:lnSpc>
                        <a:spcBef>
                          <a:spcPts val="0"/>
                        </a:spcBef>
                        <a:spcAft>
                          <a:spcPts val="0"/>
                        </a:spcAft>
                        <a:buClr>
                          <a:srgbClr val="000000"/>
                        </a:buClr>
                        <a:buSzPts val="2000"/>
                        <a:buFont typeface="Arial"/>
                        <a:buNone/>
                      </a:pPr>
                      <a:r>
                        <a:rPr b="1" lang="en-US" sz="2000" u="none" cap="none" strike="noStrike">
                          <a:solidFill>
                            <a:srgbClr val="0D0D0D"/>
                          </a:solidFill>
                          <a:latin typeface="Poppins"/>
                          <a:ea typeface="Poppins"/>
                          <a:cs typeface="Poppins"/>
                          <a:sym typeface="Poppins"/>
                        </a:rPr>
                        <a:t>Signature:</a:t>
                      </a:r>
                      <a:endParaRPr b="1" sz="2000" u="none" cap="none" strike="noStrike">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marR="0" rtl="0" algn="l">
                        <a:lnSpc>
                          <a:spcPct val="100000"/>
                        </a:lnSpc>
                        <a:spcBef>
                          <a:spcPts val="0"/>
                        </a:spcBef>
                        <a:spcAft>
                          <a:spcPts val="0"/>
                        </a:spcAft>
                        <a:buClr>
                          <a:srgbClr val="000000"/>
                        </a:buClr>
                        <a:buSzPts val="2000"/>
                        <a:buFont typeface="Arial"/>
                        <a:buNone/>
                      </a:pPr>
                      <a:r>
                        <a:rPr b="1" lang="en-US" sz="2000" u="none" cap="none" strike="noStrike">
                          <a:solidFill>
                            <a:srgbClr val="0D0D0D"/>
                          </a:solidFill>
                          <a:latin typeface="Poppins"/>
                          <a:ea typeface="Poppins"/>
                          <a:cs typeface="Poppins"/>
                          <a:sym typeface="Poppins"/>
                        </a:rPr>
                        <a:t>Signature:</a:t>
                      </a:r>
                      <a:endParaRPr b="1" sz="2000" u="none" cap="none" strike="noStrike">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marR="0" rtl="0" algn="l">
                        <a:lnSpc>
                          <a:spcPct val="100000"/>
                        </a:lnSpc>
                        <a:spcBef>
                          <a:spcPts val="0"/>
                        </a:spcBef>
                        <a:spcAft>
                          <a:spcPts val="0"/>
                        </a:spcAft>
                        <a:buClr>
                          <a:srgbClr val="000000"/>
                        </a:buClr>
                        <a:buSzPts val="2000"/>
                        <a:buFont typeface="Arial"/>
                        <a:buNone/>
                      </a:pPr>
                      <a:r>
                        <a:rPr b="1" lang="en-US" sz="2000" u="none" cap="none" strike="noStrike">
                          <a:solidFill>
                            <a:srgbClr val="0D0D0D"/>
                          </a:solidFill>
                          <a:latin typeface="Poppins"/>
                          <a:ea typeface="Poppins"/>
                          <a:cs typeface="Poppins"/>
                          <a:sym typeface="Poppins"/>
                        </a:rPr>
                        <a:t>Signature:</a:t>
                      </a:r>
                      <a:endParaRPr b="1" sz="2000" u="none" cap="none" strike="noStrike">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marR="0" rtl="0" algn="l">
                        <a:lnSpc>
                          <a:spcPct val="100000"/>
                        </a:lnSpc>
                        <a:spcBef>
                          <a:spcPts val="0"/>
                        </a:spcBef>
                        <a:spcAft>
                          <a:spcPts val="0"/>
                        </a:spcAft>
                        <a:buClr>
                          <a:srgbClr val="000000"/>
                        </a:buClr>
                        <a:buSzPts val="2000"/>
                        <a:buFont typeface="Arial"/>
                        <a:buNone/>
                      </a:pPr>
                      <a:r>
                        <a:rPr b="1" lang="en-US" sz="2000" u="none" cap="none" strike="noStrike">
                          <a:solidFill>
                            <a:srgbClr val="0D0D0D"/>
                          </a:solidFill>
                          <a:latin typeface="Poppins"/>
                          <a:ea typeface="Poppins"/>
                          <a:cs typeface="Poppins"/>
                          <a:sym typeface="Poppins"/>
                        </a:rPr>
                        <a:t>Signature:</a:t>
                      </a:r>
                      <a:endParaRPr b="1" sz="2000" u="none" cap="none" strike="noStrike">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bl>
          </a:graphicData>
        </a:graphic>
      </p:graphicFrame>
      <p:sp>
        <p:nvSpPr>
          <p:cNvPr id="104" name="Google Shape;104;p16"/>
          <p:cNvSpPr txBox="1"/>
          <p:nvPr/>
        </p:nvSpPr>
        <p:spPr>
          <a:xfrm>
            <a:off x="1236275" y="767175"/>
            <a:ext cx="16086900" cy="1155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5400"/>
              <a:buFont typeface="Arial"/>
              <a:buNone/>
            </a:pPr>
            <a:r>
              <a:rPr b="1" i="0" lang="en-US" sz="5400" u="none" cap="none" strike="noStrike">
                <a:solidFill>
                  <a:srgbClr val="0D0D0D"/>
                </a:solidFill>
                <a:latin typeface="Poppins"/>
                <a:ea typeface="Poppins"/>
                <a:cs typeface="Poppins"/>
                <a:sym typeface="Poppins"/>
              </a:rPr>
              <a:t>Date: </a:t>
            </a:r>
            <a:endParaRPr b="1" i="0" sz="5400" u="none" cap="none" strike="noStrike">
              <a:solidFill>
                <a:srgbClr val="0D0D0D"/>
              </a:solidFill>
              <a:latin typeface="Poppins"/>
              <a:ea typeface="Poppins"/>
              <a:cs typeface="Poppins"/>
              <a:sym typeface="Poppins"/>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8EC7F"/>
        </a:solidFill>
      </p:bgPr>
    </p:bg>
    <p:spTree>
      <p:nvGrpSpPr>
        <p:cNvPr id="108" name="Shape 108"/>
        <p:cNvGrpSpPr/>
        <p:nvPr/>
      </p:nvGrpSpPr>
      <p:grpSpPr>
        <a:xfrm>
          <a:off x="0" y="0"/>
          <a:ext cx="0" cy="0"/>
          <a:chOff x="0" y="0"/>
          <a:chExt cx="0" cy="0"/>
        </a:xfrm>
      </p:grpSpPr>
      <p:pic>
        <p:nvPicPr>
          <p:cNvPr id="109" name="Google Shape;109;p17" title="3.jpg"/>
          <p:cNvPicPr preferRelativeResize="0"/>
          <p:nvPr/>
        </p:nvPicPr>
        <p:blipFill rotWithShape="1">
          <a:blip r:embed="rId3">
            <a:alphaModFix/>
          </a:blip>
          <a:srcRect b="0" l="0" r="0" t="0"/>
          <a:stretch/>
        </p:blipFill>
        <p:spPr>
          <a:xfrm>
            <a:off x="-1" y="0"/>
            <a:ext cx="18288000" cy="10287000"/>
          </a:xfrm>
          <a:prstGeom prst="rect">
            <a:avLst/>
          </a:prstGeom>
          <a:noFill/>
          <a:ln>
            <a:noFill/>
          </a:ln>
        </p:spPr>
      </p:pic>
      <p:sp>
        <p:nvSpPr>
          <p:cNvPr id="110" name="Google Shape;110;p17"/>
          <p:cNvSpPr txBox="1"/>
          <p:nvPr/>
        </p:nvSpPr>
        <p:spPr>
          <a:xfrm>
            <a:off x="1578700" y="2322763"/>
            <a:ext cx="15758100" cy="7011000"/>
          </a:xfrm>
          <a:prstGeom prst="rect">
            <a:avLst/>
          </a:prstGeom>
          <a:solidFill>
            <a:srgbClr val="165F39"/>
          </a:solid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3300"/>
              <a:buFont typeface="Arial"/>
              <a:buNone/>
            </a:pPr>
            <a:r>
              <a:t/>
            </a:r>
            <a:endParaRPr b="1" i="0" sz="3300" u="sng" cap="none" strike="noStrike">
              <a:solidFill>
                <a:schemeClr val="lt1"/>
              </a:solidFill>
              <a:latin typeface="Poppins"/>
              <a:ea typeface="Poppins"/>
              <a:cs typeface="Poppins"/>
              <a:sym typeface="Poppins"/>
            </a:endParaRPr>
          </a:p>
          <a:p>
            <a:pPr indent="0" lvl="0" marL="0" marR="0" rtl="0" algn="ctr">
              <a:lnSpc>
                <a:spcPct val="115000"/>
              </a:lnSpc>
              <a:spcBef>
                <a:spcPts val="1200"/>
              </a:spcBef>
              <a:spcAft>
                <a:spcPts val="0"/>
              </a:spcAft>
              <a:buClr>
                <a:srgbClr val="000000"/>
              </a:buClr>
              <a:buSzPts val="3300"/>
              <a:buFont typeface="Arial"/>
              <a:buNone/>
            </a:pPr>
            <a:r>
              <a:rPr b="1" i="0" lang="en-US" sz="3300" u="sng" cap="none" strike="noStrike">
                <a:solidFill>
                  <a:schemeClr val="lt1"/>
                </a:solidFill>
                <a:latin typeface="Poppins"/>
                <a:ea typeface="Poppins"/>
                <a:cs typeface="Poppins"/>
                <a:sym typeface="Poppins"/>
              </a:rPr>
              <a:t>Mission</a:t>
            </a:r>
            <a:endParaRPr b="1" i="0" sz="3300" u="sng" cap="none" strike="noStrike">
              <a:solidFill>
                <a:schemeClr val="lt1"/>
              </a:solidFill>
              <a:latin typeface="Poppins"/>
              <a:ea typeface="Poppins"/>
              <a:cs typeface="Poppins"/>
              <a:sym typeface="Poppins"/>
            </a:endParaRPr>
          </a:p>
          <a:p>
            <a:pPr indent="0" lvl="0" marL="0" marR="0" rtl="0" algn="ctr">
              <a:lnSpc>
                <a:spcPct val="100000"/>
              </a:lnSpc>
              <a:spcBef>
                <a:spcPts val="1200"/>
              </a:spcBef>
              <a:spcAft>
                <a:spcPts val="0"/>
              </a:spcAft>
              <a:buClr>
                <a:srgbClr val="000000"/>
              </a:buClr>
              <a:buSzPts val="3000"/>
              <a:buFont typeface="Arial"/>
              <a:buNone/>
            </a:pPr>
            <a:r>
              <a:t/>
            </a:r>
            <a:endParaRPr b="0" i="1" sz="3000" u="none" cap="none" strike="noStrike">
              <a:solidFill>
                <a:schemeClr val="lt1"/>
              </a:solidFill>
              <a:latin typeface="Poppins"/>
              <a:ea typeface="Poppins"/>
              <a:cs typeface="Poppins"/>
              <a:sym typeface="Poppins"/>
            </a:endParaRPr>
          </a:p>
          <a:p>
            <a:pPr indent="0" lvl="0" marL="0" marR="0" rtl="0" algn="ctr">
              <a:lnSpc>
                <a:spcPct val="100000"/>
              </a:lnSpc>
              <a:spcBef>
                <a:spcPts val="800"/>
              </a:spcBef>
              <a:spcAft>
                <a:spcPts val="0"/>
              </a:spcAft>
              <a:buClr>
                <a:srgbClr val="000000"/>
              </a:buClr>
              <a:buSzPts val="3000"/>
              <a:buFont typeface="Arial"/>
              <a:buNone/>
            </a:pPr>
            <a:r>
              <a:t/>
            </a:r>
            <a:endParaRPr b="0" i="1" sz="3000" u="none" cap="none" strike="noStrike">
              <a:solidFill>
                <a:schemeClr val="lt1"/>
              </a:solidFill>
              <a:latin typeface="Poppins"/>
              <a:ea typeface="Poppins"/>
              <a:cs typeface="Poppins"/>
              <a:sym typeface="Poppins"/>
            </a:endParaRPr>
          </a:p>
          <a:p>
            <a:pPr indent="0" lvl="0" marL="0" marR="0" rtl="0" algn="ctr">
              <a:lnSpc>
                <a:spcPct val="100000"/>
              </a:lnSpc>
              <a:spcBef>
                <a:spcPts val="800"/>
              </a:spcBef>
              <a:spcAft>
                <a:spcPts val="0"/>
              </a:spcAft>
              <a:buClr>
                <a:srgbClr val="000000"/>
              </a:buClr>
              <a:buSzPts val="3700"/>
              <a:buFont typeface="Arial"/>
              <a:buNone/>
            </a:pPr>
            <a:r>
              <a:rPr b="0" i="1" lang="en-US" sz="3700" u="none" cap="none" strike="noStrike">
                <a:solidFill>
                  <a:schemeClr val="lt1"/>
                </a:solidFill>
                <a:latin typeface="Poppins"/>
                <a:ea typeface="Poppins"/>
                <a:cs typeface="Poppins"/>
                <a:sym typeface="Poppins"/>
              </a:rPr>
              <a:t>Our mission is to empower students who embrace diversity, value learning, and positively impact the community. </a:t>
            </a:r>
            <a:endParaRPr b="0" i="1" sz="3700" u="none" cap="none" strike="noStrike">
              <a:solidFill>
                <a:schemeClr val="lt1"/>
              </a:solidFill>
              <a:latin typeface="Poppins"/>
              <a:ea typeface="Poppins"/>
              <a:cs typeface="Poppins"/>
              <a:sym typeface="Poppins"/>
            </a:endParaRPr>
          </a:p>
          <a:p>
            <a:pPr indent="0" lvl="0" marL="0" marR="0" rtl="0" algn="l">
              <a:lnSpc>
                <a:spcPct val="115000"/>
              </a:lnSpc>
              <a:spcBef>
                <a:spcPts val="0"/>
              </a:spcBef>
              <a:spcAft>
                <a:spcPts val="1200"/>
              </a:spcAft>
              <a:buClr>
                <a:srgbClr val="000000"/>
              </a:buClr>
              <a:buSzPts val="3400"/>
              <a:buFont typeface="Arial"/>
              <a:buNone/>
            </a:pPr>
            <a:r>
              <a:t/>
            </a:r>
            <a:endParaRPr b="0" i="0" sz="3400" u="none" cap="none" strike="noStrike">
              <a:solidFill>
                <a:schemeClr val="lt1"/>
              </a:solidFill>
              <a:latin typeface="Poppins"/>
              <a:ea typeface="Poppins"/>
              <a:cs typeface="Poppins"/>
              <a:sym typeface="Poppins"/>
            </a:endParaRPr>
          </a:p>
        </p:txBody>
      </p:sp>
      <p:sp>
        <p:nvSpPr>
          <p:cNvPr id="111" name="Google Shape;111;p17"/>
          <p:cNvSpPr txBox="1"/>
          <p:nvPr/>
        </p:nvSpPr>
        <p:spPr>
          <a:xfrm>
            <a:off x="1065549" y="9650735"/>
            <a:ext cx="3693600" cy="5541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1200"/>
              </a:spcAft>
              <a:buClr>
                <a:srgbClr val="000000"/>
              </a:buClr>
              <a:buSzPts val="2400"/>
              <a:buFont typeface="Arial"/>
              <a:buNone/>
            </a:pPr>
            <a:r>
              <a:rPr b="0" i="0" lang="en-US" sz="2400" u="none" cap="none" strike="noStrike">
                <a:solidFill>
                  <a:schemeClr val="dk1"/>
                </a:solidFill>
                <a:latin typeface="Poppins Light"/>
                <a:ea typeface="Poppins Light"/>
                <a:cs typeface="Poppins Light"/>
                <a:sym typeface="Poppins Light"/>
              </a:rPr>
              <a:t>Date: March 1, 2026</a:t>
            </a:r>
            <a:endParaRPr b="0" i="0" sz="2400" u="none" cap="none" strike="noStrike">
              <a:solidFill>
                <a:schemeClr val="dk1"/>
              </a:solidFill>
              <a:latin typeface="Poppins Light"/>
              <a:ea typeface="Poppins Light"/>
              <a:cs typeface="Poppins Light"/>
              <a:sym typeface="Poppins Light"/>
            </a:endParaRPr>
          </a:p>
        </p:txBody>
      </p:sp>
      <p:pic>
        <p:nvPicPr>
          <p:cNvPr id="112" name="Google Shape;112;p17"/>
          <p:cNvPicPr preferRelativeResize="0"/>
          <p:nvPr/>
        </p:nvPicPr>
        <p:blipFill rotWithShape="1">
          <a:blip r:embed="rId4">
            <a:alphaModFix/>
          </a:blip>
          <a:srcRect b="0" l="0" r="0" t="0"/>
          <a:stretch/>
        </p:blipFill>
        <p:spPr>
          <a:xfrm>
            <a:off x="3934375" y="206150"/>
            <a:ext cx="13991475" cy="2235450"/>
          </a:xfrm>
          <a:prstGeom prst="rect">
            <a:avLst/>
          </a:prstGeom>
          <a:noFill/>
          <a:ln>
            <a:noFill/>
          </a:ln>
        </p:spPr>
      </p:pic>
      <p:pic>
        <p:nvPicPr>
          <p:cNvPr id="113" name="Google Shape;113;p17"/>
          <p:cNvPicPr preferRelativeResize="0"/>
          <p:nvPr/>
        </p:nvPicPr>
        <p:blipFill rotWithShape="1">
          <a:blip r:embed="rId5">
            <a:alphaModFix/>
          </a:blip>
          <a:srcRect b="0" l="0" r="0" t="0"/>
          <a:stretch/>
        </p:blipFill>
        <p:spPr>
          <a:xfrm>
            <a:off x="1578699" y="206149"/>
            <a:ext cx="2016650" cy="20166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51C75"/>
        </a:solidFill>
      </p:bgPr>
    </p:bg>
    <p:spTree>
      <p:nvGrpSpPr>
        <p:cNvPr id="117" name="Shape 117"/>
        <p:cNvGrpSpPr/>
        <p:nvPr/>
      </p:nvGrpSpPr>
      <p:grpSpPr>
        <a:xfrm>
          <a:off x="0" y="0"/>
          <a:ext cx="0" cy="0"/>
          <a:chOff x="0" y="0"/>
          <a:chExt cx="0" cy="0"/>
        </a:xfrm>
      </p:grpSpPr>
      <p:pic>
        <p:nvPicPr>
          <p:cNvPr id="118" name="Google Shape;118;p18" title="3.jpg"/>
          <p:cNvPicPr preferRelativeResize="0"/>
          <p:nvPr/>
        </p:nvPicPr>
        <p:blipFill rotWithShape="1">
          <a:blip r:embed="rId3">
            <a:alphaModFix/>
          </a:blip>
          <a:srcRect b="0" l="0" r="0" t="0"/>
          <a:stretch/>
        </p:blipFill>
        <p:spPr>
          <a:xfrm>
            <a:off x="0" y="-12"/>
            <a:ext cx="18288000" cy="10287019"/>
          </a:xfrm>
          <a:prstGeom prst="rect">
            <a:avLst/>
          </a:prstGeom>
          <a:noFill/>
          <a:ln>
            <a:noFill/>
          </a:ln>
        </p:spPr>
      </p:pic>
      <p:sp>
        <p:nvSpPr>
          <p:cNvPr id="119" name="Google Shape;119;p18"/>
          <p:cNvSpPr txBox="1"/>
          <p:nvPr/>
        </p:nvSpPr>
        <p:spPr>
          <a:xfrm>
            <a:off x="1282050" y="686825"/>
            <a:ext cx="16025700" cy="1365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6500"/>
              <a:buFont typeface="Arial"/>
              <a:buNone/>
            </a:pPr>
            <a:r>
              <a:rPr b="1" i="0" lang="en-US" sz="6500" u="none" cap="none" strike="noStrike">
                <a:solidFill>
                  <a:srgbClr val="165F39"/>
                </a:solidFill>
                <a:latin typeface="Poppins"/>
                <a:ea typeface="Poppins"/>
                <a:cs typeface="Poppins"/>
                <a:sym typeface="Poppins"/>
              </a:rPr>
              <a:t>Persons Involved in Planning Process</a:t>
            </a:r>
            <a:endParaRPr b="1" i="0" sz="6500" u="none" cap="none" strike="noStrike">
              <a:solidFill>
                <a:srgbClr val="165F39"/>
              </a:solidFill>
              <a:latin typeface="Poppins"/>
              <a:ea typeface="Poppins"/>
              <a:cs typeface="Poppins"/>
              <a:sym typeface="Poppins"/>
            </a:endParaRPr>
          </a:p>
        </p:txBody>
      </p:sp>
      <p:sp>
        <p:nvSpPr>
          <p:cNvPr id="120" name="Google Shape;120;p18"/>
          <p:cNvSpPr txBox="1"/>
          <p:nvPr/>
        </p:nvSpPr>
        <p:spPr>
          <a:xfrm>
            <a:off x="1352775" y="2438175"/>
            <a:ext cx="16025700" cy="6883500"/>
          </a:xfrm>
          <a:prstGeom prst="rect">
            <a:avLst/>
          </a:prstGeom>
          <a:noFill/>
          <a:ln>
            <a:noFill/>
          </a:ln>
        </p:spPr>
        <p:txBody>
          <a:bodyPr anchorCtr="0" anchor="t" bIns="91425" lIns="91425" spcFirstLastPara="1" rIns="91425" wrap="square" tIns="91425">
            <a:normAutofit/>
          </a:bodyPr>
          <a:lstStyle/>
          <a:p>
            <a:pPr indent="-520700" lvl="0" marL="1828800" marR="0" rtl="0" algn="l">
              <a:lnSpc>
                <a:spcPct val="115000"/>
              </a:lnSpc>
              <a:spcBef>
                <a:spcPts val="0"/>
              </a:spcBef>
              <a:spcAft>
                <a:spcPts val="0"/>
              </a:spcAft>
              <a:buClr>
                <a:srgbClr val="165F39"/>
              </a:buClr>
              <a:buSzPts val="4600"/>
              <a:buFont typeface="Poppins"/>
              <a:buChar char="●"/>
            </a:pPr>
            <a:r>
              <a:rPr b="0" i="0" lang="en-US" sz="5000" u="none" cap="none" strike="noStrike">
                <a:solidFill>
                  <a:srgbClr val="165F39"/>
                </a:solidFill>
                <a:latin typeface="Poppins"/>
                <a:ea typeface="Poppins"/>
                <a:cs typeface="Poppins"/>
                <a:sym typeface="Poppins"/>
              </a:rPr>
              <a:t>Lesley Chadwell, Principal</a:t>
            </a:r>
            <a:endParaRPr b="0" i="0" sz="5000" u="none" cap="none" strike="noStrike">
              <a:solidFill>
                <a:srgbClr val="165F39"/>
              </a:solidFill>
              <a:latin typeface="Poppins"/>
              <a:ea typeface="Poppins"/>
              <a:cs typeface="Poppins"/>
              <a:sym typeface="Poppins"/>
            </a:endParaRPr>
          </a:p>
          <a:p>
            <a:pPr indent="-546100" lvl="0" marL="1828800" marR="0" rtl="0" algn="l">
              <a:lnSpc>
                <a:spcPct val="115000"/>
              </a:lnSpc>
              <a:spcBef>
                <a:spcPts val="0"/>
              </a:spcBef>
              <a:spcAft>
                <a:spcPts val="0"/>
              </a:spcAft>
              <a:buClr>
                <a:srgbClr val="165F39"/>
              </a:buClr>
              <a:buSzPts val="5000"/>
              <a:buFont typeface="Poppins"/>
              <a:buChar char="●"/>
            </a:pPr>
            <a:r>
              <a:rPr b="0" i="0" lang="en-US" sz="5000" u="none" cap="none" strike="noStrike">
                <a:solidFill>
                  <a:srgbClr val="165F39"/>
                </a:solidFill>
                <a:latin typeface="Poppins"/>
                <a:ea typeface="Poppins"/>
                <a:cs typeface="Poppins"/>
                <a:sym typeface="Poppins"/>
              </a:rPr>
              <a:t>Mitzi Phelan, Assistant Principal</a:t>
            </a:r>
            <a:endParaRPr b="0" i="0" sz="5000" u="none" cap="none" strike="noStrike">
              <a:solidFill>
                <a:srgbClr val="165F39"/>
              </a:solidFill>
              <a:latin typeface="Poppins"/>
              <a:ea typeface="Poppins"/>
              <a:cs typeface="Poppins"/>
              <a:sym typeface="Poppins"/>
            </a:endParaRPr>
          </a:p>
          <a:p>
            <a:pPr indent="-546100" lvl="0" marL="1828800" marR="0" rtl="0" algn="l">
              <a:lnSpc>
                <a:spcPct val="115000"/>
              </a:lnSpc>
              <a:spcBef>
                <a:spcPts val="0"/>
              </a:spcBef>
              <a:spcAft>
                <a:spcPts val="0"/>
              </a:spcAft>
              <a:buClr>
                <a:srgbClr val="165F39"/>
              </a:buClr>
              <a:buSzPts val="5000"/>
              <a:buFont typeface="Poppins"/>
              <a:buChar char="●"/>
            </a:pPr>
            <a:r>
              <a:rPr b="0" i="0" lang="en-US" sz="5000" u="none" cap="none" strike="noStrike">
                <a:solidFill>
                  <a:srgbClr val="165F39"/>
                </a:solidFill>
                <a:latin typeface="Poppins"/>
                <a:ea typeface="Poppins"/>
                <a:cs typeface="Poppins"/>
                <a:sym typeface="Poppins"/>
              </a:rPr>
              <a:t>Tessa Spratt, Instructional Coach</a:t>
            </a:r>
            <a:endParaRPr b="0" i="0" sz="5000" u="none" cap="none" strike="noStrike">
              <a:solidFill>
                <a:srgbClr val="165F39"/>
              </a:solidFill>
              <a:latin typeface="Poppins"/>
              <a:ea typeface="Poppins"/>
              <a:cs typeface="Poppins"/>
              <a:sym typeface="Poppins"/>
            </a:endParaRPr>
          </a:p>
          <a:p>
            <a:pPr indent="-546100" lvl="0" marL="1828800" marR="0" rtl="0" algn="l">
              <a:lnSpc>
                <a:spcPct val="115000"/>
              </a:lnSpc>
              <a:spcBef>
                <a:spcPts val="0"/>
              </a:spcBef>
              <a:spcAft>
                <a:spcPts val="0"/>
              </a:spcAft>
              <a:buClr>
                <a:srgbClr val="165F39"/>
              </a:buClr>
              <a:buSzPts val="5000"/>
              <a:buFont typeface="Poppins"/>
              <a:buChar char="●"/>
            </a:pPr>
            <a:r>
              <a:rPr b="0" i="0" lang="en-US" sz="5000" u="none" cap="none" strike="noStrike">
                <a:solidFill>
                  <a:srgbClr val="165F39"/>
                </a:solidFill>
                <a:latin typeface="Poppins"/>
                <a:ea typeface="Poppins"/>
                <a:cs typeface="Poppins"/>
                <a:sym typeface="Poppins"/>
              </a:rPr>
              <a:t>Amber Threlkel, MTSS Coach</a:t>
            </a:r>
            <a:endParaRPr b="0" i="0" sz="5000" u="none" cap="none" strike="noStrike">
              <a:solidFill>
                <a:srgbClr val="165F39"/>
              </a:solidFill>
              <a:latin typeface="Poppins"/>
              <a:ea typeface="Poppins"/>
              <a:cs typeface="Poppins"/>
              <a:sym typeface="Poppins"/>
            </a:endParaRPr>
          </a:p>
          <a:p>
            <a:pPr indent="-546100" lvl="0" marL="1828800" marR="0" rtl="0" algn="l">
              <a:lnSpc>
                <a:spcPct val="115000"/>
              </a:lnSpc>
              <a:spcBef>
                <a:spcPts val="0"/>
              </a:spcBef>
              <a:spcAft>
                <a:spcPts val="0"/>
              </a:spcAft>
              <a:buClr>
                <a:srgbClr val="165F39"/>
              </a:buClr>
              <a:buSzPts val="5000"/>
              <a:buFont typeface="Poppins"/>
              <a:buChar char="●"/>
            </a:pPr>
            <a:r>
              <a:rPr b="0" i="0" lang="en-US" sz="5000" u="none" cap="none" strike="noStrike">
                <a:solidFill>
                  <a:srgbClr val="165F39"/>
                </a:solidFill>
                <a:latin typeface="Poppins"/>
                <a:ea typeface="Poppins"/>
                <a:cs typeface="Poppins"/>
                <a:sym typeface="Poppins"/>
              </a:rPr>
              <a:t>Karissa Lewis, Counselor</a:t>
            </a:r>
            <a:endParaRPr b="0" i="0" sz="5000" u="none" cap="none" strike="noStrike">
              <a:solidFill>
                <a:srgbClr val="165F39"/>
              </a:solidFill>
              <a:latin typeface="Poppins"/>
              <a:ea typeface="Poppins"/>
              <a:cs typeface="Poppins"/>
              <a:sym typeface="Poppi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pic>
        <p:nvPicPr>
          <p:cNvPr id="125" name="Google Shape;125;p19" title="3.jpg"/>
          <p:cNvPicPr preferRelativeResize="0"/>
          <p:nvPr/>
        </p:nvPicPr>
        <p:blipFill rotWithShape="1">
          <a:blip r:embed="rId3">
            <a:alphaModFix/>
          </a:blip>
          <a:srcRect b="0" l="0" r="0" t="0"/>
          <a:stretch/>
        </p:blipFill>
        <p:spPr>
          <a:xfrm>
            <a:off x="0" y="-12"/>
            <a:ext cx="18288000" cy="10287019"/>
          </a:xfrm>
          <a:prstGeom prst="rect">
            <a:avLst/>
          </a:prstGeom>
          <a:noFill/>
          <a:ln>
            <a:noFill/>
          </a:ln>
        </p:spPr>
      </p:pic>
      <p:sp>
        <p:nvSpPr>
          <p:cNvPr id="126" name="Google Shape;126;p19"/>
          <p:cNvSpPr txBox="1"/>
          <p:nvPr/>
        </p:nvSpPr>
        <p:spPr>
          <a:xfrm>
            <a:off x="1282050" y="686825"/>
            <a:ext cx="16025700" cy="1365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6700"/>
              <a:buFont typeface="Arial"/>
              <a:buNone/>
            </a:pPr>
            <a:r>
              <a:rPr b="1" i="0" lang="en-US" sz="6700" u="none" cap="none" strike="noStrike">
                <a:solidFill>
                  <a:srgbClr val="165F39"/>
                </a:solidFill>
                <a:latin typeface="Poppins"/>
                <a:ea typeface="Poppins"/>
                <a:cs typeface="Poppins"/>
                <a:sym typeface="Poppins"/>
              </a:rPr>
              <a:t>Description of Planning Process</a:t>
            </a:r>
            <a:endParaRPr b="1" i="0" sz="6700" u="none" cap="none" strike="noStrike">
              <a:solidFill>
                <a:srgbClr val="165F39"/>
              </a:solidFill>
              <a:latin typeface="Poppins"/>
              <a:ea typeface="Poppins"/>
              <a:cs typeface="Poppins"/>
              <a:sym typeface="Poppins"/>
            </a:endParaRPr>
          </a:p>
        </p:txBody>
      </p:sp>
      <p:sp>
        <p:nvSpPr>
          <p:cNvPr id="127" name="Google Shape;127;p19"/>
          <p:cNvSpPr txBox="1"/>
          <p:nvPr/>
        </p:nvSpPr>
        <p:spPr>
          <a:xfrm>
            <a:off x="1434450" y="2497925"/>
            <a:ext cx="16025700" cy="6349200"/>
          </a:xfrm>
          <a:prstGeom prst="rect">
            <a:avLst/>
          </a:prstGeom>
          <a:noFill/>
          <a:ln>
            <a:noFill/>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4100"/>
              <a:buFont typeface="Arial"/>
              <a:buNone/>
            </a:pPr>
            <a:r>
              <a:rPr b="1" i="0" lang="en-US" sz="4100" u="none" cap="none" strike="noStrike">
                <a:solidFill>
                  <a:srgbClr val="165F39"/>
                </a:solidFill>
                <a:latin typeface="Arial"/>
                <a:ea typeface="Arial"/>
                <a:cs typeface="Arial"/>
                <a:sym typeface="Arial"/>
              </a:rPr>
              <a:t>Analyzed: </a:t>
            </a:r>
            <a:endParaRPr b="1" i="0" sz="4100" u="none" cap="none" strike="noStrike">
              <a:solidFill>
                <a:srgbClr val="165F39"/>
              </a:solidFill>
              <a:latin typeface="Arial"/>
              <a:ea typeface="Arial"/>
              <a:cs typeface="Arial"/>
              <a:sym typeface="Arial"/>
            </a:endParaRPr>
          </a:p>
          <a:p>
            <a:pPr indent="-488950" lvl="0" marL="1257300" marR="0" rtl="0" algn="l">
              <a:lnSpc>
                <a:spcPct val="100000"/>
              </a:lnSpc>
              <a:spcBef>
                <a:spcPts val="0"/>
              </a:spcBef>
              <a:spcAft>
                <a:spcPts val="0"/>
              </a:spcAft>
              <a:buClr>
                <a:srgbClr val="165F39"/>
              </a:buClr>
              <a:buSzPts val="4100"/>
              <a:buFont typeface="Arial"/>
              <a:buChar char="●"/>
            </a:pPr>
            <a:r>
              <a:rPr b="0" i="0" lang="en-US" sz="4100" u="none" cap="none" strike="noStrike">
                <a:solidFill>
                  <a:srgbClr val="165F39"/>
                </a:solidFill>
                <a:latin typeface="Arial"/>
                <a:ea typeface="Arial"/>
                <a:cs typeface="Arial"/>
                <a:sym typeface="Arial"/>
              </a:rPr>
              <a:t>CSIP Needs Assessment</a:t>
            </a:r>
            <a:endParaRPr b="0" i="0" sz="4100" u="none" cap="none" strike="noStrike">
              <a:solidFill>
                <a:srgbClr val="165F39"/>
              </a:solidFill>
              <a:latin typeface="Arial"/>
              <a:ea typeface="Arial"/>
              <a:cs typeface="Arial"/>
              <a:sym typeface="Arial"/>
            </a:endParaRPr>
          </a:p>
          <a:p>
            <a:pPr indent="-488950" lvl="0" marL="1257300" marR="0" rtl="0" algn="l">
              <a:lnSpc>
                <a:spcPct val="100000"/>
              </a:lnSpc>
              <a:spcBef>
                <a:spcPts val="0"/>
              </a:spcBef>
              <a:spcAft>
                <a:spcPts val="0"/>
              </a:spcAft>
              <a:buClr>
                <a:srgbClr val="165F39"/>
              </a:buClr>
              <a:buSzPts val="4100"/>
              <a:buFont typeface="Arial"/>
              <a:buChar char="●"/>
            </a:pPr>
            <a:r>
              <a:rPr b="0" i="0" lang="en-US" sz="4100" u="none" cap="none" strike="noStrike">
                <a:solidFill>
                  <a:srgbClr val="165F39"/>
                </a:solidFill>
                <a:latin typeface="Arial"/>
                <a:ea typeface="Arial"/>
                <a:cs typeface="Arial"/>
                <a:sym typeface="Arial"/>
              </a:rPr>
              <a:t>Diagnostic Review</a:t>
            </a:r>
            <a:endParaRPr b="0" i="0" sz="4100" u="none" cap="none" strike="noStrike">
              <a:solidFill>
                <a:srgbClr val="165F39"/>
              </a:solidFill>
              <a:latin typeface="Arial"/>
              <a:ea typeface="Arial"/>
              <a:cs typeface="Arial"/>
              <a:sym typeface="Arial"/>
            </a:endParaRPr>
          </a:p>
          <a:p>
            <a:pPr indent="-488950" lvl="0" marL="1257300" marR="0" rtl="0" algn="l">
              <a:lnSpc>
                <a:spcPct val="100000"/>
              </a:lnSpc>
              <a:spcBef>
                <a:spcPts val="0"/>
              </a:spcBef>
              <a:spcAft>
                <a:spcPts val="0"/>
              </a:spcAft>
              <a:buClr>
                <a:srgbClr val="165F39"/>
              </a:buClr>
              <a:buSzPts val="4100"/>
              <a:buFont typeface="Arial"/>
              <a:buChar char="●"/>
            </a:pPr>
            <a:r>
              <a:rPr b="0" i="0" lang="en-US" sz="4100" u="none" cap="none" strike="noStrike">
                <a:solidFill>
                  <a:srgbClr val="165F39"/>
                </a:solidFill>
                <a:latin typeface="Arial"/>
                <a:ea typeface="Arial"/>
                <a:cs typeface="Arial"/>
                <a:sym typeface="Arial"/>
              </a:rPr>
              <a:t>Classroom observation data</a:t>
            </a:r>
            <a:endParaRPr b="0" i="0" sz="4100" u="none" cap="none" strike="noStrike">
              <a:solidFill>
                <a:srgbClr val="165F39"/>
              </a:solidFill>
              <a:latin typeface="Arial"/>
              <a:ea typeface="Arial"/>
              <a:cs typeface="Arial"/>
              <a:sym typeface="Arial"/>
            </a:endParaRPr>
          </a:p>
          <a:p>
            <a:pPr indent="-488950" lvl="0" marL="1257300" marR="0" rtl="0" algn="l">
              <a:lnSpc>
                <a:spcPct val="100000"/>
              </a:lnSpc>
              <a:spcBef>
                <a:spcPts val="0"/>
              </a:spcBef>
              <a:spcAft>
                <a:spcPts val="0"/>
              </a:spcAft>
              <a:buClr>
                <a:srgbClr val="165F39"/>
              </a:buClr>
              <a:buSzPts val="4100"/>
              <a:buFont typeface="Arial"/>
              <a:buChar char="●"/>
            </a:pPr>
            <a:r>
              <a:rPr b="0" i="0" lang="en-US" sz="4100" u="none" cap="none" strike="noStrike">
                <a:solidFill>
                  <a:srgbClr val="165F39"/>
                </a:solidFill>
                <a:latin typeface="Arial"/>
                <a:ea typeface="Arial"/>
                <a:cs typeface="Arial"/>
                <a:sym typeface="Arial"/>
              </a:rPr>
              <a:t>Coaching conversations/data</a:t>
            </a:r>
            <a:endParaRPr b="0" i="0" sz="4100" u="none" cap="none" strike="noStrike">
              <a:solidFill>
                <a:srgbClr val="165F39"/>
              </a:solidFill>
              <a:latin typeface="Arial"/>
              <a:ea typeface="Arial"/>
              <a:cs typeface="Arial"/>
              <a:sym typeface="Arial"/>
            </a:endParaRPr>
          </a:p>
          <a:p>
            <a:pPr indent="-488950" lvl="0" marL="1257300" marR="0" rtl="0" algn="l">
              <a:lnSpc>
                <a:spcPct val="100000"/>
              </a:lnSpc>
              <a:spcBef>
                <a:spcPts val="0"/>
              </a:spcBef>
              <a:spcAft>
                <a:spcPts val="0"/>
              </a:spcAft>
              <a:buClr>
                <a:srgbClr val="165F39"/>
              </a:buClr>
              <a:buSzPts val="4100"/>
              <a:buFont typeface="Arial"/>
              <a:buChar char="●"/>
            </a:pPr>
            <a:r>
              <a:rPr b="0" i="0" lang="en-US" sz="4100" u="none" cap="none" strike="noStrike">
                <a:solidFill>
                  <a:srgbClr val="165F39"/>
                </a:solidFill>
                <a:latin typeface="Arial"/>
                <a:ea typeface="Arial"/>
                <a:cs typeface="Arial"/>
                <a:sym typeface="Arial"/>
              </a:rPr>
              <a:t>Discussion of professional learning opportunities and needs with staff</a:t>
            </a:r>
            <a:endParaRPr b="0" i="0" sz="4100" u="none" cap="none" strike="noStrike">
              <a:solidFill>
                <a:srgbClr val="165F39"/>
              </a:solidFill>
              <a:latin typeface="Arial"/>
              <a:ea typeface="Arial"/>
              <a:cs typeface="Arial"/>
              <a:sym typeface="Arial"/>
            </a:endParaRPr>
          </a:p>
        </p:txBody>
      </p:sp>
      <p:sp>
        <p:nvSpPr>
          <p:cNvPr id="128" name="Google Shape;128;p19"/>
          <p:cNvSpPr txBox="1"/>
          <p:nvPr/>
        </p:nvSpPr>
        <p:spPr>
          <a:xfrm>
            <a:off x="1434450" y="9126925"/>
            <a:ext cx="12469500" cy="446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700"/>
              <a:buFont typeface="Arial"/>
              <a:buNone/>
            </a:pPr>
            <a:r>
              <a:rPr b="0" i="1" lang="en-US" sz="1700" u="none" cap="none" strike="noStrike">
                <a:solidFill>
                  <a:schemeClr val="dk1"/>
                </a:solidFill>
                <a:latin typeface="Inter"/>
                <a:ea typeface="Inter"/>
                <a:cs typeface="Inter"/>
                <a:sym typeface="Inter"/>
              </a:rPr>
              <a:t>(*this plan is subject to change based on needs and data updates)</a:t>
            </a:r>
            <a:endParaRPr b="0" i="0" sz="1400" u="none" cap="none" strike="noStrike">
              <a:solidFill>
                <a:schemeClr val="dk1"/>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pic>
        <p:nvPicPr>
          <p:cNvPr id="133" name="Google Shape;133;p20" title="3.jpg"/>
          <p:cNvPicPr preferRelativeResize="0"/>
          <p:nvPr/>
        </p:nvPicPr>
        <p:blipFill rotWithShape="1">
          <a:blip r:embed="rId3">
            <a:alphaModFix/>
          </a:blip>
          <a:srcRect b="0" l="0" r="0" t="0"/>
          <a:stretch/>
        </p:blipFill>
        <p:spPr>
          <a:xfrm>
            <a:off x="0" y="-12"/>
            <a:ext cx="18288000" cy="10287019"/>
          </a:xfrm>
          <a:prstGeom prst="rect">
            <a:avLst/>
          </a:prstGeom>
          <a:noFill/>
          <a:ln>
            <a:noFill/>
          </a:ln>
        </p:spPr>
      </p:pic>
      <p:sp>
        <p:nvSpPr>
          <p:cNvPr id="134" name="Google Shape;134;p20"/>
          <p:cNvSpPr txBox="1"/>
          <p:nvPr/>
        </p:nvSpPr>
        <p:spPr>
          <a:xfrm>
            <a:off x="1282050" y="686825"/>
            <a:ext cx="16025700" cy="1365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6700"/>
              <a:buFont typeface="Arial"/>
              <a:buNone/>
            </a:pPr>
            <a:r>
              <a:rPr b="1" i="0" lang="en-US" sz="6700" u="none" cap="none" strike="noStrike">
                <a:solidFill>
                  <a:srgbClr val="165F39"/>
                </a:solidFill>
                <a:latin typeface="Poppins"/>
                <a:ea typeface="Poppins"/>
                <a:cs typeface="Poppins"/>
                <a:sym typeface="Poppins"/>
              </a:rPr>
              <a:t>Needs Assessment Analysis</a:t>
            </a:r>
            <a:endParaRPr b="1" i="0" sz="6700" u="none" cap="none" strike="noStrike">
              <a:solidFill>
                <a:srgbClr val="165F39"/>
              </a:solidFill>
              <a:latin typeface="Poppins"/>
              <a:ea typeface="Poppins"/>
              <a:cs typeface="Poppins"/>
              <a:sym typeface="Poppins"/>
            </a:endParaRPr>
          </a:p>
        </p:txBody>
      </p:sp>
      <p:sp>
        <p:nvSpPr>
          <p:cNvPr id="135" name="Google Shape;135;p20"/>
          <p:cNvSpPr txBox="1"/>
          <p:nvPr/>
        </p:nvSpPr>
        <p:spPr>
          <a:xfrm>
            <a:off x="1434450" y="2253050"/>
            <a:ext cx="16025700" cy="6349200"/>
          </a:xfrm>
          <a:prstGeom prst="rect">
            <a:avLst/>
          </a:prstGeom>
          <a:noFill/>
          <a:ln>
            <a:noFill/>
          </a:ln>
        </p:spPr>
        <p:txBody>
          <a:bodyPr anchorCtr="0" anchor="t" bIns="91425" lIns="91425" spcFirstLastPara="1" rIns="91425" wrap="square" tIns="91425">
            <a:normAutofit fontScale="25000" lnSpcReduction="20000"/>
          </a:bodyPr>
          <a:lstStyle/>
          <a:p>
            <a:pPr indent="0" lvl="0" marL="0" marR="0" rtl="0" algn="l">
              <a:lnSpc>
                <a:spcPct val="115000"/>
              </a:lnSpc>
              <a:spcBef>
                <a:spcPts val="0"/>
              </a:spcBef>
              <a:spcAft>
                <a:spcPts val="0"/>
              </a:spcAft>
              <a:buClr>
                <a:schemeClr val="dk1"/>
              </a:buClr>
              <a:buSzPts val="275"/>
              <a:buFont typeface="Arial"/>
              <a:buNone/>
            </a:pPr>
            <a:r>
              <a:t/>
            </a:r>
            <a:endParaRPr b="0" i="0" sz="8773" u="none" cap="none" strike="noStrike">
              <a:solidFill>
                <a:srgbClr val="351C75"/>
              </a:solidFill>
              <a:latin typeface="Poppins"/>
              <a:ea typeface="Poppins"/>
              <a:cs typeface="Poppins"/>
              <a:sym typeface="Poppins"/>
            </a:endParaRPr>
          </a:p>
          <a:p>
            <a:pPr indent="0" lvl="0" marL="0" marR="0" rtl="0" algn="l">
              <a:lnSpc>
                <a:spcPct val="115000"/>
              </a:lnSpc>
              <a:spcBef>
                <a:spcPts val="1200"/>
              </a:spcBef>
              <a:spcAft>
                <a:spcPts val="0"/>
              </a:spcAft>
              <a:buClr>
                <a:schemeClr val="dk1"/>
              </a:buClr>
              <a:buSzPts val="275"/>
              <a:buFont typeface="Arial"/>
              <a:buNone/>
            </a:pPr>
            <a:r>
              <a:rPr b="0" i="0" lang="en-US" sz="8773" u="sng" cap="none" strike="noStrike">
                <a:solidFill>
                  <a:schemeClr val="hlink"/>
                </a:solidFill>
                <a:latin typeface="Poppins"/>
                <a:ea typeface="Poppins"/>
                <a:cs typeface="Poppins"/>
                <a:sym typeface="Poppins"/>
                <a:hlinkClick r:id="rId4"/>
              </a:rPr>
              <a:t>ZMS 2026 Needs Assessment </a:t>
            </a:r>
            <a:endParaRPr b="0" i="0" sz="8773" u="none" cap="none" strike="noStrike">
              <a:solidFill>
                <a:srgbClr val="351C75"/>
              </a:solidFill>
              <a:latin typeface="Poppins"/>
              <a:ea typeface="Poppins"/>
              <a:cs typeface="Poppins"/>
              <a:sym typeface="Poppins"/>
            </a:endParaRPr>
          </a:p>
          <a:p>
            <a:pPr indent="0" lvl="0" marL="0" marR="0" rtl="0" algn="l">
              <a:lnSpc>
                <a:spcPct val="115000"/>
              </a:lnSpc>
              <a:spcBef>
                <a:spcPts val="1200"/>
              </a:spcBef>
              <a:spcAft>
                <a:spcPts val="0"/>
              </a:spcAft>
              <a:buClr>
                <a:schemeClr val="dk1"/>
              </a:buClr>
              <a:buSzPts val="275"/>
              <a:buFont typeface="Arial"/>
              <a:buNone/>
            </a:pPr>
            <a:r>
              <a:t/>
            </a:r>
            <a:endParaRPr b="0" i="0" sz="8773" u="none" cap="none" strike="noStrike">
              <a:solidFill>
                <a:srgbClr val="165F39"/>
              </a:solidFill>
              <a:latin typeface="Poppins"/>
              <a:ea typeface="Poppins"/>
              <a:cs typeface="Poppins"/>
              <a:sym typeface="Poppins"/>
            </a:endParaRPr>
          </a:p>
          <a:p>
            <a:pPr indent="0" lvl="0" marL="0" marR="0" rtl="0" algn="l">
              <a:lnSpc>
                <a:spcPct val="115000"/>
              </a:lnSpc>
              <a:spcBef>
                <a:spcPts val="1200"/>
              </a:spcBef>
              <a:spcAft>
                <a:spcPts val="0"/>
              </a:spcAft>
              <a:buClr>
                <a:schemeClr val="dk1"/>
              </a:buClr>
              <a:buSzPts val="275"/>
              <a:buFont typeface="Arial"/>
              <a:buNone/>
            </a:pPr>
            <a:r>
              <a:rPr b="0" i="0" lang="en-US" sz="8773" u="none" cap="none" strike="noStrike">
                <a:solidFill>
                  <a:srgbClr val="165F39"/>
                </a:solidFill>
                <a:latin typeface="Poppins"/>
                <a:ea typeface="Poppins"/>
                <a:cs typeface="Poppins"/>
                <a:sym typeface="Poppins"/>
              </a:rPr>
              <a:t>Top two focus areas: </a:t>
            </a:r>
            <a:endParaRPr b="0" i="0" sz="8773" u="none" cap="none" strike="noStrike">
              <a:solidFill>
                <a:srgbClr val="165F39"/>
              </a:solidFill>
              <a:latin typeface="Poppins"/>
              <a:ea typeface="Poppins"/>
              <a:cs typeface="Poppins"/>
              <a:sym typeface="Poppins"/>
            </a:endParaRPr>
          </a:p>
          <a:p>
            <a:pPr indent="-367889" lvl="0" marL="457200" marR="0" rtl="0" algn="l">
              <a:lnSpc>
                <a:spcPct val="115000"/>
              </a:lnSpc>
              <a:spcBef>
                <a:spcPts val="1200"/>
              </a:spcBef>
              <a:spcAft>
                <a:spcPts val="0"/>
              </a:spcAft>
              <a:buClr>
                <a:srgbClr val="165F39"/>
              </a:buClr>
              <a:buSzPct val="100000"/>
              <a:buFont typeface="Poppins"/>
              <a:buChar char="●"/>
            </a:pPr>
            <a:r>
              <a:rPr b="0" i="0" lang="en-US" sz="8773" u="none" cap="none" strike="noStrike">
                <a:solidFill>
                  <a:srgbClr val="165F39"/>
                </a:solidFill>
                <a:latin typeface="Poppins"/>
                <a:ea typeface="Poppins"/>
                <a:cs typeface="Poppins"/>
                <a:sym typeface="Poppins"/>
              </a:rPr>
              <a:t>Tier 1 Instruction</a:t>
            </a:r>
            <a:endParaRPr b="0" i="0" sz="8773" u="none" cap="none" strike="noStrike">
              <a:solidFill>
                <a:srgbClr val="165F39"/>
              </a:solidFill>
              <a:latin typeface="Poppins"/>
              <a:ea typeface="Poppins"/>
              <a:cs typeface="Poppins"/>
              <a:sym typeface="Poppins"/>
            </a:endParaRPr>
          </a:p>
          <a:p>
            <a:pPr indent="-367889" lvl="0" marL="457200" marR="0" rtl="0" algn="l">
              <a:lnSpc>
                <a:spcPct val="115000"/>
              </a:lnSpc>
              <a:spcBef>
                <a:spcPts val="0"/>
              </a:spcBef>
              <a:spcAft>
                <a:spcPts val="0"/>
              </a:spcAft>
              <a:buClr>
                <a:srgbClr val="165F39"/>
              </a:buClr>
              <a:buSzPct val="100000"/>
              <a:buFont typeface="Poppins"/>
              <a:buChar char="●"/>
            </a:pPr>
            <a:r>
              <a:rPr b="0" i="0" lang="en-US" sz="8773" u="none" cap="none" strike="noStrike">
                <a:solidFill>
                  <a:srgbClr val="165F39"/>
                </a:solidFill>
                <a:latin typeface="Poppins"/>
                <a:ea typeface="Poppins"/>
                <a:cs typeface="Poppins"/>
                <a:sym typeface="Poppins"/>
              </a:rPr>
              <a:t> Coaching </a:t>
            </a:r>
            <a:endParaRPr b="0" i="0" sz="8773" u="none" cap="none" strike="noStrike">
              <a:solidFill>
                <a:srgbClr val="165F39"/>
              </a:solidFill>
              <a:latin typeface="Poppins"/>
              <a:ea typeface="Poppins"/>
              <a:cs typeface="Poppins"/>
              <a:sym typeface="Poppins"/>
            </a:endParaRPr>
          </a:p>
          <a:p>
            <a:pPr indent="0" lvl="0" marL="0" marR="0" rtl="0" algn="l">
              <a:lnSpc>
                <a:spcPct val="115000"/>
              </a:lnSpc>
              <a:spcBef>
                <a:spcPts val="1200"/>
              </a:spcBef>
              <a:spcAft>
                <a:spcPts val="0"/>
              </a:spcAft>
              <a:buClr>
                <a:schemeClr val="dk1"/>
              </a:buClr>
              <a:buSzPts val="275"/>
              <a:buFont typeface="Arial"/>
              <a:buNone/>
            </a:pPr>
            <a:r>
              <a:t/>
            </a:r>
            <a:endParaRPr b="1" i="0" sz="8773" u="none" cap="none" strike="noStrike">
              <a:solidFill>
                <a:srgbClr val="165F39"/>
              </a:solidFill>
              <a:latin typeface="Poppins"/>
              <a:ea typeface="Poppins"/>
              <a:cs typeface="Poppins"/>
              <a:sym typeface="Poppins"/>
            </a:endParaRPr>
          </a:p>
          <a:p>
            <a:pPr indent="0" lvl="0" marL="0" marR="0" rtl="0" algn="l">
              <a:lnSpc>
                <a:spcPct val="115000"/>
              </a:lnSpc>
              <a:spcBef>
                <a:spcPts val="1200"/>
              </a:spcBef>
              <a:spcAft>
                <a:spcPts val="0"/>
              </a:spcAft>
              <a:buClr>
                <a:schemeClr val="dk1"/>
              </a:buClr>
              <a:buSzPts val="275"/>
              <a:buFont typeface="Arial"/>
              <a:buNone/>
            </a:pPr>
            <a:r>
              <a:rPr b="0" i="0" lang="en-US" sz="8773" u="none" cap="none" strike="noStrike">
                <a:solidFill>
                  <a:srgbClr val="165F39"/>
                </a:solidFill>
                <a:highlight>
                  <a:schemeClr val="lt1"/>
                </a:highlight>
                <a:latin typeface="Poppins"/>
                <a:ea typeface="Poppins"/>
                <a:cs typeface="Poppins"/>
                <a:sym typeface="Poppins"/>
              </a:rPr>
              <a:t>Explanation of how this relates to school goals here:</a:t>
            </a:r>
            <a:endParaRPr b="0" i="0" sz="8773" u="none" cap="none" strike="noStrike">
              <a:solidFill>
                <a:srgbClr val="165F39"/>
              </a:solidFill>
              <a:highlight>
                <a:schemeClr val="lt1"/>
              </a:highlight>
              <a:latin typeface="Poppins"/>
              <a:ea typeface="Poppins"/>
              <a:cs typeface="Poppins"/>
              <a:sym typeface="Poppins"/>
            </a:endParaRPr>
          </a:p>
          <a:p>
            <a:pPr indent="0" lvl="0" marL="0" marR="0" rtl="0" algn="l">
              <a:lnSpc>
                <a:spcPct val="115000"/>
              </a:lnSpc>
              <a:spcBef>
                <a:spcPts val="1200"/>
              </a:spcBef>
              <a:spcAft>
                <a:spcPts val="0"/>
              </a:spcAft>
              <a:buClr>
                <a:schemeClr val="dk1"/>
              </a:buClr>
              <a:buSzPts val="275"/>
              <a:buFont typeface="Arial"/>
              <a:buNone/>
            </a:pPr>
            <a:r>
              <a:rPr b="0" i="0" lang="en-US" sz="8773" u="none" cap="none" strike="noStrike">
                <a:solidFill>
                  <a:srgbClr val="165F39"/>
                </a:solidFill>
                <a:highlight>
                  <a:schemeClr val="lt1"/>
                </a:highlight>
                <a:latin typeface="Poppins"/>
                <a:ea typeface="Poppins"/>
                <a:cs typeface="Poppins"/>
                <a:sym typeface="Poppins"/>
              </a:rPr>
              <a:t>Based on CSI Diagnostic Review, our two improvement priorities are implementing tier 1 rigorous instruction and developing differentiated teacher support through coaching. </a:t>
            </a:r>
            <a:endParaRPr b="0" i="0" sz="8773" u="none" cap="none" strike="noStrike">
              <a:solidFill>
                <a:srgbClr val="165F39"/>
              </a:solidFill>
              <a:highlight>
                <a:schemeClr val="lt1"/>
              </a:highlight>
              <a:latin typeface="Poppins"/>
              <a:ea typeface="Poppins"/>
              <a:cs typeface="Poppins"/>
              <a:sym typeface="Poppins"/>
            </a:endParaRPr>
          </a:p>
          <a:p>
            <a:pPr indent="0" lvl="0" marL="0" marR="0" rtl="0" algn="l">
              <a:lnSpc>
                <a:spcPct val="115000"/>
              </a:lnSpc>
              <a:spcBef>
                <a:spcPts val="1200"/>
              </a:spcBef>
              <a:spcAft>
                <a:spcPts val="0"/>
              </a:spcAft>
              <a:buClr>
                <a:schemeClr val="dk1"/>
              </a:buClr>
              <a:buSzPts val="275"/>
              <a:buFont typeface="Arial"/>
              <a:buNone/>
            </a:pPr>
            <a:r>
              <a:t/>
            </a:r>
            <a:endParaRPr b="0" i="0" sz="8773" u="none" cap="none" strike="noStrike">
              <a:solidFill>
                <a:srgbClr val="114779"/>
              </a:solidFill>
              <a:latin typeface="Poppins"/>
              <a:ea typeface="Poppins"/>
              <a:cs typeface="Poppins"/>
              <a:sym typeface="Poppins"/>
            </a:endParaRPr>
          </a:p>
          <a:p>
            <a:pPr indent="0" lvl="0" marL="0" marR="0" rtl="0" algn="l">
              <a:lnSpc>
                <a:spcPct val="115000"/>
              </a:lnSpc>
              <a:spcBef>
                <a:spcPts val="1200"/>
              </a:spcBef>
              <a:spcAft>
                <a:spcPts val="0"/>
              </a:spcAft>
              <a:buClr>
                <a:srgbClr val="000000"/>
              </a:buClr>
              <a:buSzPct val="100000"/>
              <a:buFont typeface="Arial"/>
              <a:buNone/>
            </a:pPr>
            <a:r>
              <a:t/>
            </a:r>
            <a:endParaRPr b="0" i="0" sz="3300" u="none" cap="none" strike="noStrike">
              <a:solidFill>
                <a:srgbClr val="114779"/>
              </a:solidFill>
              <a:latin typeface="Poppins"/>
              <a:ea typeface="Poppins"/>
              <a:cs typeface="Poppins"/>
              <a:sym typeface="Poppins"/>
            </a:endParaRPr>
          </a:p>
          <a:p>
            <a:pPr indent="0" lvl="0" marL="0" marR="0" rtl="0" algn="l">
              <a:lnSpc>
                <a:spcPct val="115000"/>
              </a:lnSpc>
              <a:spcBef>
                <a:spcPts val="1200"/>
              </a:spcBef>
              <a:spcAft>
                <a:spcPts val="0"/>
              </a:spcAft>
              <a:buClr>
                <a:srgbClr val="000000"/>
              </a:buClr>
              <a:buSzPct val="100000"/>
              <a:buFont typeface="Arial"/>
              <a:buNone/>
            </a:pPr>
            <a:r>
              <a:t/>
            </a:r>
            <a:endParaRPr b="0" i="0" sz="3300" u="none" cap="none" strike="noStrike">
              <a:solidFill>
                <a:srgbClr val="114779"/>
              </a:solidFill>
              <a:latin typeface="Poppins"/>
              <a:ea typeface="Poppins"/>
              <a:cs typeface="Poppins"/>
              <a:sym typeface="Poppins"/>
            </a:endParaRPr>
          </a:p>
          <a:p>
            <a:pPr indent="0" lvl="0" marL="0" marR="0" rtl="0" algn="l">
              <a:lnSpc>
                <a:spcPct val="115000"/>
              </a:lnSpc>
              <a:spcBef>
                <a:spcPts val="1200"/>
              </a:spcBef>
              <a:spcAft>
                <a:spcPts val="0"/>
              </a:spcAft>
              <a:buClr>
                <a:srgbClr val="000000"/>
              </a:buClr>
              <a:buSzPct val="100000"/>
              <a:buFont typeface="Arial"/>
              <a:buNone/>
            </a:pPr>
            <a:r>
              <a:t/>
            </a:r>
            <a:endParaRPr b="0" i="0" sz="3300" u="none" cap="none" strike="noStrike">
              <a:solidFill>
                <a:srgbClr val="114779"/>
              </a:solidFill>
              <a:latin typeface="Poppins"/>
              <a:ea typeface="Poppins"/>
              <a:cs typeface="Poppins"/>
              <a:sym typeface="Poppins"/>
            </a:endParaRPr>
          </a:p>
          <a:p>
            <a:pPr indent="0" lvl="0" marL="0" marR="0" rtl="0" algn="l">
              <a:lnSpc>
                <a:spcPct val="115000"/>
              </a:lnSpc>
              <a:spcBef>
                <a:spcPts val="1200"/>
              </a:spcBef>
              <a:spcAft>
                <a:spcPts val="0"/>
              </a:spcAft>
              <a:buClr>
                <a:srgbClr val="000000"/>
              </a:buClr>
              <a:buSzPct val="100000"/>
              <a:buFont typeface="Arial"/>
              <a:buNone/>
            </a:pPr>
            <a:r>
              <a:t/>
            </a:r>
            <a:endParaRPr b="0" i="0" sz="3300" u="none" cap="none" strike="noStrike">
              <a:solidFill>
                <a:srgbClr val="114779"/>
              </a:solidFill>
              <a:latin typeface="Poppins"/>
              <a:ea typeface="Poppins"/>
              <a:cs typeface="Poppins"/>
              <a:sym typeface="Poppins"/>
            </a:endParaRPr>
          </a:p>
          <a:p>
            <a:pPr indent="0" lvl="0" marL="0" marR="0" rtl="0" algn="l">
              <a:lnSpc>
                <a:spcPct val="115000"/>
              </a:lnSpc>
              <a:spcBef>
                <a:spcPts val="1200"/>
              </a:spcBef>
              <a:spcAft>
                <a:spcPts val="0"/>
              </a:spcAft>
              <a:buClr>
                <a:srgbClr val="000000"/>
              </a:buClr>
              <a:buSzPct val="100000"/>
              <a:buFont typeface="Arial"/>
              <a:buNone/>
            </a:pPr>
            <a:r>
              <a:t/>
            </a:r>
            <a:endParaRPr b="0" i="0" sz="3300" u="none" cap="none" strike="noStrike">
              <a:solidFill>
                <a:srgbClr val="114779"/>
              </a:solidFill>
              <a:latin typeface="Poppins"/>
              <a:ea typeface="Poppins"/>
              <a:cs typeface="Poppins"/>
              <a:sym typeface="Poppins"/>
            </a:endParaRPr>
          </a:p>
          <a:p>
            <a:pPr indent="0" lvl="0" marL="0" marR="0" rtl="0" algn="l">
              <a:lnSpc>
                <a:spcPct val="115000"/>
              </a:lnSpc>
              <a:spcBef>
                <a:spcPts val="1200"/>
              </a:spcBef>
              <a:spcAft>
                <a:spcPts val="0"/>
              </a:spcAft>
              <a:buClr>
                <a:srgbClr val="000000"/>
              </a:buClr>
              <a:buSzPct val="100000"/>
              <a:buFont typeface="Arial"/>
              <a:buNone/>
            </a:pPr>
            <a:r>
              <a:t/>
            </a:r>
            <a:endParaRPr b="0" i="0" sz="1700" u="none" cap="none" strike="noStrike">
              <a:solidFill>
                <a:schemeClr val="dk2"/>
              </a:solidFill>
              <a:latin typeface="Poppins"/>
              <a:ea typeface="Poppins"/>
              <a:cs typeface="Poppins"/>
              <a:sym typeface="Poppins"/>
            </a:endParaRPr>
          </a:p>
          <a:p>
            <a:pPr indent="0" lvl="0" marL="0" marR="0" rtl="0" algn="l">
              <a:lnSpc>
                <a:spcPct val="100000"/>
              </a:lnSpc>
              <a:spcBef>
                <a:spcPts val="1200"/>
              </a:spcBef>
              <a:spcAft>
                <a:spcPts val="0"/>
              </a:spcAft>
              <a:buClr>
                <a:srgbClr val="000000"/>
              </a:buClr>
              <a:buSzPct val="100000"/>
              <a:buFont typeface="Arial"/>
              <a:buNone/>
            </a:pPr>
            <a:r>
              <a:t/>
            </a:r>
            <a:endParaRPr b="0" i="0" sz="1700" u="none" cap="none" strike="noStrike">
              <a:solidFill>
                <a:schemeClr val="dk2"/>
              </a:solidFill>
              <a:latin typeface="Poppins"/>
              <a:ea typeface="Poppins"/>
              <a:cs typeface="Poppins"/>
              <a:sym typeface="Poppins"/>
            </a:endParaRPr>
          </a:p>
        </p:txBody>
      </p:sp>
      <p:sp>
        <p:nvSpPr>
          <p:cNvPr id="136" name="Google Shape;136;p20"/>
          <p:cNvSpPr txBox="1"/>
          <p:nvPr/>
        </p:nvSpPr>
        <p:spPr>
          <a:xfrm>
            <a:off x="1434450" y="9126925"/>
            <a:ext cx="12469500" cy="446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700"/>
              <a:buFont typeface="Arial"/>
              <a:buNone/>
            </a:pPr>
            <a:r>
              <a:rPr b="0" i="1" lang="en-US" sz="1700" u="none" cap="none" strike="noStrike">
                <a:solidFill>
                  <a:schemeClr val="dk1"/>
                </a:solidFill>
                <a:latin typeface="Inter"/>
                <a:ea typeface="Inter"/>
                <a:cs typeface="Inter"/>
                <a:sym typeface="Inter"/>
              </a:rPr>
              <a:t>(*this plan is subject to change based on needs and data updates)</a:t>
            </a:r>
            <a:endParaRPr b="0" i="0" sz="1400" u="none" cap="none" strike="noStrike">
              <a:solidFill>
                <a:schemeClr val="dk1"/>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pic>
        <p:nvPicPr>
          <p:cNvPr id="141" name="Google Shape;141;p21" title="3.jpg"/>
          <p:cNvPicPr preferRelativeResize="0"/>
          <p:nvPr/>
        </p:nvPicPr>
        <p:blipFill rotWithShape="1">
          <a:blip r:embed="rId3">
            <a:alphaModFix/>
          </a:blip>
          <a:srcRect b="0" l="0" r="0" t="0"/>
          <a:stretch/>
        </p:blipFill>
        <p:spPr>
          <a:xfrm>
            <a:off x="0" y="-12"/>
            <a:ext cx="18288000" cy="10287019"/>
          </a:xfrm>
          <a:prstGeom prst="rect">
            <a:avLst/>
          </a:prstGeom>
          <a:noFill/>
          <a:ln>
            <a:noFill/>
          </a:ln>
        </p:spPr>
      </p:pic>
      <p:graphicFrame>
        <p:nvGraphicFramePr>
          <p:cNvPr id="142" name="Google Shape;142;p21"/>
          <p:cNvGraphicFramePr/>
          <p:nvPr/>
        </p:nvGraphicFramePr>
        <p:xfrm>
          <a:off x="598163" y="2141200"/>
          <a:ext cx="3000000" cy="3000000"/>
        </p:xfrm>
        <a:graphic>
          <a:graphicData uri="http://schemas.openxmlformats.org/drawingml/2006/table">
            <a:tbl>
              <a:tblPr>
                <a:noFill/>
                <a:tableStyleId>{9F453A5B-E1C8-401C-8645-02192C8A17B8}</a:tableStyleId>
              </a:tblPr>
              <a:tblGrid>
                <a:gridCol w="2483150"/>
                <a:gridCol w="3980350"/>
                <a:gridCol w="4363775"/>
                <a:gridCol w="2400975"/>
                <a:gridCol w="1688900"/>
                <a:gridCol w="2483150"/>
              </a:tblGrid>
              <a:tr h="577000">
                <a:tc>
                  <a:txBody>
                    <a:bodyPr/>
                    <a:lstStyle/>
                    <a:p>
                      <a:pPr indent="0" lvl="0" marL="0" marR="0" rtl="0" algn="ctr">
                        <a:lnSpc>
                          <a:spcPct val="115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Professional Learning Activity &amp; Description</a:t>
                      </a:r>
                      <a:endParaRPr b="1"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15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Targeted Audience &amp;</a:t>
                      </a:r>
                      <a:endParaRPr b="1" sz="1600" u="none" cap="none" strike="noStrike">
                        <a:latin typeface="Poppins"/>
                        <a:ea typeface="Poppins"/>
                        <a:cs typeface="Poppins"/>
                        <a:sym typeface="Poppins"/>
                      </a:endParaRPr>
                    </a:p>
                    <a:p>
                      <a:pPr indent="0" lvl="0" marL="0" marR="0" rtl="0" algn="ctr">
                        <a:lnSpc>
                          <a:spcPct val="115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 Intended Results</a:t>
                      </a:r>
                      <a:endParaRPr b="1"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15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Monitoring &amp; </a:t>
                      </a:r>
                      <a:endParaRPr b="1" sz="1600" u="none" cap="none" strike="noStrike">
                        <a:latin typeface="Poppins"/>
                        <a:ea typeface="Poppins"/>
                        <a:cs typeface="Poppins"/>
                        <a:sym typeface="Poppins"/>
                      </a:endParaRPr>
                    </a:p>
                    <a:p>
                      <a:pPr indent="0" lvl="0" marL="0" marR="0" rtl="0" algn="ctr">
                        <a:lnSpc>
                          <a:spcPct val="115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Ongoing Supports</a:t>
                      </a:r>
                      <a:endParaRPr b="1"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15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Indicators of Success</a:t>
                      </a:r>
                      <a:endParaRPr b="1"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15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Start, End Date &amp; # of Hours</a:t>
                      </a:r>
                      <a:endParaRPr b="1"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15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Resources, Estimated Cost &amp; Funding Source</a:t>
                      </a:r>
                      <a:endParaRPr b="1"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6800825">
                <a:tc>
                  <a:txBody>
                    <a:bodyPr/>
                    <a:lstStyle/>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New Teacher Orientation &amp; T.H.R.I.V.E. Academy</a:t>
                      </a:r>
                      <a:r>
                        <a:rPr lang="en-US" sz="1600" u="none" cap="none" strike="noStrike">
                          <a:latin typeface="Poppins"/>
                          <a:ea typeface="Poppins"/>
                          <a:cs typeface="Poppins"/>
                          <a:sym typeface="Poppins"/>
                        </a:rPr>
                        <a:t> THRIVE Academy equips new teachers with practical strategies aligned to HQIR implementation, classroom management, instructional planning, formative assessment, and professionalism. The program includes structured mentorship, coaching cycles, and responsive support sessions to ensure teachers move beyond survival to sustained effectiveness.</a:t>
                      </a:r>
                      <a:endParaRPr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500"/>
                        <a:buFont typeface="Arial"/>
                        <a:buNone/>
                      </a:pPr>
                      <a:r>
                        <a:rPr b="1" lang="en-US" sz="1500" u="none" cap="none" strike="noStrike">
                          <a:latin typeface="Poppins"/>
                          <a:ea typeface="Poppins"/>
                          <a:cs typeface="Poppins"/>
                          <a:sym typeface="Poppins"/>
                        </a:rPr>
                        <a:t>Target Audience:</a:t>
                      </a:r>
                      <a:r>
                        <a:rPr lang="en-US" sz="1500" u="none" cap="none" strike="noStrike">
                          <a:latin typeface="Poppins"/>
                          <a:ea typeface="Poppins"/>
                          <a:cs typeface="Poppins"/>
                          <a:sym typeface="Poppins"/>
                        </a:rPr>
                        <a:t> All newly hired certified teachers (2026–2027), including those new to the profession and those new to BCPS implementing HQIR in reading and/or math.</a:t>
                      </a:r>
                      <a:endParaRPr sz="15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500"/>
                        <a:buFont typeface="Arial"/>
                        <a:buNone/>
                      </a:pPr>
                      <a:r>
                        <a:rPr b="1" lang="en-US" sz="1500" u="none" cap="none" strike="noStrike">
                          <a:latin typeface="Poppins"/>
                          <a:ea typeface="Poppins"/>
                          <a:cs typeface="Poppins"/>
                          <a:sym typeface="Poppins"/>
                        </a:rPr>
                        <a:t>Intended Results:</a:t>
                      </a:r>
                      <a:r>
                        <a:rPr lang="en-US" sz="1500" u="none" cap="none" strike="noStrike">
                          <a:latin typeface="Poppins"/>
                          <a:ea typeface="Poppins"/>
                          <a:cs typeface="Poppins"/>
                          <a:sym typeface="Poppins"/>
                        </a:rPr>
                        <a:t> </a:t>
                      </a:r>
                      <a:endParaRPr sz="15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500"/>
                        <a:buFont typeface="Arial"/>
                        <a:buNone/>
                      </a:pPr>
                      <a:r>
                        <a:rPr b="1" lang="en-US" sz="1500" u="none" cap="none" strike="noStrike">
                          <a:latin typeface="Poppins"/>
                          <a:ea typeface="Poppins"/>
                          <a:cs typeface="Poppins"/>
                          <a:sym typeface="Poppins"/>
                        </a:rPr>
                        <a:t>Student Outcomes:</a:t>
                      </a:r>
                      <a:r>
                        <a:rPr lang="en-US" sz="1500" u="none" cap="none" strike="noStrike">
                          <a:latin typeface="Poppins"/>
                          <a:ea typeface="Poppins"/>
                          <a:cs typeface="Poppins"/>
                          <a:sym typeface="Poppins"/>
                        </a:rPr>
                        <a:t> </a:t>
                      </a:r>
                      <a:endParaRPr sz="1500" u="none" cap="none" strike="noStrike">
                        <a:latin typeface="Poppins"/>
                        <a:ea typeface="Poppins"/>
                        <a:cs typeface="Poppins"/>
                        <a:sym typeface="Poppins"/>
                      </a:endParaRPr>
                    </a:p>
                    <a:p>
                      <a:pPr indent="-323850" lvl="0" marL="457200" marR="0" rtl="0" algn="l">
                        <a:lnSpc>
                          <a:spcPct val="100000"/>
                        </a:lnSpc>
                        <a:spcBef>
                          <a:spcPts val="0"/>
                        </a:spcBef>
                        <a:spcAft>
                          <a:spcPts val="0"/>
                        </a:spcAft>
                        <a:buClr>
                          <a:srgbClr val="000000"/>
                        </a:buClr>
                        <a:buSzPts val="1500"/>
                        <a:buFont typeface="Poppins"/>
                        <a:buChar char="●"/>
                      </a:pPr>
                      <a:r>
                        <a:rPr lang="en-US" sz="1500" u="none" cap="none" strike="noStrike">
                          <a:latin typeface="Poppins"/>
                          <a:ea typeface="Poppins"/>
                          <a:cs typeface="Poppins"/>
                          <a:sym typeface="Poppins"/>
                        </a:rPr>
                        <a:t>Increased evidence of grade-level rigorous instruction aligned to HQIR</a:t>
                      </a:r>
                      <a:endParaRPr sz="1500" u="none" cap="none" strike="noStrike">
                        <a:latin typeface="Poppins"/>
                        <a:ea typeface="Poppins"/>
                        <a:cs typeface="Poppins"/>
                        <a:sym typeface="Poppins"/>
                      </a:endParaRPr>
                    </a:p>
                    <a:p>
                      <a:pPr indent="-323850" lvl="0" marL="457200" marR="0" rtl="0" algn="l">
                        <a:lnSpc>
                          <a:spcPct val="100000"/>
                        </a:lnSpc>
                        <a:spcBef>
                          <a:spcPts val="0"/>
                        </a:spcBef>
                        <a:spcAft>
                          <a:spcPts val="0"/>
                        </a:spcAft>
                        <a:buClr>
                          <a:srgbClr val="000000"/>
                        </a:buClr>
                        <a:buSzPts val="1500"/>
                        <a:buFont typeface="Poppins"/>
                        <a:buChar char="●"/>
                      </a:pPr>
                      <a:r>
                        <a:rPr lang="en-US" sz="1500" u="none" cap="none" strike="noStrike">
                          <a:latin typeface="Poppins"/>
                          <a:ea typeface="Poppins"/>
                          <a:cs typeface="Poppins"/>
                          <a:sym typeface="Poppins"/>
                        </a:rPr>
                        <a:t>Growth in formative and curriculum-based assessment data </a:t>
                      </a:r>
                      <a:endParaRPr sz="1500" u="none" cap="none" strike="noStrike">
                        <a:latin typeface="Poppins"/>
                        <a:ea typeface="Poppins"/>
                        <a:cs typeface="Poppins"/>
                        <a:sym typeface="Poppins"/>
                      </a:endParaRPr>
                    </a:p>
                    <a:p>
                      <a:pPr indent="-323850" lvl="0" marL="457200" marR="0" rtl="0" algn="l">
                        <a:lnSpc>
                          <a:spcPct val="100000"/>
                        </a:lnSpc>
                        <a:spcBef>
                          <a:spcPts val="0"/>
                        </a:spcBef>
                        <a:spcAft>
                          <a:spcPts val="0"/>
                        </a:spcAft>
                        <a:buClr>
                          <a:srgbClr val="000000"/>
                        </a:buClr>
                        <a:buSzPts val="1500"/>
                        <a:buFont typeface="Poppins"/>
                        <a:buChar char="●"/>
                      </a:pPr>
                      <a:r>
                        <a:rPr lang="en-US" sz="1500" u="none" cap="none" strike="noStrike">
                          <a:latin typeface="Poppins"/>
                          <a:ea typeface="Poppins"/>
                          <a:cs typeface="Poppins"/>
                          <a:sym typeface="Poppins"/>
                        </a:rPr>
                        <a:t>Increased student proficiency on priority standards </a:t>
                      </a:r>
                      <a:endParaRPr sz="15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500"/>
                        <a:buFont typeface="Arial"/>
                        <a:buNone/>
                      </a:pPr>
                      <a:r>
                        <a:rPr b="1" lang="en-US" sz="1500" u="none" cap="none" strike="noStrike">
                          <a:latin typeface="Poppins"/>
                          <a:ea typeface="Poppins"/>
                          <a:cs typeface="Poppins"/>
                          <a:sym typeface="Poppins"/>
                        </a:rPr>
                        <a:t>Educator Practices:</a:t>
                      </a:r>
                      <a:endParaRPr sz="1500" u="none" cap="none" strike="noStrike">
                        <a:latin typeface="Poppins"/>
                        <a:ea typeface="Poppins"/>
                        <a:cs typeface="Poppins"/>
                        <a:sym typeface="Poppins"/>
                      </a:endParaRPr>
                    </a:p>
                    <a:p>
                      <a:pPr indent="-323850" lvl="0" marL="457200" marR="0" rtl="0" algn="l">
                        <a:lnSpc>
                          <a:spcPct val="100000"/>
                        </a:lnSpc>
                        <a:spcBef>
                          <a:spcPts val="0"/>
                        </a:spcBef>
                        <a:spcAft>
                          <a:spcPts val="0"/>
                        </a:spcAft>
                        <a:buClr>
                          <a:srgbClr val="000000"/>
                        </a:buClr>
                        <a:buSzPts val="1500"/>
                        <a:buFont typeface="Poppins"/>
                        <a:buChar char="●"/>
                      </a:pPr>
                      <a:r>
                        <a:rPr lang="en-US" sz="1500" u="none" cap="none" strike="noStrike">
                          <a:latin typeface="Poppins"/>
                          <a:ea typeface="Poppins"/>
                          <a:cs typeface="Poppins"/>
                          <a:sym typeface="Poppins"/>
                        </a:rPr>
                        <a:t>100% implementation of HQIR-aligned lesson planning </a:t>
                      </a:r>
                      <a:endParaRPr sz="1500" u="none" cap="none" strike="noStrike">
                        <a:latin typeface="Poppins"/>
                        <a:ea typeface="Poppins"/>
                        <a:cs typeface="Poppins"/>
                        <a:sym typeface="Poppins"/>
                      </a:endParaRPr>
                    </a:p>
                    <a:p>
                      <a:pPr indent="-323850" lvl="0" marL="457200" marR="0" rtl="0" algn="l">
                        <a:lnSpc>
                          <a:spcPct val="100000"/>
                        </a:lnSpc>
                        <a:spcBef>
                          <a:spcPts val="0"/>
                        </a:spcBef>
                        <a:spcAft>
                          <a:spcPts val="0"/>
                        </a:spcAft>
                        <a:buClr>
                          <a:srgbClr val="000000"/>
                        </a:buClr>
                        <a:buSzPts val="1500"/>
                        <a:buFont typeface="Poppins"/>
                        <a:buChar char="●"/>
                      </a:pPr>
                      <a:r>
                        <a:rPr lang="en-US" sz="1500" u="none" cap="none" strike="noStrike">
                          <a:latin typeface="Poppins"/>
                          <a:ea typeface="Poppins"/>
                          <a:cs typeface="Poppins"/>
                          <a:sym typeface="Poppins"/>
                        </a:rPr>
                        <a:t>Growth in instructional delivery and classroom management </a:t>
                      </a:r>
                      <a:endParaRPr sz="1500" u="none" cap="none" strike="noStrike">
                        <a:latin typeface="Poppins"/>
                        <a:ea typeface="Poppins"/>
                        <a:cs typeface="Poppins"/>
                        <a:sym typeface="Poppins"/>
                      </a:endParaRPr>
                    </a:p>
                    <a:p>
                      <a:pPr indent="-323850" lvl="0" marL="457200" marR="0" rtl="0" algn="l">
                        <a:lnSpc>
                          <a:spcPct val="100000"/>
                        </a:lnSpc>
                        <a:spcBef>
                          <a:spcPts val="0"/>
                        </a:spcBef>
                        <a:spcAft>
                          <a:spcPts val="0"/>
                        </a:spcAft>
                        <a:buClr>
                          <a:srgbClr val="000000"/>
                        </a:buClr>
                        <a:buSzPts val="1500"/>
                        <a:buFont typeface="Poppins"/>
                        <a:buChar char="●"/>
                      </a:pPr>
                      <a:r>
                        <a:rPr lang="en-US" sz="1500" u="none" cap="none" strike="noStrike">
                          <a:latin typeface="Poppins"/>
                          <a:ea typeface="Poppins"/>
                          <a:cs typeface="Poppins"/>
                          <a:sym typeface="Poppins"/>
                        </a:rPr>
                        <a:t>Regular use of student work analysis to inform instruction</a:t>
                      </a:r>
                      <a:endParaRPr sz="15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500"/>
                        <a:buFont typeface="Arial"/>
                        <a:buNone/>
                      </a:pPr>
                      <a:r>
                        <a:rPr b="1" lang="en-US" sz="1500" u="none" cap="none" strike="noStrike">
                          <a:latin typeface="Poppins"/>
                          <a:ea typeface="Poppins"/>
                          <a:cs typeface="Poppins"/>
                          <a:sym typeface="Poppins"/>
                        </a:rPr>
                        <a:t>Educator Beliefs &amp; Efficacy:</a:t>
                      </a:r>
                      <a:r>
                        <a:rPr lang="en-US" sz="1500" u="none" cap="none" strike="noStrike">
                          <a:latin typeface="Poppins"/>
                          <a:ea typeface="Poppins"/>
                          <a:cs typeface="Poppins"/>
                          <a:sym typeface="Poppins"/>
                        </a:rPr>
                        <a:t> </a:t>
                      </a:r>
                      <a:endParaRPr sz="1500" u="none" cap="none" strike="noStrike">
                        <a:latin typeface="Poppins"/>
                        <a:ea typeface="Poppins"/>
                        <a:cs typeface="Poppins"/>
                        <a:sym typeface="Poppins"/>
                      </a:endParaRPr>
                    </a:p>
                    <a:p>
                      <a:pPr indent="-323850" lvl="0" marL="457200" marR="0" rtl="0" algn="l">
                        <a:lnSpc>
                          <a:spcPct val="100000"/>
                        </a:lnSpc>
                        <a:spcBef>
                          <a:spcPts val="0"/>
                        </a:spcBef>
                        <a:spcAft>
                          <a:spcPts val="0"/>
                        </a:spcAft>
                        <a:buClr>
                          <a:srgbClr val="000000"/>
                        </a:buClr>
                        <a:buSzPts val="1500"/>
                        <a:buFont typeface="Poppins"/>
                        <a:buChar char="●"/>
                      </a:pPr>
                      <a:r>
                        <a:rPr lang="en-US" sz="1500" u="none" cap="none" strike="noStrike">
                          <a:latin typeface="Poppins"/>
                          <a:ea typeface="Poppins"/>
                          <a:cs typeface="Poppins"/>
                          <a:sym typeface="Poppins"/>
                        </a:rPr>
                        <a:t>Increased teacher confidence </a:t>
                      </a:r>
                      <a:endParaRPr sz="1500" u="none" cap="none" strike="noStrike">
                        <a:latin typeface="Poppins"/>
                        <a:ea typeface="Poppins"/>
                        <a:cs typeface="Poppins"/>
                        <a:sym typeface="Poppins"/>
                      </a:endParaRPr>
                    </a:p>
                    <a:p>
                      <a:pPr indent="-323850" lvl="0" marL="457200" marR="0" rtl="0" algn="l">
                        <a:lnSpc>
                          <a:spcPct val="100000"/>
                        </a:lnSpc>
                        <a:spcBef>
                          <a:spcPts val="0"/>
                        </a:spcBef>
                        <a:spcAft>
                          <a:spcPts val="0"/>
                        </a:spcAft>
                        <a:buClr>
                          <a:srgbClr val="000000"/>
                        </a:buClr>
                        <a:buSzPts val="1500"/>
                        <a:buFont typeface="Poppins"/>
                        <a:buChar char="●"/>
                      </a:pPr>
                      <a:r>
                        <a:rPr lang="en-US" sz="1500" u="none" cap="none" strike="noStrike">
                          <a:latin typeface="Poppins"/>
                          <a:ea typeface="Poppins"/>
                          <a:cs typeface="Poppins"/>
                          <a:sym typeface="Poppins"/>
                        </a:rPr>
                        <a:t>Increased perception belonging </a:t>
                      </a:r>
                      <a:endParaRPr sz="1500" u="none" cap="none" strike="noStrike">
                        <a:latin typeface="Poppins"/>
                        <a:ea typeface="Poppins"/>
                        <a:cs typeface="Poppins"/>
                        <a:sym typeface="Poppins"/>
                      </a:endParaRPr>
                    </a:p>
                    <a:p>
                      <a:pPr indent="-323850" lvl="0" marL="457200" marR="0" rtl="0" algn="l">
                        <a:lnSpc>
                          <a:spcPct val="100000"/>
                        </a:lnSpc>
                        <a:spcBef>
                          <a:spcPts val="0"/>
                        </a:spcBef>
                        <a:spcAft>
                          <a:spcPts val="0"/>
                        </a:spcAft>
                        <a:buClr>
                          <a:srgbClr val="000000"/>
                        </a:buClr>
                        <a:buSzPts val="1500"/>
                        <a:buFont typeface="Poppins"/>
                        <a:buChar char="●"/>
                      </a:pPr>
                      <a:r>
                        <a:rPr lang="en-US" sz="1500" u="none" cap="none" strike="noStrike">
                          <a:latin typeface="Poppins"/>
                          <a:ea typeface="Poppins"/>
                          <a:cs typeface="Poppins"/>
                          <a:sym typeface="Poppins"/>
                        </a:rPr>
                        <a:t>Improved retention of new teachers</a:t>
                      </a:r>
                      <a:endParaRPr sz="15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rPr b="1" lang="en-US" sz="1400" u="none" cap="none" strike="noStrike">
                          <a:latin typeface="Poppins"/>
                          <a:ea typeface="Poppins"/>
                          <a:cs typeface="Poppins"/>
                          <a:sym typeface="Poppins"/>
                        </a:rPr>
                        <a:t>Monitoring for Evidence of Implementation:</a:t>
                      </a:r>
                      <a:r>
                        <a:rPr lang="en-US" sz="1400" u="none" cap="none" strike="noStrike">
                          <a:latin typeface="Poppins"/>
                          <a:ea typeface="Poppins"/>
                          <a:cs typeface="Poppins"/>
                          <a:sym typeface="Poppins"/>
                        </a:rPr>
                        <a:t> </a:t>
                      </a:r>
                      <a:r>
                        <a:rPr b="1" lang="en-US" sz="1400" u="none" cap="none" strike="noStrike">
                          <a:latin typeface="Poppins"/>
                          <a:ea typeface="Poppins"/>
                          <a:cs typeface="Poppins"/>
                          <a:sym typeface="Poppins"/>
                        </a:rPr>
                        <a:t>Data Gathered:</a:t>
                      </a:r>
                      <a:r>
                        <a:rPr lang="en-US" sz="1400" u="none" cap="none" strike="noStrike">
                          <a:latin typeface="Poppins"/>
                          <a:ea typeface="Poppins"/>
                          <a:cs typeface="Poppins"/>
                          <a:sym typeface="Poppins"/>
                        </a:rPr>
                        <a:t> </a:t>
                      </a:r>
                      <a:endParaRPr sz="1400" u="none" cap="none" strike="noStrike">
                        <a:latin typeface="Poppins"/>
                        <a:ea typeface="Poppins"/>
                        <a:cs typeface="Poppins"/>
                        <a:sym typeface="Poppins"/>
                      </a:endParaRPr>
                    </a:p>
                    <a:p>
                      <a:pPr indent="-317500" lvl="0" marL="457200" marR="0" rtl="0" algn="l">
                        <a:lnSpc>
                          <a:spcPct val="100000"/>
                        </a:lnSpc>
                        <a:spcBef>
                          <a:spcPts val="0"/>
                        </a:spcBef>
                        <a:spcAft>
                          <a:spcPts val="0"/>
                        </a:spcAft>
                        <a:buClr>
                          <a:srgbClr val="000000"/>
                        </a:buClr>
                        <a:buSzPts val="1400"/>
                        <a:buFont typeface="Poppins"/>
                        <a:buChar char="●"/>
                      </a:pPr>
                      <a:r>
                        <a:rPr lang="en-US" sz="1400" u="none" cap="none" strike="noStrike">
                          <a:latin typeface="Poppins"/>
                          <a:ea typeface="Poppins"/>
                          <a:cs typeface="Poppins"/>
                          <a:sym typeface="Poppins"/>
                        </a:rPr>
                        <a:t>Classroom observation &amp; walkthrough data </a:t>
                      </a:r>
                      <a:endParaRPr sz="1400" u="none" cap="none" strike="noStrike">
                        <a:latin typeface="Poppins"/>
                        <a:ea typeface="Poppins"/>
                        <a:cs typeface="Poppins"/>
                        <a:sym typeface="Poppins"/>
                      </a:endParaRPr>
                    </a:p>
                    <a:p>
                      <a:pPr indent="-317500" lvl="0" marL="457200" marR="0" rtl="0" algn="l">
                        <a:lnSpc>
                          <a:spcPct val="100000"/>
                        </a:lnSpc>
                        <a:spcBef>
                          <a:spcPts val="0"/>
                        </a:spcBef>
                        <a:spcAft>
                          <a:spcPts val="0"/>
                        </a:spcAft>
                        <a:buClr>
                          <a:srgbClr val="000000"/>
                        </a:buClr>
                        <a:buSzPts val="1400"/>
                        <a:buFont typeface="Poppins"/>
                        <a:buChar char="●"/>
                      </a:pPr>
                      <a:r>
                        <a:rPr lang="en-US" sz="1400" u="none" cap="none" strike="noStrike">
                          <a:latin typeface="Poppins"/>
                          <a:ea typeface="Poppins"/>
                          <a:cs typeface="Poppins"/>
                          <a:sym typeface="Poppins"/>
                        </a:rPr>
                        <a:t>Student work samples (Inkwire)</a:t>
                      </a:r>
                      <a:endParaRPr sz="1400" u="none" cap="none" strike="noStrike">
                        <a:latin typeface="Poppins"/>
                        <a:ea typeface="Poppins"/>
                        <a:cs typeface="Poppins"/>
                        <a:sym typeface="Poppins"/>
                      </a:endParaRPr>
                    </a:p>
                    <a:p>
                      <a:pPr indent="-317500" lvl="0" marL="457200" marR="0" rtl="0" algn="l">
                        <a:lnSpc>
                          <a:spcPct val="100000"/>
                        </a:lnSpc>
                        <a:spcBef>
                          <a:spcPts val="0"/>
                        </a:spcBef>
                        <a:spcAft>
                          <a:spcPts val="0"/>
                        </a:spcAft>
                        <a:buClr>
                          <a:srgbClr val="000000"/>
                        </a:buClr>
                        <a:buSzPts val="1400"/>
                        <a:buFont typeface="Poppins"/>
                        <a:buChar char="●"/>
                      </a:pPr>
                      <a:r>
                        <a:rPr lang="en-US" sz="1400" u="none" cap="none" strike="noStrike">
                          <a:latin typeface="Poppins"/>
                          <a:ea typeface="Poppins"/>
                          <a:cs typeface="Poppins"/>
                          <a:sym typeface="Poppins"/>
                        </a:rPr>
                        <a:t>Curriculum-based &amp; common formative assessment data </a:t>
                      </a:r>
                      <a:endParaRPr sz="1400" u="none" cap="none" strike="noStrike">
                        <a:latin typeface="Poppins"/>
                        <a:ea typeface="Poppins"/>
                        <a:cs typeface="Poppins"/>
                        <a:sym typeface="Poppins"/>
                      </a:endParaRPr>
                    </a:p>
                    <a:p>
                      <a:pPr indent="-317500" lvl="0" marL="457200" marR="0" rtl="0" algn="l">
                        <a:lnSpc>
                          <a:spcPct val="100000"/>
                        </a:lnSpc>
                        <a:spcBef>
                          <a:spcPts val="0"/>
                        </a:spcBef>
                        <a:spcAft>
                          <a:spcPts val="0"/>
                        </a:spcAft>
                        <a:buClr>
                          <a:srgbClr val="000000"/>
                        </a:buClr>
                        <a:buSzPts val="1400"/>
                        <a:buFont typeface="Poppins"/>
                        <a:buChar char="●"/>
                      </a:pPr>
                      <a:r>
                        <a:rPr lang="en-US" sz="1400" u="none" cap="none" strike="noStrike">
                          <a:latin typeface="Poppins"/>
                          <a:ea typeface="Poppins"/>
                          <a:cs typeface="Poppins"/>
                          <a:sym typeface="Poppins"/>
                        </a:rPr>
                        <a:t>Mentor meeting logs </a:t>
                      </a:r>
                      <a:endParaRPr sz="1400" u="none" cap="none" strike="noStrike">
                        <a:latin typeface="Poppins"/>
                        <a:ea typeface="Poppins"/>
                        <a:cs typeface="Poppins"/>
                        <a:sym typeface="Poppins"/>
                      </a:endParaRPr>
                    </a:p>
                    <a:p>
                      <a:pPr indent="-317500" lvl="0" marL="457200" marR="0" rtl="0" algn="l">
                        <a:lnSpc>
                          <a:spcPct val="100000"/>
                        </a:lnSpc>
                        <a:spcBef>
                          <a:spcPts val="0"/>
                        </a:spcBef>
                        <a:spcAft>
                          <a:spcPts val="0"/>
                        </a:spcAft>
                        <a:buClr>
                          <a:srgbClr val="000000"/>
                        </a:buClr>
                        <a:buSzPts val="1400"/>
                        <a:buFont typeface="Poppins"/>
                        <a:buChar char="●"/>
                      </a:pPr>
                      <a:r>
                        <a:rPr lang="en-US" sz="1400" u="none" cap="none" strike="noStrike">
                          <a:latin typeface="Poppins"/>
                          <a:ea typeface="Poppins"/>
                          <a:cs typeface="Poppins"/>
                          <a:sym typeface="Poppins"/>
                        </a:rPr>
                        <a:t>Mid-year &amp; end-of-year survey data</a:t>
                      </a:r>
                      <a:endParaRPr sz="1400" u="none" cap="none" strike="noStrike">
                        <a:latin typeface="Poppins"/>
                        <a:ea typeface="Poppins"/>
                        <a:cs typeface="Poppins"/>
                        <a:sym typeface="Poppins"/>
                      </a:endParaRPr>
                    </a:p>
                    <a:p>
                      <a:pPr indent="-317500" lvl="0" marL="457200" marR="0" rtl="0" algn="l">
                        <a:lnSpc>
                          <a:spcPct val="100000"/>
                        </a:lnSpc>
                        <a:spcBef>
                          <a:spcPts val="0"/>
                        </a:spcBef>
                        <a:spcAft>
                          <a:spcPts val="0"/>
                        </a:spcAft>
                        <a:buClr>
                          <a:srgbClr val="000000"/>
                        </a:buClr>
                        <a:buSzPts val="1400"/>
                        <a:buFont typeface="Poppins"/>
                        <a:buChar char="●"/>
                      </a:pPr>
                      <a:r>
                        <a:rPr lang="en-US" sz="1400" u="none" cap="none" strike="noStrike">
                          <a:latin typeface="Poppins"/>
                          <a:ea typeface="Poppins"/>
                          <a:cs typeface="Poppins"/>
                          <a:sym typeface="Poppins"/>
                        </a:rPr>
                        <a:t>Session attendance records </a:t>
                      </a:r>
                      <a:endParaRPr sz="14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400"/>
                        <a:buFont typeface="Arial"/>
                        <a:buNone/>
                      </a:pPr>
                      <a:r>
                        <a:rPr b="1" lang="en-US" sz="1400" u="none" cap="none" strike="noStrike">
                          <a:latin typeface="Poppins"/>
                          <a:ea typeface="Poppins"/>
                          <a:cs typeface="Poppins"/>
                          <a:sym typeface="Poppins"/>
                        </a:rPr>
                        <a:t>Responsible Parties:</a:t>
                      </a:r>
                      <a:r>
                        <a:rPr lang="en-US" sz="1400" u="none" cap="none" strike="noStrike">
                          <a:latin typeface="Poppins"/>
                          <a:ea typeface="Poppins"/>
                          <a:cs typeface="Poppins"/>
                          <a:sym typeface="Poppins"/>
                        </a:rPr>
                        <a:t> </a:t>
                      </a:r>
                      <a:endParaRPr sz="1400" u="none" cap="none" strike="noStrike">
                        <a:latin typeface="Poppins"/>
                        <a:ea typeface="Poppins"/>
                        <a:cs typeface="Poppins"/>
                        <a:sym typeface="Poppins"/>
                      </a:endParaRPr>
                    </a:p>
                    <a:p>
                      <a:pPr indent="-317500" lvl="0" marL="457200" marR="0" rtl="0" algn="l">
                        <a:lnSpc>
                          <a:spcPct val="100000"/>
                        </a:lnSpc>
                        <a:spcBef>
                          <a:spcPts val="0"/>
                        </a:spcBef>
                        <a:spcAft>
                          <a:spcPts val="0"/>
                        </a:spcAft>
                        <a:buClr>
                          <a:srgbClr val="000000"/>
                        </a:buClr>
                        <a:buSzPts val="1400"/>
                        <a:buFont typeface="Poppins"/>
                        <a:buChar char="●"/>
                      </a:pPr>
                      <a:r>
                        <a:rPr lang="en-US" sz="1400" u="none" cap="none" strike="noStrike">
                          <a:latin typeface="Poppins"/>
                          <a:ea typeface="Poppins"/>
                          <a:cs typeface="Poppins"/>
                          <a:sym typeface="Poppins"/>
                        </a:rPr>
                        <a:t>T.H.R.I.V.E. Mentors </a:t>
                      </a:r>
                      <a:endParaRPr sz="1400" u="none" cap="none" strike="noStrike">
                        <a:latin typeface="Poppins"/>
                        <a:ea typeface="Poppins"/>
                        <a:cs typeface="Poppins"/>
                        <a:sym typeface="Poppins"/>
                      </a:endParaRPr>
                    </a:p>
                    <a:p>
                      <a:pPr indent="-317500" lvl="0" marL="457200" marR="0" rtl="0" algn="l">
                        <a:lnSpc>
                          <a:spcPct val="100000"/>
                        </a:lnSpc>
                        <a:spcBef>
                          <a:spcPts val="0"/>
                        </a:spcBef>
                        <a:spcAft>
                          <a:spcPts val="0"/>
                        </a:spcAft>
                        <a:buClr>
                          <a:srgbClr val="000000"/>
                        </a:buClr>
                        <a:buSzPts val="1400"/>
                        <a:buFont typeface="Poppins"/>
                        <a:buChar char="●"/>
                      </a:pPr>
                      <a:r>
                        <a:rPr lang="en-US" sz="1400" u="none" cap="none" strike="noStrike">
                          <a:latin typeface="Poppins"/>
                          <a:ea typeface="Poppins"/>
                          <a:cs typeface="Poppins"/>
                          <a:sym typeface="Poppins"/>
                        </a:rPr>
                        <a:t>Instructional Coaches </a:t>
                      </a:r>
                      <a:endParaRPr sz="1400" u="none" cap="none" strike="noStrike">
                        <a:latin typeface="Poppins"/>
                        <a:ea typeface="Poppins"/>
                        <a:cs typeface="Poppins"/>
                        <a:sym typeface="Poppins"/>
                      </a:endParaRPr>
                    </a:p>
                    <a:p>
                      <a:pPr indent="-317500" lvl="0" marL="457200" marR="0" rtl="0" algn="l">
                        <a:lnSpc>
                          <a:spcPct val="100000"/>
                        </a:lnSpc>
                        <a:spcBef>
                          <a:spcPts val="0"/>
                        </a:spcBef>
                        <a:spcAft>
                          <a:spcPts val="0"/>
                        </a:spcAft>
                        <a:buClr>
                          <a:srgbClr val="000000"/>
                        </a:buClr>
                        <a:buSzPts val="1400"/>
                        <a:buFont typeface="Poppins"/>
                        <a:buChar char="●"/>
                      </a:pPr>
                      <a:r>
                        <a:rPr lang="en-US" sz="1400" u="none" cap="none" strike="noStrike">
                          <a:latin typeface="Poppins"/>
                          <a:ea typeface="Poppins"/>
                          <a:cs typeface="Poppins"/>
                          <a:sym typeface="Poppins"/>
                        </a:rPr>
                        <a:t>Building Administrators </a:t>
                      </a:r>
                      <a:endParaRPr sz="1400" u="none" cap="none" strike="noStrike">
                        <a:latin typeface="Poppins"/>
                        <a:ea typeface="Poppins"/>
                        <a:cs typeface="Poppins"/>
                        <a:sym typeface="Poppins"/>
                      </a:endParaRPr>
                    </a:p>
                    <a:p>
                      <a:pPr indent="-317500" lvl="0" marL="457200" marR="0" rtl="0" algn="l">
                        <a:lnSpc>
                          <a:spcPct val="100000"/>
                        </a:lnSpc>
                        <a:spcBef>
                          <a:spcPts val="0"/>
                        </a:spcBef>
                        <a:spcAft>
                          <a:spcPts val="0"/>
                        </a:spcAft>
                        <a:buClr>
                          <a:srgbClr val="000000"/>
                        </a:buClr>
                        <a:buSzPts val="1400"/>
                        <a:buFont typeface="Poppins"/>
                        <a:buChar char="●"/>
                      </a:pPr>
                      <a:r>
                        <a:rPr lang="en-US" sz="1400" u="none" cap="none" strike="noStrike">
                          <a:latin typeface="Poppins"/>
                          <a:ea typeface="Poppins"/>
                          <a:cs typeface="Poppins"/>
                          <a:sym typeface="Poppins"/>
                        </a:rPr>
                        <a:t>New Teachers (artifact submission) </a:t>
                      </a:r>
                      <a:endParaRPr sz="14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400"/>
                        <a:buFont typeface="Arial"/>
                        <a:buNone/>
                      </a:pPr>
                      <a:r>
                        <a:rPr b="1" lang="en-US" sz="1400" u="none" cap="none" strike="noStrike">
                          <a:latin typeface="Poppins"/>
                          <a:ea typeface="Poppins"/>
                          <a:cs typeface="Poppins"/>
                          <a:sym typeface="Poppins"/>
                        </a:rPr>
                        <a:t>Frequency of Analysis:</a:t>
                      </a:r>
                      <a:r>
                        <a:rPr lang="en-US" sz="1400" u="none" cap="none" strike="noStrike">
                          <a:latin typeface="Poppins"/>
                          <a:ea typeface="Poppins"/>
                          <a:cs typeface="Poppins"/>
                          <a:sym typeface="Poppins"/>
                        </a:rPr>
                        <a:t> </a:t>
                      </a:r>
                      <a:endParaRPr sz="1400" u="none" cap="none" strike="noStrike">
                        <a:latin typeface="Poppins"/>
                        <a:ea typeface="Poppins"/>
                        <a:cs typeface="Poppins"/>
                        <a:sym typeface="Poppins"/>
                      </a:endParaRPr>
                    </a:p>
                    <a:p>
                      <a:pPr indent="-317500" lvl="0" marL="457200" marR="0" rtl="0" algn="l">
                        <a:lnSpc>
                          <a:spcPct val="100000"/>
                        </a:lnSpc>
                        <a:spcBef>
                          <a:spcPts val="0"/>
                        </a:spcBef>
                        <a:spcAft>
                          <a:spcPts val="0"/>
                        </a:spcAft>
                        <a:buClr>
                          <a:srgbClr val="000000"/>
                        </a:buClr>
                        <a:buSzPts val="1400"/>
                        <a:buFont typeface="Poppins"/>
                        <a:buChar char="●"/>
                      </a:pPr>
                      <a:r>
                        <a:rPr lang="en-US" sz="1400" u="none" cap="none" strike="noStrike">
                          <a:latin typeface="Poppins"/>
                          <a:ea typeface="Poppins"/>
                          <a:cs typeface="Poppins"/>
                          <a:sym typeface="Poppins"/>
                        </a:rPr>
                        <a:t>Monthly mentor check-ins </a:t>
                      </a:r>
                      <a:endParaRPr sz="1400" u="none" cap="none" strike="noStrike">
                        <a:latin typeface="Poppins"/>
                        <a:ea typeface="Poppins"/>
                        <a:cs typeface="Poppins"/>
                        <a:sym typeface="Poppins"/>
                      </a:endParaRPr>
                    </a:p>
                    <a:p>
                      <a:pPr indent="-317500" lvl="0" marL="457200" marR="0" rtl="0" algn="l">
                        <a:lnSpc>
                          <a:spcPct val="100000"/>
                        </a:lnSpc>
                        <a:spcBef>
                          <a:spcPts val="0"/>
                        </a:spcBef>
                        <a:spcAft>
                          <a:spcPts val="0"/>
                        </a:spcAft>
                        <a:buClr>
                          <a:srgbClr val="000000"/>
                        </a:buClr>
                        <a:buSzPts val="1400"/>
                        <a:buFont typeface="Poppins"/>
                        <a:buChar char="●"/>
                      </a:pPr>
                      <a:r>
                        <a:rPr lang="en-US" sz="1400" u="none" cap="none" strike="noStrike">
                          <a:latin typeface="Poppins"/>
                          <a:ea typeface="Poppins"/>
                          <a:cs typeface="Poppins"/>
                          <a:sym typeface="Poppins"/>
                        </a:rPr>
                        <a:t>Quarterly review of observation &amp; student data </a:t>
                      </a:r>
                      <a:endParaRPr sz="1400" u="none" cap="none" strike="noStrike">
                        <a:latin typeface="Poppins"/>
                        <a:ea typeface="Poppins"/>
                        <a:cs typeface="Poppins"/>
                        <a:sym typeface="Poppins"/>
                      </a:endParaRPr>
                    </a:p>
                    <a:p>
                      <a:pPr indent="-317500" lvl="0" marL="457200" marR="0" rtl="0" algn="l">
                        <a:lnSpc>
                          <a:spcPct val="100000"/>
                        </a:lnSpc>
                        <a:spcBef>
                          <a:spcPts val="0"/>
                        </a:spcBef>
                        <a:spcAft>
                          <a:spcPts val="0"/>
                        </a:spcAft>
                        <a:buClr>
                          <a:srgbClr val="000000"/>
                        </a:buClr>
                        <a:buSzPts val="1400"/>
                        <a:buFont typeface="Poppins"/>
                        <a:buChar char="●"/>
                      </a:pPr>
                      <a:r>
                        <a:rPr lang="en-US" sz="1400" u="none" cap="none" strike="noStrike">
                          <a:latin typeface="Poppins"/>
                          <a:ea typeface="Poppins"/>
                          <a:cs typeface="Poppins"/>
                          <a:sym typeface="Poppins"/>
                        </a:rPr>
                        <a:t>Mid-year &amp; end-of-year survey analysis </a:t>
                      </a:r>
                      <a:endParaRPr sz="14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400"/>
                        <a:buFont typeface="Arial"/>
                        <a:buNone/>
                      </a:pPr>
                      <a:r>
                        <a:rPr b="1" lang="en-US" sz="1400" u="none" cap="none" strike="noStrike">
                          <a:latin typeface="Poppins"/>
                          <a:ea typeface="Poppins"/>
                          <a:cs typeface="Poppins"/>
                          <a:sym typeface="Poppins"/>
                        </a:rPr>
                        <a:t>Ongoing Supports:</a:t>
                      </a:r>
                      <a:r>
                        <a:rPr lang="en-US" sz="1400" u="none" cap="none" strike="noStrike">
                          <a:latin typeface="Poppins"/>
                          <a:ea typeface="Poppins"/>
                          <a:cs typeface="Poppins"/>
                          <a:sym typeface="Poppins"/>
                        </a:rPr>
                        <a:t> </a:t>
                      </a:r>
                      <a:endParaRPr sz="1400" u="none" cap="none" strike="noStrike">
                        <a:latin typeface="Poppins"/>
                        <a:ea typeface="Poppins"/>
                        <a:cs typeface="Poppins"/>
                        <a:sym typeface="Poppins"/>
                      </a:endParaRPr>
                    </a:p>
                    <a:p>
                      <a:pPr indent="-317500" lvl="0" marL="457200" marR="0" rtl="0" algn="l">
                        <a:lnSpc>
                          <a:spcPct val="100000"/>
                        </a:lnSpc>
                        <a:spcBef>
                          <a:spcPts val="0"/>
                        </a:spcBef>
                        <a:spcAft>
                          <a:spcPts val="0"/>
                        </a:spcAft>
                        <a:buClr>
                          <a:srgbClr val="000000"/>
                        </a:buClr>
                        <a:buSzPts val="1400"/>
                        <a:buFont typeface="Poppins"/>
                        <a:buChar char="●"/>
                      </a:pPr>
                      <a:r>
                        <a:rPr lang="en-US" sz="1400" u="none" cap="none" strike="noStrike">
                          <a:latin typeface="Poppins"/>
                          <a:ea typeface="Poppins"/>
                          <a:cs typeface="Poppins"/>
                          <a:sym typeface="Poppins"/>
                        </a:rPr>
                        <a:t>Monthly structured mentor/mentee protocol meetings </a:t>
                      </a:r>
                      <a:endParaRPr sz="1400" u="none" cap="none" strike="noStrike">
                        <a:latin typeface="Poppins"/>
                        <a:ea typeface="Poppins"/>
                        <a:cs typeface="Poppins"/>
                        <a:sym typeface="Poppins"/>
                      </a:endParaRPr>
                    </a:p>
                    <a:p>
                      <a:pPr indent="-317500" lvl="0" marL="457200" marR="0" rtl="0" algn="l">
                        <a:lnSpc>
                          <a:spcPct val="100000"/>
                        </a:lnSpc>
                        <a:spcBef>
                          <a:spcPts val="0"/>
                        </a:spcBef>
                        <a:spcAft>
                          <a:spcPts val="0"/>
                        </a:spcAft>
                        <a:buClr>
                          <a:srgbClr val="000000"/>
                        </a:buClr>
                        <a:buSzPts val="1400"/>
                        <a:buFont typeface="Poppins"/>
                        <a:buChar char="●"/>
                      </a:pPr>
                      <a:r>
                        <a:rPr lang="en-US" sz="1400" u="none" cap="none" strike="noStrike">
                          <a:latin typeface="Poppins"/>
                          <a:ea typeface="Poppins"/>
                          <a:cs typeface="Poppins"/>
                          <a:sym typeface="Poppins"/>
                        </a:rPr>
                        <a:t>Instructional coaching cycles</a:t>
                      </a:r>
                      <a:endParaRPr sz="1400" u="none" cap="none" strike="noStrike">
                        <a:latin typeface="Poppins"/>
                        <a:ea typeface="Poppins"/>
                        <a:cs typeface="Poppins"/>
                        <a:sym typeface="Poppins"/>
                      </a:endParaRPr>
                    </a:p>
                    <a:p>
                      <a:pPr indent="-317500" lvl="0" marL="457200" marR="0" rtl="0" algn="l">
                        <a:lnSpc>
                          <a:spcPct val="100000"/>
                        </a:lnSpc>
                        <a:spcBef>
                          <a:spcPts val="0"/>
                        </a:spcBef>
                        <a:spcAft>
                          <a:spcPts val="0"/>
                        </a:spcAft>
                        <a:buClr>
                          <a:srgbClr val="000000"/>
                        </a:buClr>
                        <a:buSzPts val="1400"/>
                        <a:buFont typeface="Poppins"/>
                        <a:buChar char="●"/>
                      </a:pPr>
                      <a:r>
                        <a:rPr lang="en-US" sz="1400" u="none" cap="none" strike="noStrike">
                          <a:latin typeface="Poppins"/>
                          <a:ea typeface="Poppins"/>
                          <a:cs typeface="Poppins"/>
                          <a:sym typeface="Poppins"/>
                        </a:rPr>
                        <a:t>Quarterly district THRIVE cohort sessions •</a:t>
                      </a:r>
                      <a:endParaRPr sz="1400" u="none" cap="none" strike="noStrike">
                        <a:latin typeface="Poppins"/>
                        <a:ea typeface="Poppins"/>
                        <a:cs typeface="Poppins"/>
                        <a:sym typeface="Poppins"/>
                      </a:endParaRPr>
                    </a:p>
                    <a:p>
                      <a:pPr indent="-317500" lvl="0" marL="457200" marR="0" rtl="0" algn="l">
                        <a:lnSpc>
                          <a:spcPct val="100000"/>
                        </a:lnSpc>
                        <a:spcBef>
                          <a:spcPts val="0"/>
                        </a:spcBef>
                        <a:spcAft>
                          <a:spcPts val="0"/>
                        </a:spcAft>
                        <a:buClr>
                          <a:srgbClr val="000000"/>
                        </a:buClr>
                        <a:buSzPts val="1400"/>
                        <a:buFont typeface="Poppins"/>
                        <a:buChar char="●"/>
                      </a:pPr>
                      <a:r>
                        <a:rPr lang="en-US" sz="1400" u="none" cap="none" strike="noStrike">
                          <a:latin typeface="Poppins"/>
                          <a:ea typeface="Poppins"/>
                          <a:cs typeface="Poppins"/>
                          <a:sym typeface="Poppins"/>
                        </a:rPr>
                        <a:t>THRIVE Urgent Care rapid-response support </a:t>
                      </a:r>
                      <a:endParaRPr sz="1400" u="none" cap="none" strike="noStrike">
                        <a:latin typeface="Poppins"/>
                        <a:ea typeface="Poppins"/>
                        <a:cs typeface="Poppins"/>
                        <a:sym typeface="Poppins"/>
                      </a:endParaRPr>
                    </a:p>
                    <a:p>
                      <a:pPr indent="-317500" lvl="0" marL="457200" marR="0" rtl="0" algn="l">
                        <a:lnSpc>
                          <a:spcPct val="100000"/>
                        </a:lnSpc>
                        <a:spcBef>
                          <a:spcPts val="0"/>
                        </a:spcBef>
                        <a:spcAft>
                          <a:spcPts val="0"/>
                        </a:spcAft>
                        <a:buClr>
                          <a:srgbClr val="000000"/>
                        </a:buClr>
                        <a:buSzPts val="1400"/>
                        <a:buFont typeface="Poppins"/>
                        <a:buChar char="●"/>
                      </a:pPr>
                      <a:r>
                        <a:rPr lang="en-US" sz="1400" u="none" cap="none" strike="noStrike">
                          <a:latin typeface="Poppins"/>
                          <a:ea typeface="Poppins"/>
                          <a:cs typeface="Poppins"/>
                          <a:sym typeface="Poppins"/>
                        </a:rPr>
                        <a:t>Administrator evaluation conference alignment</a:t>
                      </a:r>
                      <a:endParaRPr sz="14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323850" lvl="0" marL="457200" marR="0" rtl="0" algn="l">
                        <a:lnSpc>
                          <a:spcPct val="100000"/>
                        </a:lnSpc>
                        <a:spcBef>
                          <a:spcPts val="0"/>
                        </a:spcBef>
                        <a:spcAft>
                          <a:spcPts val="0"/>
                        </a:spcAft>
                        <a:buClr>
                          <a:srgbClr val="000000"/>
                        </a:buClr>
                        <a:buSzPts val="1500"/>
                        <a:buFont typeface="Poppins"/>
                        <a:buChar char="●"/>
                      </a:pPr>
                      <a:r>
                        <a:rPr lang="en-US" sz="1500" u="none" cap="none" strike="noStrike">
                          <a:latin typeface="Poppins"/>
                          <a:ea typeface="Poppins"/>
                          <a:cs typeface="Poppins"/>
                          <a:sym typeface="Poppins"/>
                        </a:rPr>
                        <a:t>100% of new teachers paired with a trained mentor within 30 days of hire</a:t>
                      </a:r>
                      <a:endParaRPr sz="1500" u="none" cap="none" strike="noStrike">
                        <a:latin typeface="Poppins"/>
                        <a:ea typeface="Poppins"/>
                        <a:cs typeface="Poppins"/>
                        <a:sym typeface="Poppins"/>
                      </a:endParaRPr>
                    </a:p>
                    <a:p>
                      <a:pPr indent="-323850" lvl="0" marL="457200" marR="0" rtl="0" algn="l">
                        <a:lnSpc>
                          <a:spcPct val="100000"/>
                        </a:lnSpc>
                        <a:spcBef>
                          <a:spcPts val="0"/>
                        </a:spcBef>
                        <a:spcAft>
                          <a:spcPts val="0"/>
                        </a:spcAft>
                        <a:buClr>
                          <a:srgbClr val="000000"/>
                        </a:buClr>
                        <a:buSzPts val="1500"/>
                        <a:buFont typeface="Poppins"/>
                        <a:buChar char="●"/>
                      </a:pPr>
                      <a:r>
                        <a:rPr lang="en-US" sz="1500" u="none" cap="none" strike="noStrike">
                          <a:latin typeface="Poppins"/>
                          <a:ea typeface="Poppins"/>
                          <a:cs typeface="Poppins"/>
                          <a:sym typeface="Poppins"/>
                        </a:rPr>
                        <a:t>90%+ attendance in required THRIVE sessions</a:t>
                      </a:r>
                      <a:endParaRPr sz="1500" u="none" cap="none" strike="noStrike">
                        <a:latin typeface="Poppins"/>
                        <a:ea typeface="Poppins"/>
                        <a:cs typeface="Poppins"/>
                        <a:sym typeface="Poppins"/>
                      </a:endParaRPr>
                    </a:p>
                    <a:p>
                      <a:pPr indent="-323850" lvl="0" marL="457200" marR="0" rtl="0" algn="l">
                        <a:lnSpc>
                          <a:spcPct val="100000"/>
                        </a:lnSpc>
                        <a:spcBef>
                          <a:spcPts val="0"/>
                        </a:spcBef>
                        <a:spcAft>
                          <a:spcPts val="0"/>
                        </a:spcAft>
                        <a:buClr>
                          <a:srgbClr val="000000"/>
                        </a:buClr>
                        <a:buSzPts val="1500"/>
                        <a:buFont typeface="Poppins"/>
                        <a:buChar char="●"/>
                      </a:pPr>
                      <a:r>
                        <a:rPr lang="en-US" sz="1500" u="none" cap="none" strike="noStrike">
                          <a:latin typeface="Poppins"/>
                          <a:ea typeface="Poppins"/>
                          <a:cs typeface="Poppins"/>
                          <a:sym typeface="Poppins"/>
                        </a:rPr>
                        <a:t>Demonstrated improvement in observation rubric scores from fall to spring</a:t>
                      </a:r>
                      <a:endParaRPr sz="1500" u="none" cap="none" strike="noStrike">
                        <a:latin typeface="Poppins"/>
                        <a:ea typeface="Poppins"/>
                        <a:cs typeface="Poppins"/>
                        <a:sym typeface="Poppins"/>
                      </a:endParaRPr>
                    </a:p>
                    <a:p>
                      <a:pPr indent="-323850" lvl="0" marL="457200" marR="0" rtl="0" algn="l">
                        <a:lnSpc>
                          <a:spcPct val="100000"/>
                        </a:lnSpc>
                        <a:spcBef>
                          <a:spcPts val="0"/>
                        </a:spcBef>
                        <a:spcAft>
                          <a:spcPts val="0"/>
                        </a:spcAft>
                        <a:buClr>
                          <a:srgbClr val="000000"/>
                        </a:buClr>
                        <a:buSzPts val="1500"/>
                        <a:buFont typeface="Poppins"/>
                        <a:buChar char="●"/>
                      </a:pPr>
                      <a:r>
                        <a:rPr lang="en-US" sz="1500" u="none" cap="none" strike="noStrike">
                          <a:latin typeface="Poppins"/>
                          <a:ea typeface="Poppins"/>
                          <a:cs typeface="Poppins"/>
                          <a:sym typeface="Poppins"/>
                        </a:rPr>
                        <a:t>Walkthrough evidence of HQIR-aligned instruction</a:t>
                      </a:r>
                      <a:endParaRPr sz="1500" u="none" cap="none" strike="noStrike">
                        <a:latin typeface="Poppins"/>
                        <a:ea typeface="Poppins"/>
                        <a:cs typeface="Poppins"/>
                        <a:sym typeface="Poppins"/>
                      </a:endParaRPr>
                    </a:p>
                    <a:p>
                      <a:pPr indent="-323850" lvl="0" marL="457200" marR="0" rtl="0" algn="l">
                        <a:lnSpc>
                          <a:spcPct val="100000"/>
                        </a:lnSpc>
                        <a:spcBef>
                          <a:spcPts val="0"/>
                        </a:spcBef>
                        <a:spcAft>
                          <a:spcPts val="0"/>
                        </a:spcAft>
                        <a:buClr>
                          <a:srgbClr val="000000"/>
                        </a:buClr>
                        <a:buSzPts val="1500"/>
                        <a:buFont typeface="Poppins"/>
                        <a:buChar char="●"/>
                      </a:pPr>
                      <a:r>
                        <a:rPr lang="en-US" sz="1500" u="none" cap="none" strike="noStrike">
                          <a:latin typeface="Poppins"/>
                          <a:ea typeface="Poppins"/>
                          <a:cs typeface="Poppins"/>
                          <a:sym typeface="Poppins"/>
                        </a:rPr>
                        <a:t>Positive growth in teacher efficacy survey results </a:t>
                      </a:r>
                      <a:endParaRPr sz="1500" u="none" cap="none" strike="noStrike">
                        <a:latin typeface="Poppins"/>
                        <a:ea typeface="Poppins"/>
                        <a:cs typeface="Poppins"/>
                        <a:sym typeface="Poppins"/>
                      </a:endParaRPr>
                    </a:p>
                    <a:p>
                      <a:pPr indent="-323850" lvl="0" marL="457200" marR="0" rtl="0" algn="l">
                        <a:lnSpc>
                          <a:spcPct val="100000"/>
                        </a:lnSpc>
                        <a:spcBef>
                          <a:spcPts val="0"/>
                        </a:spcBef>
                        <a:spcAft>
                          <a:spcPts val="0"/>
                        </a:spcAft>
                        <a:buClr>
                          <a:srgbClr val="000000"/>
                        </a:buClr>
                        <a:buSzPts val="1500"/>
                        <a:buFont typeface="Poppins"/>
                        <a:buChar char="●"/>
                      </a:pPr>
                      <a:r>
                        <a:rPr lang="en-US" sz="1500" u="none" cap="none" strike="noStrike">
                          <a:latin typeface="Poppins"/>
                          <a:ea typeface="Poppins"/>
                          <a:cs typeface="Poppins"/>
                          <a:sym typeface="Poppins"/>
                        </a:rPr>
                        <a:t>Increased new teacher retention compared to previous year </a:t>
                      </a:r>
                      <a:endParaRPr sz="1500" u="none" cap="none" strike="noStrike">
                        <a:latin typeface="Poppins"/>
                        <a:ea typeface="Poppins"/>
                        <a:cs typeface="Poppins"/>
                        <a:sym typeface="Poppins"/>
                      </a:endParaRPr>
                    </a:p>
                    <a:p>
                      <a:pPr indent="-323850" lvl="0" marL="457200" marR="0" rtl="0" algn="l">
                        <a:lnSpc>
                          <a:spcPct val="100000"/>
                        </a:lnSpc>
                        <a:spcBef>
                          <a:spcPts val="0"/>
                        </a:spcBef>
                        <a:spcAft>
                          <a:spcPts val="0"/>
                        </a:spcAft>
                        <a:buClr>
                          <a:srgbClr val="000000"/>
                        </a:buClr>
                        <a:buSzPts val="1500"/>
                        <a:buFont typeface="Poppins"/>
                        <a:buChar char="●"/>
                      </a:pPr>
                      <a:r>
                        <a:rPr lang="en-US" sz="1500" u="none" cap="none" strike="noStrike">
                          <a:latin typeface="Poppins"/>
                          <a:ea typeface="Poppins"/>
                          <a:cs typeface="Poppins"/>
                          <a:sym typeface="Poppins"/>
                        </a:rPr>
                        <a:t>Documented evidence of monthly mentor meetings</a:t>
                      </a:r>
                      <a:endParaRPr sz="15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Start:</a:t>
                      </a:r>
                      <a:r>
                        <a:rPr lang="en-US" sz="1600" u="none" cap="none" strike="noStrike">
                          <a:latin typeface="Poppins"/>
                          <a:ea typeface="Poppins"/>
                          <a:cs typeface="Poppins"/>
                          <a:sym typeface="Poppins"/>
                        </a:rPr>
                        <a:t> August 2026 New Teacher Orientation (6 hours) </a:t>
                      </a:r>
                      <a:r>
                        <a:rPr b="1" lang="en-US" sz="1600" u="none" cap="none" strike="noStrike">
                          <a:latin typeface="Poppins"/>
                          <a:ea typeface="Poppins"/>
                          <a:cs typeface="Poppins"/>
                          <a:sym typeface="Poppins"/>
                        </a:rPr>
                        <a:t>Ongoing:</a:t>
                      </a:r>
                      <a:r>
                        <a:rPr lang="en-US" sz="1600" u="none" cap="none" strike="noStrike">
                          <a:latin typeface="Poppins"/>
                          <a:ea typeface="Poppins"/>
                          <a:cs typeface="Poppins"/>
                          <a:sym typeface="Poppins"/>
                        </a:rPr>
                        <a:t> Up to 6 additional THRIVE Academy hours throughout school year Monthly mentor meetings Quarterly cohort sessions </a:t>
                      </a:r>
                      <a:r>
                        <a:rPr b="1" lang="en-US" sz="1600" u="none" cap="none" strike="noStrike">
                          <a:latin typeface="Poppins"/>
                          <a:ea typeface="Poppins"/>
                          <a:cs typeface="Poppins"/>
                          <a:sym typeface="Poppins"/>
                        </a:rPr>
                        <a:t>Mid-Year Review:</a:t>
                      </a:r>
                      <a:r>
                        <a:rPr lang="en-US" sz="1600" u="none" cap="none" strike="noStrike">
                          <a:latin typeface="Poppins"/>
                          <a:ea typeface="Poppins"/>
                          <a:cs typeface="Poppins"/>
                          <a:sym typeface="Poppins"/>
                        </a:rPr>
                        <a:t> January 2027 </a:t>
                      </a:r>
                      <a:r>
                        <a:rPr b="1" lang="en-US" sz="1600" u="none" cap="none" strike="noStrike">
                          <a:latin typeface="Poppins"/>
                          <a:ea typeface="Poppins"/>
                          <a:cs typeface="Poppins"/>
                          <a:sym typeface="Poppins"/>
                        </a:rPr>
                        <a:t>Completion:</a:t>
                      </a:r>
                      <a:r>
                        <a:rPr lang="en-US" sz="1600" u="none" cap="none" strike="noStrike">
                          <a:latin typeface="Poppins"/>
                          <a:ea typeface="Poppins"/>
                          <a:cs typeface="Poppins"/>
                          <a:sym typeface="Poppins"/>
                        </a:rPr>
                        <a:t> May 2027</a:t>
                      </a:r>
                      <a:endParaRPr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Staffing:</a:t>
                      </a:r>
                      <a:r>
                        <a:rPr lang="en-US" sz="1600" u="none" cap="none" strike="noStrike">
                          <a:latin typeface="Poppins"/>
                          <a:ea typeface="Poppins"/>
                          <a:cs typeface="Poppins"/>
                          <a:sym typeface="Poppins"/>
                        </a:rPr>
                        <a:t> T.H.R.I.V.E. Mentors, Instructional Coaches, Administrators, Professional Learning Coordinator </a:t>
                      </a:r>
                      <a:r>
                        <a:rPr b="1" lang="en-US" sz="1600" u="none" cap="none" strike="noStrike">
                          <a:latin typeface="Poppins"/>
                          <a:ea typeface="Poppins"/>
                          <a:cs typeface="Poppins"/>
                          <a:sym typeface="Poppins"/>
                        </a:rPr>
                        <a:t>Technology &amp; Tools:</a:t>
                      </a:r>
                      <a:r>
                        <a:rPr lang="en-US" sz="1600" u="none" cap="none" strike="noStrike">
                          <a:latin typeface="Poppins"/>
                          <a:ea typeface="Poppins"/>
                          <a:cs typeface="Poppins"/>
                          <a:sym typeface="Poppins"/>
                        </a:rPr>
                        <a:t> Inkwire platform, survey tools, observation rubrics, HQIR materials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Time &amp; Release:</a:t>
                      </a:r>
                      <a:r>
                        <a:rPr lang="en-US" sz="1600" u="none" cap="none" strike="noStrike">
                          <a:latin typeface="Poppins"/>
                          <a:ea typeface="Poppins"/>
                          <a:cs typeface="Poppins"/>
                          <a:sym typeface="Poppins"/>
                        </a:rPr>
                        <a:t> Mentor check-ins, optional observation release time </a:t>
                      </a:r>
                      <a:r>
                        <a:rPr b="1" lang="en-US" sz="1600" u="none" cap="none" strike="noStrike">
                          <a:latin typeface="Poppins"/>
                          <a:ea typeface="Poppins"/>
                          <a:cs typeface="Poppins"/>
                          <a:sym typeface="Poppins"/>
                        </a:rPr>
                        <a:t>Estimated Cost:</a:t>
                      </a:r>
                      <a:r>
                        <a:rPr lang="en-US" sz="1600" u="none" cap="none" strike="noStrike">
                          <a:latin typeface="Poppins"/>
                          <a:ea typeface="Poppins"/>
                          <a:cs typeface="Poppins"/>
                          <a:sym typeface="Poppins"/>
                        </a:rPr>
                        <a:t> District-funded (no cost to schools) </a:t>
                      </a:r>
                      <a:r>
                        <a:rPr b="1" lang="en-US" sz="1600" u="none" cap="none" strike="noStrike">
                          <a:latin typeface="Poppins"/>
                          <a:ea typeface="Poppins"/>
                          <a:cs typeface="Poppins"/>
                          <a:sym typeface="Poppins"/>
                        </a:rPr>
                        <a:t>Funding Sources:</a:t>
                      </a:r>
                      <a:r>
                        <a:rPr lang="en-US" sz="1600" u="none" cap="none" strike="noStrike">
                          <a:latin typeface="Poppins"/>
                          <a:ea typeface="Poppins"/>
                          <a:cs typeface="Poppins"/>
                          <a:sym typeface="Poppins"/>
                        </a:rPr>
                        <a:t> District General Fund Professional Learning Allocation Title II (if applicable)</a:t>
                      </a:r>
                      <a:endParaRPr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143" name="Google Shape;143;p21"/>
          <p:cNvSpPr txBox="1"/>
          <p:nvPr/>
        </p:nvSpPr>
        <p:spPr>
          <a:xfrm>
            <a:off x="529575" y="120000"/>
            <a:ext cx="17609700" cy="17301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2400"/>
              </a:spcBef>
              <a:spcAft>
                <a:spcPts val="0"/>
              </a:spcAft>
              <a:buClr>
                <a:srgbClr val="000000"/>
              </a:buClr>
              <a:buSzPts val="2400"/>
              <a:buFont typeface="Arial"/>
              <a:buNone/>
            </a:pPr>
            <a:r>
              <a:rPr b="1" i="0" lang="en-US" sz="2400" u="none" cap="none" strike="noStrike">
                <a:solidFill>
                  <a:schemeClr val="dk1"/>
                </a:solidFill>
                <a:latin typeface="Poppins"/>
                <a:ea typeface="Poppins"/>
                <a:cs typeface="Poppins"/>
                <a:sym typeface="Poppins"/>
              </a:rPr>
              <a:t>Focus Area: New Teacher Support – T.H.R.I.V.E. Mentorship Program</a:t>
            </a:r>
            <a:endParaRPr b="1" i="0" sz="2800" u="none" cap="none" strike="noStrike">
              <a:solidFill>
                <a:schemeClr val="dk1"/>
              </a:solidFill>
              <a:latin typeface="Poppins"/>
              <a:ea typeface="Poppins"/>
              <a:cs typeface="Poppins"/>
              <a:sym typeface="Poppins"/>
            </a:endParaRPr>
          </a:p>
          <a:p>
            <a:pPr indent="0" lvl="0" marL="0" marR="0" rtl="0" algn="l">
              <a:lnSpc>
                <a:spcPct val="115000"/>
              </a:lnSpc>
              <a:spcBef>
                <a:spcPts val="1200"/>
              </a:spcBef>
              <a:spcAft>
                <a:spcPts val="0"/>
              </a:spcAft>
              <a:buClr>
                <a:srgbClr val="000000"/>
              </a:buClr>
              <a:buSzPts val="1600"/>
              <a:buFont typeface="Arial"/>
              <a:buNone/>
            </a:pPr>
            <a:r>
              <a:rPr b="1" i="0" lang="en-US" sz="1600" u="none" cap="none" strike="noStrike">
                <a:solidFill>
                  <a:schemeClr val="dk1"/>
                </a:solidFill>
                <a:latin typeface="Poppins"/>
                <a:ea typeface="Poppins"/>
                <a:cs typeface="Poppins"/>
                <a:sym typeface="Poppins"/>
              </a:rPr>
              <a:t>Short-Term Goal:</a:t>
            </a:r>
            <a:r>
              <a:rPr b="0" i="0" lang="en-US" sz="1600" u="none" cap="none" strike="noStrike">
                <a:solidFill>
                  <a:schemeClr val="dk1"/>
                </a:solidFill>
                <a:latin typeface="Poppins"/>
                <a:ea typeface="Poppins"/>
                <a:cs typeface="Poppins"/>
                <a:sym typeface="Poppins"/>
              </a:rPr>
              <a:t> Implement a structured mentorship program pairing 100% of new teachers with an experienced T.H.R.I.V.E. mentor.</a:t>
            </a:r>
            <a:endParaRPr b="0" i="0" sz="1600" u="none" cap="none" strike="noStrike">
              <a:solidFill>
                <a:schemeClr val="dk1"/>
              </a:solidFill>
              <a:latin typeface="Poppins"/>
              <a:ea typeface="Poppins"/>
              <a:cs typeface="Poppins"/>
              <a:sym typeface="Poppins"/>
            </a:endParaRPr>
          </a:p>
          <a:p>
            <a:pPr indent="0" lvl="0" marL="0" marR="0" rtl="0" algn="l">
              <a:lnSpc>
                <a:spcPct val="115000"/>
              </a:lnSpc>
              <a:spcBef>
                <a:spcPts val="1200"/>
              </a:spcBef>
              <a:spcAft>
                <a:spcPts val="1200"/>
              </a:spcAft>
              <a:buClr>
                <a:srgbClr val="000000"/>
              </a:buClr>
              <a:buSzPts val="1600"/>
              <a:buFont typeface="Arial"/>
              <a:buNone/>
            </a:pPr>
            <a:r>
              <a:rPr b="1" i="0" lang="en-US" sz="1600" u="none" cap="none" strike="noStrike">
                <a:solidFill>
                  <a:schemeClr val="dk1"/>
                </a:solidFill>
                <a:latin typeface="Poppins"/>
                <a:ea typeface="Poppins"/>
                <a:cs typeface="Poppins"/>
                <a:sym typeface="Poppins"/>
              </a:rPr>
              <a:t>Long-Term Goal:</a:t>
            </a:r>
            <a:r>
              <a:rPr b="0" i="0" lang="en-US" sz="1600" u="none" cap="none" strike="noStrike">
                <a:solidFill>
                  <a:schemeClr val="dk1"/>
                </a:solidFill>
                <a:latin typeface="Poppins"/>
                <a:ea typeface="Poppins"/>
                <a:cs typeface="Poppins"/>
                <a:sym typeface="Poppins"/>
              </a:rPr>
              <a:t> 100% of new teachers will complete the T.H.R.I.V.E. program, demonstrating measurable growth in instructional effectiveness, teacher efficacy, and retention, resulting in improved student outcomes.</a:t>
            </a:r>
            <a:endParaRPr b="0" i="0" sz="1600" u="none" cap="none" strike="noStrike">
              <a:solidFill>
                <a:schemeClr val="dk1"/>
              </a:solidFill>
              <a:latin typeface="Poppins"/>
              <a:ea typeface="Poppins"/>
              <a:cs typeface="Poppins"/>
              <a:sym typeface="Poppins"/>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pic>
        <p:nvPicPr>
          <p:cNvPr id="148" name="Google Shape;148;p22" title="3.jpg"/>
          <p:cNvPicPr preferRelativeResize="0"/>
          <p:nvPr/>
        </p:nvPicPr>
        <p:blipFill rotWithShape="1">
          <a:blip r:embed="rId3">
            <a:alphaModFix/>
          </a:blip>
          <a:srcRect b="0" l="0" r="0" t="0"/>
          <a:stretch/>
        </p:blipFill>
        <p:spPr>
          <a:xfrm>
            <a:off x="0" y="-12"/>
            <a:ext cx="18288000" cy="10287019"/>
          </a:xfrm>
          <a:prstGeom prst="rect">
            <a:avLst/>
          </a:prstGeom>
          <a:noFill/>
          <a:ln>
            <a:noFill/>
          </a:ln>
        </p:spPr>
      </p:pic>
      <p:graphicFrame>
        <p:nvGraphicFramePr>
          <p:cNvPr id="149" name="Google Shape;149;p22"/>
          <p:cNvGraphicFramePr/>
          <p:nvPr/>
        </p:nvGraphicFramePr>
        <p:xfrm>
          <a:off x="598163" y="2344900"/>
          <a:ext cx="3000000" cy="3000000"/>
        </p:xfrm>
        <a:graphic>
          <a:graphicData uri="http://schemas.openxmlformats.org/drawingml/2006/table">
            <a:tbl>
              <a:tblPr>
                <a:noFill/>
                <a:tableStyleId>{9F453A5B-E1C8-401C-8645-02192C8A17B8}</a:tableStyleId>
              </a:tblPr>
              <a:tblGrid>
                <a:gridCol w="2483150"/>
                <a:gridCol w="3980350"/>
                <a:gridCol w="4363775"/>
                <a:gridCol w="2400975"/>
                <a:gridCol w="1688900"/>
                <a:gridCol w="2483150"/>
              </a:tblGrid>
              <a:tr h="985225">
                <a:tc>
                  <a:txBody>
                    <a:bodyPr/>
                    <a:lstStyle/>
                    <a:p>
                      <a:pPr indent="0" lvl="0" marL="0" marR="0" rtl="0" algn="ctr">
                        <a:lnSpc>
                          <a:spcPct val="115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Professional Learning Activity &amp; Description</a:t>
                      </a:r>
                      <a:endParaRPr b="1"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15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Targeted Audience &amp;</a:t>
                      </a:r>
                      <a:endParaRPr b="1" sz="1600" u="none" cap="none" strike="noStrike">
                        <a:latin typeface="Poppins"/>
                        <a:ea typeface="Poppins"/>
                        <a:cs typeface="Poppins"/>
                        <a:sym typeface="Poppins"/>
                      </a:endParaRPr>
                    </a:p>
                    <a:p>
                      <a:pPr indent="0" lvl="0" marL="0" marR="0" rtl="0" algn="ctr">
                        <a:lnSpc>
                          <a:spcPct val="115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 Intended Results</a:t>
                      </a:r>
                      <a:endParaRPr b="1"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15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Monitoring &amp; </a:t>
                      </a:r>
                      <a:endParaRPr b="1" sz="1600" u="none" cap="none" strike="noStrike">
                        <a:latin typeface="Poppins"/>
                        <a:ea typeface="Poppins"/>
                        <a:cs typeface="Poppins"/>
                        <a:sym typeface="Poppins"/>
                      </a:endParaRPr>
                    </a:p>
                    <a:p>
                      <a:pPr indent="0" lvl="0" marL="0" marR="0" rtl="0" algn="ctr">
                        <a:lnSpc>
                          <a:spcPct val="115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Ongoing Supports</a:t>
                      </a:r>
                      <a:endParaRPr b="1"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15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Indicators of Success</a:t>
                      </a:r>
                      <a:endParaRPr b="1"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15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Start, End Date &amp; # of Hours</a:t>
                      </a:r>
                      <a:endParaRPr b="1"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15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Resources, Estimated Cost &amp; Funding Source</a:t>
                      </a:r>
                      <a:endParaRPr b="1"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6644925">
                <a:tc>
                  <a:txBody>
                    <a:bodyPr/>
                    <a:lstStyle/>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Unit Internalization</a:t>
                      </a:r>
                      <a:endParaRPr b="1"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400"/>
                        <a:buFont typeface="Arial"/>
                        <a:buNone/>
                      </a:pPr>
                      <a:r>
                        <a:rPr lang="en-US" sz="1400" u="none" cap="none" strike="noStrike">
                          <a:latin typeface="Poppins"/>
                          <a:ea typeface="Poppins"/>
                          <a:cs typeface="Poppins"/>
                          <a:sym typeface="Poppins"/>
                        </a:rPr>
                        <a:t>This professional learning experience builds teacher capacity to deeply understand and internalize high-quality instructional resources (HQIR) through a structured unit internalization process. Teachers engage in unpacking standards, analyzing unit assessments, identifying key knowledge and skills, anticipating student misconceptions, and aligning daily instruction to rigorous outcomes. The learning includes collaborative planning, modeling, and coaching cycles to ensure internalization translates into high-quality classroom instruction.</a:t>
                      </a:r>
                      <a:endParaRPr sz="14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Target Audience: </a:t>
                      </a:r>
                      <a:r>
                        <a:rPr lang="en-US" sz="1600" u="none" cap="none" strike="noStrike">
                          <a:latin typeface="Poppins"/>
                          <a:ea typeface="Poppins"/>
                          <a:cs typeface="Poppins"/>
                          <a:sym typeface="Poppins"/>
                        </a:rPr>
                        <a:t>All (math, ELA, Social Studies, Science, UA) teachers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The outcomes/intended results  for new teachers will be focused around the following categories:</a:t>
                      </a:r>
                      <a:endParaRPr b="1" sz="1600" u="none" cap="none" strike="noStrike">
                        <a:latin typeface="Poppins"/>
                        <a:ea typeface="Poppins"/>
                        <a:cs typeface="Poppins"/>
                        <a:sym typeface="Poppins"/>
                      </a:endParaRPr>
                    </a:p>
                    <a:p>
                      <a:pPr indent="-330200" lvl="0" marL="457200" marR="0" rtl="0" algn="l">
                        <a:lnSpc>
                          <a:spcPct val="100000"/>
                        </a:lnSpc>
                        <a:spcBef>
                          <a:spcPts val="0"/>
                        </a:spcBef>
                        <a:spcAft>
                          <a:spcPts val="0"/>
                        </a:spcAft>
                        <a:buClr>
                          <a:srgbClr val="000000"/>
                        </a:buClr>
                        <a:buSzPts val="1600"/>
                        <a:buFont typeface="Poppins"/>
                        <a:buChar char="●"/>
                      </a:pPr>
                      <a:r>
                        <a:rPr lang="en-US" sz="1600" u="none" cap="none" strike="noStrike">
                          <a:latin typeface="Poppins"/>
                          <a:ea typeface="Poppins"/>
                          <a:cs typeface="Poppins"/>
                          <a:sym typeface="Poppins"/>
                        </a:rPr>
                        <a:t>Creating Unit Plans</a:t>
                      </a:r>
                      <a:endParaRPr sz="1600" u="none" cap="none" strike="noStrike">
                        <a:latin typeface="Poppins"/>
                        <a:ea typeface="Poppins"/>
                        <a:cs typeface="Poppins"/>
                        <a:sym typeface="Poppins"/>
                      </a:endParaRPr>
                    </a:p>
                    <a:p>
                      <a:pPr indent="-330200" lvl="0" marL="457200" marR="0" rtl="0" algn="l">
                        <a:lnSpc>
                          <a:spcPct val="100000"/>
                        </a:lnSpc>
                        <a:spcBef>
                          <a:spcPts val="0"/>
                        </a:spcBef>
                        <a:spcAft>
                          <a:spcPts val="0"/>
                        </a:spcAft>
                        <a:buClr>
                          <a:srgbClr val="000000"/>
                        </a:buClr>
                        <a:buSzPts val="1600"/>
                        <a:buFont typeface="Poppins"/>
                        <a:buChar char="●"/>
                      </a:pPr>
                      <a:r>
                        <a:rPr lang="en-US" sz="1600" u="none" cap="none" strike="noStrike">
                          <a:latin typeface="Poppins"/>
                          <a:ea typeface="Poppins"/>
                          <a:cs typeface="Poppins"/>
                          <a:sym typeface="Poppins"/>
                        </a:rPr>
                        <a:t>Deconstruction of standards</a:t>
                      </a:r>
                      <a:endParaRPr sz="1600" u="none" cap="none" strike="noStrike">
                        <a:latin typeface="Poppins"/>
                        <a:ea typeface="Poppins"/>
                        <a:cs typeface="Poppins"/>
                        <a:sym typeface="Poppins"/>
                      </a:endParaRPr>
                    </a:p>
                    <a:p>
                      <a:pPr indent="-330200" lvl="0" marL="457200" marR="0" rtl="0" algn="l">
                        <a:lnSpc>
                          <a:spcPct val="100000"/>
                        </a:lnSpc>
                        <a:spcBef>
                          <a:spcPts val="0"/>
                        </a:spcBef>
                        <a:spcAft>
                          <a:spcPts val="0"/>
                        </a:spcAft>
                        <a:buClr>
                          <a:srgbClr val="000000"/>
                        </a:buClr>
                        <a:buSzPts val="1600"/>
                        <a:buFont typeface="Poppins"/>
                        <a:buChar char="●"/>
                      </a:pPr>
                      <a:r>
                        <a:rPr lang="en-US" sz="1600" u="none" cap="none" strike="noStrike">
                          <a:latin typeface="Poppins"/>
                          <a:ea typeface="Poppins"/>
                          <a:cs typeface="Poppins"/>
                          <a:sym typeface="Poppins"/>
                        </a:rPr>
                        <a:t>Creating Assessments</a:t>
                      </a:r>
                      <a:endParaRPr sz="1600" u="none" cap="none" strike="noStrike">
                        <a:latin typeface="Poppins"/>
                        <a:ea typeface="Poppins"/>
                        <a:cs typeface="Poppins"/>
                        <a:sym typeface="Poppins"/>
                      </a:endParaRPr>
                    </a:p>
                    <a:p>
                      <a:pPr indent="-330200" lvl="0" marL="457200" marR="0" rtl="0" algn="l">
                        <a:lnSpc>
                          <a:spcPct val="100000"/>
                        </a:lnSpc>
                        <a:spcBef>
                          <a:spcPts val="0"/>
                        </a:spcBef>
                        <a:spcAft>
                          <a:spcPts val="0"/>
                        </a:spcAft>
                        <a:buClr>
                          <a:srgbClr val="000000"/>
                        </a:buClr>
                        <a:buSzPts val="1600"/>
                        <a:buFont typeface="Poppins"/>
                        <a:buChar char="●"/>
                      </a:pPr>
                      <a:r>
                        <a:rPr lang="en-US" sz="1600" u="none" cap="none" strike="noStrike">
                          <a:latin typeface="Poppins"/>
                          <a:ea typeface="Poppins"/>
                          <a:cs typeface="Poppins"/>
                          <a:sym typeface="Poppins"/>
                        </a:rPr>
                        <a:t>Creating Learning Targets </a:t>
                      </a:r>
                      <a:endParaRPr sz="1600" u="none" cap="none" strike="noStrike">
                        <a:latin typeface="Poppins"/>
                        <a:ea typeface="Poppins"/>
                        <a:cs typeface="Poppins"/>
                        <a:sym typeface="Poppins"/>
                      </a:endParaRPr>
                    </a:p>
                    <a:p>
                      <a:pPr indent="-330200" lvl="0" marL="457200" marR="0" rtl="0" algn="l">
                        <a:lnSpc>
                          <a:spcPct val="100000"/>
                        </a:lnSpc>
                        <a:spcBef>
                          <a:spcPts val="0"/>
                        </a:spcBef>
                        <a:spcAft>
                          <a:spcPts val="0"/>
                        </a:spcAft>
                        <a:buClr>
                          <a:srgbClr val="000000"/>
                        </a:buClr>
                        <a:buSzPts val="1600"/>
                        <a:buFont typeface="Poppins"/>
                        <a:buChar char="●"/>
                      </a:pPr>
                      <a:r>
                        <a:rPr lang="en-US" sz="1600" u="none" cap="none" strike="noStrike">
                          <a:latin typeface="Poppins"/>
                          <a:ea typeface="Poppins"/>
                          <a:cs typeface="Poppins"/>
                          <a:sym typeface="Poppins"/>
                        </a:rPr>
                        <a:t>Creating Daily Lesson Plans</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t/>
                      </a:r>
                      <a:endParaRPr b="1"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1100"/>
                        <a:buFont typeface="Arial"/>
                        <a:buNone/>
                      </a:pPr>
                      <a:r>
                        <a:rPr b="1" lang="en-US" sz="1450" u="none" cap="none" strike="noStrike">
                          <a:solidFill>
                            <a:schemeClr val="dk1"/>
                          </a:solidFill>
                          <a:latin typeface="Inter"/>
                          <a:ea typeface="Inter"/>
                          <a:cs typeface="Inter"/>
                          <a:sym typeface="Inter"/>
                        </a:rPr>
                        <a:t>What data (student work samples, grade-level assessments, classroom observations, etc.) will be considered and gathered?</a:t>
                      </a:r>
                      <a:endParaRPr b="1" sz="1450" u="none" cap="none" strike="noStrike">
                        <a:solidFill>
                          <a:schemeClr val="dk1"/>
                        </a:solidFill>
                        <a:latin typeface="Inter"/>
                        <a:ea typeface="Inter"/>
                        <a:cs typeface="Inter"/>
                        <a:sym typeface="Inter"/>
                      </a:endParaRPr>
                    </a:p>
                    <a:p>
                      <a:pPr indent="-320675" lvl="0" marL="457200" marR="0" rtl="0" algn="l">
                        <a:lnSpc>
                          <a:spcPct val="100000"/>
                        </a:lnSpc>
                        <a:spcBef>
                          <a:spcPts val="0"/>
                        </a:spcBef>
                        <a:spcAft>
                          <a:spcPts val="0"/>
                        </a:spcAft>
                        <a:buClr>
                          <a:schemeClr val="dk1"/>
                        </a:buClr>
                        <a:buSzPts val="1450"/>
                        <a:buFont typeface="Inter"/>
                        <a:buChar char="●"/>
                      </a:pPr>
                      <a:r>
                        <a:rPr lang="en-US" sz="1450" u="none" cap="none" strike="noStrike">
                          <a:solidFill>
                            <a:schemeClr val="dk1"/>
                          </a:solidFill>
                          <a:latin typeface="Inter"/>
                          <a:ea typeface="Inter"/>
                          <a:cs typeface="Inter"/>
                          <a:sym typeface="Inter"/>
                        </a:rPr>
                        <a:t>Lesson plans aligned to unit internalization templates</a:t>
                      </a:r>
                      <a:endParaRPr sz="1450" u="none" cap="none" strike="noStrike">
                        <a:solidFill>
                          <a:schemeClr val="dk1"/>
                        </a:solidFill>
                        <a:latin typeface="Inter"/>
                        <a:ea typeface="Inter"/>
                        <a:cs typeface="Inter"/>
                        <a:sym typeface="Inter"/>
                      </a:endParaRPr>
                    </a:p>
                    <a:p>
                      <a:pPr indent="-320675" lvl="0" marL="457200" marR="0" rtl="0" algn="l">
                        <a:lnSpc>
                          <a:spcPct val="100000"/>
                        </a:lnSpc>
                        <a:spcBef>
                          <a:spcPts val="0"/>
                        </a:spcBef>
                        <a:spcAft>
                          <a:spcPts val="0"/>
                        </a:spcAft>
                        <a:buClr>
                          <a:schemeClr val="dk1"/>
                        </a:buClr>
                        <a:buSzPts val="1450"/>
                        <a:buFont typeface="Inter"/>
                        <a:buChar char="●"/>
                      </a:pPr>
                      <a:r>
                        <a:rPr lang="en-US" sz="1450" u="none" cap="none" strike="noStrike">
                          <a:solidFill>
                            <a:schemeClr val="dk1"/>
                          </a:solidFill>
                          <a:latin typeface="Inter"/>
                          <a:ea typeface="Inter"/>
                          <a:cs typeface="Inter"/>
                          <a:sym typeface="Inter"/>
                        </a:rPr>
                        <a:t>Classroom observation and walkthrough data (focus on alignment &amp; rigor)</a:t>
                      </a:r>
                      <a:endParaRPr sz="1450" u="none" cap="none" strike="noStrike">
                        <a:solidFill>
                          <a:schemeClr val="dk1"/>
                        </a:solidFill>
                        <a:latin typeface="Inter"/>
                        <a:ea typeface="Inter"/>
                        <a:cs typeface="Inter"/>
                        <a:sym typeface="Inter"/>
                      </a:endParaRPr>
                    </a:p>
                    <a:p>
                      <a:pPr indent="-320675" lvl="0" marL="457200" marR="0" rtl="0" algn="l">
                        <a:lnSpc>
                          <a:spcPct val="100000"/>
                        </a:lnSpc>
                        <a:spcBef>
                          <a:spcPts val="0"/>
                        </a:spcBef>
                        <a:spcAft>
                          <a:spcPts val="0"/>
                        </a:spcAft>
                        <a:buClr>
                          <a:schemeClr val="dk1"/>
                        </a:buClr>
                        <a:buSzPts val="1450"/>
                        <a:buFont typeface="Inter"/>
                        <a:buChar char="●"/>
                      </a:pPr>
                      <a:r>
                        <a:rPr lang="en-US" sz="1450" u="none" cap="none" strike="noStrike">
                          <a:solidFill>
                            <a:schemeClr val="dk1"/>
                          </a:solidFill>
                          <a:latin typeface="Inter"/>
                          <a:ea typeface="Inter"/>
                          <a:cs typeface="Inter"/>
                          <a:sym typeface="Inter"/>
                        </a:rPr>
                        <a:t>Student work samples tied to unit tasks</a:t>
                      </a:r>
                      <a:endParaRPr sz="1450" u="none" cap="none" strike="noStrike">
                        <a:solidFill>
                          <a:schemeClr val="dk1"/>
                        </a:solidFill>
                        <a:latin typeface="Inter"/>
                        <a:ea typeface="Inter"/>
                        <a:cs typeface="Inter"/>
                        <a:sym typeface="Inter"/>
                      </a:endParaRPr>
                    </a:p>
                    <a:p>
                      <a:pPr indent="-320675" lvl="0" marL="457200" marR="0" rtl="0" algn="l">
                        <a:lnSpc>
                          <a:spcPct val="100000"/>
                        </a:lnSpc>
                        <a:spcBef>
                          <a:spcPts val="0"/>
                        </a:spcBef>
                        <a:spcAft>
                          <a:spcPts val="0"/>
                        </a:spcAft>
                        <a:buClr>
                          <a:schemeClr val="dk1"/>
                        </a:buClr>
                        <a:buSzPts val="1450"/>
                        <a:buFont typeface="Inter"/>
                        <a:buChar char="●"/>
                      </a:pPr>
                      <a:r>
                        <a:rPr lang="en-US" sz="1450" u="none" cap="none" strike="noStrike">
                          <a:solidFill>
                            <a:schemeClr val="dk1"/>
                          </a:solidFill>
                          <a:latin typeface="Inter"/>
                          <a:ea typeface="Inter"/>
                          <a:cs typeface="Inter"/>
                          <a:sym typeface="Inter"/>
                        </a:rPr>
                        <a:t>Formative and unit assessment results</a:t>
                      </a:r>
                      <a:endParaRPr sz="1450" u="none" cap="none" strike="noStrike">
                        <a:solidFill>
                          <a:schemeClr val="dk1"/>
                        </a:solidFill>
                        <a:latin typeface="Inter"/>
                        <a:ea typeface="Inter"/>
                        <a:cs typeface="Inter"/>
                        <a:sym typeface="Inter"/>
                      </a:endParaRPr>
                    </a:p>
                    <a:p>
                      <a:pPr indent="-320675" lvl="0" marL="457200" marR="0" rtl="0" algn="l">
                        <a:lnSpc>
                          <a:spcPct val="100000"/>
                        </a:lnSpc>
                        <a:spcBef>
                          <a:spcPts val="0"/>
                        </a:spcBef>
                        <a:spcAft>
                          <a:spcPts val="0"/>
                        </a:spcAft>
                        <a:buClr>
                          <a:schemeClr val="dk1"/>
                        </a:buClr>
                        <a:buSzPts val="1450"/>
                        <a:buFont typeface="Inter"/>
                        <a:buChar char="●"/>
                      </a:pPr>
                      <a:r>
                        <a:rPr lang="en-US" sz="1450" u="none" cap="none" strike="noStrike">
                          <a:solidFill>
                            <a:schemeClr val="dk1"/>
                          </a:solidFill>
                          <a:latin typeface="Inter"/>
                          <a:ea typeface="Inter"/>
                          <a:cs typeface="Inter"/>
                          <a:sym typeface="Inter"/>
                        </a:rPr>
                        <a:t>PLC artifacts (internalization protocols, notes, adjustments)</a:t>
                      </a:r>
                      <a:endParaRPr sz="1450" u="none" cap="none" strike="noStrike">
                        <a:solidFill>
                          <a:schemeClr val="dk1"/>
                        </a:solidFill>
                        <a:latin typeface="Inter"/>
                        <a:ea typeface="Inter"/>
                        <a:cs typeface="Inter"/>
                        <a:sym typeface="Inter"/>
                      </a:endParaRPr>
                    </a:p>
                    <a:p>
                      <a:pPr indent="0" lvl="0" marL="0" marR="0" rtl="0" algn="l">
                        <a:lnSpc>
                          <a:spcPct val="100000"/>
                        </a:lnSpc>
                        <a:spcBef>
                          <a:spcPts val="0"/>
                        </a:spcBef>
                        <a:spcAft>
                          <a:spcPts val="0"/>
                        </a:spcAft>
                        <a:buClr>
                          <a:schemeClr val="dk1"/>
                        </a:buClr>
                        <a:buSzPts val="1100"/>
                        <a:buFont typeface="Arial"/>
                        <a:buNone/>
                      </a:pPr>
                      <a:r>
                        <a:t/>
                      </a:r>
                      <a:endParaRPr sz="1450" u="none" cap="none" strike="noStrike">
                        <a:solidFill>
                          <a:schemeClr val="dk1"/>
                        </a:solidFill>
                        <a:latin typeface="Inter"/>
                        <a:ea typeface="Inter"/>
                        <a:cs typeface="Inter"/>
                        <a:sym typeface="Inter"/>
                      </a:endParaRPr>
                    </a:p>
                    <a:p>
                      <a:pPr indent="0" lvl="0" marL="0" marR="0" rtl="0" algn="l">
                        <a:lnSpc>
                          <a:spcPct val="100000"/>
                        </a:lnSpc>
                        <a:spcBef>
                          <a:spcPts val="0"/>
                        </a:spcBef>
                        <a:spcAft>
                          <a:spcPts val="0"/>
                        </a:spcAft>
                        <a:buClr>
                          <a:srgbClr val="000000"/>
                        </a:buClr>
                        <a:buSzPts val="1450"/>
                        <a:buFont typeface="Arial"/>
                        <a:buNone/>
                      </a:pPr>
                      <a:r>
                        <a:rPr b="1" lang="en-US" sz="1450" u="none" cap="none" strike="noStrike">
                          <a:solidFill>
                            <a:schemeClr val="dk1"/>
                          </a:solidFill>
                          <a:latin typeface="Inter"/>
                          <a:ea typeface="Inter"/>
                          <a:cs typeface="Inter"/>
                          <a:sym typeface="Inter"/>
                        </a:rPr>
                        <a:t>Who is responsible for gathering data? </a:t>
                      </a:r>
                      <a:endParaRPr sz="1450" u="none" cap="none" strike="noStrike">
                        <a:solidFill>
                          <a:schemeClr val="dk1"/>
                        </a:solidFill>
                        <a:latin typeface="Inter"/>
                        <a:ea typeface="Inter"/>
                        <a:cs typeface="Inter"/>
                        <a:sym typeface="Inter"/>
                      </a:endParaRPr>
                    </a:p>
                    <a:p>
                      <a:pPr indent="-320675" lvl="0" marL="457200" marR="0" rtl="0" algn="l">
                        <a:lnSpc>
                          <a:spcPct val="100000"/>
                        </a:lnSpc>
                        <a:spcBef>
                          <a:spcPts val="0"/>
                        </a:spcBef>
                        <a:spcAft>
                          <a:spcPts val="0"/>
                        </a:spcAft>
                        <a:buClr>
                          <a:schemeClr val="dk1"/>
                        </a:buClr>
                        <a:buSzPts val="1450"/>
                        <a:buFont typeface="Inter"/>
                        <a:buChar char="●"/>
                      </a:pPr>
                      <a:r>
                        <a:rPr lang="en-US" sz="1450" u="none" cap="none" strike="noStrike">
                          <a:solidFill>
                            <a:schemeClr val="dk1"/>
                          </a:solidFill>
                          <a:latin typeface="Inter"/>
                          <a:ea typeface="Inter"/>
                          <a:cs typeface="Inter"/>
                          <a:sym typeface="Inter"/>
                        </a:rPr>
                        <a:t>Instructional Coaches</a:t>
                      </a:r>
                      <a:endParaRPr sz="1450" u="none" cap="none" strike="noStrike">
                        <a:solidFill>
                          <a:schemeClr val="dk1"/>
                        </a:solidFill>
                        <a:latin typeface="Inter"/>
                        <a:ea typeface="Inter"/>
                        <a:cs typeface="Inter"/>
                        <a:sym typeface="Inter"/>
                      </a:endParaRPr>
                    </a:p>
                    <a:p>
                      <a:pPr indent="-320675" lvl="0" marL="457200" marR="0" rtl="0" algn="l">
                        <a:lnSpc>
                          <a:spcPct val="100000"/>
                        </a:lnSpc>
                        <a:spcBef>
                          <a:spcPts val="0"/>
                        </a:spcBef>
                        <a:spcAft>
                          <a:spcPts val="0"/>
                        </a:spcAft>
                        <a:buClr>
                          <a:schemeClr val="dk1"/>
                        </a:buClr>
                        <a:buSzPts val="1450"/>
                        <a:buFont typeface="Inter"/>
                        <a:buChar char="●"/>
                      </a:pPr>
                      <a:r>
                        <a:rPr lang="en-US" sz="1450" u="none" cap="none" strike="noStrike">
                          <a:solidFill>
                            <a:schemeClr val="dk1"/>
                          </a:solidFill>
                          <a:latin typeface="Inter"/>
                          <a:ea typeface="Inter"/>
                          <a:cs typeface="Inter"/>
                          <a:sym typeface="Inter"/>
                        </a:rPr>
                        <a:t>Content Team Leads / PLC Facilitators</a:t>
                      </a:r>
                      <a:endParaRPr sz="1450" u="none" cap="none" strike="noStrike">
                        <a:solidFill>
                          <a:schemeClr val="dk1"/>
                        </a:solidFill>
                        <a:latin typeface="Inter"/>
                        <a:ea typeface="Inter"/>
                        <a:cs typeface="Inter"/>
                        <a:sym typeface="Inter"/>
                      </a:endParaRPr>
                    </a:p>
                    <a:p>
                      <a:pPr indent="-320675" lvl="0" marL="457200" marR="0" rtl="0" algn="l">
                        <a:lnSpc>
                          <a:spcPct val="100000"/>
                        </a:lnSpc>
                        <a:spcBef>
                          <a:spcPts val="0"/>
                        </a:spcBef>
                        <a:spcAft>
                          <a:spcPts val="0"/>
                        </a:spcAft>
                        <a:buClr>
                          <a:schemeClr val="dk1"/>
                        </a:buClr>
                        <a:buSzPts val="1450"/>
                        <a:buFont typeface="Inter"/>
                        <a:buChar char="●"/>
                      </a:pPr>
                      <a:r>
                        <a:rPr lang="en-US" sz="1450" u="none" cap="none" strike="noStrike">
                          <a:solidFill>
                            <a:schemeClr val="dk1"/>
                          </a:solidFill>
                          <a:latin typeface="Inter"/>
                          <a:ea typeface="Inter"/>
                          <a:cs typeface="Inter"/>
                          <a:sym typeface="Inter"/>
                        </a:rPr>
                        <a:t>Building Administrators</a:t>
                      </a:r>
                      <a:endParaRPr sz="1450" u="none" cap="none" strike="noStrike">
                        <a:solidFill>
                          <a:schemeClr val="dk1"/>
                        </a:solidFill>
                        <a:latin typeface="Inter"/>
                        <a:ea typeface="Inter"/>
                        <a:cs typeface="Inter"/>
                        <a:sym typeface="Inter"/>
                      </a:endParaRPr>
                    </a:p>
                    <a:p>
                      <a:pPr indent="-320675" lvl="0" marL="457200" marR="0" rtl="0" algn="l">
                        <a:lnSpc>
                          <a:spcPct val="100000"/>
                        </a:lnSpc>
                        <a:spcBef>
                          <a:spcPts val="0"/>
                        </a:spcBef>
                        <a:spcAft>
                          <a:spcPts val="0"/>
                        </a:spcAft>
                        <a:buClr>
                          <a:schemeClr val="dk1"/>
                        </a:buClr>
                        <a:buSzPts val="1450"/>
                        <a:buFont typeface="Inter"/>
                        <a:buChar char="●"/>
                      </a:pPr>
                      <a:r>
                        <a:rPr lang="en-US" sz="1450" u="none" cap="none" strike="noStrike">
                          <a:solidFill>
                            <a:schemeClr val="dk1"/>
                          </a:solidFill>
                          <a:latin typeface="Inter"/>
                          <a:ea typeface="Inter"/>
                          <a:cs typeface="Inter"/>
                          <a:sym typeface="Inter"/>
                        </a:rPr>
                        <a:t>Teachers (artifact submission and reflection)</a:t>
                      </a:r>
                      <a:endParaRPr sz="1450" u="none" cap="none" strike="noStrike">
                        <a:solidFill>
                          <a:schemeClr val="dk1"/>
                        </a:solidFill>
                        <a:latin typeface="Inter"/>
                        <a:ea typeface="Inter"/>
                        <a:cs typeface="Inter"/>
                        <a:sym typeface="Inter"/>
                      </a:endParaRPr>
                    </a:p>
                    <a:p>
                      <a:pPr indent="0" lvl="0" marL="0" marR="0" rtl="0" algn="l">
                        <a:lnSpc>
                          <a:spcPct val="100000"/>
                        </a:lnSpc>
                        <a:spcBef>
                          <a:spcPts val="0"/>
                        </a:spcBef>
                        <a:spcAft>
                          <a:spcPts val="0"/>
                        </a:spcAft>
                        <a:buClr>
                          <a:schemeClr val="dk1"/>
                        </a:buClr>
                        <a:buSzPts val="1100"/>
                        <a:buFont typeface="Arial"/>
                        <a:buNone/>
                      </a:pPr>
                      <a:r>
                        <a:t/>
                      </a:r>
                      <a:endParaRPr sz="1450" u="none" cap="none" strike="noStrike">
                        <a:solidFill>
                          <a:schemeClr val="dk1"/>
                        </a:solidFill>
                        <a:latin typeface="Inter"/>
                        <a:ea typeface="Inter"/>
                        <a:cs typeface="Inter"/>
                        <a:sym typeface="Inter"/>
                      </a:endParaRPr>
                    </a:p>
                    <a:p>
                      <a:pPr indent="0" lvl="0" marL="0" marR="0" rtl="0" algn="l">
                        <a:lnSpc>
                          <a:spcPct val="100000"/>
                        </a:lnSpc>
                        <a:spcBef>
                          <a:spcPts val="0"/>
                        </a:spcBef>
                        <a:spcAft>
                          <a:spcPts val="0"/>
                        </a:spcAft>
                        <a:buClr>
                          <a:schemeClr val="dk1"/>
                        </a:buClr>
                        <a:buSzPts val="1100"/>
                        <a:buFont typeface="Arial"/>
                        <a:buNone/>
                      </a:pPr>
                      <a:r>
                        <a:rPr b="1" lang="en-US" sz="1450" u="none" cap="none" strike="noStrike">
                          <a:solidFill>
                            <a:schemeClr val="dk1"/>
                          </a:solidFill>
                          <a:latin typeface="Inter"/>
                          <a:ea typeface="Inter"/>
                          <a:cs typeface="Inter"/>
                          <a:sym typeface="Inter"/>
                        </a:rPr>
                        <a:t>How frequently will data be analyzed?</a:t>
                      </a:r>
                      <a:r>
                        <a:rPr lang="en-US" sz="1450" u="none" cap="none" strike="noStrike">
                          <a:solidFill>
                            <a:schemeClr val="dk1"/>
                          </a:solidFill>
                          <a:latin typeface="Inter"/>
                          <a:ea typeface="Inter"/>
                          <a:cs typeface="Inter"/>
                          <a:sym typeface="Inter"/>
                        </a:rPr>
                        <a:t> </a:t>
                      </a:r>
                      <a:endParaRPr sz="1450" u="none" cap="none" strike="noStrike">
                        <a:solidFill>
                          <a:schemeClr val="dk1"/>
                        </a:solidFill>
                        <a:latin typeface="Inter"/>
                        <a:ea typeface="Inter"/>
                        <a:cs typeface="Inter"/>
                        <a:sym typeface="Inter"/>
                      </a:endParaRPr>
                    </a:p>
                    <a:p>
                      <a:pPr indent="-320675" lvl="0" marL="457200" marR="0" rtl="0" algn="l">
                        <a:lnSpc>
                          <a:spcPct val="100000"/>
                        </a:lnSpc>
                        <a:spcBef>
                          <a:spcPts val="0"/>
                        </a:spcBef>
                        <a:spcAft>
                          <a:spcPts val="0"/>
                        </a:spcAft>
                        <a:buClr>
                          <a:schemeClr val="dk1"/>
                        </a:buClr>
                        <a:buSzPts val="1450"/>
                        <a:buFont typeface="Inter"/>
                        <a:buChar char="●"/>
                      </a:pPr>
                      <a:r>
                        <a:rPr lang="en-US" sz="1450" u="none" cap="none" strike="noStrike">
                          <a:solidFill>
                            <a:schemeClr val="dk1"/>
                          </a:solidFill>
                          <a:latin typeface="Inter"/>
                          <a:ea typeface="Inter"/>
                          <a:cs typeface="Inter"/>
                          <a:sym typeface="Inter"/>
                        </a:rPr>
                        <a:t>Weekly PLC/unit internalization meetings</a:t>
                      </a:r>
                      <a:endParaRPr sz="1450" u="none" cap="none" strike="noStrike">
                        <a:solidFill>
                          <a:schemeClr val="dk1"/>
                        </a:solidFill>
                        <a:latin typeface="Inter"/>
                        <a:ea typeface="Inter"/>
                        <a:cs typeface="Inter"/>
                        <a:sym typeface="Inter"/>
                      </a:endParaRPr>
                    </a:p>
                    <a:p>
                      <a:pPr indent="-320675" lvl="0" marL="457200" marR="0" rtl="0" algn="l">
                        <a:lnSpc>
                          <a:spcPct val="100000"/>
                        </a:lnSpc>
                        <a:spcBef>
                          <a:spcPts val="0"/>
                        </a:spcBef>
                        <a:spcAft>
                          <a:spcPts val="0"/>
                        </a:spcAft>
                        <a:buClr>
                          <a:schemeClr val="dk1"/>
                        </a:buClr>
                        <a:buSzPts val="1450"/>
                        <a:buFont typeface="Inter"/>
                        <a:buChar char="●"/>
                      </a:pPr>
                      <a:r>
                        <a:rPr lang="en-US" sz="1450" u="none" cap="none" strike="noStrike">
                          <a:solidFill>
                            <a:schemeClr val="dk1"/>
                          </a:solidFill>
                          <a:latin typeface="Inter"/>
                          <a:ea typeface="Inter"/>
                          <a:cs typeface="Inter"/>
                          <a:sym typeface="Inter"/>
                        </a:rPr>
                        <a:t>Monthly review of observation and student performance data</a:t>
                      </a:r>
                      <a:endParaRPr sz="1450" u="none" cap="none" strike="noStrike">
                        <a:solidFill>
                          <a:schemeClr val="dk1"/>
                        </a:solidFill>
                        <a:latin typeface="Inter"/>
                        <a:ea typeface="Inter"/>
                        <a:cs typeface="Inter"/>
                        <a:sym typeface="Inter"/>
                      </a:endParaRPr>
                    </a:p>
                    <a:p>
                      <a:pPr indent="-320675" lvl="0" marL="457200" marR="0" rtl="0" algn="l">
                        <a:lnSpc>
                          <a:spcPct val="100000"/>
                        </a:lnSpc>
                        <a:spcBef>
                          <a:spcPts val="0"/>
                        </a:spcBef>
                        <a:spcAft>
                          <a:spcPts val="0"/>
                        </a:spcAft>
                        <a:buClr>
                          <a:schemeClr val="dk1"/>
                        </a:buClr>
                        <a:buSzPts val="1450"/>
                        <a:buFont typeface="Inter"/>
                        <a:buChar char="●"/>
                      </a:pPr>
                      <a:r>
                        <a:rPr lang="en-US" sz="1450" u="none" cap="none" strike="noStrike">
                          <a:solidFill>
                            <a:schemeClr val="dk1"/>
                          </a:solidFill>
                          <a:latin typeface="Inter"/>
                          <a:ea typeface="Inter"/>
                          <a:cs typeface="Inter"/>
                          <a:sym typeface="Inter"/>
                        </a:rPr>
                        <a:t>Quarterly data review cycles</a:t>
                      </a:r>
                      <a:endParaRPr sz="1450" u="none" cap="none" strike="noStrike">
                        <a:solidFill>
                          <a:schemeClr val="dk1"/>
                        </a:solidFill>
                        <a:latin typeface="Inter"/>
                        <a:ea typeface="Inter"/>
                        <a:cs typeface="Inter"/>
                        <a:sym typeface="Inter"/>
                      </a:endParaRPr>
                    </a:p>
                    <a:p>
                      <a:pPr indent="0" lvl="0" marL="0" marR="0" rtl="0" algn="l">
                        <a:lnSpc>
                          <a:spcPct val="100000"/>
                        </a:lnSpc>
                        <a:spcBef>
                          <a:spcPts val="0"/>
                        </a:spcBef>
                        <a:spcAft>
                          <a:spcPts val="0"/>
                        </a:spcAft>
                        <a:buClr>
                          <a:schemeClr val="dk1"/>
                        </a:buClr>
                        <a:buSzPts val="1100"/>
                        <a:buFont typeface="Arial"/>
                        <a:buNone/>
                      </a:pPr>
                      <a:r>
                        <a:t/>
                      </a:r>
                      <a:endParaRPr sz="1450" u="none" cap="none" strike="noStrike">
                        <a:solidFill>
                          <a:schemeClr val="dk1"/>
                        </a:solidFill>
                        <a:latin typeface="Inter"/>
                        <a:ea typeface="Inter"/>
                        <a:cs typeface="Inter"/>
                        <a:sym typeface="Inter"/>
                      </a:endParaRPr>
                    </a:p>
                    <a:p>
                      <a:pPr indent="0" lvl="0" marL="0" marR="0" rtl="0" algn="l">
                        <a:lnSpc>
                          <a:spcPct val="100000"/>
                        </a:lnSpc>
                        <a:spcBef>
                          <a:spcPts val="0"/>
                        </a:spcBef>
                        <a:spcAft>
                          <a:spcPts val="0"/>
                        </a:spcAft>
                        <a:buClr>
                          <a:schemeClr val="dk1"/>
                        </a:buClr>
                        <a:buSzPts val="1100"/>
                        <a:buFont typeface="Arial"/>
                        <a:buNone/>
                      </a:pPr>
                      <a:r>
                        <a:rPr b="1" lang="en-US" sz="1450" u="none" cap="none" strike="noStrike">
                          <a:solidFill>
                            <a:schemeClr val="dk1"/>
                          </a:solidFill>
                          <a:latin typeface="Inter"/>
                          <a:ea typeface="Inter"/>
                          <a:cs typeface="Inter"/>
                          <a:sym typeface="Inter"/>
                        </a:rPr>
                        <a:t>Ongoing Support: </a:t>
                      </a:r>
                      <a:r>
                        <a:rPr lang="en-US" sz="1450" u="none" cap="none" strike="noStrike">
                          <a:solidFill>
                            <a:schemeClr val="dk1"/>
                          </a:solidFill>
                          <a:latin typeface="Inter"/>
                          <a:ea typeface="Inter"/>
                          <a:cs typeface="Inter"/>
                          <a:sym typeface="Inter"/>
                        </a:rPr>
                        <a:t>Instructional coaches support the work of the learning sessions and provide mini and/or student-centered coaching cycles with ongoing feedback. The Instructional Coach and assigned THRIVE mentors will communicate progress quarterly.</a:t>
                      </a:r>
                      <a:endParaRPr sz="1450" u="none" cap="none" strike="noStrike">
                        <a:solidFill>
                          <a:schemeClr val="dk1"/>
                        </a:solidFill>
                        <a:latin typeface="Inter"/>
                        <a:ea typeface="Inter"/>
                        <a:cs typeface="Inter"/>
                        <a:sym typeface="Inter"/>
                      </a:endParaRPr>
                    </a:p>
                    <a:p>
                      <a:pPr indent="0" lvl="0" marL="0" marR="0" rtl="0" algn="l">
                        <a:lnSpc>
                          <a:spcPct val="100000"/>
                        </a:lnSpc>
                        <a:spcBef>
                          <a:spcPts val="0"/>
                        </a:spcBef>
                        <a:spcAft>
                          <a:spcPts val="0"/>
                        </a:spcAft>
                        <a:buClr>
                          <a:srgbClr val="000000"/>
                        </a:buClr>
                        <a:buSzPts val="1500"/>
                        <a:buFont typeface="Arial"/>
                        <a:buNone/>
                      </a:pPr>
                      <a:r>
                        <a:t/>
                      </a:r>
                      <a:endParaRPr sz="15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1100"/>
                        <a:buFont typeface="Arial"/>
                        <a:buNone/>
                      </a:pPr>
                      <a:r>
                        <a:rPr lang="en-US" sz="1500" u="none" cap="none" strike="noStrike">
                          <a:solidFill>
                            <a:schemeClr val="dk1"/>
                          </a:solidFill>
                          <a:latin typeface="Inter"/>
                          <a:ea typeface="Inter"/>
                          <a:cs typeface="Inter"/>
                          <a:sym typeface="Inter"/>
                        </a:rPr>
                        <a:t>Classroom evaluations from administrators</a:t>
                      </a:r>
                      <a:endParaRPr sz="1500" u="none" cap="none" strike="noStrike">
                        <a:solidFill>
                          <a:schemeClr val="dk1"/>
                        </a:solidFill>
                        <a:latin typeface="Inter"/>
                        <a:ea typeface="Inter"/>
                        <a:cs typeface="Inter"/>
                        <a:sym typeface="Inter"/>
                      </a:endParaRPr>
                    </a:p>
                    <a:p>
                      <a:pPr indent="0" lvl="0" marL="0" marR="0" rtl="0" algn="l">
                        <a:lnSpc>
                          <a:spcPct val="100000"/>
                        </a:lnSpc>
                        <a:spcBef>
                          <a:spcPts val="0"/>
                        </a:spcBef>
                        <a:spcAft>
                          <a:spcPts val="0"/>
                        </a:spcAft>
                        <a:buClr>
                          <a:schemeClr val="dk1"/>
                        </a:buClr>
                        <a:buSzPts val="1100"/>
                        <a:buFont typeface="Arial"/>
                        <a:buNone/>
                      </a:pPr>
                      <a:r>
                        <a:t/>
                      </a:r>
                      <a:endParaRPr sz="1500" u="none" cap="none" strike="noStrike">
                        <a:solidFill>
                          <a:schemeClr val="dk1"/>
                        </a:solidFill>
                        <a:latin typeface="Inter"/>
                        <a:ea typeface="Inter"/>
                        <a:cs typeface="Inter"/>
                        <a:sym typeface="Inter"/>
                      </a:endParaRPr>
                    </a:p>
                    <a:p>
                      <a:pPr indent="0" lvl="0" marL="0" marR="0" rtl="0" algn="l">
                        <a:lnSpc>
                          <a:spcPct val="100000"/>
                        </a:lnSpc>
                        <a:spcBef>
                          <a:spcPts val="0"/>
                        </a:spcBef>
                        <a:spcAft>
                          <a:spcPts val="0"/>
                        </a:spcAft>
                        <a:buClr>
                          <a:schemeClr val="dk1"/>
                        </a:buClr>
                        <a:buSzPts val="1100"/>
                        <a:buFont typeface="Arial"/>
                        <a:buNone/>
                      </a:pPr>
                      <a:r>
                        <a:rPr lang="en-US" sz="1500" u="none" cap="none" strike="noStrike">
                          <a:solidFill>
                            <a:schemeClr val="dk1"/>
                          </a:solidFill>
                          <a:latin typeface="Inter"/>
                          <a:ea typeface="Inter"/>
                          <a:cs typeface="Inter"/>
                          <a:sym typeface="Inter"/>
                        </a:rPr>
                        <a:t>Classroom feedback from the Instructional Coach and MTSS Coach</a:t>
                      </a:r>
                      <a:endParaRPr sz="1500" u="none" cap="none" strike="noStrike">
                        <a:solidFill>
                          <a:schemeClr val="dk1"/>
                        </a:solidFill>
                        <a:latin typeface="Inter"/>
                        <a:ea typeface="Inter"/>
                        <a:cs typeface="Inter"/>
                        <a:sym typeface="Inter"/>
                      </a:endParaRPr>
                    </a:p>
                    <a:p>
                      <a:pPr indent="0" lvl="0" marL="0" marR="0" rtl="0" algn="l">
                        <a:lnSpc>
                          <a:spcPct val="100000"/>
                        </a:lnSpc>
                        <a:spcBef>
                          <a:spcPts val="0"/>
                        </a:spcBef>
                        <a:spcAft>
                          <a:spcPts val="0"/>
                        </a:spcAft>
                        <a:buClr>
                          <a:schemeClr val="dk1"/>
                        </a:buClr>
                        <a:buSzPts val="1100"/>
                        <a:buFont typeface="Arial"/>
                        <a:buNone/>
                      </a:pPr>
                      <a:r>
                        <a:t/>
                      </a:r>
                      <a:endParaRPr sz="1500" u="none" cap="none" strike="noStrike">
                        <a:solidFill>
                          <a:schemeClr val="dk1"/>
                        </a:solidFill>
                        <a:latin typeface="Inter"/>
                        <a:ea typeface="Inter"/>
                        <a:cs typeface="Inter"/>
                        <a:sym typeface="Inter"/>
                      </a:endParaRPr>
                    </a:p>
                    <a:p>
                      <a:pPr indent="0" lvl="0" marL="0" marR="0" rtl="0" algn="l">
                        <a:lnSpc>
                          <a:spcPct val="100000"/>
                        </a:lnSpc>
                        <a:spcBef>
                          <a:spcPts val="0"/>
                        </a:spcBef>
                        <a:spcAft>
                          <a:spcPts val="0"/>
                        </a:spcAft>
                        <a:buClr>
                          <a:schemeClr val="dk1"/>
                        </a:buClr>
                        <a:buSzPts val="1100"/>
                        <a:buFont typeface="Arial"/>
                        <a:buNone/>
                      </a:pPr>
                      <a:r>
                        <a:t/>
                      </a:r>
                      <a:endParaRPr sz="1500" u="none" cap="none" strike="noStrike">
                        <a:solidFill>
                          <a:schemeClr val="dk1"/>
                        </a:solidFill>
                        <a:latin typeface="Inter"/>
                        <a:ea typeface="Inter"/>
                        <a:cs typeface="Inter"/>
                        <a:sym typeface="Inter"/>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Start:</a:t>
                      </a:r>
                      <a:r>
                        <a:rPr lang="en-US" sz="1600" u="none" cap="none" strike="noStrike">
                          <a:latin typeface="Poppins"/>
                          <a:ea typeface="Poppins"/>
                          <a:cs typeface="Poppins"/>
                          <a:sym typeface="Poppins"/>
                        </a:rPr>
                        <a:t> August 2026-May 2027</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lang="en-US" sz="1600" u="none" cap="none" strike="noStrike">
                          <a:latin typeface="Poppins"/>
                          <a:ea typeface="Poppins"/>
                          <a:cs typeface="Poppins"/>
                          <a:sym typeface="Poppins"/>
                        </a:rPr>
                        <a:t>12 hours</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Completion:</a:t>
                      </a:r>
                      <a:r>
                        <a:rPr lang="en-US" sz="1600" u="none" cap="none" strike="noStrike">
                          <a:latin typeface="Poppins"/>
                          <a:ea typeface="Poppins"/>
                          <a:cs typeface="Poppins"/>
                          <a:sym typeface="Poppins"/>
                        </a:rPr>
                        <a:t>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lang="en-US" sz="1600" u="none" cap="none" strike="noStrike">
                          <a:latin typeface="Poppins"/>
                          <a:ea typeface="Poppins"/>
                          <a:cs typeface="Poppins"/>
                          <a:sym typeface="Poppins"/>
                        </a:rPr>
                        <a:t>Unit Plans</a:t>
                      </a:r>
                      <a:endParaRPr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Staffing: </a:t>
                      </a:r>
                      <a:r>
                        <a:rPr lang="en-US" sz="1600" u="none" cap="none" strike="noStrike">
                          <a:latin typeface="Poppins"/>
                          <a:ea typeface="Poppins"/>
                          <a:cs typeface="Poppins"/>
                          <a:sym typeface="Poppins"/>
                        </a:rPr>
                        <a:t>Facilitated by Leadership Team</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Technology &amp; Tools:</a:t>
                      </a:r>
                      <a:r>
                        <a:rPr lang="en-US" sz="1600" u="none" cap="none" strike="noStrike">
                          <a:latin typeface="Poppins"/>
                          <a:ea typeface="Poppins"/>
                          <a:cs typeface="Poppins"/>
                          <a:sym typeface="Poppins"/>
                        </a:rPr>
                        <a:t> </a:t>
                      </a:r>
                      <a:r>
                        <a:rPr b="1" lang="en-US" sz="1600" u="none" cap="none" strike="noStrike">
                          <a:latin typeface="Poppins"/>
                          <a:ea typeface="Poppins"/>
                          <a:cs typeface="Poppins"/>
                          <a:sym typeface="Poppins"/>
                        </a:rPr>
                        <a:t>Time &amp; Release:</a:t>
                      </a:r>
                      <a:r>
                        <a:rPr lang="en-US" sz="1600" u="none" cap="none" strike="noStrike">
                          <a:latin typeface="Poppins"/>
                          <a:ea typeface="Poppins"/>
                          <a:cs typeface="Poppins"/>
                          <a:sym typeface="Poppins"/>
                        </a:rPr>
                        <a:t>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Estimated Cost:</a:t>
                      </a:r>
                      <a:r>
                        <a:rPr lang="en-US" sz="1600" u="none" cap="none" strike="noStrike">
                          <a:latin typeface="Poppins"/>
                          <a:ea typeface="Poppins"/>
                          <a:cs typeface="Poppins"/>
                          <a:sym typeface="Poppins"/>
                        </a:rPr>
                        <a:t>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Funding Sources:</a:t>
                      </a:r>
                      <a:r>
                        <a:rPr lang="en-US" sz="1600" u="none" cap="none" strike="noStrike">
                          <a:latin typeface="Poppins"/>
                          <a:ea typeface="Poppins"/>
                          <a:cs typeface="Poppins"/>
                          <a:sym typeface="Poppins"/>
                        </a:rPr>
                        <a:t> No additional funds needed</a:t>
                      </a:r>
                      <a:endParaRPr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150" name="Google Shape;150;p22"/>
          <p:cNvSpPr txBox="1"/>
          <p:nvPr/>
        </p:nvSpPr>
        <p:spPr>
          <a:xfrm>
            <a:off x="529575" y="120000"/>
            <a:ext cx="17609700" cy="14100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2400"/>
              </a:spcBef>
              <a:spcAft>
                <a:spcPts val="0"/>
              </a:spcAft>
              <a:buClr>
                <a:srgbClr val="000000"/>
              </a:buClr>
              <a:buSzPts val="2400"/>
              <a:buFont typeface="Arial"/>
              <a:buNone/>
            </a:pPr>
            <a:r>
              <a:rPr b="1" i="0" lang="en-US" sz="2400" u="none" cap="none" strike="noStrike">
                <a:solidFill>
                  <a:schemeClr val="dk1"/>
                </a:solidFill>
                <a:latin typeface="Poppins"/>
                <a:ea typeface="Poppins"/>
                <a:cs typeface="Poppins"/>
                <a:sym typeface="Poppins"/>
              </a:rPr>
              <a:t>Focus Area: Unit Internalization </a:t>
            </a:r>
            <a:endParaRPr b="1" i="0" sz="2800" u="none" cap="none" strike="noStrike">
              <a:solidFill>
                <a:schemeClr val="dk1"/>
              </a:solidFill>
              <a:latin typeface="Poppins"/>
              <a:ea typeface="Poppins"/>
              <a:cs typeface="Poppins"/>
              <a:sym typeface="Poppins"/>
            </a:endParaRPr>
          </a:p>
          <a:p>
            <a:pPr indent="0" lvl="0" marL="0" marR="0" rtl="0" algn="l">
              <a:lnSpc>
                <a:spcPct val="100000"/>
              </a:lnSpc>
              <a:spcBef>
                <a:spcPts val="1200"/>
              </a:spcBef>
              <a:spcAft>
                <a:spcPts val="0"/>
              </a:spcAft>
              <a:buClr>
                <a:srgbClr val="000000"/>
              </a:buClr>
              <a:buSzPts val="1600"/>
              <a:buFont typeface="Arial"/>
              <a:buNone/>
            </a:pPr>
            <a:r>
              <a:rPr b="1" i="0" lang="en-US" sz="1600" u="none" cap="none" strike="noStrike">
                <a:solidFill>
                  <a:schemeClr val="dk1"/>
                </a:solidFill>
                <a:latin typeface="Poppins"/>
                <a:ea typeface="Poppins"/>
                <a:cs typeface="Poppins"/>
                <a:sym typeface="Poppins"/>
              </a:rPr>
              <a:t>Short-Term Goal:</a:t>
            </a:r>
            <a:r>
              <a:rPr b="0" i="0" lang="en-US" sz="1600" u="none" cap="none" strike="noStrike">
                <a:solidFill>
                  <a:schemeClr val="dk1"/>
                </a:solidFill>
                <a:latin typeface="Poppins"/>
                <a:ea typeface="Poppins"/>
                <a:cs typeface="Poppins"/>
                <a:sym typeface="Poppins"/>
              </a:rPr>
              <a:t> Create Core Content Unit plans using the unit internalization protocol based on District Unit Plan Policy. </a:t>
            </a:r>
            <a:endParaRPr b="0" i="0" sz="1600" u="none" cap="none" strike="noStrike">
              <a:solidFill>
                <a:schemeClr val="dk1"/>
              </a:solidFill>
              <a:latin typeface="Poppins"/>
              <a:ea typeface="Poppins"/>
              <a:cs typeface="Poppins"/>
              <a:sym typeface="Poppins"/>
            </a:endParaRPr>
          </a:p>
          <a:p>
            <a:pPr indent="0" lvl="0" marL="0" marR="0" rtl="0" algn="l">
              <a:lnSpc>
                <a:spcPct val="115000"/>
              </a:lnSpc>
              <a:spcBef>
                <a:spcPts val="1200"/>
              </a:spcBef>
              <a:spcAft>
                <a:spcPts val="1200"/>
              </a:spcAft>
              <a:buClr>
                <a:srgbClr val="000000"/>
              </a:buClr>
              <a:buSzPts val="1600"/>
              <a:buFont typeface="Arial"/>
              <a:buNone/>
            </a:pPr>
            <a:r>
              <a:rPr b="1" i="0" lang="en-US" sz="1600" u="none" cap="none" strike="noStrike">
                <a:solidFill>
                  <a:schemeClr val="dk1"/>
                </a:solidFill>
                <a:latin typeface="Poppins"/>
                <a:ea typeface="Poppins"/>
                <a:cs typeface="Poppins"/>
                <a:sym typeface="Poppins"/>
              </a:rPr>
              <a:t>Long-Term Goal:</a:t>
            </a:r>
            <a:r>
              <a:rPr b="0" i="0" lang="en-US" sz="1600" u="none" cap="none" strike="noStrike">
                <a:solidFill>
                  <a:schemeClr val="dk1"/>
                </a:solidFill>
                <a:latin typeface="Poppins"/>
                <a:ea typeface="Poppins"/>
                <a:cs typeface="Poppins"/>
                <a:sym typeface="Poppins"/>
              </a:rPr>
              <a:t> 100 percent of teachers will participate in PLC to complete unit internalization using Backwards Design protocol. </a:t>
            </a:r>
            <a:endParaRPr b="0" i="0" sz="1600" u="none" cap="none" strike="noStrike">
              <a:solidFill>
                <a:schemeClr val="dk1"/>
              </a:solidFill>
              <a:latin typeface="Poppins"/>
              <a:ea typeface="Poppins"/>
              <a:cs typeface="Poppins"/>
              <a:sym typeface="Poppins"/>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