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embeddedFontLst>
    <p:embeddedFont>
      <p:font typeface="Roboto Slab"/>
      <p:bold r:id="rId20"/>
    </p:embeddedFont>
    <p:embeddedFont>
      <p:font typeface="Alfa Slab One"/>
      <p:regular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Slab-bold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font" Target="fonts/AlfaSlabOne-regular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d9e46ac220_0_3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d9e46ac220_0_3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d9e46ac220_0_9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3d9e46ac220_0_9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e6cb1bea91_0_1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e6cb1bea91_0_1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3e6cb1bea91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3e6cb1bea91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d9e46ac220_0_7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d9e46ac220_0_7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e6cb1bea91_0_4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e6cb1bea91_0_4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e6cb1bea91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3e6cb1bea91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e6cb1bea91_0_7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e6cb1bea91_0_7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e6cb1bea91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e6cb1bea91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3e6cb1bea91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3e6cb1bea91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3e6cb1bea91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3e6cb1bea91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3e6cb1bea91_0_11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Google Shape;286;g3e6cb1bea91_0_11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3e6cb1bea91_0_15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3e6cb1bea91_0_15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3e6cb1bea91_0_16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0" name="Google Shape;340;g3e6cb1bea91_0_16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13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55" name="Google Shape;55;p13"/>
            <p:cNvSpPr/>
            <p:nvPr/>
          </p:nvSpPr>
          <p:spPr>
            <a:xfrm>
              <a:off x="0" y="0"/>
              <a:ext cx="9144000" cy="190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" name="Google Shape;56;p13"/>
            <p:cNvSpPr/>
            <p:nvPr/>
          </p:nvSpPr>
          <p:spPr>
            <a:xfrm>
              <a:off x="0" y="4953000"/>
              <a:ext cx="9144000" cy="1905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7" name="Google Shape;57;p13"/>
          <p:cNvSpPr txBox="1"/>
          <p:nvPr>
            <p:ph type="ctrTitle"/>
          </p:nvPr>
        </p:nvSpPr>
        <p:spPr>
          <a:xfrm>
            <a:off x="952500" y="808875"/>
            <a:ext cx="8191500" cy="11430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rgbClr val="CC0000"/>
                </a:solidFill>
                <a:latin typeface="Alfa Slab One"/>
                <a:ea typeface="Alfa Slab One"/>
                <a:cs typeface="Alfa Slab One"/>
                <a:sym typeface="Alfa Slab One"/>
              </a:rPr>
              <a:t>Maryville Elementary Turnaround Plan</a:t>
            </a:r>
            <a:endParaRPr sz="3600">
              <a:solidFill>
                <a:srgbClr val="CC0000"/>
              </a:solidFill>
              <a:latin typeface="Alfa Slab One"/>
              <a:ea typeface="Alfa Slab One"/>
              <a:cs typeface="Alfa Slab One"/>
              <a:sym typeface="Alfa Slab One"/>
            </a:endParaRPr>
          </a:p>
          <a:p>
            <a:pPr indent="0" lvl="0" marL="0" rtl="0" algn="ctr">
              <a:spcBef>
                <a:spcPts val="75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rgbClr val="0000FF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857250" y="2176075"/>
            <a:ext cx="7810500" cy="95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000">
                <a:solidFill>
                  <a:srgbClr val="0000FF"/>
                </a:solidFill>
                <a:latin typeface="Roboto Slab"/>
                <a:ea typeface="Roboto Slab"/>
                <a:cs typeface="Roboto Slab"/>
                <a:sym typeface="Roboto Slab"/>
              </a:rPr>
              <a:t>Principal: Jamie Wyman | School Year: 2026–2027</a:t>
            </a:r>
            <a:endParaRPr b="1" sz="2000">
              <a:solidFill>
                <a:srgbClr val="0000FF"/>
              </a:solidFill>
              <a:latin typeface="Roboto Slab"/>
              <a:ea typeface="Roboto Slab"/>
              <a:cs typeface="Roboto Slab"/>
              <a:sym typeface="Roboto Slab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CC0000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756773" y="3226775"/>
            <a:ext cx="7751100" cy="1714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lt1"/>
                </a:solidFill>
                <a:latin typeface="Roboto Slab"/>
                <a:ea typeface="Roboto Slab"/>
                <a:cs typeface="Roboto Slab"/>
                <a:sym typeface="Roboto Slab"/>
              </a:rPr>
              <a:t>MOTIVATE. EMPOWER.SUCCEED</a:t>
            </a:r>
            <a:endParaRPr b="1" sz="2000">
              <a:solidFill>
                <a:schemeClr val="lt1"/>
              </a:solidFill>
              <a:latin typeface="Roboto Slab"/>
              <a:ea typeface="Roboto Slab"/>
              <a:cs typeface="Roboto Slab"/>
              <a:sym typeface="Roboto Slab"/>
            </a:endParaRPr>
          </a:p>
          <a:p>
            <a:pPr indent="0" lvl="0" marL="0" rtl="0" algn="ctr">
              <a:spcBef>
                <a:spcPts val="1125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lt1"/>
                </a:solidFill>
                <a:latin typeface="Roboto Slab"/>
                <a:ea typeface="Roboto Slab"/>
                <a:cs typeface="Roboto Slab"/>
                <a:sym typeface="Roboto Slab"/>
              </a:rPr>
              <a:t>MES...a family growing together in a safe, loving place to empower our students for success.</a:t>
            </a:r>
            <a:endParaRPr sz="1800">
              <a:solidFill>
                <a:schemeClr val="lt1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87122"/>
            <a:ext cx="2067650" cy="1521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oogle Shape;65;p14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66" name="Google Shape;66;p14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" name="Google Shape;67;p14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8" name="Google Shape;68;p14"/>
          <p:cNvGrpSpPr/>
          <p:nvPr/>
        </p:nvGrpSpPr>
        <p:grpSpPr>
          <a:xfrm>
            <a:off x="0" y="142875"/>
            <a:ext cx="9144000" cy="952500"/>
            <a:chOff x="0" y="142875"/>
            <a:chExt cx="9144000" cy="952500"/>
          </a:xfrm>
        </p:grpSpPr>
        <p:sp>
          <p:nvSpPr>
            <p:cNvPr id="69" name="Google Shape;69;p14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" name="Google Shape;70;p14"/>
            <p:cNvSpPr txBox="1"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42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Improvement Priorities</a:t>
              </a:r>
              <a:endParaRPr sz="42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71" name="Google Shape;71;p14"/>
          <p:cNvGrpSpPr/>
          <p:nvPr/>
        </p:nvGrpSpPr>
        <p:grpSpPr>
          <a:xfrm>
            <a:off x="285750" y="1714500"/>
            <a:ext cx="4095900" cy="2667000"/>
            <a:chOff x="285750" y="1714500"/>
            <a:chExt cx="4095900" cy="2667000"/>
          </a:xfrm>
        </p:grpSpPr>
        <p:sp>
          <p:nvSpPr>
            <p:cNvPr id="72" name="Google Shape;72;p14"/>
            <p:cNvSpPr/>
            <p:nvPr/>
          </p:nvSpPr>
          <p:spPr>
            <a:xfrm>
              <a:off x="285750" y="1714500"/>
              <a:ext cx="4095900" cy="2667000"/>
            </a:xfrm>
            <a:prstGeom prst="roundRect">
              <a:avLst>
                <a:gd fmla="val 5357" name="adj"/>
              </a:avLst>
            </a:prstGeom>
            <a:solidFill>
              <a:srgbClr val="FFFFFF"/>
            </a:solidFill>
            <a:ln cap="flat" cmpd="sng" w="28575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14"/>
            <p:cNvSpPr txBox="1"/>
            <p:nvPr/>
          </p:nvSpPr>
          <p:spPr>
            <a:xfrm>
              <a:off x="285750" y="1714500"/>
              <a:ext cx="4095900" cy="26670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t" bIns="285750" lIns="285750" spcFirstLastPara="1" rIns="285750" wrap="square" tIns="2857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6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IP #1</a:t>
              </a:r>
              <a:endParaRPr b="1" sz="16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  <a:p>
              <a:pPr indent="0" lvl="0" marL="0" rtl="0" algn="l">
                <a:spcBef>
                  <a:spcPts val="1125"/>
                </a:spcBef>
                <a:spcAft>
                  <a:spcPts val="0"/>
                </a:spcAft>
                <a:buNone/>
              </a:pPr>
              <a:r>
                <a:rPr b="0" lang="en" sz="1400">
                  <a:solidFill>
                    <a:srgbClr val="00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Implement and monitor an authentic school-wide continuous improvement process using data and feedback to guide instruction, strengthen student academic outcomes and sustain a culture of growth for all stakeholders.</a:t>
              </a:r>
              <a:endParaRPr b="0" sz="1400">
                <a:solidFill>
                  <a:srgbClr val="00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  <p:grpSp>
        <p:nvGrpSpPr>
          <p:cNvPr id="74" name="Google Shape;74;p14"/>
          <p:cNvGrpSpPr/>
          <p:nvPr/>
        </p:nvGrpSpPr>
        <p:grpSpPr>
          <a:xfrm>
            <a:off x="4762500" y="1714500"/>
            <a:ext cx="4095900" cy="2667000"/>
            <a:chOff x="271100" y="1641225"/>
            <a:chExt cx="4095900" cy="2667000"/>
          </a:xfrm>
        </p:grpSpPr>
        <p:sp>
          <p:nvSpPr>
            <p:cNvPr id="75" name="Google Shape;75;p14"/>
            <p:cNvSpPr/>
            <p:nvPr/>
          </p:nvSpPr>
          <p:spPr>
            <a:xfrm>
              <a:off x="271100" y="1641225"/>
              <a:ext cx="4095900" cy="2667000"/>
            </a:xfrm>
            <a:prstGeom prst="roundRect">
              <a:avLst>
                <a:gd fmla="val 5357" name="adj"/>
              </a:avLst>
            </a:prstGeom>
            <a:solidFill>
              <a:srgbClr val="FFFFFF"/>
            </a:solidFill>
            <a:ln cap="flat" cmpd="sng" w="28575">
              <a:solidFill>
                <a:srgbClr val="0000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14"/>
            <p:cNvSpPr txBox="1"/>
            <p:nvPr/>
          </p:nvSpPr>
          <p:spPr>
            <a:xfrm>
              <a:off x="271100" y="1641225"/>
              <a:ext cx="4095900" cy="26670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t" bIns="285750" lIns="285750" spcFirstLastPara="1" rIns="285750" wrap="square" tIns="2857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600">
                  <a:solidFill>
                    <a:srgbClr val="0000FF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IP #2</a:t>
              </a:r>
              <a:endParaRPr b="1" sz="1600">
                <a:solidFill>
                  <a:srgbClr val="0000FF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  <a:p>
              <a:pPr indent="0" lvl="0" marL="0" rtl="0" algn="l">
                <a:spcBef>
                  <a:spcPts val="1125"/>
                </a:spcBef>
                <a:spcAft>
                  <a:spcPts val="0"/>
                </a:spcAft>
                <a:buNone/>
              </a:pPr>
              <a:r>
                <a:rPr b="0" lang="en" sz="1400">
                  <a:solidFill>
                    <a:srgbClr val="00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Ensure all students engage in rigorous, learner-centered instruction aligned to KAS by strategically planning, implementing and monitoring clear instructional expectations to ensure students’ academic needs are met</a:t>
              </a:r>
              <a:endParaRPr b="0" sz="1400">
                <a:solidFill>
                  <a:srgbClr val="00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  <p:sp>
        <p:nvSpPr>
          <p:cNvPr id="77" name="Google Shape;77;p14"/>
          <p:cNvSpPr txBox="1"/>
          <p:nvPr/>
        </p:nvSpPr>
        <p:spPr>
          <a:xfrm>
            <a:off x="0" y="4476750"/>
            <a:ext cx="9144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solidFill>
                <a:srgbClr val="666666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15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83" name="Google Shape;83;p15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" name="Google Shape;84;p15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5" name="Google Shape;85;p15"/>
          <p:cNvGrpSpPr/>
          <p:nvPr/>
        </p:nvGrpSpPr>
        <p:grpSpPr>
          <a:xfrm>
            <a:off x="0" y="107150"/>
            <a:ext cx="9144000" cy="988225"/>
            <a:chOff x="0" y="107150"/>
            <a:chExt cx="9144000" cy="988225"/>
          </a:xfrm>
        </p:grpSpPr>
        <p:sp>
          <p:nvSpPr>
            <p:cNvPr id="86" name="Google Shape;86;p15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15"/>
            <p:cNvSpPr txBox="1"/>
            <p:nvPr/>
          </p:nvSpPr>
          <p:spPr>
            <a:xfrm>
              <a:off x="0" y="107150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42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Needs Assessment </a:t>
              </a:r>
              <a:endParaRPr sz="42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88" name="Google Shape;88;p15"/>
          <p:cNvGrpSpPr/>
          <p:nvPr/>
        </p:nvGrpSpPr>
        <p:grpSpPr>
          <a:xfrm>
            <a:off x="381000" y="1333500"/>
            <a:ext cx="8382000" cy="3048000"/>
            <a:chOff x="381000" y="1333500"/>
            <a:chExt cx="8382000" cy="3048000"/>
          </a:xfrm>
        </p:grpSpPr>
        <p:sp>
          <p:nvSpPr>
            <p:cNvPr id="89" name="Google Shape;89;p15"/>
            <p:cNvSpPr/>
            <p:nvPr/>
          </p:nvSpPr>
          <p:spPr>
            <a:xfrm>
              <a:off x="381000" y="1333500"/>
              <a:ext cx="8382000" cy="3048000"/>
            </a:xfrm>
            <a:prstGeom prst="roundRect">
              <a:avLst>
                <a:gd fmla="val 4687" name="adj"/>
              </a:avLst>
            </a:prstGeom>
            <a:solidFill>
              <a:srgbClr val="FFFFFF"/>
            </a:solidFill>
            <a:ln cap="flat" cmpd="sng" w="28575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" name="Google Shape;90;p15"/>
            <p:cNvSpPr txBox="1"/>
            <p:nvPr/>
          </p:nvSpPr>
          <p:spPr>
            <a:xfrm>
              <a:off x="666750" y="1476375"/>
              <a:ext cx="7810500" cy="2762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20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Key Findings:</a:t>
              </a:r>
              <a:endParaRPr b="1" sz="20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  <a:p>
              <a:pPr indent="-342900" lvl="0" marL="457200" rtl="0" algn="l">
                <a:spcBef>
                  <a:spcPts val="1125"/>
                </a:spcBef>
                <a:spcAft>
                  <a:spcPts val="0"/>
                </a:spcAft>
                <a:buClr>
                  <a:srgbClr val="333333"/>
                </a:buClr>
                <a:buSzPts val="1800"/>
                <a:buFont typeface="Roboto Slab"/>
                <a:buChar char="●"/>
              </a:pPr>
              <a:r>
                <a:rPr lang="en" sz="18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Reading and math outcomes are not where we want them to be</a:t>
              </a:r>
              <a:endParaRPr sz="1800">
                <a:solidFill>
                  <a:srgbClr val="333333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  <a:p>
              <a:pPr indent="-342900" lvl="0" marL="457200" rtl="0" algn="l">
                <a:spcBef>
                  <a:spcPts val="900"/>
                </a:spcBef>
                <a:spcAft>
                  <a:spcPts val="0"/>
                </a:spcAft>
                <a:buClr>
                  <a:srgbClr val="333333"/>
                </a:buClr>
                <a:buSzPts val="1800"/>
                <a:buFont typeface="Roboto Slab"/>
                <a:buChar char="●"/>
              </a:pPr>
              <a:r>
                <a:rPr lang="en" sz="18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Too many students are performing below grade level</a:t>
              </a:r>
              <a:endParaRPr sz="1800">
                <a:solidFill>
                  <a:srgbClr val="333333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  <a:p>
              <a:pPr indent="-342900" lvl="0" marL="457200" rtl="0" algn="l">
                <a:spcBef>
                  <a:spcPts val="900"/>
                </a:spcBef>
                <a:spcAft>
                  <a:spcPts val="0"/>
                </a:spcAft>
                <a:buClr>
                  <a:srgbClr val="333333"/>
                </a:buClr>
                <a:buSzPts val="1800"/>
                <a:buFont typeface="Roboto Slab"/>
                <a:buChar char="●"/>
              </a:pPr>
              <a:r>
                <a:rPr lang="en" sz="18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Gaps persist for students with disabilities</a:t>
              </a:r>
              <a:endParaRPr sz="1800">
                <a:solidFill>
                  <a:srgbClr val="333333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  <a:p>
              <a:pPr indent="-342900" lvl="0" marL="457200" rtl="0" algn="l">
                <a:spcBef>
                  <a:spcPts val="900"/>
                </a:spcBef>
                <a:spcAft>
                  <a:spcPts val="0"/>
                </a:spcAft>
                <a:buClr>
                  <a:srgbClr val="333333"/>
                </a:buClr>
                <a:buSzPts val="1800"/>
                <a:buFont typeface="Roboto Slab"/>
                <a:buChar char="●"/>
              </a:pPr>
              <a:r>
                <a:rPr lang="en" sz="18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We have the culture to lead this work</a:t>
              </a:r>
              <a:endParaRPr sz="1800">
                <a:solidFill>
                  <a:srgbClr val="333333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  <a:p>
              <a:pPr indent="0" lvl="0" marL="0" rtl="0" algn="ctr">
                <a:spcBef>
                  <a:spcPts val="1125"/>
                </a:spcBef>
                <a:spcAft>
                  <a:spcPts val="0"/>
                </a:spcAft>
                <a:buNone/>
              </a:pPr>
              <a:r>
                <a:rPr i="1" lang="en" sz="14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Reading and math are the most heavily weighted indicators in Kentucky’s accountability system, making this work critical to our overall success.</a:t>
              </a:r>
              <a:endParaRPr i="1" sz="1400">
                <a:solidFill>
                  <a:srgbClr val="333333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oogle Shape;95;p16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96" name="Google Shape;96;p16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8" name="Google Shape;98;p16"/>
          <p:cNvGrpSpPr/>
          <p:nvPr/>
        </p:nvGrpSpPr>
        <p:grpSpPr>
          <a:xfrm>
            <a:off x="0" y="107150"/>
            <a:ext cx="9144000" cy="988225"/>
            <a:chOff x="0" y="107150"/>
            <a:chExt cx="9144000" cy="988225"/>
          </a:xfrm>
        </p:grpSpPr>
        <p:sp>
          <p:nvSpPr>
            <p:cNvPr id="99" name="Google Shape;99;p16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" name="Google Shape;100;p16"/>
            <p:cNvSpPr txBox="1"/>
            <p:nvPr/>
          </p:nvSpPr>
          <p:spPr>
            <a:xfrm>
              <a:off x="0" y="107150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42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Focus Areas</a:t>
              </a:r>
              <a:r>
                <a:rPr lang="en" sz="42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 </a:t>
              </a:r>
              <a:endParaRPr sz="42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101" name="Google Shape;101;p16"/>
          <p:cNvGrpSpPr/>
          <p:nvPr/>
        </p:nvGrpSpPr>
        <p:grpSpPr>
          <a:xfrm>
            <a:off x="381000" y="1333500"/>
            <a:ext cx="8382000" cy="2667000"/>
            <a:chOff x="381000" y="1333500"/>
            <a:chExt cx="8382000" cy="2667000"/>
          </a:xfrm>
        </p:grpSpPr>
        <p:grpSp>
          <p:nvGrpSpPr>
            <p:cNvPr id="102" name="Google Shape;102;p16"/>
            <p:cNvGrpSpPr/>
            <p:nvPr/>
          </p:nvGrpSpPr>
          <p:grpSpPr>
            <a:xfrm>
              <a:off x="381000" y="1333500"/>
              <a:ext cx="2667000" cy="2667000"/>
              <a:chOff x="381000" y="1333500"/>
              <a:chExt cx="2667000" cy="2667000"/>
            </a:xfrm>
          </p:grpSpPr>
          <p:sp>
            <p:nvSpPr>
              <p:cNvPr id="103" name="Google Shape;103;p16"/>
              <p:cNvSpPr/>
              <p:nvPr/>
            </p:nvSpPr>
            <p:spPr>
              <a:xfrm>
                <a:off x="381000" y="1333500"/>
                <a:ext cx="2667000" cy="2667000"/>
              </a:xfrm>
              <a:prstGeom prst="roundRect">
                <a:avLst>
                  <a:gd fmla="val 5357" name="adj"/>
                </a:avLst>
              </a:prstGeom>
              <a:solidFill>
                <a:srgbClr val="FFFFFF"/>
              </a:solidFill>
              <a:ln cap="flat" cmpd="sng" w="19050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" name="Google Shape;104;p16"/>
              <p:cNvSpPr txBox="1"/>
              <p:nvPr/>
            </p:nvSpPr>
            <p:spPr>
              <a:xfrm>
                <a:off x="381000" y="1333500"/>
                <a:ext cx="2667000" cy="2667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90500" lIns="190500" spcFirstLastPara="1" rIns="190500" wrap="square" tIns="19050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48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menu_book</a:t>
                </a:r>
                <a:endParaRPr sz="48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1125"/>
                  </a:spcBef>
                  <a:spcAft>
                    <a:spcPts val="0"/>
                  </a:spcAft>
                  <a:buNone/>
                </a:pPr>
                <a:r>
                  <a:rPr b="1" lang="en" sz="18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Strong Tier 1 Instruction</a:t>
                </a:r>
                <a:endParaRPr b="1" sz="18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ctr">
                  <a:spcBef>
                    <a:spcPts val="750"/>
                  </a:spcBef>
                  <a:spcAft>
                    <a:spcPts val="0"/>
                  </a:spcAft>
                  <a:buNone/>
                </a:pPr>
                <a:r>
                  <a:rPr lang="en" sz="1400">
                    <a:solidFill>
                      <a:srgbClr val="666666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(Reading &amp; Math)</a:t>
                </a:r>
                <a:endParaRPr sz="1400">
                  <a:solidFill>
                    <a:srgbClr val="666666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105" name="Google Shape;105;p16"/>
            <p:cNvGrpSpPr/>
            <p:nvPr/>
          </p:nvGrpSpPr>
          <p:grpSpPr>
            <a:xfrm>
              <a:off x="3238500" y="1333500"/>
              <a:ext cx="2667000" cy="2667000"/>
              <a:chOff x="3238500" y="1333500"/>
              <a:chExt cx="2667000" cy="2667000"/>
            </a:xfrm>
          </p:grpSpPr>
          <p:sp>
            <p:nvSpPr>
              <p:cNvPr id="106" name="Google Shape;106;p16"/>
              <p:cNvSpPr/>
              <p:nvPr/>
            </p:nvSpPr>
            <p:spPr>
              <a:xfrm>
                <a:off x="3238500" y="1333500"/>
                <a:ext cx="2667000" cy="2667000"/>
              </a:xfrm>
              <a:prstGeom prst="roundRect">
                <a:avLst>
                  <a:gd fmla="val 5357" name="adj"/>
                </a:avLst>
              </a:prstGeom>
              <a:solidFill>
                <a:srgbClr val="FFFFFF"/>
              </a:solidFill>
              <a:ln cap="flat" cmpd="sng" w="19050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" name="Google Shape;107;p16"/>
              <p:cNvSpPr txBox="1"/>
              <p:nvPr/>
            </p:nvSpPr>
            <p:spPr>
              <a:xfrm>
                <a:off x="3238500" y="1333500"/>
                <a:ext cx="2667000" cy="2667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90500" lIns="190500" spcFirstLastPara="1" rIns="190500" wrap="square" tIns="19050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48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bar_chart</a:t>
                </a:r>
                <a:endParaRPr sz="48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1125"/>
                  </a:spcBef>
                  <a:spcAft>
                    <a:spcPts val="0"/>
                  </a:spcAft>
                  <a:buNone/>
                </a:pPr>
                <a:r>
                  <a:rPr b="1" lang="en" sz="18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Using Data to Drive Instruction</a:t>
                </a:r>
                <a:endParaRPr b="1" sz="18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108" name="Google Shape;108;p16"/>
            <p:cNvGrpSpPr/>
            <p:nvPr/>
          </p:nvGrpSpPr>
          <p:grpSpPr>
            <a:xfrm>
              <a:off x="6096000" y="1333500"/>
              <a:ext cx="2667000" cy="2667000"/>
              <a:chOff x="6096000" y="1333500"/>
              <a:chExt cx="2667000" cy="2667000"/>
            </a:xfrm>
          </p:grpSpPr>
          <p:sp>
            <p:nvSpPr>
              <p:cNvPr id="109" name="Google Shape;109;p16"/>
              <p:cNvSpPr/>
              <p:nvPr/>
            </p:nvSpPr>
            <p:spPr>
              <a:xfrm>
                <a:off x="6096000" y="1333500"/>
                <a:ext cx="2667000" cy="2667000"/>
              </a:xfrm>
              <a:prstGeom prst="roundRect">
                <a:avLst>
                  <a:gd fmla="val 5357" name="adj"/>
                </a:avLst>
              </a:prstGeom>
              <a:solidFill>
                <a:srgbClr val="FFFFFF"/>
              </a:solidFill>
              <a:ln cap="flat" cmpd="sng" w="19050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" name="Google Shape;110;p16"/>
              <p:cNvSpPr txBox="1"/>
              <p:nvPr/>
            </p:nvSpPr>
            <p:spPr>
              <a:xfrm>
                <a:off x="6096000" y="1333500"/>
                <a:ext cx="2667000" cy="2667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90500" lIns="190500" spcFirstLastPara="1" rIns="190500" wrap="square" tIns="19050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48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diversity_3</a:t>
                </a:r>
                <a:endParaRPr sz="48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1125"/>
                  </a:spcBef>
                  <a:spcAft>
                    <a:spcPts val="0"/>
                  </a:spcAft>
                  <a:buNone/>
                </a:pPr>
                <a:r>
                  <a:rPr b="1" lang="en" sz="18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Positive School Climate &amp; Student Support</a:t>
                </a:r>
                <a:endParaRPr b="1" sz="18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</p:grpSp>
      <p:grpSp>
        <p:nvGrpSpPr>
          <p:cNvPr id="111" name="Google Shape;111;p16"/>
          <p:cNvGrpSpPr/>
          <p:nvPr/>
        </p:nvGrpSpPr>
        <p:grpSpPr>
          <a:xfrm>
            <a:off x="381000" y="4191000"/>
            <a:ext cx="8382000" cy="571500"/>
            <a:chOff x="381000" y="4191000"/>
            <a:chExt cx="8382000" cy="571500"/>
          </a:xfrm>
        </p:grpSpPr>
        <p:sp>
          <p:nvSpPr>
            <p:cNvPr id="112" name="Google Shape;112;p16"/>
            <p:cNvSpPr/>
            <p:nvPr/>
          </p:nvSpPr>
          <p:spPr>
            <a:xfrm>
              <a:off x="381000" y="4191000"/>
              <a:ext cx="8382000" cy="571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6"/>
            <p:cNvSpPr txBox="1"/>
            <p:nvPr/>
          </p:nvSpPr>
          <p:spPr>
            <a:xfrm>
              <a:off x="381000" y="4191000"/>
              <a:ext cx="8382000" cy="571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20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These priorities are consistent across all parts of our plan and guide our daily work.</a:t>
              </a:r>
              <a:endParaRPr b="1" sz="2000">
                <a:solidFill>
                  <a:srgbClr val="333333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Google Shape;118;p17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119" name="Google Shape;119;p17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17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1" name="Google Shape;121;p17"/>
          <p:cNvGrpSpPr/>
          <p:nvPr/>
        </p:nvGrpSpPr>
        <p:grpSpPr>
          <a:xfrm>
            <a:off x="0" y="142875"/>
            <a:ext cx="9144000" cy="952500"/>
            <a:chOff x="0" y="142875"/>
            <a:chExt cx="9144000" cy="952500"/>
          </a:xfrm>
        </p:grpSpPr>
        <p:sp>
          <p:nvSpPr>
            <p:cNvPr id="122" name="Google Shape;122;p17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17"/>
            <p:cNvSpPr txBox="1"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42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CSIP Goals</a:t>
              </a:r>
              <a:endParaRPr sz="42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124" name="Google Shape;124;p17"/>
          <p:cNvGrpSpPr/>
          <p:nvPr/>
        </p:nvGrpSpPr>
        <p:grpSpPr>
          <a:xfrm>
            <a:off x="285750" y="1333500"/>
            <a:ext cx="4191000" cy="1524000"/>
            <a:chOff x="285750" y="1333500"/>
            <a:chExt cx="4191000" cy="1524000"/>
          </a:xfrm>
        </p:grpSpPr>
        <p:sp>
          <p:nvSpPr>
            <p:cNvPr id="125" name="Google Shape;125;p17"/>
            <p:cNvSpPr/>
            <p:nvPr/>
          </p:nvSpPr>
          <p:spPr>
            <a:xfrm>
              <a:off x="285750" y="1333500"/>
              <a:ext cx="4191000" cy="1524000"/>
            </a:xfrm>
            <a:prstGeom prst="roundRect">
              <a:avLst>
                <a:gd fmla="val 6250" name="adj"/>
              </a:avLst>
            </a:prstGeom>
            <a:solidFill>
              <a:srgbClr val="F8F9FA"/>
            </a:solidFill>
            <a:ln cap="flat" cmpd="sng" w="19050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17"/>
            <p:cNvSpPr txBox="1"/>
            <p:nvPr/>
          </p:nvSpPr>
          <p:spPr>
            <a:xfrm>
              <a:off x="285750" y="1333500"/>
              <a:ext cx="4191000" cy="152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90500" lIns="190500" spcFirstLastPara="1" rIns="190500" wrap="square" tIns="1905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20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Reading Proficiency</a:t>
              </a:r>
              <a:endParaRPr b="1" sz="20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  <a:p>
              <a:pPr indent="0" lvl="0" marL="0" rtl="0" algn="l">
                <a:spcBef>
                  <a:spcPts val="750"/>
                </a:spcBef>
                <a:spcAft>
                  <a:spcPts val="0"/>
                </a:spcAft>
                <a:buNone/>
              </a:pPr>
              <a:r>
                <a:rPr b="0" lang="en" sz="2800">
                  <a:solidFill>
                    <a:srgbClr val="333333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26% → 36%</a:t>
              </a:r>
              <a:endParaRPr b="0" sz="2800">
                <a:solidFill>
                  <a:srgbClr val="333333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  <a:p>
              <a:pPr indent="0" lvl="0" marL="0" rtl="0" algn="l">
                <a:spcBef>
                  <a:spcPts val="375"/>
                </a:spcBef>
                <a:spcAft>
                  <a:spcPts val="0"/>
                </a:spcAft>
                <a:buNone/>
              </a:pPr>
              <a:r>
                <a:rPr b="0" lang="en" sz="1200">
                  <a:solidFill>
                    <a:srgbClr val="666666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proficient/distinguished</a:t>
              </a:r>
              <a:endParaRPr b="0" sz="1200">
                <a:solidFill>
                  <a:srgbClr val="666666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  <p:grpSp>
        <p:nvGrpSpPr>
          <p:cNvPr id="127" name="Google Shape;127;p17"/>
          <p:cNvGrpSpPr/>
          <p:nvPr/>
        </p:nvGrpSpPr>
        <p:grpSpPr>
          <a:xfrm>
            <a:off x="4667250" y="1333500"/>
            <a:ext cx="4191000" cy="1524000"/>
            <a:chOff x="4667250" y="1333500"/>
            <a:chExt cx="4191000" cy="1524000"/>
          </a:xfrm>
        </p:grpSpPr>
        <p:sp>
          <p:nvSpPr>
            <p:cNvPr id="128" name="Google Shape;128;p17"/>
            <p:cNvSpPr/>
            <p:nvPr/>
          </p:nvSpPr>
          <p:spPr>
            <a:xfrm>
              <a:off x="4667250" y="1333500"/>
              <a:ext cx="4191000" cy="1524000"/>
            </a:xfrm>
            <a:prstGeom prst="roundRect">
              <a:avLst>
                <a:gd fmla="val 6250" name="adj"/>
              </a:avLst>
            </a:prstGeom>
            <a:solidFill>
              <a:srgbClr val="F8F9FA"/>
            </a:solidFill>
            <a:ln cap="flat" cmpd="sng" w="19050">
              <a:solidFill>
                <a:srgbClr val="0000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" name="Google Shape;129;p17"/>
            <p:cNvSpPr txBox="1"/>
            <p:nvPr/>
          </p:nvSpPr>
          <p:spPr>
            <a:xfrm>
              <a:off x="4667250" y="1333500"/>
              <a:ext cx="4191000" cy="152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90500" lIns="190500" spcFirstLastPara="1" rIns="190500" wrap="square" tIns="1905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2000">
                  <a:solidFill>
                    <a:srgbClr val="0000FF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Math Proficiency</a:t>
              </a:r>
              <a:endParaRPr b="1" sz="2000">
                <a:solidFill>
                  <a:srgbClr val="0000FF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  <a:p>
              <a:pPr indent="0" lvl="0" marL="0" rtl="0" algn="l">
                <a:spcBef>
                  <a:spcPts val="750"/>
                </a:spcBef>
                <a:spcAft>
                  <a:spcPts val="0"/>
                </a:spcAft>
                <a:buNone/>
              </a:pPr>
              <a:r>
                <a:rPr b="0" lang="en" sz="2800">
                  <a:solidFill>
                    <a:srgbClr val="333333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20% → 35%</a:t>
              </a:r>
              <a:endParaRPr b="0" sz="2800">
                <a:solidFill>
                  <a:srgbClr val="333333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  <a:p>
              <a:pPr indent="0" lvl="0" marL="0" rtl="0" algn="l">
                <a:spcBef>
                  <a:spcPts val="375"/>
                </a:spcBef>
                <a:spcAft>
                  <a:spcPts val="0"/>
                </a:spcAft>
                <a:buNone/>
              </a:pPr>
              <a:r>
                <a:rPr b="0" lang="en" sz="1200">
                  <a:solidFill>
                    <a:srgbClr val="666666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proficient/distinguished</a:t>
              </a:r>
              <a:endParaRPr b="0" sz="1200">
                <a:solidFill>
                  <a:srgbClr val="666666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  <p:grpSp>
        <p:nvGrpSpPr>
          <p:cNvPr id="130" name="Google Shape;130;p17"/>
          <p:cNvGrpSpPr/>
          <p:nvPr/>
        </p:nvGrpSpPr>
        <p:grpSpPr>
          <a:xfrm>
            <a:off x="285750" y="3048000"/>
            <a:ext cx="4191000" cy="1524000"/>
            <a:chOff x="285750" y="3048000"/>
            <a:chExt cx="4191000" cy="1524000"/>
          </a:xfrm>
        </p:grpSpPr>
        <p:sp>
          <p:nvSpPr>
            <p:cNvPr id="131" name="Google Shape;131;p17"/>
            <p:cNvSpPr/>
            <p:nvPr/>
          </p:nvSpPr>
          <p:spPr>
            <a:xfrm>
              <a:off x="285750" y="3048000"/>
              <a:ext cx="4191000" cy="1524000"/>
            </a:xfrm>
            <a:prstGeom prst="roundRect">
              <a:avLst>
                <a:gd fmla="val 6250" name="adj"/>
              </a:avLst>
            </a:prstGeom>
            <a:solidFill>
              <a:srgbClr val="F8F9FA"/>
            </a:solidFill>
            <a:ln cap="flat" cmpd="sng" w="19050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" name="Google Shape;132;p17"/>
            <p:cNvSpPr txBox="1"/>
            <p:nvPr/>
          </p:nvSpPr>
          <p:spPr>
            <a:xfrm>
              <a:off x="285750" y="3048000"/>
              <a:ext cx="4191000" cy="152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90500" lIns="190500" spcFirstLastPara="1" rIns="190500" wrap="square" tIns="1905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8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Students with Disabilities (Reading)</a:t>
              </a:r>
              <a:endParaRPr b="1" sz="18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  <a:p>
              <a:pPr indent="0" lvl="0" marL="0" rtl="0" algn="l">
                <a:spcBef>
                  <a:spcPts val="750"/>
                </a:spcBef>
                <a:spcAft>
                  <a:spcPts val="0"/>
                </a:spcAft>
                <a:buNone/>
              </a:pPr>
              <a:r>
                <a:rPr b="0" lang="en" sz="2800">
                  <a:solidFill>
                    <a:srgbClr val="333333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9% → 20%</a:t>
              </a:r>
              <a:endParaRPr b="0" sz="2800">
                <a:solidFill>
                  <a:srgbClr val="333333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133" name="Google Shape;133;p17"/>
          <p:cNvGrpSpPr/>
          <p:nvPr/>
        </p:nvGrpSpPr>
        <p:grpSpPr>
          <a:xfrm>
            <a:off x="4667250" y="3048000"/>
            <a:ext cx="4191000" cy="1524000"/>
            <a:chOff x="4667250" y="3048000"/>
            <a:chExt cx="4191000" cy="1524000"/>
          </a:xfrm>
        </p:grpSpPr>
        <p:sp>
          <p:nvSpPr>
            <p:cNvPr id="134" name="Google Shape;134;p17"/>
            <p:cNvSpPr/>
            <p:nvPr/>
          </p:nvSpPr>
          <p:spPr>
            <a:xfrm>
              <a:off x="4667250" y="3048000"/>
              <a:ext cx="4191000" cy="1524000"/>
            </a:xfrm>
            <a:prstGeom prst="roundRect">
              <a:avLst>
                <a:gd fmla="val 6250" name="adj"/>
              </a:avLst>
            </a:prstGeom>
            <a:solidFill>
              <a:srgbClr val="F8F9FA"/>
            </a:solidFill>
            <a:ln cap="flat" cmpd="sng" w="19050">
              <a:solidFill>
                <a:srgbClr val="0000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" name="Google Shape;135;p17"/>
            <p:cNvSpPr txBox="1"/>
            <p:nvPr/>
          </p:nvSpPr>
          <p:spPr>
            <a:xfrm>
              <a:off x="4667250" y="3048000"/>
              <a:ext cx="4191000" cy="152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90500" lIns="190500" spcFirstLastPara="1" rIns="190500" wrap="square" tIns="1905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800">
                  <a:solidFill>
                    <a:srgbClr val="0000FF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School Climate &amp; Safety Index</a:t>
              </a:r>
              <a:endParaRPr b="1" sz="1800">
                <a:solidFill>
                  <a:srgbClr val="0000FF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  <a:p>
              <a:pPr indent="0" lvl="0" marL="0" rtl="0" algn="l">
                <a:spcBef>
                  <a:spcPts val="750"/>
                </a:spcBef>
                <a:spcAft>
                  <a:spcPts val="0"/>
                </a:spcAft>
                <a:buNone/>
              </a:pPr>
              <a:r>
                <a:rPr b="0" lang="en" sz="2800">
                  <a:solidFill>
                    <a:srgbClr val="333333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66.8 → 70</a:t>
              </a:r>
              <a:endParaRPr b="0" sz="2800">
                <a:solidFill>
                  <a:srgbClr val="333333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" name="Google Shape;140;p18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141" name="Google Shape;141;p18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" name="Google Shape;142;p18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3" name="Google Shape;143;p18"/>
          <p:cNvGrpSpPr/>
          <p:nvPr/>
        </p:nvGrpSpPr>
        <p:grpSpPr>
          <a:xfrm>
            <a:off x="0" y="107150"/>
            <a:ext cx="9144000" cy="988225"/>
            <a:chOff x="0" y="107150"/>
            <a:chExt cx="9144000" cy="988225"/>
          </a:xfrm>
        </p:grpSpPr>
        <p:sp>
          <p:nvSpPr>
            <p:cNvPr id="144" name="Google Shape;144;p18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" name="Google Shape;145;p18"/>
            <p:cNvSpPr txBox="1"/>
            <p:nvPr/>
          </p:nvSpPr>
          <p:spPr>
            <a:xfrm>
              <a:off x="0" y="107150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9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How We Will Improve Instruction</a:t>
              </a:r>
              <a:endParaRPr sz="39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146" name="Google Shape;146;p18"/>
          <p:cNvGrpSpPr/>
          <p:nvPr/>
        </p:nvGrpSpPr>
        <p:grpSpPr>
          <a:xfrm>
            <a:off x="381000" y="1333500"/>
            <a:ext cx="8382000" cy="3048000"/>
            <a:chOff x="381000" y="1333500"/>
            <a:chExt cx="8382000" cy="3048000"/>
          </a:xfrm>
        </p:grpSpPr>
        <p:sp>
          <p:nvSpPr>
            <p:cNvPr id="147" name="Google Shape;147;p18"/>
            <p:cNvSpPr/>
            <p:nvPr/>
          </p:nvSpPr>
          <p:spPr>
            <a:xfrm>
              <a:off x="381000" y="1333500"/>
              <a:ext cx="8382000" cy="3048000"/>
            </a:xfrm>
            <a:prstGeom prst="roundRect">
              <a:avLst>
                <a:gd fmla="val 4687" name="adj"/>
              </a:avLst>
            </a:prstGeom>
            <a:solidFill>
              <a:srgbClr val="FFFFFF"/>
            </a:solidFill>
            <a:ln cap="flat" cmpd="sng" w="28575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" name="Google Shape;148;p18"/>
            <p:cNvSpPr txBox="1"/>
            <p:nvPr/>
          </p:nvSpPr>
          <p:spPr>
            <a:xfrm>
              <a:off x="571500" y="1524000"/>
              <a:ext cx="8001000" cy="38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6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We are ensuring consistent, rigorous instruction in every classroom, every day. </a:t>
              </a:r>
              <a:endParaRPr b="1" sz="1600">
                <a:solidFill>
                  <a:srgbClr val="333333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  <p:grpSp>
          <p:nvGrpSpPr>
            <p:cNvPr id="149" name="Google Shape;149;p18"/>
            <p:cNvGrpSpPr/>
            <p:nvPr/>
          </p:nvGrpSpPr>
          <p:grpSpPr>
            <a:xfrm>
              <a:off x="666750" y="2000250"/>
              <a:ext cx="1809600" cy="1428900"/>
              <a:chOff x="666750" y="2000250"/>
              <a:chExt cx="1809600" cy="1428900"/>
            </a:xfrm>
          </p:grpSpPr>
          <p:sp>
            <p:nvSpPr>
              <p:cNvPr id="150" name="Google Shape;150;p18"/>
              <p:cNvSpPr/>
              <p:nvPr/>
            </p:nvSpPr>
            <p:spPr>
              <a:xfrm>
                <a:off x="666750" y="2000250"/>
                <a:ext cx="18096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1" name="Google Shape;151;p18"/>
              <p:cNvSpPr txBox="1"/>
              <p:nvPr/>
            </p:nvSpPr>
            <p:spPr>
              <a:xfrm>
                <a:off x="666750" y="2000250"/>
                <a:ext cx="18096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32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fact_check</a:t>
                </a:r>
                <a:endParaRPr sz="32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Aligned to Kentucky Academic Standards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152" name="Google Shape;152;p18"/>
            <p:cNvGrpSpPr/>
            <p:nvPr/>
          </p:nvGrpSpPr>
          <p:grpSpPr>
            <a:xfrm>
              <a:off x="2619375" y="2000250"/>
              <a:ext cx="1809600" cy="1428900"/>
              <a:chOff x="2619375" y="2000250"/>
              <a:chExt cx="1809600" cy="1428900"/>
            </a:xfrm>
          </p:grpSpPr>
          <p:sp>
            <p:nvSpPr>
              <p:cNvPr id="153" name="Google Shape;153;p18"/>
              <p:cNvSpPr/>
              <p:nvPr/>
            </p:nvSpPr>
            <p:spPr>
              <a:xfrm>
                <a:off x="2619375" y="2000250"/>
                <a:ext cx="18096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4" name="Google Shape;154;p18"/>
              <p:cNvSpPr txBox="1"/>
              <p:nvPr/>
            </p:nvSpPr>
            <p:spPr>
              <a:xfrm>
                <a:off x="2619375" y="2000250"/>
                <a:ext cx="18096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32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gps_fixed</a:t>
                </a:r>
                <a:endParaRPr sz="32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Clear Learning Targets &amp; Success Criteria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155" name="Google Shape;155;p18"/>
            <p:cNvGrpSpPr/>
            <p:nvPr/>
          </p:nvGrpSpPr>
          <p:grpSpPr>
            <a:xfrm>
              <a:off x="4572000" y="2000250"/>
              <a:ext cx="1809600" cy="1428900"/>
              <a:chOff x="4572000" y="2000250"/>
              <a:chExt cx="1809600" cy="1428900"/>
            </a:xfrm>
          </p:grpSpPr>
          <p:sp>
            <p:nvSpPr>
              <p:cNvPr id="156" name="Google Shape;156;p18"/>
              <p:cNvSpPr/>
              <p:nvPr/>
            </p:nvSpPr>
            <p:spPr>
              <a:xfrm>
                <a:off x="4572000" y="2000250"/>
                <a:ext cx="18096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" name="Google Shape;157;p18"/>
              <p:cNvSpPr txBox="1"/>
              <p:nvPr/>
            </p:nvSpPr>
            <p:spPr>
              <a:xfrm>
                <a:off x="4572000" y="2000250"/>
                <a:ext cx="18096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32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trending_up</a:t>
                </a:r>
                <a:endParaRPr sz="32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Grade-level, Rigorous Tasks for All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158" name="Google Shape;158;p18"/>
            <p:cNvGrpSpPr/>
            <p:nvPr/>
          </p:nvGrpSpPr>
          <p:grpSpPr>
            <a:xfrm>
              <a:off x="6524625" y="2000250"/>
              <a:ext cx="1809600" cy="1428900"/>
              <a:chOff x="6524625" y="2000250"/>
              <a:chExt cx="1809600" cy="1428900"/>
            </a:xfrm>
          </p:grpSpPr>
          <p:sp>
            <p:nvSpPr>
              <p:cNvPr id="159" name="Google Shape;159;p18"/>
              <p:cNvSpPr/>
              <p:nvPr/>
            </p:nvSpPr>
            <p:spPr>
              <a:xfrm>
                <a:off x="6524625" y="2000250"/>
                <a:ext cx="18096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0" name="Google Shape;160;p18"/>
              <p:cNvSpPr txBox="1"/>
              <p:nvPr/>
            </p:nvSpPr>
            <p:spPr>
              <a:xfrm>
                <a:off x="6524625" y="2000250"/>
                <a:ext cx="18096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32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record_voice_over</a:t>
                </a:r>
                <a:endParaRPr sz="32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Students Explain Their Thinking Daily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sp>
          <p:nvSpPr>
            <p:cNvPr id="161" name="Google Shape;161;p18"/>
            <p:cNvSpPr txBox="1"/>
            <p:nvPr/>
          </p:nvSpPr>
          <p:spPr>
            <a:xfrm>
              <a:off x="571500" y="3524250"/>
              <a:ext cx="8001000" cy="571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750"/>
                </a:spcBef>
                <a:spcAft>
                  <a:spcPts val="0"/>
                </a:spcAft>
                <a:buNone/>
              </a:pPr>
              <a:r>
                <a:rPr b="1" lang="en" sz="15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Students will consistently engage in meaningful work, not just complete tasks.</a:t>
              </a:r>
              <a:endParaRPr b="1" sz="15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" name="Google Shape;166;p19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167" name="Google Shape;167;p19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" name="Google Shape;168;p19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9" name="Google Shape;169;p19"/>
          <p:cNvGrpSpPr/>
          <p:nvPr/>
        </p:nvGrpSpPr>
        <p:grpSpPr>
          <a:xfrm>
            <a:off x="0" y="107150"/>
            <a:ext cx="9144000" cy="988225"/>
            <a:chOff x="0" y="107150"/>
            <a:chExt cx="9144000" cy="988225"/>
          </a:xfrm>
        </p:grpSpPr>
        <p:sp>
          <p:nvSpPr>
            <p:cNvPr id="170" name="Google Shape;170;p19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" name="Google Shape;171;p19"/>
            <p:cNvSpPr txBox="1"/>
            <p:nvPr/>
          </p:nvSpPr>
          <p:spPr>
            <a:xfrm>
              <a:off x="0" y="107150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9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Teacher Collaboration (PLCs)</a:t>
              </a:r>
              <a:endParaRPr sz="39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172" name="Google Shape;172;p19"/>
          <p:cNvGrpSpPr/>
          <p:nvPr/>
        </p:nvGrpSpPr>
        <p:grpSpPr>
          <a:xfrm>
            <a:off x="381000" y="1333500"/>
            <a:ext cx="8382000" cy="3048000"/>
            <a:chOff x="381000" y="1333500"/>
            <a:chExt cx="8382000" cy="3048000"/>
          </a:xfrm>
        </p:grpSpPr>
        <p:sp>
          <p:nvSpPr>
            <p:cNvPr id="173" name="Google Shape;173;p19"/>
            <p:cNvSpPr/>
            <p:nvPr/>
          </p:nvSpPr>
          <p:spPr>
            <a:xfrm>
              <a:off x="381000" y="1333500"/>
              <a:ext cx="8382000" cy="3048000"/>
            </a:xfrm>
            <a:prstGeom prst="roundRect">
              <a:avLst>
                <a:gd fmla="val 4687" name="adj"/>
              </a:avLst>
            </a:prstGeom>
            <a:solidFill>
              <a:srgbClr val="FFFFFF"/>
            </a:solidFill>
            <a:ln cap="flat" cmpd="sng" w="28575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" name="Google Shape;174;p19"/>
            <p:cNvSpPr txBox="1"/>
            <p:nvPr/>
          </p:nvSpPr>
          <p:spPr>
            <a:xfrm>
              <a:off x="571500" y="1476375"/>
              <a:ext cx="8001000" cy="38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6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Teachers will work together every week through structured PLCs:</a:t>
              </a:r>
              <a:endParaRPr b="1" sz="1600">
                <a:solidFill>
                  <a:srgbClr val="333333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  <p:grpSp>
          <p:nvGrpSpPr>
            <p:cNvPr id="175" name="Google Shape;175;p19"/>
            <p:cNvGrpSpPr/>
            <p:nvPr/>
          </p:nvGrpSpPr>
          <p:grpSpPr>
            <a:xfrm>
              <a:off x="714375" y="2000250"/>
              <a:ext cx="1762200" cy="1428900"/>
              <a:chOff x="714375" y="2000250"/>
              <a:chExt cx="1762200" cy="1428900"/>
            </a:xfrm>
          </p:grpSpPr>
          <p:sp>
            <p:nvSpPr>
              <p:cNvPr id="176" name="Google Shape;176;p19"/>
              <p:cNvSpPr/>
              <p:nvPr/>
            </p:nvSpPr>
            <p:spPr>
              <a:xfrm>
                <a:off x="714375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7" name="Google Shape;177;p19"/>
              <p:cNvSpPr txBox="1"/>
              <p:nvPr/>
            </p:nvSpPr>
            <p:spPr>
              <a:xfrm>
                <a:off x="714375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" sz="32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event_note</a:t>
                </a:r>
                <a:endParaRPr b="0" sz="32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45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Plan lessons aligned to standards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178" name="Google Shape;178;p19"/>
            <p:cNvGrpSpPr/>
            <p:nvPr/>
          </p:nvGrpSpPr>
          <p:grpSpPr>
            <a:xfrm>
              <a:off x="2667000" y="2000250"/>
              <a:ext cx="1762200" cy="1428900"/>
              <a:chOff x="2667000" y="2000250"/>
              <a:chExt cx="1762200" cy="1428900"/>
            </a:xfrm>
          </p:grpSpPr>
          <p:sp>
            <p:nvSpPr>
              <p:cNvPr id="179" name="Google Shape;179;p19"/>
              <p:cNvSpPr/>
              <p:nvPr/>
            </p:nvSpPr>
            <p:spPr>
              <a:xfrm>
                <a:off x="2667000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" name="Google Shape;180;p19"/>
              <p:cNvSpPr txBox="1"/>
              <p:nvPr/>
            </p:nvSpPr>
            <p:spPr>
              <a:xfrm>
                <a:off x="2667000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" sz="32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school</a:t>
                </a:r>
                <a:endParaRPr b="0" sz="32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45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Teach and implement instruction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181" name="Google Shape;181;p19"/>
            <p:cNvGrpSpPr/>
            <p:nvPr/>
          </p:nvGrpSpPr>
          <p:grpSpPr>
            <a:xfrm>
              <a:off x="4619625" y="2000250"/>
              <a:ext cx="1762200" cy="1428900"/>
              <a:chOff x="4619625" y="2000250"/>
              <a:chExt cx="1762200" cy="1428900"/>
            </a:xfrm>
          </p:grpSpPr>
          <p:sp>
            <p:nvSpPr>
              <p:cNvPr id="182" name="Google Shape;182;p19"/>
              <p:cNvSpPr/>
              <p:nvPr/>
            </p:nvSpPr>
            <p:spPr>
              <a:xfrm>
                <a:off x="4619625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" name="Google Shape;183;p19"/>
              <p:cNvSpPr txBox="1"/>
              <p:nvPr/>
            </p:nvSpPr>
            <p:spPr>
              <a:xfrm>
                <a:off x="4619625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" sz="32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analytics</a:t>
                </a:r>
                <a:endParaRPr b="0" sz="32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45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Study student work &amp; results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184" name="Google Shape;184;p19"/>
            <p:cNvGrpSpPr/>
            <p:nvPr/>
          </p:nvGrpSpPr>
          <p:grpSpPr>
            <a:xfrm>
              <a:off x="6572250" y="2000250"/>
              <a:ext cx="1762200" cy="1428900"/>
              <a:chOff x="6572250" y="2000250"/>
              <a:chExt cx="1762200" cy="1428900"/>
            </a:xfrm>
          </p:grpSpPr>
          <p:sp>
            <p:nvSpPr>
              <p:cNvPr id="185" name="Google Shape;185;p19"/>
              <p:cNvSpPr/>
              <p:nvPr/>
            </p:nvSpPr>
            <p:spPr>
              <a:xfrm>
                <a:off x="6572250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" name="Google Shape;186;p19"/>
              <p:cNvSpPr txBox="1"/>
              <p:nvPr/>
            </p:nvSpPr>
            <p:spPr>
              <a:xfrm>
                <a:off x="6572250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" sz="32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tune</a:t>
                </a:r>
                <a:endParaRPr b="0" sz="32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45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Adjust instruction based on data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sp>
          <p:nvSpPr>
            <p:cNvPr id="187" name="Google Shape;187;p19"/>
            <p:cNvSpPr txBox="1"/>
            <p:nvPr/>
          </p:nvSpPr>
          <p:spPr>
            <a:xfrm>
              <a:off x="571500" y="3619500"/>
              <a:ext cx="8001000" cy="476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5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This PLC/PDSA process is how we are implementing and monitoring our continuous improvement system across the school. </a:t>
              </a:r>
              <a:endParaRPr b="1" sz="15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2" name="Google Shape;192;p20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193" name="Google Shape;193;p20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" name="Google Shape;194;p20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5" name="Google Shape;195;p20"/>
          <p:cNvGrpSpPr/>
          <p:nvPr/>
        </p:nvGrpSpPr>
        <p:grpSpPr>
          <a:xfrm>
            <a:off x="0" y="107150"/>
            <a:ext cx="9144000" cy="988225"/>
            <a:chOff x="0" y="107150"/>
            <a:chExt cx="9144000" cy="988225"/>
          </a:xfrm>
        </p:grpSpPr>
        <p:sp>
          <p:nvSpPr>
            <p:cNvPr id="196" name="Google Shape;196;p20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" name="Google Shape;197;p20"/>
            <p:cNvSpPr txBox="1"/>
            <p:nvPr/>
          </p:nvSpPr>
          <p:spPr>
            <a:xfrm>
              <a:off x="0" y="107150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9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Using Data to Drive Decisions</a:t>
              </a:r>
              <a:endParaRPr sz="39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198" name="Google Shape;198;p20"/>
          <p:cNvGrpSpPr/>
          <p:nvPr/>
        </p:nvGrpSpPr>
        <p:grpSpPr>
          <a:xfrm>
            <a:off x="381000" y="1333500"/>
            <a:ext cx="8382000" cy="3048000"/>
            <a:chOff x="381000" y="1333500"/>
            <a:chExt cx="8382000" cy="3048000"/>
          </a:xfrm>
        </p:grpSpPr>
        <p:sp>
          <p:nvSpPr>
            <p:cNvPr id="199" name="Google Shape;199;p20"/>
            <p:cNvSpPr/>
            <p:nvPr/>
          </p:nvSpPr>
          <p:spPr>
            <a:xfrm>
              <a:off x="381000" y="1333500"/>
              <a:ext cx="8382000" cy="3048000"/>
            </a:xfrm>
            <a:prstGeom prst="roundRect">
              <a:avLst>
                <a:gd fmla="val 4687" name="adj"/>
              </a:avLst>
            </a:prstGeom>
            <a:solidFill>
              <a:srgbClr val="FFFFFF"/>
            </a:solidFill>
            <a:ln cap="flat" cmpd="sng" w="28575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" name="Google Shape;200;p20"/>
            <p:cNvSpPr txBox="1"/>
            <p:nvPr/>
          </p:nvSpPr>
          <p:spPr>
            <a:xfrm>
              <a:off x="571500" y="1476375"/>
              <a:ext cx="8001000" cy="38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6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We are building strong assessment practices:</a:t>
              </a:r>
              <a:endParaRPr b="1" sz="1600">
                <a:solidFill>
                  <a:srgbClr val="333333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  <p:grpSp>
          <p:nvGrpSpPr>
            <p:cNvPr id="201" name="Google Shape;201;p20"/>
            <p:cNvGrpSpPr/>
            <p:nvPr/>
          </p:nvGrpSpPr>
          <p:grpSpPr>
            <a:xfrm>
              <a:off x="714375" y="2000250"/>
              <a:ext cx="1762200" cy="1428900"/>
              <a:chOff x="714375" y="2000250"/>
              <a:chExt cx="1762200" cy="1428900"/>
            </a:xfrm>
          </p:grpSpPr>
          <p:sp>
            <p:nvSpPr>
              <p:cNvPr id="202" name="Google Shape;202;p20"/>
              <p:cNvSpPr/>
              <p:nvPr/>
            </p:nvSpPr>
            <p:spPr>
              <a:xfrm>
                <a:off x="714375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3" name="Google Shape;203;p20"/>
              <p:cNvSpPr txBox="1"/>
              <p:nvPr/>
            </p:nvSpPr>
            <p:spPr>
              <a:xfrm>
                <a:off x="714375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32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assignment</a:t>
                </a:r>
                <a:endParaRPr sz="32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375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Common assessments aligned to standards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204" name="Google Shape;204;p20"/>
            <p:cNvGrpSpPr/>
            <p:nvPr/>
          </p:nvGrpSpPr>
          <p:grpSpPr>
            <a:xfrm>
              <a:off x="2667000" y="2000250"/>
              <a:ext cx="1762200" cy="1428900"/>
              <a:chOff x="2667000" y="2000250"/>
              <a:chExt cx="1762200" cy="1428900"/>
            </a:xfrm>
          </p:grpSpPr>
          <p:sp>
            <p:nvSpPr>
              <p:cNvPr id="205" name="Google Shape;205;p20"/>
              <p:cNvSpPr/>
              <p:nvPr/>
            </p:nvSpPr>
            <p:spPr>
              <a:xfrm>
                <a:off x="2667000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6" name="Google Shape;206;p20"/>
              <p:cNvSpPr txBox="1"/>
              <p:nvPr/>
            </p:nvSpPr>
            <p:spPr>
              <a:xfrm>
                <a:off x="2667000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32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bar_chart</a:t>
                </a:r>
                <a:endParaRPr sz="32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375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Analysis of student performance by standard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207" name="Google Shape;207;p20"/>
            <p:cNvGrpSpPr/>
            <p:nvPr/>
          </p:nvGrpSpPr>
          <p:grpSpPr>
            <a:xfrm>
              <a:off x="4619625" y="2000250"/>
              <a:ext cx="1762200" cy="1428900"/>
              <a:chOff x="4619625" y="2000250"/>
              <a:chExt cx="1762200" cy="1428900"/>
            </a:xfrm>
          </p:grpSpPr>
          <p:sp>
            <p:nvSpPr>
              <p:cNvPr id="208" name="Google Shape;208;p20"/>
              <p:cNvSpPr/>
              <p:nvPr/>
            </p:nvSpPr>
            <p:spPr>
              <a:xfrm>
                <a:off x="4619625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9" name="Google Shape;209;p20"/>
              <p:cNvSpPr txBox="1"/>
              <p:nvPr/>
            </p:nvSpPr>
            <p:spPr>
              <a:xfrm>
                <a:off x="4619625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32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search</a:t>
                </a:r>
                <a:endParaRPr sz="32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375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Identification of misconceptions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210" name="Google Shape;210;p20"/>
            <p:cNvGrpSpPr/>
            <p:nvPr/>
          </p:nvGrpSpPr>
          <p:grpSpPr>
            <a:xfrm>
              <a:off x="6572250" y="2000250"/>
              <a:ext cx="1762200" cy="1428900"/>
              <a:chOff x="6572250" y="2000250"/>
              <a:chExt cx="1762200" cy="1428900"/>
            </a:xfrm>
          </p:grpSpPr>
          <p:sp>
            <p:nvSpPr>
              <p:cNvPr id="211" name="Google Shape;211;p20"/>
              <p:cNvSpPr/>
              <p:nvPr/>
            </p:nvSpPr>
            <p:spPr>
              <a:xfrm>
                <a:off x="6572250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2" name="Google Shape;212;p20"/>
              <p:cNvSpPr txBox="1"/>
              <p:nvPr/>
            </p:nvSpPr>
            <p:spPr>
              <a:xfrm>
                <a:off x="6572250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32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speed</a:t>
                </a:r>
                <a:endParaRPr sz="32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375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Immediate instructional adjustments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sp>
          <p:nvSpPr>
            <p:cNvPr id="213" name="Google Shape;213;p20"/>
            <p:cNvSpPr txBox="1"/>
            <p:nvPr/>
          </p:nvSpPr>
          <p:spPr>
            <a:xfrm>
              <a:off x="571500" y="3619500"/>
              <a:ext cx="8001000" cy="476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5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Assessment data will be used to adjust Tier 1 instruction, not just determine intervention. </a:t>
              </a:r>
              <a:endParaRPr b="1" sz="15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8" name="Google Shape;218;p21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219" name="Google Shape;219;p21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" name="Google Shape;220;p21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1" name="Google Shape;221;p21"/>
          <p:cNvGrpSpPr/>
          <p:nvPr/>
        </p:nvGrpSpPr>
        <p:grpSpPr>
          <a:xfrm>
            <a:off x="0" y="107150"/>
            <a:ext cx="9144000" cy="988225"/>
            <a:chOff x="0" y="107150"/>
            <a:chExt cx="9144000" cy="988225"/>
          </a:xfrm>
        </p:grpSpPr>
        <p:sp>
          <p:nvSpPr>
            <p:cNvPr id="222" name="Google Shape;222;p21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" name="Google Shape;223;p21"/>
            <p:cNvSpPr txBox="1"/>
            <p:nvPr/>
          </p:nvSpPr>
          <p:spPr>
            <a:xfrm>
              <a:off x="0" y="107150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5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Supporting Students with </a:t>
              </a:r>
              <a:r>
                <a:rPr lang="en" sz="35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Disabilities</a:t>
              </a:r>
              <a:endParaRPr sz="35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224" name="Google Shape;224;p21"/>
          <p:cNvGrpSpPr/>
          <p:nvPr/>
        </p:nvGrpSpPr>
        <p:grpSpPr>
          <a:xfrm>
            <a:off x="381000" y="1333500"/>
            <a:ext cx="8382000" cy="3048000"/>
            <a:chOff x="381000" y="1333500"/>
            <a:chExt cx="8382000" cy="3048000"/>
          </a:xfrm>
        </p:grpSpPr>
        <p:sp>
          <p:nvSpPr>
            <p:cNvPr id="225" name="Google Shape;225;p21"/>
            <p:cNvSpPr/>
            <p:nvPr/>
          </p:nvSpPr>
          <p:spPr>
            <a:xfrm>
              <a:off x="381000" y="1333500"/>
              <a:ext cx="8382000" cy="3048000"/>
            </a:xfrm>
            <a:prstGeom prst="roundRect">
              <a:avLst>
                <a:gd fmla="val 4687" name="adj"/>
              </a:avLst>
            </a:prstGeom>
            <a:solidFill>
              <a:srgbClr val="FFFFFF"/>
            </a:solidFill>
            <a:ln cap="flat" cmpd="sng" w="28575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" name="Google Shape;226;p21"/>
            <p:cNvSpPr txBox="1"/>
            <p:nvPr/>
          </p:nvSpPr>
          <p:spPr>
            <a:xfrm>
              <a:off x="571500" y="1476375"/>
              <a:ext cx="8001000" cy="38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6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We are strengthening access to grade-level learning:</a:t>
              </a:r>
              <a:endParaRPr b="1" sz="1600">
                <a:solidFill>
                  <a:srgbClr val="333333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  <p:grpSp>
          <p:nvGrpSpPr>
            <p:cNvPr id="227" name="Google Shape;227;p21"/>
            <p:cNvGrpSpPr/>
            <p:nvPr/>
          </p:nvGrpSpPr>
          <p:grpSpPr>
            <a:xfrm>
              <a:off x="714375" y="2000250"/>
              <a:ext cx="1762200" cy="1428900"/>
              <a:chOff x="714375" y="2000250"/>
              <a:chExt cx="1762200" cy="1428900"/>
            </a:xfrm>
          </p:grpSpPr>
          <p:sp>
            <p:nvSpPr>
              <p:cNvPr id="228" name="Google Shape;228;p21"/>
              <p:cNvSpPr/>
              <p:nvPr/>
            </p:nvSpPr>
            <p:spPr>
              <a:xfrm>
                <a:off x="714375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9" name="Google Shape;229;p21"/>
              <p:cNvSpPr txBox="1"/>
              <p:nvPr/>
            </p:nvSpPr>
            <p:spPr>
              <a:xfrm>
                <a:off x="714375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" sz="32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group</a:t>
                </a:r>
                <a:endParaRPr b="0" sz="32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375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Co-planning between Gen Ed and SpEd teachers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230" name="Google Shape;230;p21"/>
            <p:cNvGrpSpPr/>
            <p:nvPr/>
          </p:nvGrpSpPr>
          <p:grpSpPr>
            <a:xfrm>
              <a:off x="2667000" y="2000250"/>
              <a:ext cx="1762200" cy="1428900"/>
              <a:chOff x="2667000" y="2000250"/>
              <a:chExt cx="1762200" cy="1428900"/>
            </a:xfrm>
          </p:grpSpPr>
          <p:sp>
            <p:nvSpPr>
              <p:cNvPr id="231" name="Google Shape;231;p21"/>
              <p:cNvSpPr/>
              <p:nvPr/>
            </p:nvSpPr>
            <p:spPr>
              <a:xfrm>
                <a:off x="2667000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2" name="Google Shape;232;p21"/>
              <p:cNvSpPr txBox="1"/>
              <p:nvPr/>
            </p:nvSpPr>
            <p:spPr>
              <a:xfrm>
                <a:off x="2667000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" sz="32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layers</a:t>
                </a:r>
                <a:endParaRPr b="0" sz="32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375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Instruction aligned to standards with scaffolds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233" name="Google Shape;233;p21"/>
            <p:cNvGrpSpPr/>
            <p:nvPr/>
          </p:nvGrpSpPr>
          <p:grpSpPr>
            <a:xfrm>
              <a:off x="4619625" y="2000250"/>
              <a:ext cx="1762200" cy="1428900"/>
              <a:chOff x="4619625" y="2000250"/>
              <a:chExt cx="1762200" cy="1428900"/>
            </a:xfrm>
          </p:grpSpPr>
          <p:sp>
            <p:nvSpPr>
              <p:cNvPr id="234" name="Google Shape;234;p21"/>
              <p:cNvSpPr/>
              <p:nvPr/>
            </p:nvSpPr>
            <p:spPr>
              <a:xfrm>
                <a:off x="4619625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5" name="Google Shape;235;p21"/>
              <p:cNvSpPr txBox="1"/>
              <p:nvPr/>
            </p:nvSpPr>
            <p:spPr>
              <a:xfrm>
                <a:off x="4619625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" sz="32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trending_up</a:t>
                </a:r>
                <a:endParaRPr b="0" sz="32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375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Focus on access, not lowering expectations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236" name="Google Shape;236;p21"/>
            <p:cNvGrpSpPr/>
            <p:nvPr/>
          </p:nvGrpSpPr>
          <p:grpSpPr>
            <a:xfrm>
              <a:off x="6572250" y="2000250"/>
              <a:ext cx="1762200" cy="1428900"/>
              <a:chOff x="6572250" y="2000250"/>
              <a:chExt cx="1762200" cy="1428900"/>
            </a:xfrm>
          </p:grpSpPr>
          <p:sp>
            <p:nvSpPr>
              <p:cNvPr id="237" name="Google Shape;237;p21"/>
              <p:cNvSpPr/>
              <p:nvPr/>
            </p:nvSpPr>
            <p:spPr>
              <a:xfrm>
                <a:off x="6572250" y="2000250"/>
                <a:ext cx="17622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8" name="Google Shape;238;p21"/>
              <p:cNvSpPr txBox="1"/>
              <p:nvPr/>
            </p:nvSpPr>
            <p:spPr>
              <a:xfrm>
                <a:off x="6572250" y="2000250"/>
                <a:ext cx="1762200" cy="1428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42875" lIns="142875" spcFirstLastPara="1" rIns="142875" wrap="square" tIns="14287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" sz="32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analytics</a:t>
                </a:r>
                <a:endParaRPr b="0" sz="32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375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Targeted PLC support for student progress</a:t>
                </a:r>
                <a:endParaRPr b="1"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sp>
          <p:nvSpPr>
            <p:cNvPr id="239" name="Google Shape;239;p21"/>
            <p:cNvSpPr txBox="1"/>
            <p:nvPr/>
          </p:nvSpPr>
          <p:spPr>
            <a:xfrm>
              <a:off x="571500" y="3619500"/>
              <a:ext cx="8001000" cy="476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5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Every student will have access to rigorous instruction.</a:t>
              </a:r>
              <a:endParaRPr b="1" sz="15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4" name="Google Shape;244;p22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245" name="Google Shape;245;p22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" name="Google Shape;246;p22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47" name="Google Shape;247;p22"/>
          <p:cNvGrpSpPr/>
          <p:nvPr/>
        </p:nvGrpSpPr>
        <p:grpSpPr>
          <a:xfrm>
            <a:off x="0" y="107150"/>
            <a:ext cx="9144000" cy="988225"/>
            <a:chOff x="0" y="107150"/>
            <a:chExt cx="9144000" cy="988225"/>
          </a:xfrm>
        </p:grpSpPr>
        <p:sp>
          <p:nvSpPr>
            <p:cNvPr id="248" name="Google Shape;248;p22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" name="Google Shape;249;p22"/>
            <p:cNvSpPr txBox="1"/>
            <p:nvPr/>
          </p:nvSpPr>
          <p:spPr>
            <a:xfrm>
              <a:off x="0" y="107150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5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Monitoring Progress</a:t>
              </a:r>
              <a:endParaRPr sz="35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250" name="Google Shape;250;p22"/>
          <p:cNvGrpSpPr/>
          <p:nvPr/>
        </p:nvGrpSpPr>
        <p:grpSpPr>
          <a:xfrm>
            <a:off x="381000" y="1333500"/>
            <a:ext cx="8382000" cy="3048000"/>
            <a:chOff x="381000" y="1333500"/>
            <a:chExt cx="8382000" cy="3048000"/>
          </a:xfrm>
        </p:grpSpPr>
        <p:sp>
          <p:nvSpPr>
            <p:cNvPr id="251" name="Google Shape;251;p22"/>
            <p:cNvSpPr/>
            <p:nvPr/>
          </p:nvSpPr>
          <p:spPr>
            <a:xfrm>
              <a:off x="381000" y="1333500"/>
              <a:ext cx="8382000" cy="3048000"/>
            </a:xfrm>
            <a:prstGeom prst="roundRect">
              <a:avLst>
                <a:gd fmla="val 4687" name="adj"/>
              </a:avLst>
            </a:prstGeom>
            <a:solidFill>
              <a:srgbClr val="FFFFFF"/>
            </a:solidFill>
            <a:ln cap="flat" cmpd="sng" w="28575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252" name="Google Shape;252;p22"/>
            <p:cNvGrpSpPr/>
            <p:nvPr/>
          </p:nvGrpSpPr>
          <p:grpSpPr>
            <a:xfrm>
              <a:off x="666750" y="1524000"/>
              <a:ext cx="2476500" cy="2190900"/>
              <a:chOff x="666750" y="1524000"/>
              <a:chExt cx="2476500" cy="2190900"/>
            </a:xfrm>
          </p:grpSpPr>
          <p:sp>
            <p:nvSpPr>
              <p:cNvPr id="253" name="Google Shape;253;p22"/>
              <p:cNvSpPr/>
              <p:nvPr/>
            </p:nvSpPr>
            <p:spPr>
              <a:xfrm>
                <a:off x="666750" y="1524000"/>
                <a:ext cx="2476500" cy="2190900"/>
              </a:xfrm>
              <a:prstGeom prst="roundRect">
                <a:avLst>
                  <a:gd fmla="val 4347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4" name="Google Shape;254;p22"/>
              <p:cNvSpPr txBox="1"/>
              <p:nvPr/>
            </p:nvSpPr>
            <p:spPr>
              <a:xfrm>
                <a:off x="666750" y="1524000"/>
                <a:ext cx="2476500" cy="2190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42875" lIns="142875" spcFirstLastPara="1" rIns="142875" wrap="square" tIns="14287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400">
                    <a:solidFill>
                      <a:srgbClr val="CC0000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Weekly: PLC Level</a:t>
                </a:r>
                <a:endParaRPr b="1" sz="14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95275" lvl="0" marL="457200" rtl="0" algn="l">
                  <a:spcBef>
                    <a:spcPts val="750"/>
                  </a:spcBef>
                  <a:spcAft>
                    <a:spcPts val="0"/>
                  </a:spcAft>
                  <a:buClr>
                    <a:srgbClr val="333333"/>
                  </a:buClr>
                  <a:buSzPts val="1050"/>
                  <a:buFont typeface="Roboto Slab"/>
                  <a:buChar char="●"/>
                </a:pPr>
                <a:r>
                  <a:rPr b="0" lang="en" sz="10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Document PDSA cycles</a:t>
                </a:r>
                <a:endParaRPr b="0" sz="10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95275" lvl="0" marL="457200" rtl="0" algn="l">
                  <a:spcBef>
                    <a:spcPts val="450"/>
                  </a:spcBef>
                  <a:spcAft>
                    <a:spcPts val="0"/>
                  </a:spcAft>
                  <a:buClr>
                    <a:srgbClr val="333333"/>
                  </a:buClr>
                  <a:buSzPts val="1050"/>
                  <a:buFont typeface="Roboto Slab"/>
                  <a:buChar char="●"/>
                </a:pPr>
                <a:r>
                  <a:rPr b="0" lang="en" sz="10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Analyze student work by standard</a:t>
                </a:r>
                <a:endParaRPr b="0" sz="10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95275" lvl="0" marL="457200" rtl="0" algn="l">
                  <a:spcBef>
                    <a:spcPts val="450"/>
                  </a:spcBef>
                  <a:spcAft>
                    <a:spcPts val="0"/>
                  </a:spcAft>
                  <a:buClr>
                    <a:srgbClr val="333333"/>
                  </a:buClr>
                  <a:buSzPts val="1050"/>
                  <a:buFont typeface="Roboto Slab"/>
                  <a:buChar char="●"/>
                </a:pPr>
                <a:r>
                  <a:rPr b="0" lang="en" sz="10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Adjust instruction immediately</a:t>
                </a:r>
                <a:endParaRPr b="0" sz="10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95275" lvl="0" marL="457200" rtl="0" algn="l">
                  <a:spcBef>
                    <a:spcPts val="450"/>
                  </a:spcBef>
                  <a:spcAft>
                    <a:spcPts val="0"/>
                  </a:spcAft>
                  <a:buClr>
                    <a:srgbClr val="333333"/>
                  </a:buClr>
                  <a:buSzPts val="1050"/>
                  <a:buFont typeface="Roboto Slab"/>
                  <a:buChar char="●"/>
                </a:pPr>
                <a:r>
                  <a:rPr b="0" lang="en" sz="10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Refine small groups for mastery</a:t>
                </a:r>
                <a:endParaRPr b="0" sz="10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255" name="Google Shape;255;p22"/>
            <p:cNvGrpSpPr/>
            <p:nvPr/>
          </p:nvGrpSpPr>
          <p:grpSpPr>
            <a:xfrm>
              <a:off x="3333750" y="1524000"/>
              <a:ext cx="2476500" cy="2190900"/>
              <a:chOff x="3333750" y="1524000"/>
              <a:chExt cx="2476500" cy="2190900"/>
            </a:xfrm>
          </p:grpSpPr>
          <p:sp>
            <p:nvSpPr>
              <p:cNvPr id="256" name="Google Shape;256;p22"/>
              <p:cNvSpPr/>
              <p:nvPr/>
            </p:nvSpPr>
            <p:spPr>
              <a:xfrm>
                <a:off x="3333750" y="1524000"/>
                <a:ext cx="2476500" cy="2190900"/>
              </a:xfrm>
              <a:prstGeom prst="roundRect">
                <a:avLst>
                  <a:gd fmla="val 4347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7" name="Google Shape;257;p22"/>
              <p:cNvSpPr txBox="1"/>
              <p:nvPr/>
            </p:nvSpPr>
            <p:spPr>
              <a:xfrm>
                <a:off x="3333750" y="1524000"/>
                <a:ext cx="2476500" cy="2190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42875" lIns="142875" spcFirstLastPara="1" rIns="142875" wrap="square" tIns="14287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400">
                    <a:solidFill>
                      <a:srgbClr val="0000FF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Weekly: Leadership</a:t>
                </a:r>
                <a:endParaRPr b="1" sz="1400">
                  <a:solidFill>
                    <a:srgbClr val="0000FF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95275" lvl="0" marL="457200" rtl="0" algn="l">
                  <a:spcBef>
                    <a:spcPts val="750"/>
                  </a:spcBef>
                  <a:spcAft>
                    <a:spcPts val="0"/>
                  </a:spcAft>
                  <a:buClr>
                    <a:srgbClr val="333333"/>
                  </a:buClr>
                  <a:buSzPts val="1050"/>
                  <a:buFont typeface="Roboto Slab"/>
                  <a:buChar char="●"/>
                </a:pPr>
                <a:r>
                  <a:rPr b="0" lang="en" sz="10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Classroom walkthroughs</a:t>
                </a:r>
                <a:endParaRPr b="0" sz="10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95275" lvl="0" marL="457200" rtl="0" algn="l">
                  <a:spcBef>
                    <a:spcPts val="450"/>
                  </a:spcBef>
                  <a:spcAft>
                    <a:spcPts val="0"/>
                  </a:spcAft>
                  <a:buClr>
                    <a:srgbClr val="333333"/>
                  </a:buClr>
                  <a:buSzPts val="1050"/>
                  <a:buFont typeface="Roboto Slab"/>
                  <a:buChar char="●"/>
                </a:pPr>
                <a:r>
                  <a:rPr b="0" lang="en" sz="10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Focus: Alignment, Rigor, &amp; Engagement</a:t>
                </a:r>
                <a:endParaRPr b="0" sz="10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95275" lvl="0" marL="457200" rtl="0" algn="l">
                  <a:spcBef>
                    <a:spcPts val="300"/>
                  </a:spcBef>
                  <a:spcAft>
                    <a:spcPts val="0"/>
                  </a:spcAft>
                  <a:buClr>
                    <a:srgbClr val="333333"/>
                  </a:buClr>
                  <a:buSzPts val="1050"/>
                  <a:buFont typeface="Roboto Slab"/>
                  <a:buChar char="●"/>
                </a:pPr>
                <a:r>
                  <a:rPr b="0" lang="en" sz="10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Immediate teacher feedback</a:t>
                </a:r>
                <a:endParaRPr b="0" sz="10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258" name="Google Shape;258;p22"/>
            <p:cNvGrpSpPr/>
            <p:nvPr/>
          </p:nvGrpSpPr>
          <p:grpSpPr>
            <a:xfrm>
              <a:off x="6000750" y="1524000"/>
              <a:ext cx="2476500" cy="2190900"/>
              <a:chOff x="6000750" y="1524000"/>
              <a:chExt cx="2476500" cy="2190900"/>
            </a:xfrm>
          </p:grpSpPr>
          <p:sp>
            <p:nvSpPr>
              <p:cNvPr id="259" name="Google Shape;259;p22"/>
              <p:cNvSpPr/>
              <p:nvPr/>
            </p:nvSpPr>
            <p:spPr>
              <a:xfrm>
                <a:off x="6000750" y="1524000"/>
                <a:ext cx="2476500" cy="2190900"/>
              </a:xfrm>
              <a:prstGeom prst="roundRect">
                <a:avLst>
                  <a:gd fmla="val 4347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0" name="Google Shape;260;p22"/>
              <p:cNvSpPr txBox="1"/>
              <p:nvPr/>
            </p:nvSpPr>
            <p:spPr>
              <a:xfrm>
                <a:off x="6000750" y="1524000"/>
                <a:ext cx="2476500" cy="2190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42875" lIns="142875" spcFirstLastPara="1" rIns="142875" wrap="square" tIns="14287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400">
                    <a:solidFill>
                      <a:srgbClr val="CC0000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Weekly: Coaching</a:t>
                </a:r>
                <a:endParaRPr b="1" sz="14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95275" lvl="0" marL="457200" rtl="0" algn="l">
                  <a:spcBef>
                    <a:spcPts val="750"/>
                  </a:spcBef>
                  <a:spcAft>
                    <a:spcPts val="0"/>
                  </a:spcAft>
                  <a:buClr>
                    <a:srgbClr val="333333"/>
                  </a:buClr>
                  <a:buSzPts val="1050"/>
                  <a:buFont typeface="Roboto Slab"/>
                  <a:buChar char="●"/>
                </a:pPr>
                <a:r>
                  <a:rPr b="0" lang="en" sz="10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Coach attends PLCs</a:t>
                </a:r>
                <a:endParaRPr b="0" sz="10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95275" lvl="0" marL="457200" rtl="0" algn="l">
                  <a:spcBef>
                    <a:spcPts val="450"/>
                  </a:spcBef>
                  <a:spcAft>
                    <a:spcPts val="0"/>
                  </a:spcAft>
                  <a:buClr>
                    <a:srgbClr val="333333"/>
                  </a:buClr>
                  <a:buSzPts val="1050"/>
                  <a:buFont typeface="Roboto Slab"/>
                  <a:buChar char="●"/>
                </a:pPr>
                <a:r>
                  <a:rPr b="0" lang="en" sz="10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Real-time feedback on data use</a:t>
                </a:r>
                <a:endParaRPr b="0" sz="10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95275" lvl="0" marL="457200" rtl="0" algn="l">
                  <a:spcBef>
                    <a:spcPts val="450"/>
                  </a:spcBef>
                  <a:spcAft>
                    <a:spcPts val="0"/>
                  </a:spcAft>
                  <a:buClr>
                    <a:srgbClr val="333333"/>
                  </a:buClr>
                  <a:buSzPts val="1050"/>
                  <a:buFont typeface="Roboto Slab"/>
                  <a:buChar char="●"/>
                </a:pPr>
                <a:r>
                  <a:rPr b="0" lang="en" sz="10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Support for student misconceptions</a:t>
                </a:r>
                <a:endParaRPr b="0" sz="10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sp>
          <p:nvSpPr>
            <p:cNvPr id="261" name="Google Shape;261;p22"/>
            <p:cNvSpPr txBox="1"/>
            <p:nvPr/>
          </p:nvSpPr>
          <p:spPr>
            <a:xfrm>
              <a:off x="571500" y="3857625"/>
              <a:ext cx="8001000" cy="428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5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The leadership team will monitor implementation weekly and adjust supports to ensure consistency across classrooms. </a:t>
              </a:r>
              <a:endParaRPr b="1" sz="15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" name="Google Shape;266;p23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267" name="Google Shape;267;p23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" name="Google Shape;268;p23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9" name="Google Shape;269;p23"/>
          <p:cNvGrpSpPr/>
          <p:nvPr/>
        </p:nvGrpSpPr>
        <p:grpSpPr>
          <a:xfrm>
            <a:off x="0" y="107150"/>
            <a:ext cx="9144000" cy="988225"/>
            <a:chOff x="0" y="107150"/>
            <a:chExt cx="9144000" cy="988225"/>
          </a:xfrm>
        </p:grpSpPr>
        <p:sp>
          <p:nvSpPr>
            <p:cNvPr id="270" name="Google Shape;270;p23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" name="Google Shape;271;p23"/>
            <p:cNvSpPr txBox="1"/>
            <p:nvPr/>
          </p:nvSpPr>
          <p:spPr>
            <a:xfrm>
              <a:off x="0" y="107150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5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Monitoring Progress</a:t>
              </a:r>
              <a:endParaRPr sz="35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272" name="Google Shape;272;p23"/>
          <p:cNvGrpSpPr/>
          <p:nvPr/>
        </p:nvGrpSpPr>
        <p:grpSpPr>
          <a:xfrm>
            <a:off x="381000" y="1333500"/>
            <a:ext cx="8382000" cy="3048000"/>
            <a:chOff x="381000" y="1333500"/>
            <a:chExt cx="8382000" cy="3048000"/>
          </a:xfrm>
        </p:grpSpPr>
        <p:sp>
          <p:nvSpPr>
            <p:cNvPr id="273" name="Google Shape;273;p23"/>
            <p:cNvSpPr/>
            <p:nvPr/>
          </p:nvSpPr>
          <p:spPr>
            <a:xfrm>
              <a:off x="381000" y="1333500"/>
              <a:ext cx="8382000" cy="3048000"/>
            </a:xfrm>
            <a:prstGeom prst="roundRect">
              <a:avLst>
                <a:gd fmla="val 4687" name="adj"/>
              </a:avLst>
            </a:prstGeom>
            <a:solidFill>
              <a:srgbClr val="FFFFFF"/>
            </a:solidFill>
            <a:ln cap="flat" cmpd="sng" w="28575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274" name="Google Shape;274;p23"/>
            <p:cNvGrpSpPr/>
            <p:nvPr/>
          </p:nvGrpSpPr>
          <p:grpSpPr>
            <a:xfrm>
              <a:off x="666750" y="1524000"/>
              <a:ext cx="2476500" cy="2190900"/>
              <a:chOff x="666750" y="1524000"/>
              <a:chExt cx="2476500" cy="2190900"/>
            </a:xfrm>
          </p:grpSpPr>
          <p:sp>
            <p:nvSpPr>
              <p:cNvPr id="275" name="Google Shape;275;p23"/>
              <p:cNvSpPr/>
              <p:nvPr/>
            </p:nvSpPr>
            <p:spPr>
              <a:xfrm>
                <a:off x="666750" y="1524000"/>
                <a:ext cx="2476500" cy="2190900"/>
              </a:xfrm>
              <a:prstGeom prst="roundRect">
                <a:avLst>
                  <a:gd fmla="val 4347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6" name="Google Shape;276;p23"/>
              <p:cNvSpPr txBox="1"/>
              <p:nvPr/>
            </p:nvSpPr>
            <p:spPr>
              <a:xfrm>
                <a:off x="666750" y="1524000"/>
                <a:ext cx="2476500" cy="2190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42875" lIns="142875" spcFirstLastPara="1" rIns="142875" wrap="square" tIns="14287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300">
                    <a:solidFill>
                      <a:srgbClr val="CC0000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Monthly: Leadership</a:t>
                </a:r>
                <a:endParaRPr b="1" sz="13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l"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b="1" lang="en" sz="10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Review of:</a:t>
                </a:r>
                <a:endParaRPr b="1" sz="10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85750" lvl="0" marL="457200" rtl="0" algn="l">
                  <a:spcBef>
                    <a:spcPts val="375"/>
                  </a:spcBef>
                  <a:spcAft>
                    <a:spcPts val="0"/>
                  </a:spcAft>
                  <a:buClr>
                    <a:srgbClr val="333333"/>
                  </a:buClr>
                  <a:buSzPts val="900"/>
                  <a:buFont typeface="Roboto Slab"/>
                  <a:buChar char="●"/>
                </a:pPr>
                <a:r>
                  <a:rPr lang="en" sz="9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Walkthrough trends</a:t>
                </a:r>
                <a:endParaRPr sz="9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85750" lvl="0" marL="457200" rtl="0" algn="l">
                  <a:spcBef>
                    <a:spcPts val="300"/>
                  </a:spcBef>
                  <a:spcAft>
                    <a:spcPts val="0"/>
                  </a:spcAft>
                  <a:buClr>
                    <a:srgbClr val="333333"/>
                  </a:buClr>
                  <a:buSzPts val="900"/>
                  <a:buFont typeface="Roboto Slab"/>
                  <a:buChar char="●"/>
                </a:pPr>
                <a:r>
                  <a:rPr lang="en" sz="9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PLC documentation</a:t>
                </a:r>
                <a:endParaRPr sz="9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85750" lvl="0" marL="457200" rtl="0" algn="l">
                  <a:spcBef>
                    <a:spcPts val="300"/>
                  </a:spcBef>
                  <a:spcAft>
                    <a:spcPts val="0"/>
                  </a:spcAft>
                  <a:buClr>
                    <a:srgbClr val="333333"/>
                  </a:buClr>
                  <a:buSzPts val="900"/>
                  <a:buFont typeface="Roboto Slab"/>
                  <a:buChar char="●"/>
                </a:pPr>
                <a:r>
                  <a:rPr lang="en" sz="9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Common assessment results</a:t>
                </a:r>
                <a:endParaRPr sz="9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l"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" sz="9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• Schoolwide strengths/gaps</a:t>
                </a:r>
                <a:endParaRPr sz="9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l">
                  <a:spcBef>
                    <a:spcPts val="300"/>
                  </a:spcBef>
                  <a:spcAft>
                    <a:spcPts val="0"/>
                  </a:spcAft>
                  <a:buNone/>
                </a:pPr>
                <a:r>
                  <a:rPr lang="en" sz="9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• PL &amp; support adjustments</a:t>
                </a:r>
                <a:endParaRPr sz="9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277" name="Google Shape;277;p23"/>
            <p:cNvGrpSpPr/>
            <p:nvPr/>
          </p:nvGrpSpPr>
          <p:grpSpPr>
            <a:xfrm>
              <a:off x="3333750" y="1524000"/>
              <a:ext cx="2476500" cy="2190900"/>
              <a:chOff x="3333750" y="1524000"/>
              <a:chExt cx="2476500" cy="2190900"/>
            </a:xfrm>
          </p:grpSpPr>
          <p:sp>
            <p:nvSpPr>
              <p:cNvPr id="278" name="Google Shape;278;p23"/>
              <p:cNvSpPr/>
              <p:nvPr/>
            </p:nvSpPr>
            <p:spPr>
              <a:xfrm>
                <a:off x="3333750" y="1524000"/>
                <a:ext cx="2476500" cy="2190900"/>
              </a:xfrm>
              <a:prstGeom prst="roundRect">
                <a:avLst>
                  <a:gd fmla="val 4347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9" name="Google Shape;279;p23"/>
              <p:cNvSpPr txBox="1"/>
              <p:nvPr/>
            </p:nvSpPr>
            <p:spPr>
              <a:xfrm>
                <a:off x="3333750" y="1524000"/>
                <a:ext cx="2476500" cy="2190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42875" lIns="142875" spcFirstLastPara="1" rIns="142875" wrap="square" tIns="14287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300">
                    <a:solidFill>
                      <a:srgbClr val="0000FF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Quarterly: Outcomes</a:t>
                </a:r>
                <a:endParaRPr b="1" sz="1300">
                  <a:solidFill>
                    <a:srgbClr val="0000FF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l"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b="1" lang="en" sz="10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Analysis of:</a:t>
                </a:r>
                <a:endParaRPr b="1" sz="10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85750" lvl="0" marL="457200" rtl="0" algn="l">
                  <a:spcBef>
                    <a:spcPts val="375"/>
                  </a:spcBef>
                  <a:spcAft>
                    <a:spcPts val="0"/>
                  </a:spcAft>
                  <a:buClr>
                    <a:srgbClr val="333333"/>
                  </a:buClr>
                  <a:buSzPts val="900"/>
                  <a:buFont typeface="Roboto Slab"/>
                  <a:buChar char="●"/>
                </a:pPr>
                <a:r>
                  <a:rPr lang="en" sz="9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iReady &amp; CFA data</a:t>
                </a:r>
                <a:endParaRPr sz="9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85750" lvl="0" marL="457200" rtl="0" algn="l">
                  <a:spcBef>
                    <a:spcPts val="300"/>
                  </a:spcBef>
                  <a:spcAft>
                    <a:spcPts val="0"/>
                  </a:spcAft>
                  <a:buClr>
                    <a:srgbClr val="333333"/>
                  </a:buClr>
                  <a:buSzPts val="900"/>
                  <a:buFont typeface="Roboto Slab"/>
                  <a:buChar char="●"/>
                </a:pPr>
                <a:r>
                  <a:rPr lang="en" sz="9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Subgroup performance</a:t>
                </a:r>
                <a:endParaRPr sz="9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l"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" sz="9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• Progress evaluation</a:t>
                </a:r>
                <a:endParaRPr sz="9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l">
                  <a:spcBef>
                    <a:spcPts val="300"/>
                  </a:spcBef>
                  <a:spcAft>
                    <a:spcPts val="0"/>
                  </a:spcAft>
                  <a:buNone/>
                </a:pPr>
                <a:r>
                  <a:rPr lang="en" sz="9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• Strategy refinement</a:t>
                </a:r>
                <a:endParaRPr sz="9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280" name="Google Shape;280;p23"/>
            <p:cNvGrpSpPr/>
            <p:nvPr/>
          </p:nvGrpSpPr>
          <p:grpSpPr>
            <a:xfrm>
              <a:off x="6000750" y="1524000"/>
              <a:ext cx="2476500" cy="2190900"/>
              <a:chOff x="6000750" y="1524000"/>
              <a:chExt cx="2476500" cy="2190900"/>
            </a:xfrm>
          </p:grpSpPr>
          <p:sp>
            <p:nvSpPr>
              <p:cNvPr id="281" name="Google Shape;281;p23"/>
              <p:cNvSpPr/>
              <p:nvPr/>
            </p:nvSpPr>
            <p:spPr>
              <a:xfrm>
                <a:off x="6000750" y="1524000"/>
                <a:ext cx="2476500" cy="2190900"/>
              </a:xfrm>
              <a:prstGeom prst="roundRect">
                <a:avLst>
                  <a:gd fmla="val 4347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2" name="Google Shape;282;p23"/>
              <p:cNvSpPr txBox="1"/>
              <p:nvPr/>
            </p:nvSpPr>
            <p:spPr>
              <a:xfrm>
                <a:off x="6000750" y="1524000"/>
                <a:ext cx="2476500" cy="2190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42875" lIns="142875" spcFirstLastPara="1" rIns="142875" wrap="square" tIns="14287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300">
                    <a:solidFill>
                      <a:srgbClr val="CC0000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What This Ensures</a:t>
                </a:r>
                <a:endParaRPr b="1" sz="13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88925" lvl="0" marL="457200" rtl="0" algn="l">
                  <a:spcBef>
                    <a:spcPts val="600"/>
                  </a:spcBef>
                  <a:spcAft>
                    <a:spcPts val="0"/>
                  </a:spcAft>
                  <a:buClr>
                    <a:srgbClr val="333333"/>
                  </a:buClr>
                  <a:buSzPts val="950"/>
                  <a:buFont typeface="Roboto Slab"/>
                  <a:buChar char="●"/>
                </a:pPr>
                <a:r>
                  <a:rPr b="1" lang="en" sz="9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Weekly instruction improvement</a:t>
                </a:r>
                <a:endParaRPr b="1" sz="9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88925" lvl="0" marL="457200" rtl="0" algn="l">
                  <a:spcBef>
                    <a:spcPts val="600"/>
                  </a:spcBef>
                  <a:spcAft>
                    <a:spcPts val="0"/>
                  </a:spcAft>
                  <a:buClr>
                    <a:srgbClr val="333333"/>
                  </a:buClr>
                  <a:buSzPts val="950"/>
                  <a:buFont typeface="Roboto Slab"/>
                  <a:buChar char="●"/>
                </a:pPr>
                <a:r>
                  <a:rPr lang="en" sz="9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Evidence-based decisions</a:t>
                </a:r>
                <a:endParaRPr sz="9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88925" lvl="0" marL="457200" rtl="0" algn="l">
                  <a:spcBef>
                    <a:spcPts val="600"/>
                  </a:spcBef>
                  <a:spcAft>
                    <a:spcPts val="0"/>
                  </a:spcAft>
                  <a:buClr>
                    <a:srgbClr val="333333"/>
                  </a:buClr>
                  <a:buSzPts val="950"/>
                  <a:buFont typeface="Roboto Slab"/>
                  <a:buChar char="●"/>
                </a:pPr>
                <a:r>
                  <a:rPr lang="en" sz="9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Targeted &amp; timely support</a:t>
                </a:r>
                <a:endParaRPr sz="9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-288925" lvl="0" marL="457200" rtl="0" algn="l">
                  <a:spcBef>
                    <a:spcPts val="600"/>
                  </a:spcBef>
                  <a:spcAft>
                    <a:spcPts val="0"/>
                  </a:spcAft>
                  <a:buClr>
                    <a:srgbClr val="333333"/>
                  </a:buClr>
                  <a:buSzPts val="950"/>
                  <a:buFont typeface="Roboto Slab"/>
                  <a:buChar char="●"/>
                </a:pPr>
                <a:r>
                  <a:rPr lang="en" sz="95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Focus on results over actions</a:t>
                </a:r>
                <a:endParaRPr sz="95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sp>
          <p:nvSpPr>
            <p:cNvPr id="283" name="Google Shape;283;p23"/>
            <p:cNvSpPr txBox="1"/>
            <p:nvPr/>
          </p:nvSpPr>
          <p:spPr>
            <a:xfrm>
              <a:off x="571500" y="3857625"/>
              <a:ext cx="8001000" cy="428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5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Regular cycles of review drive continuous school improvement.</a:t>
              </a:r>
              <a:endParaRPr b="1" sz="15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8" name="Google Shape;288;p24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289" name="Google Shape;289;p24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" name="Google Shape;290;p24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91" name="Google Shape;291;p24"/>
          <p:cNvGrpSpPr/>
          <p:nvPr/>
        </p:nvGrpSpPr>
        <p:grpSpPr>
          <a:xfrm>
            <a:off x="0" y="107150"/>
            <a:ext cx="9144000" cy="988225"/>
            <a:chOff x="0" y="107150"/>
            <a:chExt cx="9144000" cy="988225"/>
          </a:xfrm>
        </p:grpSpPr>
        <p:sp>
          <p:nvSpPr>
            <p:cNvPr id="292" name="Google Shape;292;p24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" name="Google Shape;293;p24"/>
            <p:cNvSpPr txBox="1"/>
            <p:nvPr/>
          </p:nvSpPr>
          <p:spPr>
            <a:xfrm>
              <a:off x="0" y="107150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5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School Climate and Behavior</a:t>
              </a:r>
              <a:endParaRPr sz="35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294" name="Google Shape;294;p24"/>
          <p:cNvGrpSpPr/>
          <p:nvPr/>
        </p:nvGrpSpPr>
        <p:grpSpPr>
          <a:xfrm>
            <a:off x="381000" y="1333500"/>
            <a:ext cx="8382000" cy="3048000"/>
            <a:chOff x="381000" y="1333500"/>
            <a:chExt cx="8382000" cy="3048000"/>
          </a:xfrm>
        </p:grpSpPr>
        <p:sp>
          <p:nvSpPr>
            <p:cNvPr id="295" name="Google Shape;295;p24"/>
            <p:cNvSpPr/>
            <p:nvPr/>
          </p:nvSpPr>
          <p:spPr>
            <a:xfrm>
              <a:off x="381000" y="1333500"/>
              <a:ext cx="8382000" cy="3048000"/>
            </a:xfrm>
            <a:prstGeom prst="roundRect">
              <a:avLst>
                <a:gd fmla="val 4687" name="adj"/>
              </a:avLst>
            </a:prstGeom>
            <a:solidFill>
              <a:srgbClr val="FFFFFF"/>
            </a:solidFill>
            <a:ln cap="flat" cmpd="sng" w="28575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" name="Google Shape;296;p24"/>
            <p:cNvSpPr txBox="1"/>
            <p:nvPr/>
          </p:nvSpPr>
          <p:spPr>
            <a:xfrm>
              <a:off x="666750" y="1524000"/>
              <a:ext cx="7810500" cy="38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6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We are strengthening our learning environment:</a:t>
              </a:r>
              <a:endParaRPr b="1" sz="1600">
                <a:solidFill>
                  <a:srgbClr val="333333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  <p:grpSp>
          <p:nvGrpSpPr>
            <p:cNvPr id="297" name="Google Shape;297;p24"/>
            <p:cNvGrpSpPr/>
            <p:nvPr/>
          </p:nvGrpSpPr>
          <p:grpSpPr>
            <a:xfrm>
              <a:off x="666750" y="2000250"/>
              <a:ext cx="1809600" cy="1428900"/>
              <a:chOff x="666750" y="2000250"/>
              <a:chExt cx="1809600" cy="1428900"/>
            </a:xfrm>
          </p:grpSpPr>
          <p:sp>
            <p:nvSpPr>
              <p:cNvPr id="298" name="Google Shape;298;p24"/>
              <p:cNvSpPr/>
              <p:nvPr/>
            </p:nvSpPr>
            <p:spPr>
              <a:xfrm>
                <a:off x="666750" y="2000250"/>
                <a:ext cx="18096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9" name="Google Shape;299;p24"/>
              <p:cNvSpPr txBox="1"/>
              <p:nvPr/>
            </p:nvSpPr>
            <p:spPr>
              <a:xfrm>
                <a:off x="762000" y="2095500"/>
                <a:ext cx="1619100" cy="123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CC0000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Consistent Expectations</a:t>
                </a:r>
                <a:endParaRPr b="1" sz="11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ctr">
                  <a:spcBef>
                    <a:spcPts val="750"/>
                  </a:spcBef>
                  <a:spcAft>
                    <a:spcPts val="0"/>
                  </a:spcAft>
                  <a:buNone/>
                </a:pPr>
                <a:r>
                  <a:rPr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Schoolwide PBIS expectations</a:t>
                </a:r>
                <a:endParaRPr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300" name="Google Shape;300;p24"/>
            <p:cNvGrpSpPr/>
            <p:nvPr/>
          </p:nvGrpSpPr>
          <p:grpSpPr>
            <a:xfrm>
              <a:off x="2667000" y="2000250"/>
              <a:ext cx="1809600" cy="1428900"/>
              <a:chOff x="2667000" y="2000250"/>
              <a:chExt cx="1809600" cy="1428900"/>
            </a:xfrm>
          </p:grpSpPr>
          <p:sp>
            <p:nvSpPr>
              <p:cNvPr id="301" name="Google Shape;301;p24"/>
              <p:cNvSpPr/>
              <p:nvPr/>
            </p:nvSpPr>
            <p:spPr>
              <a:xfrm>
                <a:off x="2667000" y="2000250"/>
                <a:ext cx="18096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2" name="Google Shape;302;p24"/>
              <p:cNvSpPr txBox="1"/>
              <p:nvPr/>
            </p:nvSpPr>
            <p:spPr>
              <a:xfrm>
                <a:off x="2762250" y="2095500"/>
                <a:ext cx="1619100" cy="123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0000FF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Positive Reinforcement</a:t>
                </a:r>
                <a:endParaRPr b="1" sz="1100">
                  <a:solidFill>
                    <a:srgbClr val="0000FF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ctr">
                  <a:spcBef>
                    <a:spcPts val="750"/>
                  </a:spcBef>
                  <a:spcAft>
                    <a:spcPts val="0"/>
                  </a:spcAft>
                  <a:buNone/>
                </a:pPr>
                <a:r>
                  <a:rPr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Patriot Pride</a:t>
                </a:r>
                <a:endParaRPr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303" name="Google Shape;303;p24"/>
            <p:cNvGrpSpPr/>
            <p:nvPr/>
          </p:nvGrpSpPr>
          <p:grpSpPr>
            <a:xfrm>
              <a:off x="4667250" y="2000250"/>
              <a:ext cx="1809600" cy="1428900"/>
              <a:chOff x="4667250" y="2000250"/>
              <a:chExt cx="1809600" cy="1428900"/>
            </a:xfrm>
          </p:grpSpPr>
          <p:sp>
            <p:nvSpPr>
              <p:cNvPr id="304" name="Google Shape;304;p24"/>
              <p:cNvSpPr/>
              <p:nvPr/>
            </p:nvSpPr>
            <p:spPr>
              <a:xfrm>
                <a:off x="4667250" y="2000250"/>
                <a:ext cx="18096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5" name="Google Shape;305;p24"/>
              <p:cNvSpPr txBox="1"/>
              <p:nvPr/>
            </p:nvSpPr>
            <p:spPr>
              <a:xfrm>
                <a:off x="4762500" y="2095500"/>
                <a:ext cx="1619100" cy="123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CC0000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Explicit Teaching</a:t>
                </a:r>
                <a:endParaRPr b="1" sz="11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ctr">
                  <a:spcBef>
                    <a:spcPts val="750"/>
                  </a:spcBef>
                  <a:spcAft>
                    <a:spcPts val="0"/>
                  </a:spcAft>
                  <a:buNone/>
                </a:pPr>
                <a:r>
                  <a:rPr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Behavior expectations</a:t>
                </a:r>
                <a:endParaRPr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306" name="Google Shape;306;p24"/>
            <p:cNvGrpSpPr/>
            <p:nvPr/>
          </p:nvGrpSpPr>
          <p:grpSpPr>
            <a:xfrm>
              <a:off x="6667500" y="2000250"/>
              <a:ext cx="1809600" cy="1428900"/>
              <a:chOff x="6667500" y="2000250"/>
              <a:chExt cx="1809600" cy="1428900"/>
            </a:xfrm>
          </p:grpSpPr>
          <p:sp>
            <p:nvSpPr>
              <p:cNvPr id="307" name="Google Shape;307;p24"/>
              <p:cNvSpPr/>
              <p:nvPr/>
            </p:nvSpPr>
            <p:spPr>
              <a:xfrm>
                <a:off x="6667500" y="2000250"/>
                <a:ext cx="1809600" cy="1428900"/>
              </a:xfrm>
              <a:prstGeom prst="roundRect">
                <a:avLst>
                  <a:gd fmla="val 6666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8" name="Google Shape;308;p24"/>
              <p:cNvSpPr txBox="1"/>
              <p:nvPr/>
            </p:nvSpPr>
            <p:spPr>
              <a:xfrm>
                <a:off x="6762750" y="2095500"/>
                <a:ext cx="1619100" cy="123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100">
                    <a:solidFill>
                      <a:srgbClr val="0000FF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SEL Focus</a:t>
                </a:r>
                <a:endParaRPr b="1" sz="1100">
                  <a:solidFill>
                    <a:srgbClr val="0000FF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ctr">
                  <a:spcBef>
                    <a:spcPts val="750"/>
                  </a:spcBef>
                  <a:spcAft>
                    <a:spcPts val="0"/>
                  </a:spcAft>
                  <a:buNone/>
                </a:pPr>
                <a:r>
                  <a:rPr lang="en" sz="11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Social-emotional learning</a:t>
                </a:r>
                <a:endParaRPr sz="11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sp>
          <p:nvSpPr>
            <p:cNvPr id="309" name="Google Shape;309;p24"/>
            <p:cNvSpPr txBox="1"/>
            <p:nvPr/>
          </p:nvSpPr>
          <p:spPr>
            <a:xfrm>
              <a:off x="571500" y="3714750"/>
              <a:ext cx="8001000" cy="476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8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This work ensures more time is spent on instruction and increases student engagement in learning. </a:t>
              </a:r>
              <a:endParaRPr b="1" sz="18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4" name="Google Shape;314;p25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315" name="Google Shape;315;p25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" name="Google Shape;316;p25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17" name="Google Shape;317;p25"/>
          <p:cNvGrpSpPr/>
          <p:nvPr/>
        </p:nvGrpSpPr>
        <p:grpSpPr>
          <a:xfrm>
            <a:off x="0" y="107150"/>
            <a:ext cx="9144000" cy="988225"/>
            <a:chOff x="0" y="107150"/>
            <a:chExt cx="9144000" cy="988225"/>
          </a:xfrm>
        </p:grpSpPr>
        <p:sp>
          <p:nvSpPr>
            <p:cNvPr id="318" name="Google Shape;318;p25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" name="Google Shape;319;p25"/>
            <p:cNvSpPr txBox="1"/>
            <p:nvPr/>
          </p:nvSpPr>
          <p:spPr>
            <a:xfrm>
              <a:off x="0" y="107150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5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What This Means for our Students</a:t>
              </a:r>
              <a:endParaRPr sz="35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320" name="Google Shape;320;p25"/>
          <p:cNvGrpSpPr/>
          <p:nvPr/>
        </p:nvGrpSpPr>
        <p:grpSpPr>
          <a:xfrm>
            <a:off x="381000" y="1333500"/>
            <a:ext cx="8382000" cy="3048000"/>
            <a:chOff x="381000" y="1333500"/>
            <a:chExt cx="8382000" cy="3048000"/>
          </a:xfrm>
        </p:grpSpPr>
        <p:sp>
          <p:nvSpPr>
            <p:cNvPr id="321" name="Google Shape;321;p25"/>
            <p:cNvSpPr/>
            <p:nvPr/>
          </p:nvSpPr>
          <p:spPr>
            <a:xfrm>
              <a:off x="381000" y="1333500"/>
              <a:ext cx="8382000" cy="3048000"/>
            </a:xfrm>
            <a:prstGeom prst="roundRect">
              <a:avLst>
                <a:gd fmla="val 4687" name="adj"/>
              </a:avLst>
            </a:prstGeom>
            <a:solidFill>
              <a:srgbClr val="FFFFFF"/>
            </a:solidFill>
            <a:ln cap="flat" cmpd="sng" w="28575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322" name="Google Shape;322;p25"/>
            <p:cNvGrpSpPr/>
            <p:nvPr/>
          </p:nvGrpSpPr>
          <p:grpSpPr>
            <a:xfrm>
              <a:off x="619125" y="1619250"/>
              <a:ext cx="1524000" cy="1714500"/>
              <a:chOff x="619125" y="1619250"/>
              <a:chExt cx="1524000" cy="1714500"/>
            </a:xfrm>
          </p:grpSpPr>
          <p:sp>
            <p:nvSpPr>
              <p:cNvPr id="323" name="Google Shape;323;p25"/>
              <p:cNvSpPr/>
              <p:nvPr/>
            </p:nvSpPr>
            <p:spPr>
              <a:xfrm>
                <a:off x="619125" y="1619250"/>
                <a:ext cx="1524000" cy="1714500"/>
              </a:xfrm>
              <a:prstGeom prst="roundRect">
                <a:avLst>
                  <a:gd fmla="val 6250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4" name="Google Shape;324;p25"/>
              <p:cNvSpPr txBox="1"/>
              <p:nvPr/>
            </p:nvSpPr>
            <p:spPr>
              <a:xfrm>
                <a:off x="714375" y="1714500"/>
                <a:ext cx="1333500" cy="1524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auto_stories</a:t>
                </a:r>
                <a:endParaRPr sz="24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750"/>
                  </a:spcBef>
                  <a:spcAft>
                    <a:spcPts val="0"/>
                  </a:spcAft>
                  <a:buNone/>
                </a:pPr>
                <a:r>
                  <a:rPr b="1" lang="en" sz="12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Engaging, Rigorous Lessons</a:t>
                </a:r>
                <a:endParaRPr b="1" sz="12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325" name="Google Shape;325;p25"/>
            <p:cNvGrpSpPr/>
            <p:nvPr/>
          </p:nvGrpSpPr>
          <p:grpSpPr>
            <a:xfrm>
              <a:off x="2238375" y="1619250"/>
              <a:ext cx="1524000" cy="1714500"/>
              <a:chOff x="2238375" y="1619250"/>
              <a:chExt cx="1524000" cy="1714500"/>
            </a:xfrm>
          </p:grpSpPr>
          <p:sp>
            <p:nvSpPr>
              <p:cNvPr id="326" name="Google Shape;326;p25"/>
              <p:cNvSpPr/>
              <p:nvPr/>
            </p:nvSpPr>
            <p:spPr>
              <a:xfrm>
                <a:off x="2238375" y="1619250"/>
                <a:ext cx="1524000" cy="1714500"/>
              </a:xfrm>
              <a:prstGeom prst="roundRect">
                <a:avLst>
                  <a:gd fmla="val 6250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7" name="Google Shape;327;p25"/>
              <p:cNvSpPr txBox="1"/>
              <p:nvPr/>
            </p:nvSpPr>
            <p:spPr>
              <a:xfrm>
                <a:off x="2333625" y="1714500"/>
                <a:ext cx="1333500" cy="1524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assignment_turned_in</a:t>
                </a:r>
                <a:endParaRPr sz="24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750"/>
                  </a:spcBef>
                  <a:spcAft>
                    <a:spcPts val="0"/>
                  </a:spcAft>
                  <a:buNone/>
                </a:pPr>
                <a:r>
                  <a:rPr b="1" lang="en" sz="12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Clear Learning Expectations</a:t>
                </a:r>
                <a:endParaRPr b="1" sz="12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328" name="Google Shape;328;p25"/>
            <p:cNvGrpSpPr/>
            <p:nvPr/>
          </p:nvGrpSpPr>
          <p:grpSpPr>
            <a:xfrm>
              <a:off x="3857625" y="1619250"/>
              <a:ext cx="1524000" cy="1714500"/>
              <a:chOff x="3857625" y="1619250"/>
              <a:chExt cx="1524000" cy="1714500"/>
            </a:xfrm>
          </p:grpSpPr>
          <p:sp>
            <p:nvSpPr>
              <p:cNvPr id="329" name="Google Shape;329;p25"/>
              <p:cNvSpPr/>
              <p:nvPr/>
            </p:nvSpPr>
            <p:spPr>
              <a:xfrm>
                <a:off x="3857625" y="1619250"/>
                <a:ext cx="1524000" cy="1714500"/>
              </a:xfrm>
              <a:prstGeom prst="roundRect">
                <a:avLst>
                  <a:gd fmla="val 6250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0" name="Google Shape;330;p25"/>
              <p:cNvSpPr txBox="1"/>
              <p:nvPr/>
            </p:nvSpPr>
            <p:spPr>
              <a:xfrm>
                <a:off x="3952875" y="1714500"/>
                <a:ext cx="1333500" cy="1524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forum</a:t>
                </a:r>
                <a:endParaRPr sz="24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750"/>
                  </a:spcBef>
                  <a:spcAft>
                    <a:spcPts val="0"/>
                  </a:spcAft>
                  <a:buNone/>
                </a:pPr>
                <a:r>
                  <a:rPr b="1" lang="en" sz="12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Think and Explain More</a:t>
                </a:r>
                <a:endParaRPr b="1" sz="12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331" name="Google Shape;331;p25"/>
            <p:cNvGrpSpPr/>
            <p:nvPr/>
          </p:nvGrpSpPr>
          <p:grpSpPr>
            <a:xfrm>
              <a:off x="5476875" y="1619250"/>
              <a:ext cx="1524000" cy="1714500"/>
              <a:chOff x="5476875" y="1619250"/>
              <a:chExt cx="1524000" cy="1714500"/>
            </a:xfrm>
          </p:grpSpPr>
          <p:sp>
            <p:nvSpPr>
              <p:cNvPr id="332" name="Google Shape;332;p25"/>
              <p:cNvSpPr/>
              <p:nvPr/>
            </p:nvSpPr>
            <p:spPr>
              <a:xfrm>
                <a:off x="5476875" y="1619250"/>
                <a:ext cx="1524000" cy="1714500"/>
              </a:xfrm>
              <a:prstGeom prst="roundRect">
                <a:avLst>
                  <a:gd fmla="val 6250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3" name="Google Shape;333;p25"/>
              <p:cNvSpPr txBox="1"/>
              <p:nvPr/>
            </p:nvSpPr>
            <p:spPr>
              <a:xfrm>
                <a:off x="5572125" y="1714500"/>
                <a:ext cx="1333500" cy="1524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groups</a:t>
                </a:r>
                <a:endParaRPr sz="24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750"/>
                  </a:spcBef>
                  <a:spcAft>
                    <a:spcPts val="0"/>
                  </a:spcAft>
                  <a:buNone/>
                </a:pPr>
                <a:r>
                  <a:rPr b="1" lang="en" sz="12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Stronger Support Systems</a:t>
                </a:r>
                <a:endParaRPr b="1" sz="12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334" name="Google Shape;334;p25"/>
            <p:cNvGrpSpPr/>
            <p:nvPr/>
          </p:nvGrpSpPr>
          <p:grpSpPr>
            <a:xfrm>
              <a:off x="7096125" y="1619250"/>
              <a:ext cx="1524000" cy="1714500"/>
              <a:chOff x="7096125" y="1619250"/>
              <a:chExt cx="1524000" cy="1714500"/>
            </a:xfrm>
          </p:grpSpPr>
          <p:sp>
            <p:nvSpPr>
              <p:cNvPr id="335" name="Google Shape;335;p25"/>
              <p:cNvSpPr/>
              <p:nvPr/>
            </p:nvSpPr>
            <p:spPr>
              <a:xfrm>
                <a:off x="7096125" y="1619250"/>
                <a:ext cx="1524000" cy="1714500"/>
              </a:xfrm>
              <a:prstGeom prst="roundRect">
                <a:avLst>
                  <a:gd fmla="val 6250" name="adj"/>
                </a:avLst>
              </a:prstGeom>
              <a:solidFill>
                <a:srgbClr val="F8F9FA"/>
              </a:solidFill>
              <a:ln cap="flat" cmpd="sng" w="9525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6" name="Google Shape;336;p25"/>
              <p:cNvSpPr txBox="1"/>
              <p:nvPr/>
            </p:nvSpPr>
            <p:spPr>
              <a:xfrm>
                <a:off x="7191375" y="1714500"/>
                <a:ext cx="1333500" cy="1524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sentiment_satisfied_alt</a:t>
                </a:r>
                <a:endParaRPr sz="24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  <a:p>
                <a:pPr indent="0" lvl="0" marL="0" rtl="0" algn="ctr">
                  <a:spcBef>
                    <a:spcPts val="750"/>
                  </a:spcBef>
                  <a:spcAft>
                    <a:spcPts val="0"/>
                  </a:spcAft>
                  <a:buNone/>
                </a:pPr>
                <a:r>
                  <a:rPr b="1" lang="en" sz="12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Safe &amp; Positive Environment</a:t>
                </a:r>
                <a:endParaRPr b="1" sz="12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sp>
          <p:nvSpPr>
            <p:cNvPr id="337" name="Google Shape;337;p25"/>
            <p:cNvSpPr txBox="1"/>
            <p:nvPr/>
          </p:nvSpPr>
          <p:spPr>
            <a:xfrm>
              <a:off x="571500" y="3619500"/>
              <a:ext cx="8001000" cy="571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800">
                  <a:solidFill>
                    <a:srgbClr val="CC0000"/>
                  </a:solidFill>
                  <a:latin typeface="Roboto Slab"/>
                  <a:ea typeface="Roboto Slab"/>
                  <a:cs typeface="Roboto Slab"/>
                  <a:sym typeface="Roboto Slab"/>
                </a:rPr>
                <a:t>Our focus is on student success and well-being every day.</a:t>
              </a:r>
              <a:endParaRPr b="1" sz="1800">
                <a:solidFill>
                  <a:srgbClr val="CC0000"/>
                </a:solidFill>
                <a:latin typeface="Roboto Slab"/>
                <a:ea typeface="Roboto Slab"/>
                <a:cs typeface="Roboto Slab"/>
                <a:sym typeface="Roboto Slab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2" name="Google Shape;342;p26"/>
          <p:cNvGrpSpPr/>
          <p:nvPr/>
        </p:nvGrpSpPr>
        <p:grpSpPr>
          <a:xfrm>
            <a:off x="0" y="0"/>
            <a:ext cx="9144000" cy="5143425"/>
            <a:chOff x="0" y="0"/>
            <a:chExt cx="9144000" cy="5143425"/>
          </a:xfrm>
        </p:grpSpPr>
        <p:sp>
          <p:nvSpPr>
            <p:cNvPr id="343" name="Google Shape;343;p26"/>
            <p:cNvSpPr/>
            <p:nvPr/>
          </p:nvSpPr>
          <p:spPr>
            <a:xfrm>
              <a:off x="0" y="0"/>
              <a:ext cx="9144000" cy="1428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" name="Google Shape;344;p26"/>
            <p:cNvSpPr/>
            <p:nvPr/>
          </p:nvSpPr>
          <p:spPr>
            <a:xfrm>
              <a:off x="0" y="5000625"/>
              <a:ext cx="9144000" cy="142800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5" name="Google Shape;345;p26"/>
          <p:cNvGrpSpPr/>
          <p:nvPr/>
        </p:nvGrpSpPr>
        <p:grpSpPr>
          <a:xfrm>
            <a:off x="0" y="107150"/>
            <a:ext cx="9144000" cy="988225"/>
            <a:chOff x="0" y="107150"/>
            <a:chExt cx="9144000" cy="988225"/>
          </a:xfrm>
        </p:grpSpPr>
        <p:sp>
          <p:nvSpPr>
            <p:cNvPr id="346" name="Google Shape;346;p26"/>
            <p:cNvSpPr/>
            <p:nvPr/>
          </p:nvSpPr>
          <p:spPr>
            <a:xfrm>
              <a:off x="0" y="142875"/>
              <a:ext cx="9144000" cy="9525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" name="Google Shape;347;p26"/>
            <p:cNvSpPr txBox="1"/>
            <p:nvPr/>
          </p:nvSpPr>
          <p:spPr>
            <a:xfrm>
              <a:off x="0" y="107150"/>
              <a:ext cx="9144000" cy="952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500">
                  <a:solidFill>
                    <a:srgbClr val="FFFFFF"/>
                  </a:solidFill>
                  <a:latin typeface="Alfa Slab One"/>
                  <a:ea typeface="Alfa Slab One"/>
                  <a:cs typeface="Alfa Slab One"/>
                  <a:sym typeface="Alfa Slab One"/>
                </a:rPr>
                <a:t>Our Commitment</a:t>
              </a:r>
              <a:endParaRPr sz="3500">
                <a:solidFill>
                  <a:srgbClr val="FFFFFF"/>
                </a:solidFill>
                <a:latin typeface="Alfa Slab One"/>
                <a:ea typeface="Alfa Slab One"/>
                <a:cs typeface="Alfa Slab One"/>
                <a:sym typeface="Alfa Slab One"/>
              </a:endParaRPr>
            </a:p>
          </p:txBody>
        </p:sp>
      </p:grpSp>
      <p:grpSp>
        <p:nvGrpSpPr>
          <p:cNvPr id="348" name="Google Shape;348;p26"/>
          <p:cNvGrpSpPr/>
          <p:nvPr/>
        </p:nvGrpSpPr>
        <p:grpSpPr>
          <a:xfrm>
            <a:off x="381000" y="1333500"/>
            <a:ext cx="8382000" cy="3048000"/>
            <a:chOff x="381000" y="1333500"/>
            <a:chExt cx="8382000" cy="3048000"/>
          </a:xfrm>
        </p:grpSpPr>
        <p:sp>
          <p:nvSpPr>
            <p:cNvPr id="349" name="Google Shape;349;p26"/>
            <p:cNvSpPr/>
            <p:nvPr/>
          </p:nvSpPr>
          <p:spPr>
            <a:xfrm>
              <a:off x="381000" y="1333500"/>
              <a:ext cx="8382000" cy="3048000"/>
            </a:xfrm>
            <a:prstGeom prst="roundRect">
              <a:avLst>
                <a:gd fmla="val 4687" name="adj"/>
              </a:avLst>
            </a:prstGeom>
            <a:solidFill>
              <a:srgbClr val="FFFFFF"/>
            </a:solidFill>
            <a:ln cap="flat" cmpd="sng" w="28575">
              <a:solidFill>
                <a:srgbClr val="CC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350" name="Google Shape;350;p26"/>
            <p:cNvGrpSpPr/>
            <p:nvPr/>
          </p:nvGrpSpPr>
          <p:grpSpPr>
            <a:xfrm>
              <a:off x="666750" y="1619250"/>
              <a:ext cx="3429000" cy="1428900"/>
              <a:chOff x="666750" y="1619250"/>
              <a:chExt cx="3429000" cy="1428900"/>
            </a:xfrm>
          </p:grpSpPr>
          <p:sp>
            <p:nvSpPr>
              <p:cNvPr id="351" name="Google Shape;351;p26"/>
              <p:cNvSpPr/>
              <p:nvPr/>
            </p:nvSpPr>
            <p:spPr>
              <a:xfrm>
                <a:off x="666750" y="1619250"/>
                <a:ext cx="3429000" cy="1428900"/>
              </a:xfrm>
              <a:prstGeom prst="roundRect">
                <a:avLst>
                  <a:gd fmla="val 8000" name="adj"/>
                </a:avLst>
              </a:prstGeom>
              <a:solidFill>
                <a:srgbClr val="CC0000"/>
              </a:solidFill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2" name="Google Shape;352;p26"/>
              <p:cNvSpPr txBox="1"/>
              <p:nvPr/>
            </p:nvSpPr>
            <p:spPr>
              <a:xfrm>
                <a:off x="809625" y="1714500"/>
                <a:ext cx="3143400" cy="1238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2000">
                    <a:solidFill>
                      <a:srgbClr val="FFFFFF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Focused &amp; Intentional</a:t>
                </a:r>
                <a:endParaRPr b="1" sz="2000">
                  <a:solidFill>
                    <a:srgbClr val="FFFFFF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  <a:p>
                <a:pPr indent="0" lvl="0" marL="0" rtl="0" algn="l">
                  <a:spcBef>
                    <a:spcPts val="750"/>
                  </a:spcBef>
                  <a:spcAft>
                    <a:spcPts val="0"/>
                  </a:spcAft>
                  <a:buNone/>
                </a:pPr>
                <a:r>
                  <a:rPr b="0" lang="en" sz="1200">
                    <a:solidFill>
                      <a:srgbClr val="FFFFFF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Grounded in daily practice, building systems that support teachers and improve outcomes for students.</a:t>
                </a:r>
                <a:endParaRPr b="0" sz="1200">
                  <a:solidFill>
                    <a:srgbClr val="FFFFFF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  <p:grpSp>
          <p:nvGrpSpPr>
            <p:cNvPr id="353" name="Google Shape;353;p26"/>
            <p:cNvGrpSpPr/>
            <p:nvPr/>
          </p:nvGrpSpPr>
          <p:grpSpPr>
            <a:xfrm>
              <a:off x="4714875" y="1619250"/>
              <a:ext cx="3238500" cy="820420"/>
              <a:chOff x="4714875" y="1619250"/>
              <a:chExt cx="3238500" cy="820420"/>
            </a:xfrm>
          </p:grpSpPr>
          <p:sp>
            <p:nvSpPr>
              <p:cNvPr id="354" name="Google Shape;354;p26"/>
              <p:cNvSpPr/>
              <p:nvPr/>
            </p:nvSpPr>
            <p:spPr>
              <a:xfrm>
                <a:off x="4714875" y="1619250"/>
                <a:ext cx="762000" cy="762000"/>
              </a:xfrm>
              <a:prstGeom prst="roundRect">
                <a:avLst>
                  <a:gd fmla="val 50000" name="adj"/>
                </a:avLst>
              </a:prstGeom>
              <a:solidFill>
                <a:srgbClr val="F8F9FA"/>
              </a:solidFill>
              <a:ln cap="flat" cmpd="sng" w="19050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5" name="Google Shape;355;p26"/>
              <p:cNvSpPr txBox="1"/>
              <p:nvPr/>
            </p:nvSpPr>
            <p:spPr>
              <a:xfrm>
                <a:off x="4714875" y="1677670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40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handshake</a:t>
                </a:r>
                <a:endParaRPr sz="40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</p:txBody>
          </p:sp>
          <p:sp>
            <p:nvSpPr>
              <p:cNvPr id="356" name="Google Shape;356;p26"/>
              <p:cNvSpPr/>
              <p:nvPr/>
            </p:nvSpPr>
            <p:spPr>
              <a:xfrm>
                <a:off x="5953125" y="1619250"/>
                <a:ext cx="762000" cy="762000"/>
              </a:xfrm>
              <a:prstGeom prst="roundRect">
                <a:avLst>
                  <a:gd fmla="val 50000" name="adj"/>
                </a:avLst>
              </a:prstGeom>
              <a:solidFill>
                <a:srgbClr val="F8F9FA"/>
              </a:solidFill>
              <a:ln cap="flat" cmpd="sng" w="19050">
                <a:solidFill>
                  <a:srgbClr val="CC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7" name="Google Shape;357;p26"/>
              <p:cNvSpPr txBox="1"/>
              <p:nvPr/>
            </p:nvSpPr>
            <p:spPr>
              <a:xfrm>
                <a:off x="5953125" y="1677670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4000">
                    <a:solidFill>
                      <a:srgbClr val="CC0000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trending_up</a:t>
                </a:r>
                <a:endParaRPr sz="4000">
                  <a:solidFill>
                    <a:srgbClr val="CC0000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</p:txBody>
          </p:sp>
          <p:sp>
            <p:nvSpPr>
              <p:cNvPr id="358" name="Google Shape;358;p26"/>
              <p:cNvSpPr/>
              <p:nvPr/>
            </p:nvSpPr>
            <p:spPr>
              <a:xfrm>
                <a:off x="7191375" y="1619250"/>
                <a:ext cx="762000" cy="762000"/>
              </a:xfrm>
              <a:prstGeom prst="roundRect">
                <a:avLst>
                  <a:gd fmla="val 50000" name="adj"/>
                </a:avLst>
              </a:prstGeom>
              <a:solidFill>
                <a:srgbClr val="F8F9FA"/>
              </a:solidFill>
              <a:ln cap="flat" cmpd="sng" w="19050">
                <a:solidFill>
                  <a:srgbClr val="0000FF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9" name="Google Shape;359;p26"/>
              <p:cNvSpPr txBox="1"/>
              <p:nvPr/>
            </p:nvSpPr>
            <p:spPr>
              <a:xfrm>
                <a:off x="7191375" y="1677670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4000">
                    <a:solidFill>
                      <a:srgbClr val="0000FF"/>
                    </a:solidFill>
                    <a:latin typeface="Material Icons"/>
                    <a:ea typeface="Material Icons"/>
                    <a:cs typeface="Material Icons"/>
                    <a:sym typeface="Material Icons"/>
                  </a:rPr>
                  <a:t>school</a:t>
                </a:r>
                <a:endParaRPr sz="4000">
                  <a:solidFill>
                    <a:srgbClr val="0000FF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</p:txBody>
          </p:sp>
        </p:grpSp>
        <p:grpSp>
          <p:nvGrpSpPr>
            <p:cNvPr id="360" name="Google Shape;360;p26"/>
            <p:cNvGrpSpPr/>
            <p:nvPr/>
          </p:nvGrpSpPr>
          <p:grpSpPr>
            <a:xfrm>
              <a:off x="762000" y="3143250"/>
              <a:ext cx="7620000" cy="952500"/>
              <a:chOff x="762000" y="3143250"/>
              <a:chExt cx="7620000" cy="952500"/>
            </a:xfrm>
          </p:grpSpPr>
          <p:sp>
            <p:nvSpPr>
              <p:cNvPr id="361" name="Google Shape;361;p26"/>
              <p:cNvSpPr/>
              <p:nvPr/>
            </p:nvSpPr>
            <p:spPr>
              <a:xfrm>
                <a:off x="762000" y="3143250"/>
                <a:ext cx="7620000" cy="9525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2" name="Google Shape;362;p26"/>
              <p:cNvSpPr txBox="1"/>
              <p:nvPr/>
            </p:nvSpPr>
            <p:spPr>
              <a:xfrm>
                <a:off x="762000" y="3143250"/>
                <a:ext cx="7620000" cy="952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" sz="18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We will </a:t>
                </a:r>
                <a:r>
                  <a:rPr b="1" lang="en" sz="1800">
                    <a:solidFill>
                      <a:srgbClr val="CC0000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monitor this work closely</a:t>
                </a:r>
                <a:r>
                  <a:rPr b="1" lang="en" sz="18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, adjust when needed, and ensure every student experiences </a:t>
                </a:r>
                <a:r>
                  <a:rPr b="1" lang="en" sz="1800">
                    <a:solidFill>
                      <a:srgbClr val="0000FF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rigorous, grade-level instruction</a:t>
                </a:r>
                <a:r>
                  <a:rPr b="1" lang="en" sz="1800">
                    <a:solidFill>
                      <a:srgbClr val="333333"/>
                    </a:solidFill>
                    <a:latin typeface="Roboto Slab"/>
                    <a:ea typeface="Roboto Slab"/>
                    <a:cs typeface="Roboto Slab"/>
                    <a:sym typeface="Roboto Slab"/>
                  </a:rPr>
                  <a:t> every day.</a:t>
                </a:r>
                <a:endParaRPr b="1" sz="1800">
                  <a:solidFill>
                    <a:srgbClr val="333333"/>
                  </a:solidFill>
                  <a:latin typeface="Roboto Slab"/>
                  <a:ea typeface="Roboto Slab"/>
                  <a:cs typeface="Roboto Slab"/>
                  <a:sym typeface="Roboto Slab"/>
                </a:endParaRPr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