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62" r:id="rId2"/>
    <p:sldId id="257" r:id="rId3"/>
    <p:sldId id="267" r:id="rId4"/>
    <p:sldId id="268" r:id="rId5"/>
    <p:sldId id="258" r:id="rId6"/>
    <p:sldId id="259" r:id="rId7"/>
    <p:sldId id="265" r:id="rId8"/>
    <p:sldId id="261" r:id="rId9"/>
    <p:sldId id="269" r:id="rId10"/>
    <p:sldId id="270" r:id="rId11"/>
    <p:sldId id="266" r:id="rId12"/>
    <p:sldId id="264"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4" d="100"/>
          <a:sy n="104" d="100"/>
        </p:scale>
        <p:origin x="-168"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5BF529F-E3AE-422E-A207-B75E177306B1}" type="datetimeFigureOut">
              <a:rPr lang="en-US" smtClean="0"/>
              <a:t>5/28/2013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7C99BB-FB19-4DC3-808D-7B9F275618C4}"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5BF529F-E3AE-422E-A207-B75E177306B1}" type="datetimeFigureOut">
              <a:rPr lang="en-US" smtClean="0"/>
              <a:t>5/28/2013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7C99BB-FB19-4DC3-808D-7B9F275618C4}" type="slidenum">
              <a:rPr lang="en-US" smtClean="0"/>
              <a:t>‹#›</a:t>
            </a:fld>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5BF529F-E3AE-422E-A207-B75E177306B1}" type="datetimeFigureOut">
              <a:rPr lang="en-US" smtClean="0"/>
              <a:t>5/28/2013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7C99BB-FB19-4DC3-808D-7B9F275618C4}"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35BF529F-E3AE-422E-A207-B75E177306B1}" type="datetimeFigureOut">
              <a:rPr lang="en-US" smtClean="0"/>
              <a:t>5/28/2013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7C99BB-FB19-4DC3-808D-7B9F275618C4}" type="slidenum">
              <a:rPr lang="en-US" smtClean="0"/>
              <a:t>‹#›</a:t>
            </a:fld>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5BF529F-E3AE-422E-A207-B75E177306B1}" type="datetimeFigureOut">
              <a:rPr lang="en-US" smtClean="0"/>
              <a:t>5/28/2013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87C99BB-FB19-4DC3-808D-7B9F275618C4}"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5BF529F-E3AE-422E-A207-B75E177306B1}" type="datetimeFigureOut">
              <a:rPr lang="en-US" smtClean="0"/>
              <a:t>5/28/2013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87C99BB-FB19-4DC3-808D-7B9F275618C4}"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35BF529F-E3AE-422E-A207-B75E177306B1}" type="datetimeFigureOut">
              <a:rPr lang="en-US" smtClean="0"/>
              <a:t>5/28/2013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87C99BB-FB19-4DC3-808D-7B9F275618C4}"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35BF529F-E3AE-422E-A207-B75E177306B1}" type="datetimeFigureOut">
              <a:rPr lang="en-US" smtClean="0"/>
              <a:t>5/28/2013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7C99BB-FB19-4DC3-808D-7B9F275618C4}" type="slidenum">
              <a:rPr lang="en-US" smtClean="0"/>
              <a:t>‹#›</a:t>
            </a:fld>
            <a:endParaRPr lang="en-US"/>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5BF529F-E3AE-422E-A207-B75E177306B1}" type="datetimeFigureOut">
              <a:rPr lang="en-US" smtClean="0"/>
              <a:t>5/28/2013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7C99BB-FB19-4DC3-808D-7B9F275618C4}" type="slidenum">
              <a:rPr lang="en-US" smtClean="0"/>
              <a:t>‹#›</a:t>
            </a:fld>
            <a:endParaRPr lang="en-US"/>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5BF529F-E3AE-422E-A207-B75E177306B1}" type="datetimeFigureOut">
              <a:rPr lang="en-US" smtClean="0"/>
              <a:t>5/28/2013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7C99BB-FB19-4DC3-808D-7B9F275618C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35BF529F-E3AE-422E-A207-B75E177306B1}" type="datetimeFigureOut">
              <a:rPr lang="en-US" smtClean="0"/>
              <a:t>5/28/2013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7C99BB-FB19-4DC3-808D-7B9F275618C4}" type="slidenum">
              <a:rPr lang="en-US" smtClean="0"/>
              <a:t>‹#›</a:t>
            </a:fld>
            <a:endParaRPr lang="en-US"/>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35BF529F-E3AE-422E-A207-B75E177306B1}" type="datetimeFigureOut">
              <a:rPr lang="en-US" smtClean="0"/>
              <a:t>5/28/2013</a:t>
            </a:fld>
            <a:endParaRPr lang="en-US"/>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US"/>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187C99BB-FB19-4DC3-808D-7B9F275618C4}" type="slidenum">
              <a:rPr lang="en-US" smtClean="0"/>
              <a:t>‹#›</a:t>
            </a:fld>
            <a:endParaRPr lang="en-US"/>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1" y="1828800"/>
            <a:ext cx="7442200" cy="4297363"/>
          </a:xfrm>
        </p:spPr>
        <p:txBody>
          <a:bodyPr/>
          <a:lstStyle/>
          <a:p>
            <a:pPr marL="0" indent="0" algn="ctr">
              <a:buNone/>
            </a:pPr>
            <a:r>
              <a:rPr lang="en-US" sz="2000" b="1" dirty="0" smtClean="0"/>
              <a:t>May 6-10, 2013</a:t>
            </a:r>
          </a:p>
          <a:p>
            <a:pPr marL="0" indent="0" algn="ctr">
              <a:buNone/>
            </a:pPr>
            <a:r>
              <a:rPr lang="en-US" sz="2000" b="1" dirty="0" smtClean="0"/>
              <a:t>Sydney, Australia</a:t>
            </a:r>
          </a:p>
          <a:p>
            <a:pPr marL="0" indent="0" algn="ctr">
              <a:buNone/>
            </a:pPr>
            <a:endParaRPr lang="en-US" sz="2000" b="1" dirty="0"/>
          </a:p>
        </p:txBody>
      </p:sp>
      <p:sp>
        <p:nvSpPr>
          <p:cNvPr id="2" name="Title 1"/>
          <p:cNvSpPr>
            <a:spLocks noGrp="1"/>
          </p:cNvSpPr>
          <p:nvPr>
            <p:ph type="title"/>
          </p:nvPr>
        </p:nvSpPr>
        <p:spPr/>
        <p:txBody>
          <a:bodyPr>
            <a:noAutofit/>
          </a:bodyPr>
          <a:lstStyle/>
          <a:p>
            <a:pPr algn="ctr"/>
            <a:r>
              <a:rPr lang="en-US" sz="3600" dirty="0" smtClean="0"/>
              <a:t>Global Education Leaders’ Program (GELP)</a:t>
            </a:r>
            <a:endParaRPr lang="en-US" sz="3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9288" y="2514600"/>
            <a:ext cx="5791200" cy="4343400"/>
          </a:xfrm>
          <a:prstGeom prst="rect">
            <a:avLst/>
          </a:prstGeom>
          <a:effectLst>
            <a:outerShdw blurRad="50800" dist="38100" dir="8100000" algn="tr" rotWithShape="0">
              <a:prstClr val="black">
                <a:alpha val="40000"/>
              </a:prstClr>
            </a:outerShdw>
            <a:reflection blurRad="6350" stA="52000" endA="300" endPos="35000" dir="5400000" sy="-100000" algn="bl" rotWithShape="0"/>
            <a:softEdge rad="127000"/>
          </a:effectLst>
        </p:spPr>
      </p:pic>
    </p:spTree>
    <p:extLst>
      <p:ext uri="{BB962C8B-B14F-4D97-AF65-F5344CB8AC3E}">
        <p14:creationId xmlns:p14="http://schemas.microsoft.com/office/powerpoint/2010/main" val="74883976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sz="2000" dirty="0"/>
              <a:t> </a:t>
            </a:r>
            <a:endParaRPr lang="en-US" sz="2400" dirty="0"/>
          </a:p>
          <a:p>
            <a:pPr lvl="0"/>
            <a:r>
              <a:rPr lang="en-US" sz="2400" dirty="0"/>
              <a:t>Community of key education system </a:t>
            </a:r>
            <a:r>
              <a:rPr lang="en-US" sz="2400" dirty="0" smtClean="0"/>
              <a:t>leaders</a:t>
            </a:r>
            <a:br>
              <a:rPr lang="en-US" sz="2400" dirty="0" smtClean="0"/>
            </a:br>
            <a:endParaRPr lang="en-US" sz="2400" dirty="0"/>
          </a:p>
          <a:p>
            <a:pPr lvl="0"/>
            <a:r>
              <a:rPr lang="en-US" sz="2400" dirty="0"/>
              <a:t>Policy-makers, thought-leaders and world-class </a:t>
            </a:r>
            <a:r>
              <a:rPr lang="en-US" sz="2400" dirty="0" smtClean="0"/>
              <a:t>consultants</a:t>
            </a:r>
            <a:br>
              <a:rPr lang="en-US" sz="2400" dirty="0" smtClean="0"/>
            </a:br>
            <a:r>
              <a:rPr lang="en-US" sz="2400" dirty="0" smtClean="0"/>
              <a:t> </a:t>
            </a:r>
            <a:endParaRPr lang="en-US" sz="2400" dirty="0"/>
          </a:p>
          <a:p>
            <a:pPr lvl="0"/>
            <a:r>
              <a:rPr lang="en-US" sz="2400" dirty="0"/>
              <a:t>Collaborating to transform education at local, national and international levels</a:t>
            </a:r>
          </a:p>
          <a:p>
            <a:endParaRPr lang="en-US" dirty="0"/>
          </a:p>
          <a:p>
            <a:endParaRPr lang="en-US" dirty="0"/>
          </a:p>
        </p:txBody>
      </p:sp>
      <p:sp>
        <p:nvSpPr>
          <p:cNvPr id="2" name="Title 1"/>
          <p:cNvSpPr>
            <a:spLocks noGrp="1"/>
          </p:cNvSpPr>
          <p:nvPr>
            <p:ph type="title"/>
          </p:nvPr>
        </p:nvSpPr>
        <p:spPr>
          <a:xfrm>
            <a:off x="533400" y="0"/>
            <a:ext cx="8153400" cy="1417638"/>
          </a:xfrm>
        </p:spPr>
        <p:txBody>
          <a:bodyPr>
            <a:normAutofit fontScale="90000"/>
          </a:bodyPr>
          <a:lstStyle/>
          <a:p>
            <a:pPr algn="ctr"/>
            <a:r>
              <a:rPr lang="en-US" dirty="0" smtClean="0"/>
              <a:t/>
            </a:r>
            <a:br>
              <a:rPr lang="en-US" dirty="0" smtClean="0"/>
            </a:br>
            <a:r>
              <a:rPr lang="en-US" sz="4000" dirty="0" smtClean="0"/>
              <a:t>What </a:t>
            </a:r>
            <a:r>
              <a:rPr lang="en-US" sz="4000" dirty="0"/>
              <a:t>is Global Education Leaders’ Program (GELP)?</a:t>
            </a:r>
            <a:r>
              <a:rPr lang="en-US" dirty="0"/>
              <a:t/>
            </a:r>
            <a:br>
              <a:rPr lang="en-US" dirty="0"/>
            </a:br>
            <a:endParaRPr lang="en-US" dirty="0"/>
          </a:p>
        </p:txBody>
      </p:sp>
    </p:spTree>
    <p:extLst>
      <p:ext uri="{BB962C8B-B14F-4D97-AF65-F5344CB8AC3E}">
        <p14:creationId xmlns:p14="http://schemas.microsoft.com/office/powerpoint/2010/main" val="21942755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lvl="0"/>
            <a:r>
              <a:rPr lang="en-US" dirty="0" smtClean="0"/>
              <a:t>Arose </a:t>
            </a:r>
            <a:r>
              <a:rPr lang="en-US" dirty="0"/>
              <a:t>out of a set of key ideas which were explored in a series of Cisco white papers</a:t>
            </a:r>
          </a:p>
          <a:p>
            <a:pPr lvl="0"/>
            <a:r>
              <a:rPr lang="en-US" dirty="0"/>
              <a:t>Presented a compelling case for why the current education system, developed in the age of industrialization, is insufficient for the evolving and dynamic conditions of the 21</a:t>
            </a:r>
            <a:r>
              <a:rPr lang="en-US" baseline="30000" dirty="0"/>
              <a:t>st</a:t>
            </a:r>
            <a:r>
              <a:rPr lang="en-US" dirty="0"/>
              <a:t> </a:t>
            </a:r>
            <a:r>
              <a:rPr lang="en-US" dirty="0" smtClean="0"/>
              <a:t>Century</a:t>
            </a:r>
            <a:br>
              <a:rPr lang="en-US" dirty="0" smtClean="0"/>
            </a:br>
            <a:endParaRPr lang="en-US" dirty="0"/>
          </a:p>
          <a:p>
            <a:pPr lvl="0"/>
            <a:r>
              <a:rPr lang="en-US" dirty="0"/>
              <a:t>Three Challenges: </a:t>
            </a:r>
            <a:endParaRPr lang="en-US" dirty="0" smtClean="0"/>
          </a:p>
          <a:p>
            <a:pPr lvl="1"/>
            <a:r>
              <a:rPr lang="en-US" dirty="0" smtClean="0"/>
              <a:t>Globalization</a:t>
            </a:r>
          </a:p>
          <a:p>
            <a:pPr lvl="1"/>
            <a:r>
              <a:rPr lang="en-US" dirty="0" smtClean="0"/>
              <a:t>Demographics Shifts</a:t>
            </a:r>
          </a:p>
          <a:p>
            <a:pPr lvl="1"/>
            <a:r>
              <a:rPr lang="en-US" dirty="0" smtClean="0"/>
              <a:t>Technological </a:t>
            </a:r>
            <a:r>
              <a:rPr lang="en-US" dirty="0"/>
              <a:t>Revolution</a:t>
            </a:r>
          </a:p>
          <a:p>
            <a:endParaRPr lang="en-US" dirty="0"/>
          </a:p>
        </p:txBody>
      </p:sp>
      <p:sp>
        <p:nvSpPr>
          <p:cNvPr id="3" name="Title 2"/>
          <p:cNvSpPr>
            <a:spLocks noGrp="1"/>
          </p:cNvSpPr>
          <p:nvPr>
            <p:ph type="title"/>
          </p:nvPr>
        </p:nvSpPr>
        <p:spPr/>
        <p:txBody>
          <a:bodyPr/>
          <a:lstStyle/>
          <a:p>
            <a:r>
              <a:rPr lang="en-US" dirty="0" smtClean="0"/>
              <a:t>What is Education 3.0?</a:t>
            </a:r>
            <a:endParaRPr lang="en-US" dirty="0"/>
          </a:p>
        </p:txBody>
      </p:sp>
    </p:spTree>
    <p:extLst>
      <p:ext uri="{BB962C8B-B14F-4D97-AF65-F5344CB8AC3E}">
        <p14:creationId xmlns:p14="http://schemas.microsoft.com/office/powerpoint/2010/main" val="27549546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lvl="0"/>
            <a:r>
              <a:rPr lang="en-US" dirty="0"/>
              <a:t>Growing consensus that system transformation, not school improvement, is the necessary response </a:t>
            </a:r>
          </a:p>
          <a:p>
            <a:r>
              <a:rPr lang="en-US" dirty="0" smtClean="0"/>
              <a:t>Transformational </a:t>
            </a:r>
            <a:r>
              <a:rPr lang="en-US" dirty="0"/>
              <a:t>System to Occur</a:t>
            </a:r>
          </a:p>
          <a:p>
            <a:pPr lvl="1"/>
            <a:r>
              <a:rPr lang="en-US" dirty="0"/>
              <a:t>Equitable access</a:t>
            </a:r>
          </a:p>
          <a:p>
            <a:pPr lvl="1"/>
            <a:r>
              <a:rPr lang="en-US" dirty="0"/>
              <a:t>Holistic Approach – The System is Complex/Interdependent</a:t>
            </a:r>
          </a:p>
          <a:p>
            <a:pPr lvl="1"/>
            <a:r>
              <a:rPr lang="en-US" dirty="0"/>
              <a:t>Transfer of Ownership from Teachers to Learners</a:t>
            </a:r>
          </a:p>
          <a:p>
            <a:pPr lvl="1"/>
            <a:r>
              <a:rPr lang="en-US" dirty="0"/>
              <a:t>Technological Learning</a:t>
            </a:r>
          </a:p>
          <a:p>
            <a:endParaRPr lang="en-US" dirty="0"/>
          </a:p>
        </p:txBody>
      </p:sp>
      <p:sp>
        <p:nvSpPr>
          <p:cNvPr id="3" name="Title 2"/>
          <p:cNvSpPr>
            <a:spLocks noGrp="1"/>
          </p:cNvSpPr>
          <p:nvPr>
            <p:ph type="title"/>
          </p:nvPr>
        </p:nvSpPr>
        <p:spPr/>
        <p:txBody>
          <a:bodyPr/>
          <a:lstStyle/>
          <a:p>
            <a:r>
              <a:rPr lang="en-US" dirty="0" smtClean="0"/>
              <a:t>What is Education 3.0?  (cont.)</a:t>
            </a:r>
            <a:endParaRPr lang="en-US" dirty="0"/>
          </a:p>
        </p:txBody>
      </p:sp>
    </p:spTree>
    <p:extLst>
      <p:ext uri="{BB962C8B-B14F-4D97-AF65-F5344CB8AC3E}">
        <p14:creationId xmlns:p14="http://schemas.microsoft.com/office/powerpoint/2010/main" val="11209954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z="2400" dirty="0" smtClean="0"/>
              <a:t>To </a:t>
            </a:r>
            <a:r>
              <a:rPr lang="en-US" sz="2400" dirty="0"/>
              <a:t>equip every learner with the skills, expertise and knowledge to survive and thrive in the </a:t>
            </a:r>
            <a:r>
              <a:rPr lang="en-US" sz="2400" dirty="0" smtClean="0"/>
              <a:t>21</a:t>
            </a:r>
            <a:r>
              <a:rPr lang="en-US" sz="2400" baseline="30000" dirty="0" smtClean="0"/>
              <a:t>st</a:t>
            </a:r>
            <a:r>
              <a:rPr lang="en-US" sz="2400" dirty="0" smtClean="0"/>
              <a:t> </a:t>
            </a:r>
            <a:r>
              <a:rPr lang="en-US" sz="2400" dirty="0"/>
              <a:t>century</a:t>
            </a:r>
          </a:p>
          <a:p>
            <a:endParaRPr lang="en-US" dirty="0"/>
          </a:p>
          <a:p>
            <a:endParaRPr lang="en-US" dirty="0"/>
          </a:p>
        </p:txBody>
      </p:sp>
      <p:sp>
        <p:nvSpPr>
          <p:cNvPr id="2" name="Title 1"/>
          <p:cNvSpPr>
            <a:spLocks noGrp="1"/>
          </p:cNvSpPr>
          <p:nvPr>
            <p:ph type="title"/>
          </p:nvPr>
        </p:nvSpPr>
        <p:spPr/>
        <p:txBody>
          <a:bodyPr>
            <a:normAutofit fontScale="90000"/>
          </a:bodyPr>
          <a:lstStyle/>
          <a:p>
            <a:pPr algn="ctr"/>
            <a:r>
              <a:rPr lang="en-US" dirty="0" smtClean="0"/>
              <a:t/>
            </a:r>
            <a:br>
              <a:rPr lang="en-US" dirty="0" smtClean="0"/>
            </a:br>
            <a:r>
              <a:rPr lang="en-US" sz="4000" dirty="0" smtClean="0"/>
              <a:t>What </a:t>
            </a:r>
            <a:r>
              <a:rPr lang="en-US" sz="4000" dirty="0"/>
              <a:t>is the goal of GELP?</a:t>
            </a:r>
            <a:r>
              <a:rPr lang="en-US" dirty="0"/>
              <a:t/>
            </a:r>
            <a:br>
              <a:rPr lang="en-US" dirty="0"/>
            </a:b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67000" y="3461422"/>
            <a:ext cx="3138484" cy="2353863"/>
          </a:xfrm>
          <a:prstGeom prst="rect">
            <a:avLst/>
          </a:prstGeom>
          <a:effectLst>
            <a:outerShdw blurRad="50800" dist="38100" dir="8100000" algn="tr" rotWithShape="0">
              <a:prstClr val="black">
                <a:alpha val="40000"/>
              </a:prstClr>
            </a:outerShdw>
            <a:reflection blurRad="6350" stA="52000" endA="300" endPos="35000" dir="5400000" sy="-100000" algn="bl" rotWithShape="0"/>
            <a:softEdge rad="127000"/>
          </a:effectLst>
        </p:spPr>
      </p:pic>
    </p:spTree>
    <p:extLst>
      <p:ext uri="{BB962C8B-B14F-4D97-AF65-F5344CB8AC3E}">
        <p14:creationId xmlns:p14="http://schemas.microsoft.com/office/powerpoint/2010/main" val="23746127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219200"/>
            <a:ext cx="7543800" cy="4906963"/>
          </a:xfrm>
        </p:spPr>
        <p:txBody>
          <a:bodyPr>
            <a:normAutofit/>
          </a:bodyPr>
          <a:lstStyle/>
          <a:p>
            <a:endParaRPr lang="en-US" dirty="0"/>
          </a:p>
          <a:p>
            <a:r>
              <a:rPr lang="en-US" sz="2400" dirty="0" smtClean="0"/>
              <a:t>Building a case for a transformational change for 21</a:t>
            </a:r>
            <a:r>
              <a:rPr lang="en-US" sz="2400" baseline="30000" dirty="0" smtClean="0"/>
              <a:t>st</a:t>
            </a:r>
            <a:r>
              <a:rPr lang="en-US" sz="2400" dirty="0" smtClean="0"/>
              <a:t> century education</a:t>
            </a:r>
            <a:endParaRPr lang="en-US" sz="2400" dirty="0"/>
          </a:p>
          <a:p>
            <a:r>
              <a:rPr lang="en-US" sz="2400" dirty="0" smtClean="0"/>
              <a:t>Need </a:t>
            </a:r>
            <a:r>
              <a:rPr lang="en-US" sz="2400" dirty="0"/>
              <a:t>to be cognizant of culture, values for a 3.0 education learning and </a:t>
            </a:r>
            <a:r>
              <a:rPr lang="en-US" sz="2400" dirty="0" smtClean="0"/>
              <a:t>leadership</a:t>
            </a:r>
            <a:endParaRPr lang="en-US" sz="2400" dirty="0"/>
          </a:p>
          <a:p>
            <a:r>
              <a:rPr lang="en-US" sz="2400" dirty="0" smtClean="0"/>
              <a:t>KY Roadmap </a:t>
            </a:r>
            <a:r>
              <a:rPr lang="en-US" sz="2400" dirty="0"/>
              <a:t>Development: </a:t>
            </a:r>
            <a:r>
              <a:rPr lang="en-US" sz="2400" dirty="0" smtClean="0"/>
              <a:t>Districts </a:t>
            </a:r>
            <a:r>
              <a:rPr lang="en-US" sz="2400" dirty="0"/>
              <a:t>of </a:t>
            </a:r>
            <a:r>
              <a:rPr lang="en-US" sz="2400" dirty="0" smtClean="0"/>
              <a:t>Innovation Initiative</a:t>
            </a:r>
          </a:p>
          <a:p>
            <a:pPr marL="36576" indent="0">
              <a:buNone/>
            </a:pPr>
            <a:endParaRPr lang="en-US" sz="2400" dirty="0"/>
          </a:p>
        </p:txBody>
      </p:sp>
      <p:sp>
        <p:nvSpPr>
          <p:cNvPr id="2" name="Title 1"/>
          <p:cNvSpPr>
            <a:spLocks noGrp="1"/>
          </p:cNvSpPr>
          <p:nvPr>
            <p:ph type="title"/>
          </p:nvPr>
        </p:nvSpPr>
        <p:spPr/>
        <p:txBody>
          <a:bodyPr>
            <a:normAutofit fontScale="90000"/>
          </a:bodyPr>
          <a:lstStyle/>
          <a:p>
            <a:pPr algn="ctr"/>
            <a:r>
              <a:rPr lang="en-US" dirty="0" smtClean="0"/>
              <a:t/>
            </a:r>
            <a:br>
              <a:rPr lang="en-US" dirty="0" smtClean="0"/>
            </a:br>
            <a:r>
              <a:rPr lang="en-US" dirty="0" smtClean="0"/>
              <a:t/>
            </a:r>
            <a:br>
              <a:rPr lang="en-US" dirty="0" smtClean="0"/>
            </a:br>
            <a:r>
              <a:rPr lang="en-US" dirty="0" smtClean="0"/>
              <a:t/>
            </a:r>
            <a:br>
              <a:rPr lang="en-US" dirty="0" smtClean="0"/>
            </a:br>
            <a:r>
              <a:rPr lang="en-US" sz="4000" dirty="0" smtClean="0"/>
              <a:t>What </a:t>
            </a:r>
            <a:r>
              <a:rPr lang="en-US" sz="4000" dirty="0"/>
              <a:t>are we doing</a:t>
            </a:r>
            <a:r>
              <a:rPr lang="en-US" sz="4000" dirty="0" smtClean="0"/>
              <a:t>?</a:t>
            </a:r>
            <a:br>
              <a:rPr lang="en-US" sz="4000" dirty="0" smtClean="0"/>
            </a:br>
            <a:r>
              <a:rPr lang="en-US" sz="4000" dirty="0"/>
              <a:t/>
            </a:r>
            <a:br>
              <a:rPr lang="en-US" sz="4000" dirty="0"/>
            </a:br>
            <a:r>
              <a:rPr lang="en-US" dirty="0"/>
              <a:t/>
            </a:r>
            <a:br>
              <a:rPr lang="en-US" dirty="0"/>
            </a:b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43200" y="3733800"/>
            <a:ext cx="4165600" cy="3124200"/>
          </a:xfrm>
          <a:prstGeom prst="rect">
            <a:avLst/>
          </a:prstGeom>
          <a:effectLst>
            <a:outerShdw blurRad="50800" dist="38100" dir="10800000" algn="r" rotWithShape="0">
              <a:prstClr val="black">
                <a:alpha val="40000"/>
              </a:prstClr>
            </a:outerShdw>
            <a:reflection blurRad="6350" stA="52000" endA="300" endPos="35000" dir="5400000" sy="-100000" algn="bl" rotWithShape="0"/>
            <a:softEdge rad="127000"/>
          </a:effectLst>
        </p:spPr>
      </p:pic>
    </p:spTree>
    <p:extLst>
      <p:ext uri="{BB962C8B-B14F-4D97-AF65-F5344CB8AC3E}">
        <p14:creationId xmlns:p14="http://schemas.microsoft.com/office/powerpoint/2010/main" val="38919435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2067" y="1828800"/>
            <a:ext cx="7408333" cy="4297363"/>
          </a:xfrm>
        </p:spPr>
        <p:txBody>
          <a:bodyPr>
            <a:normAutofit fontScale="77500" lnSpcReduction="20000"/>
          </a:bodyPr>
          <a:lstStyle/>
          <a:p>
            <a:pPr lvl="0"/>
            <a:r>
              <a:rPr lang="en-US" sz="2200" dirty="0" smtClean="0"/>
              <a:t>Brazil</a:t>
            </a:r>
            <a:br>
              <a:rPr lang="en-US" sz="2200" dirty="0" smtClean="0"/>
            </a:br>
            <a:endParaRPr lang="en-US" sz="2200" dirty="0"/>
          </a:p>
          <a:p>
            <a:pPr lvl="0"/>
            <a:r>
              <a:rPr lang="en-US" sz="2200" dirty="0"/>
              <a:t>British Columbia, </a:t>
            </a:r>
            <a:r>
              <a:rPr lang="en-US" sz="2200" dirty="0" smtClean="0"/>
              <a:t>Canada</a:t>
            </a:r>
            <a:br>
              <a:rPr lang="en-US" sz="2200" dirty="0" smtClean="0"/>
            </a:br>
            <a:endParaRPr lang="en-US" sz="2200" dirty="0"/>
          </a:p>
          <a:p>
            <a:pPr lvl="0"/>
            <a:r>
              <a:rPr lang="en-US" sz="2200" dirty="0" err="1"/>
              <a:t>Chaoyang</a:t>
            </a:r>
            <a:r>
              <a:rPr lang="en-US" sz="2200" dirty="0"/>
              <a:t> District, </a:t>
            </a:r>
            <a:r>
              <a:rPr lang="en-US" sz="2200" dirty="0" smtClean="0"/>
              <a:t>Beijing</a:t>
            </a:r>
            <a:br>
              <a:rPr lang="en-US" sz="2200" dirty="0" smtClean="0"/>
            </a:br>
            <a:endParaRPr lang="en-US" sz="2200" dirty="0"/>
          </a:p>
          <a:p>
            <a:pPr lvl="0"/>
            <a:r>
              <a:rPr lang="en-US" sz="2200" dirty="0"/>
              <a:t>Colorado, </a:t>
            </a:r>
            <a:r>
              <a:rPr lang="en-US" sz="2200" dirty="0" smtClean="0"/>
              <a:t>Kentucky &amp; </a:t>
            </a:r>
            <a:r>
              <a:rPr lang="en-US" sz="2200" dirty="0"/>
              <a:t>New </a:t>
            </a:r>
            <a:r>
              <a:rPr lang="en-US" sz="2200" dirty="0" smtClean="0"/>
              <a:t>York</a:t>
            </a:r>
            <a:br>
              <a:rPr lang="en-US" sz="2200" dirty="0" smtClean="0"/>
            </a:br>
            <a:endParaRPr lang="en-US" sz="2200" dirty="0"/>
          </a:p>
          <a:p>
            <a:pPr lvl="0"/>
            <a:r>
              <a:rPr lang="en-US" sz="2200" dirty="0" smtClean="0"/>
              <a:t>Finland		</a:t>
            </a:r>
            <a:br>
              <a:rPr lang="en-US" sz="2200" dirty="0" smtClean="0"/>
            </a:br>
            <a:endParaRPr lang="en-US" sz="2200" dirty="0"/>
          </a:p>
          <a:p>
            <a:pPr lvl="0"/>
            <a:r>
              <a:rPr lang="en-US" sz="2200" dirty="0" smtClean="0"/>
              <a:t>India				</a:t>
            </a:r>
            <a:br>
              <a:rPr lang="en-US" sz="2200" dirty="0" smtClean="0"/>
            </a:br>
            <a:endParaRPr lang="en-US" sz="2200" dirty="0"/>
          </a:p>
          <a:p>
            <a:pPr lvl="0"/>
            <a:r>
              <a:rPr lang="en-US" sz="2200" dirty="0"/>
              <a:t>New </a:t>
            </a:r>
            <a:r>
              <a:rPr lang="en-US" sz="2200" dirty="0" smtClean="0"/>
              <a:t>Zealand</a:t>
            </a:r>
            <a:br>
              <a:rPr lang="en-US" sz="2200" dirty="0" smtClean="0"/>
            </a:br>
            <a:endParaRPr lang="en-US" sz="2200" dirty="0"/>
          </a:p>
          <a:p>
            <a:pPr lvl="0"/>
            <a:r>
              <a:rPr lang="en-US" sz="2200" dirty="0"/>
              <a:t>South </a:t>
            </a:r>
            <a:r>
              <a:rPr lang="en-US" sz="2200" dirty="0" smtClean="0"/>
              <a:t>Korea</a:t>
            </a:r>
            <a:br>
              <a:rPr lang="en-US" sz="2200" dirty="0" smtClean="0"/>
            </a:br>
            <a:endParaRPr lang="en-US" sz="2200" dirty="0"/>
          </a:p>
          <a:p>
            <a:pPr lvl="0"/>
            <a:r>
              <a:rPr lang="en-US" sz="2200" dirty="0"/>
              <a:t>Victoria, Australia</a:t>
            </a:r>
          </a:p>
          <a:p>
            <a:pPr marL="0" indent="0">
              <a:buNone/>
            </a:pPr>
            <a:endParaRPr lang="en-US" dirty="0"/>
          </a:p>
        </p:txBody>
      </p:sp>
      <p:sp>
        <p:nvSpPr>
          <p:cNvPr id="2" name="Title 1"/>
          <p:cNvSpPr>
            <a:spLocks noGrp="1"/>
          </p:cNvSpPr>
          <p:nvPr>
            <p:ph type="title"/>
          </p:nvPr>
        </p:nvSpPr>
        <p:spPr/>
        <p:txBody>
          <a:bodyPr>
            <a:normAutofit fontScale="90000"/>
          </a:bodyPr>
          <a:lstStyle/>
          <a:p>
            <a:pPr algn="ctr"/>
            <a:r>
              <a:rPr lang="en-US" dirty="0" smtClean="0"/>
              <a:t/>
            </a:r>
            <a:br>
              <a:rPr lang="en-US" dirty="0" smtClean="0"/>
            </a:br>
            <a:r>
              <a:rPr lang="en-US" sz="4000" dirty="0" smtClean="0"/>
              <a:t>Who </a:t>
            </a:r>
            <a:r>
              <a:rPr lang="en-US" sz="4000" dirty="0"/>
              <a:t>are the participating countries, </a:t>
            </a:r>
            <a:r>
              <a:rPr lang="en-US" sz="4000" dirty="0" smtClean="0"/>
              <a:t>jurisdictions</a:t>
            </a:r>
            <a:r>
              <a:rPr lang="en-US" sz="4000" dirty="0"/>
              <a:t>?</a:t>
            </a:r>
            <a:r>
              <a:rPr lang="en-US" dirty="0"/>
              <a:t/>
            </a:r>
            <a:br>
              <a:rPr lang="en-US" dirty="0"/>
            </a:b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43400" y="2209800"/>
            <a:ext cx="4579200" cy="3434400"/>
          </a:xfrm>
          <a:prstGeom prst="rect">
            <a:avLst/>
          </a:prstGeom>
          <a:effectLst>
            <a:outerShdw blurRad="50800" dist="38100" dir="8100000" algn="tr" rotWithShape="0">
              <a:prstClr val="black">
                <a:alpha val="40000"/>
              </a:prstClr>
            </a:outerShdw>
            <a:reflection blurRad="6350" stA="52000" endA="300" endPos="35000" dir="5400000" sy="-100000" algn="bl" rotWithShape="0"/>
            <a:softEdge rad="127000"/>
          </a:effectLst>
        </p:spPr>
      </p:pic>
    </p:spTree>
    <p:extLst>
      <p:ext uri="{BB962C8B-B14F-4D97-AF65-F5344CB8AC3E}">
        <p14:creationId xmlns:p14="http://schemas.microsoft.com/office/powerpoint/2010/main" val="9128955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2400" dirty="0" smtClean="0"/>
              <a:t>Session </a:t>
            </a:r>
            <a:r>
              <a:rPr lang="en-US" sz="2400" dirty="0"/>
              <a:t>led by Yong Zhao, Presidential Chair/Associate Dean, University of </a:t>
            </a:r>
            <a:r>
              <a:rPr lang="en-US" sz="2400" dirty="0" smtClean="0"/>
              <a:t>Oregon</a:t>
            </a:r>
          </a:p>
          <a:p>
            <a:endParaRPr lang="en-US" dirty="0" smtClean="0"/>
          </a:p>
          <a:p>
            <a:endParaRPr lang="en-US" dirty="0"/>
          </a:p>
          <a:p>
            <a:pPr marL="36576" indent="0">
              <a:buNone/>
            </a:pPr>
            <a:endParaRPr lang="en-US" dirty="0"/>
          </a:p>
        </p:txBody>
      </p:sp>
      <p:sp>
        <p:nvSpPr>
          <p:cNvPr id="2" name="Title 1"/>
          <p:cNvSpPr>
            <a:spLocks noGrp="1"/>
          </p:cNvSpPr>
          <p:nvPr>
            <p:ph type="title"/>
          </p:nvPr>
        </p:nvSpPr>
        <p:spPr/>
        <p:txBody>
          <a:bodyPr>
            <a:normAutofit fontScale="90000"/>
          </a:bodyPr>
          <a:lstStyle/>
          <a:p>
            <a:pPr algn="ctr"/>
            <a:r>
              <a:rPr lang="en-US" dirty="0" smtClean="0"/>
              <a:t/>
            </a:r>
            <a:br>
              <a:rPr lang="en-US" dirty="0" smtClean="0"/>
            </a:br>
            <a:r>
              <a:rPr lang="en-US" dirty="0" smtClean="0"/>
              <a:t>What </a:t>
            </a:r>
            <a:r>
              <a:rPr lang="en-US" dirty="0"/>
              <a:t>did we do in Sydney?</a:t>
            </a:r>
            <a:br>
              <a:rPr lang="en-US" dirty="0"/>
            </a:b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81200" y="3429000"/>
            <a:ext cx="4368800" cy="3276600"/>
          </a:xfrm>
          <a:prstGeom prst="rect">
            <a:avLst/>
          </a:prstGeom>
          <a:effectLst>
            <a:outerShdw blurRad="50800" dist="38100" dir="8100000" algn="tr" rotWithShape="0">
              <a:prstClr val="black">
                <a:alpha val="40000"/>
              </a:prstClr>
            </a:outerShdw>
            <a:reflection blurRad="6350" stA="52000" endA="300" endPos="35000" dir="5400000" sy="-100000" algn="bl" rotWithShape="0"/>
            <a:softEdge rad="127000"/>
          </a:effectLst>
        </p:spPr>
      </p:pic>
    </p:spTree>
    <p:extLst>
      <p:ext uri="{BB962C8B-B14F-4D97-AF65-F5344CB8AC3E}">
        <p14:creationId xmlns:p14="http://schemas.microsoft.com/office/powerpoint/2010/main" val="25870916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0" y="1524000"/>
            <a:ext cx="7518401" cy="4602163"/>
          </a:xfrm>
        </p:spPr>
        <p:txBody>
          <a:bodyPr>
            <a:normAutofit/>
          </a:bodyPr>
          <a:lstStyle/>
          <a:p>
            <a:r>
              <a:rPr lang="en-US" dirty="0"/>
              <a:t>Schools Visits</a:t>
            </a:r>
          </a:p>
          <a:p>
            <a:pPr lvl="1"/>
            <a:r>
              <a:rPr lang="en-US" sz="2400" dirty="0" err="1"/>
              <a:t>Campbelltown</a:t>
            </a:r>
            <a:r>
              <a:rPr lang="en-US" sz="2400" dirty="0"/>
              <a:t> Performing Arts H.S. – 1,174 students, action learning is used,  world’s most advance users of technology in the classroom</a:t>
            </a:r>
          </a:p>
          <a:p>
            <a:pPr lvl="1"/>
            <a:r>
              <a:rPr lang="en-US" sz="2400" dirty="0" err="1"/>
              <a:t>Merrylands</a:t>
            </a:r>
            <a:r>
              <a:rPr lang="en-US" sz="2400" dirty="0"/>
              <a:t> H.S. – students come from over  52 cultural backgrounds, 68% come from non-English- speaking backgrounds, technology based teaching and learning  </a:t>
            </a:r>
          </a:p>
          <a:p>
            <a:pPr marL="0" indent="0">
              <a:buNone/>
            </a:pPr>
            <a:endParaRPr lang="en-US" dirty="0" smtClean="0"/>
          </a:p>
          <a:p>
            <a:endParaRPr lang="en-US" dirty="0"/>
          </a:p>
          <a:p>
            <a:pPr marL="36576" indent="0">
              <a:buNone/>
            </a:pPr>
            <a:endParaRPr lang="en-US" dirty="0"/>
          </a:p>
        </p:txBody>
      </p:sp>
      <p:sp>
        <p:nvSpPr>
          <p:cNvPr id="2" name="Title 1"/>
          <p:cNvSpPr>
            <a:spLocks noGrp="1"/>
          </p:cNvSpPr>
          <p:nvPr>
            <p:ph type="title"/>
          </p:nvPr>
        </p:nvSpPr>
        <p:spPr/>
        <p:txBody>
          <a:bodyPr>
            <a:normAutofit fontScale="90000"/>
          </a:bodyPr>
          <a:lstStyle/>
          <a:p>
            <a:pPr algn="ctr"/>
            <a:r>
              <a:rPr lang="en-US" dirty="0" smtClean="0"/>
              <a:t/>
            </a:r>
            <a:br>
              <a:rPr lang="en-US" dirty="0" smtClean="0"/>
            </a:br>
            <a:r>
              <a:rPr lang="en-US" sz="4000" dirty="0" smtClean="0"/>
              <a:t>What </a:t>
            </a:r>
            <a:r>
              <a:rPr lang="en-US" sz="4000" dirty="0"/>
              <a:t>did we do in Sydney</a:t>
            </a:r>
            <a:r>
              <a:rPr lang="en-US" sz="4000" dirty="0" smtClean="0"/>
              <a:t>? (cont.)</a:t>
            </a:r>
            <a:r>
              <a:rPr lang="en-US" dirty="0"/>
              <a:t/>
            </a:r>
            <a:br>
              <a:rPr lang="en-US" dirty="0"/>
            </a:b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3800" y="4648200"/>
            <a:ext cx="2844800"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2600" y="4648200"/>
            <a:ext cx="2946400"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84425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199" y="1828800"/>
            <a:ext cx="7442201" cy="4190999"/>
          </a:xfrm>
        </p:spPr>
        <p:txBody>
          <a:bodyPr/>
          <a:lstStyle/>
          <a:p>
            <a:r>
              <a:rPr lang="en-US" dirty="0" smtClean="0"/>
              <a:t>Northern Beaches </a:t>
            </a:r>
            <a:r>
              <a:rPr lang="en-US" dirty="0"/>
              <a:t>C</a:t>
            </a:r>
            <a:r>
              <a:rPr lang="en-US" dirty="0" smtClean="0"/>
              <a:t>hristian School – past years it has grown from 250 to more than 1,200 students. In 2005, the principal founded the Sydney Centre for Innovation. Internal innovation was encouraged but now includes the broader community – local, nationally and internationally </a:t>
            </a:r>
          </a:p>
          <a:p>
            <a:pPr marL="0" indent="0">
              <a:buNone/>
            </a:pPr>
            <a:r>
              <a:rPr lang="en-US" dirty="0" smtClean="0"/>
              <a:t> </a:t>
            </a:r>
          </a:p>
          <a:p>
            <a:pPr marL="0" indent="0">
              <a:buNone/>
            </a:pPr>
            <a:r>
              <a:rPr lang="en-US" dirty="0"/>
              <a:t>	</a:t>
            </a:r>
          </a:p>
        </p:txBody>
      </p:sp>
      <p:sp>
        <p:nvSpPr>
          <p:cNvPr id="3" name="Title 2"/>
          <p:cNvSpPr>
            <a:spLocks noGrp="1"/>
          </p:cNvSpPr>
          <p:nvPr>
            <p:ph type="title"/>
          </p:nvPr>
        </p:nvSpPr>
        <p:spPr/>
        <p:txBody>
          <a:bodyPr/>
          <a:lstStyle/>
          <a:p>
            <a:r>
              <a:rPr lang="en-US" dirty="0" smtClean="0"/>
              <a:t>Schools Visits- Cont.</a:t>
            </a:r>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4114800"/>
            <a:ext cx="3556000"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4114800"/>
            <a:ext cx="3551936" cy="26639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150608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2400" dirty="0" smtClean="0"/>
              <a:t>Implications </a:t>
            </a:r>
            <a:r>
              <a:rPr lang="en-US" sz="2400" dirty="0"/>
              <a:t>of political leadership and education </a:t>
            </a:r>
            <a:r>
              <a:rPr lang="en-US" sz="2400" dirty="0" smtClean="0"/>
              <a:t>transformation</a:t>
            </a:r>
            <a:br>
              <a:rPr lang="en-US" sz="2400" dirty="0" smtClean="0"/>
            </a:br>
            <a:endParaRPr lang="en-US" sz="2400" dirty="0"/>
          </a:p>
          <a:p>
            <a:pPr lvl="0"/>
            <a:r>
              <a:rPr lang="en-US" sz="2400" dirty="0"/>
              <a:t>Tom Bentley, Deputy Chief of </a:t>
            </a:r>
            <a:r>
              <a:rPr lang="en-US" sz="2400" dirty="0" smtClean="0"/>
              <a:t>Staff to </a:t>
            </a:r>
            <a:r>
              <a:rPr lang="en-US" sz="2400" dirty="0"/>
              <a:t>the Australian Prime </a:t>
            </a:r>
            <a:r>
              <a:rPr lang="en-US" sz="2400" dirty="0" smtClean="0"/>
              <a:t>Minister</a:t>
            </a:r>
            <a:br>
              <a:rPr lang="en-US" sz="2400" dirty="0" smtClean="0"/>
            </a:br>
            <a:endParaRPr lang="en-US" sz="2400" dirty="0"/>
          </a:p>
          <a:p>
            <a:pPr lvl="0"/>
            <a:r>
              <a:rPr lang="en-US" sz="2400" dirty="0"/>
              <a:t>Former high school graduates and current students shared their educational experiences</a:t>
            </a:r>
          </a:p>
          <a:p>
            <a:endParaRPr lang="en-US" dirty="0"/>
          </a:p>
        </p:txBody>
      </p:sp>
      <p:sp>
        <p:nvSpPr>
          <p:cNvPr id="2" name="Title 1"/>
          <p:cNvSpPr>
            <a:spLocks noGrp="1"/>
          </p:cNvSpPr>
          <p:nvPr>
            <p:ph type="title"/>
          </p:nvPr>
        </p:nvSpPr>
        <p:spPr/>
        <p:txBody>
          <a:bodyPr>
            <a:normAutofit fontScale="90000"/>
          </a:bodyPr>
          <a:lstStyle/>
          <a:p>
            <a:pPr algn="ctr"/>
            <a:r>
              <a:rPr lang="en-US" dirty="0" smtClean="0"/>
              <a:t/>
            </a:r>
            <a:br>
              <a:rPr lang="en-US" dirty="0" smtClean="0"/>
            </a:br>
            <a:r>
              <a:rPr lang="en-US" sz="4000" dirty="0" smtClean="0"/>
              <a:t>What </a:t>
            </a:r>
            <a:r>
              <a:rPr lang="en-US" sz="4000" dirty="0"/>
              <a:t>did we do in Sydney</a:t>
            </a:r>
            <a:r>
              <a:rPr lang="en-US" sz="4000" dirty="0" smtClean="0"/>
              <a:t>? (cont.)</a:t>
            </a:r>
            <a:r>
              <a:rPr lang="en-US" dirty="0"/>
              <a:t/>
            </a:r>
            <a:br>
              <a:rPr lang="en-US" dirty="0"/>
            </a:br>
            <a:endParaRPr lang="en-US" dirty="0"/>
          </a:p>
        </p:txBody>
      </p:sp>
    </p:spTree>
    <p:extLst>
      <p:ext uri="{BB962C8B-B14F-4D97-AF65-F5344CB8AC3E}">
        <p14:creationId xmlns:p14="http://schemas.microsoft.com/office/powerpoint/2010/main" val="16908580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1" y="1981200"/>
            <a:ext cx="7442200" cy="4144963"/>
          </a:xfrm>
        </p:spPr>
        <p:txBody>
          <a:bodyPr>
            <a:normAutofit/>
          </a:bodyPr>
          <a:lstStyle/>
          <a:p>
            <a:r>
              <a:rPr lang="en-US" sz="2200" dirty="0" smtClean="0"/>
              <a:t>Cross </a:t>
            </a:r>
            <a:r>
              <a:rPr lang="en-US" sz="2200" dirty="0"/>
              <a:t>Jurisdictional Workshops </a:t>
            </a:r>
          </a:p>
          <a:p>
            <a:r>
              <a:rPr lang="en-US" sz="2200" dirty="0" smtClean="0"/>
              <a:t>Boardrooms </a:t>
            </a:r>
            <a:r>
              <a:rPr lang="en-US" sz="2200" dirty="0"/>
              <a:t>and School </a:t>
            </a:r>
            <a:r>
              <a:rPr lang="en-US" sz="2200" dirty="0" smtClean="0"/>
              <a:t>Visits</a:t>
            </a:r>
            <a:endParaRPr lang="en-US" sz="2200" dirty="0"/>
          </a:p>
          <a:p>
            <a:r>
              <a:rPr lang="en-US" sz="2200" dirty="0" smtClean="0"/>
              <a:t>Provided </a:t>
            </a:r>
            <a:r>
              <a:rPr lang="en-US" sz="2200" dirty="0"/>
              <a:t>feedback to New South Wales Minister Adrian </a:t>
            </a:r>
            <a:r>
              <a:rPr lang="en-US" sz="2200" dirty="0" err="1"/>
              <a:t>Piccoli</a:t>
            </a:r>
            <a:endParaRPr lang="en-US" sz="2200" dirty="0"/>
          </a:p>
          <a:p>
            <a:endParaRPr lang="en-US" dirty="0"/>
          </a:p>
        </p:txBody>
      </p:sp>
      <p:sp>
        <p:nvSpPr>
          <p:cNvPr id="2" name="Title 1"/>
          <p:cNvSpPr>
            <a:spLocks noGrp="1"/>
          </p:cNvSpPr>
          <p:nvPr>
            <p:ph type="title"/>
          </p:nvPr>
        </p:nvSpPr>
        <p:spPr/>
        <p:txBody>
          <a:bodyPr>
            <a:normAutofit fontScale="90000"/>
          </a:bodyPr>
          <a:lstStyle/>
          <a:p>
            <a:pPr algn="ctr"/>
            <a:r>
              <a:rPr lang="en-US" dirty="0" smtClean="0"/>
              <a:t/>
            </a:r>
            <a:br>
              <a:rPr lang="en-US" dirty="0" smtClean="0"/>
            </a:br>
            <a:r>
              <a:rPr lang="en-US" sz="4000" dirty="0" smtClean="0"/>
              <a:t>What </a:t>
            </a:r>
            <a:r>
              <a:rPr lang="en-US" sz="4000" dirty="0"/>
              <a:t>did we do in Sydney</a:t>
            </a:r>
            <a:r>
              <a:rPr lang="en-US" sz="4000" dirty="0" smtClean="0"/>
              <a:t>? (cont.)</a:t>
            </a:r>
            <a:r>
              <a:rPr lang="en-US" dirty="0"/>
              <a:t/>
            </a:r>
            <a:br>
              <a:rPr lang="en-US" dirty="0"/>
            </a:br>
            <a:endParaRPr lang="en-US" dirty="0"/>
          </a:p>
        </p:txBody>
      </p:sp>
      <p:pic>
        <p:nvPicPr>
          <p:cNvPr id="1026" name="Picture 2" descr="C:\Users\calderon\AppData\Local\Microsoft\Windows\Temporary Internet Files\Content.Outlook\S5N54A3I\DSCN2550 (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77211" y="3200400"/>
            <a:ext cx="4876801" cy="3657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507240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432</TotalTime>
  <Words>269</Words>
  <Application>Microsoft Office PowerPoint</Application>
  <PresentationFormat>On-screen Show (4:3)</PresentationFormat>
  <Paragraphs>59</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Waveform</vt:lpstr>
      <vt:lpstr>Global Education Leaders’ Program (GELP)</vt:lpstr>
      <vt:lpstr> What is Global Education Leaders’ Program (GELP)? </vt:lpstr>
      <vt:lpstr>What is Education 3.0?</vt:lpstr>
      <vt:lpstr>What is Education 3.0?  (cont.)</vt:lpstr>
      <vt:lpstr> What is the goal of GELP? </vt:lpstr>
      <vt:lpstr>   What are we doing?   </vt:lpstr>
      <vt:lpstr> Who are the participating countries, jurisdictions? </vt:lpstr>
      <vt:lpstr> What did we do in Sydney? </vt:lpstr>
      <vt:lpstr> What did we do in Sydney? (cont.) </vt:lpstr>
      <vt:lpstr>Schools Visits- Cont.</vt:lpstr>
      <vt:lpstr> What did we do in Sydney? (cont.) </vt:lpstr>
      <vt:lpstr> What did we do in Sydney? (cont.) </vt:lpstr>
    </vt:vector>
  </TitlesOfParts>
  <Company>Northern Kentucky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Education Leaders’ Program (GELP)</dc:title>
  <dc:creator>norse</dc:creator>
  <cp:lastModifiedBy>norse</cp:lastModifiedBy>
  <cp:revision>17</cp:revision>
  <dcterms:created xsi:type="dcterms:W3CDTF">2013-05-17T15:16:03Z</dcterms:created>
  <dcterms:modified xsi:type="dcterms:W3CDTF">2013-05-28T13:01:40Z</dcterms:modified>
</cp:coreProperties>
</file>