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handoutMasterIdLst>
    <p:handoutMasterId r:id="rId5"/>
  </p:handoutMasterIdLst>
  <p:sldIdLst>
    <p:sldId id="256" r:id="rId2"/>
    <p:sldId id="257" r:id="rId3"/>
  </p:sldIdLst>
  <p:sldSz cx="10058400" cy="7772400"/>
  <p:notesSz cx="9296400" cy="70104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448">
          <p15:clr>
            <a:srgbClr val="A4A3A4"/>
          </p15:clr>
        </p15:guide>
        <p15:guide id="2" pos="31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788" autoAdjust="0"/>
    <p:restoredTop sz="90909" autoAdjust="0"/>
  </p:normalViewPr>
  <p:slideViewPr>
    <p:cSldViewPr>
      <p:cViewPr varScale="1">
        <p:scale>
          <a:sx n="91" d="100"/>
          <a:sy n="91" d="100"/>
        </p:scale>
        <p:origin x="2430" y="78"/>
      </p:cViewPr>
      <p:guideLst>
        <p:guide orient="horz" pos="2448"/>
        <p:guide pos="3168"/>
      </p:guideLst>
    </p:cSldViewPr>
  </p:slideViewPr>
  <p:outlineViewPr>
    <p:cViewPr>
      <p:scale>
        <a:sx n="25" d="100"/>
        <a:sy n="25"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a:extLst>
              <a:ext uri="{FF2B5EF4-FFF2-40B4-BE49-F238E27FC236}">
                <a16:creationId xmlns:a16="http://schemas.microsoft.com/office/drawing/2014/main" id="{E77D529F-C5F8-4F8B-8A91-DC994E0A8475}"/>
              </a:ext>
            </a:extLst>
          </p:cNvPr>
          <p:cNvSpPr>
            <a:spLocks noGrp="1" noChangeArrowheads="1"/>
          </p:cNvSpPr>
          <p:nvPr>
            <p:ph type="hdr" sz="quarter"/>
          </p:nvPr>
        </p:nvSpPr>
        <p:spPr bwMode="auto">
          <a:xfrm>
            <a:off x="0" y="0"/>
            <a:ext cx="402907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56" tIns="46429" rIns="92856" bIns="46429" numCol="1" anchor="t" anchorCtr="0" compatLnSpc="1">
            <a:prstTxWarp prst="textNoShape">
              <a:avLst/>
            </a:prstTxWarp>
          </a:bodyPr>
          <a:lstStyle>
            <a:lvl1pPr defTabSz="928552" eaLnBrk="1" hangingPunct="1">
              <a:defRPr sz="1200"/>
            </a:lvl1pPr>
          </a:lstStyle>
          <a:p>
            <a:pPr>
              <a:defRPr/>
            </a:pPr>
            <a:endParaRPr lang="en-US"/>
          </a:p>
        </p:txBody>
      </p:sp>
      <p:sp>
        <p:nvSpPr>
          <p:cNvPr id="5123" name="Rectangle 1027">
            <a:extLst>
              <a:ext uri="{FF2B5EF4-FFF2-40B4-BE49-F238E27FC236}">
                <a16:creationId xmlns:a16="http://schemas.microsoft.com/office/drawing/2014/main" id="{94213447-268F-44FC-8B9F-0602C7E16DFB}"/>
              </a:ext>
            </a:extLst>
          </p:cNvPr>
          <p:cNvSpPr>
            <a:spLocks noGrp="1" noChangeArrowheads="1"/>
          </p:cNvSpPr>
          <p:nvPr>
            <p:ph type="dt" sz="quarter" idx="1"/>
          </p:nvPr>
        </p:nvSpPr>
        <p:spPr bwMode="auto">
          <a:xfrm>
            <a:off x="5267325" y="0"/>
            <a:ext cx="4029075"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56" tIns="46429" rIns="92856" bIns="46429" numCol="1" anchor="t" anchorCtr="0" compatLnSpc="1">
            <a:prstTxWarp prst="textNoShape">
              <a:avLst/>
            </a:prstTxWarp>
          </a:bodyPr>
          <a:lstStyle>
            <a:lvl1pPr algn="r" defTabSz="928552" eaLnBrk="1" hangingPunct="1">
              <a:defRPr sz="1200"/>
            </a:lvl1pPr>
          </a:lstStyle>
          <a:p>
            <a:pPr>
              <a:defRPr/>
            </a:pPr>
            <a:endParaRPr lang="en-US"/>
          </a:p>
        </p:txBody>
      </p:sp>
      <p:sp>
        <p:nvSpPr>
          <p:cNvPr id="5124" name="Rectangle 1028">
            <a:extLst>
              <a:ext uri="{FF2B5EF4-FFF2-40B4-BE49-F238E27FC236}">
                <a16:creationId xmlns:a16="http://schemas.microsoft.com/office/drawing/2014/main" id="{D5D531A8-DC41-4828-AF63-9D82033A4497}"/>
              </a:ext>
            </a:extLst>
          </p:cNvPr>
          <p:cNvSpPr>
            <a:spLocks noGrp="1" noChangeArrowheads="1"/>
          </p:cNvSpPr>
          <p:nvPr>
            <p:ph type="ftr" sz="quarter" idx="2"/>
          </p:nvPr>
        </p:nvSpPr>
        <p:spPr bwMode="auto">
          <a:xfrm>
            <a:off x="0" y="6659563"/>
            <a:ext cx="4029075" cy="35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56" tIns="46429" rIns="92856" bIns="46429" numCol="1" anchor="b" anchorCtr="0" compatLnSpc="1">
            <a:prstTxWarp prst="textNoShape">
              <a:avLst/>
            </a:prstTxWarp>
          </a:bodyPr>
          <a:lstStyle>
            <a:lvl1pPr defTabSz="928552" eaLnBrk="1" hangingPunct="1">
              <a:defRPr sz="1200"/>
            </a:lvl1pPr>
          </a:lstStyle>
          <a:p>
            <a:pPr>
              <a:defRPr/>
            </a:pPr>
            <a:endParaRPr lang="en-US"/>
          </a:p>
        </p:txBody>
      </p:sp>
      <p:sp>
        <p:nvSpPr>
          <p:cNvPr id="5125" name="Rectangle 1029">
            <a:extLst>
              <a:ext uri="{FF2B5EF4-FFF2-40B4-BE49-F238E27FC236}">
                <a16:creationId xmlns:a16="http://schemas.microsoft.com/office/drawing/2014/main" id="{CB10B6DB-4AA4-45B1-9B98-577DCC8ABCC3}"/>
              </a:ext>
            </a:extLst>
          </p:cNvPr>
          <p:cNvSpPr>
            <a:spLocks noGrp="1" noChangeArrowheads="1"/>
          </p:cNvSpPr>
          <p:nvPr>
            <p:ph type="sldNum" sz="quarter" idx="3"/>
          </p:nvPr>
        </p:nvSpPr>
        <p:spPr bwMode="auto">
          <a:xfrm>
            <a:off x="5267325" y="6659563"/>
            <a:ext cx="4029075" cy="35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56" tIns="46429" rIns="92856" bIns="46429" numCol="1" anchor="b" anchorCtr="0" compatLnSpc="1">
            <a:prstTxWarp prst="textNoShape">
              <a:avLst/>
            </a:prstTxWarp>
          </a:bodyPr>
          <a:lstStyle>
            <a:lvl1pPr algn="r" defTabSz="927100" eaLnBrk="1" hangingPunct="1">
              <a:defRPr sz="1200"/>
            </a:lvl1pPr>
          </a:lstStyle>
          <a:p>
            <a:fld id="{37E06A52-EA79-45C0-8C0E-BC58155F6AA7}"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6591DF0-22C6-423E-B4AD-555161B5D301}"/>
              </a:ext>
            </a:extLst>
          </p:cNvPr>
          <p:cNvSpPr>
            <a:spLocks noGrp="1"/>
          </p:cNvSpPr>
          <p:nvPr>
            <p:ph type="hdr" sz="quarter"/>
          </p:nvPr>
        </p:nvSpPr>
        <p:spPr>
          <a:xfrm>
            <a:off x="0" y="0"/>
            <a:ext cx="4029075" cy="349250"/>
          </a:xfrm>
          <a:prstGeom prst="rect">
            <a:avLst/>
          </a:prstGeom>
        </p:spPr>
        <p:txBody>
          <a:bodyPr vert="horz" lIns="91427" tIns="45714" rIns="91427" bIns="45714" rtlCol="0"/>
          <a:lstStyle>
            <a:lvl1pPr algn="l" eaLnBrk="1" hangingPunct="1">
              <a:defRPr sz="1200"/>
            </a:lvl1pPr>
          </a:lstStyle>
          <a:p>
            <a:pPr>
              <a:defRPr/>
            </a:pPr>
            <a:endParaRPr lang="en-US"/>
          </a:p>
        </p:txBody>
      </p:sp>
      <p:sp>
        <p:nvSpPr>
          <p:cNvPr id="3" name="Date Placeholder 2">
            <a:extLst>
              <a:ext uri="{FF2B5EF4-FFF2-40B4-BE49-F238E27FC236}">
                <a16:creationId xmlns:a16="http://schemas.microsoft.com/office/drawing/2014/main" id="{154602B0-5D9E-4C89-BE6C-98A9900E4F66}"/>
              </a:ext>
            </a:extLst>
          </p:cNvPr>
          <p:cNvSpPr>
            <a:spLocks noGrp="1"/>
          </p:cNvSpPr>
          <p:nvPr>
            <p:ph type="dt" idx="1"/>
          </p:nvPr>
        </p:nvSpPr>
        <p:spPr>
          <a:xfrm>
            <a:off x="5265738" y="0"/>
            <a:ext cx="4029075" cy="349250"/>
          </a:xfrm>
          <a:prstGeom prst="rect">
            <a:avLst/>
          </a:prstGeom>
        </p:spPr>
        <p:txBody>
          <a:bodyPr vert="horz" lIns="91427" tIns="45714" rIns="91427" bIns="45714" rtlCol="0"/>
          <a:lstStyle>
            <a:lvl1pPr algn="r" eaLnBrk="1" hangingPunct="1">
              <a:defRPr sz="1200"/>
            </a:lvl1pPr>
          </a:lstStyle>
          <a:p>
            <a:pPr>
              <a:defRPr/>
            </a:pPr>
            <a:fld id="{6D880819-768A-41DF-89F7-C4310A314CCB}" type="datetimeFigureOut">
              <a:rPr lang="en-US"/>
              <a:pPr>
                <a:defRPr/>
              </a:pPr>
              <a:t>1/9/2026</a:t>
            </a:fld>
            <a:endParaRPr lang="en-US" dirty="0"/>
          </a:p>
        </p:txBody>
      </p:sp>
      <p:sp>
        <p:nvSpPr>
          <p:cNvPr id="4" name="Slide Image Placeholder 3">
            <a:extLst>
              <a:ext uri="{FF2B5EF4-FFF2-40B4-BE49-F238E27FC236}">
                <a16:creationId xmlns:a16="http://schemas.microsoft.com/office/drawing/2014/main" id="{71C35434-4CAF-476B-9D03-CD6C419D3AF4}"/>
              </a:ext>
            </a:extLst>
          </p:cNvPr>
          <p:cNvSpPr>
            <a:spLocks noGrp="1" noRot="1" noChangeAspect="1"/>
          </p:cNvSpPr>
          <p:nvPr>
            <p:ph type="sldImg" idx="2"/>
          </p:nvPr>
        </p:nvSpPr>
        <p:spPr>
          <a:xfrm>
            <a:off x="2949575" y="527050"/>
            <a:ext cx="3397250" cy="2627313"/>
          </a:xfrm>
          <a:prstGeom prst="rect">
            <a:avLst/>
          </a:prstGeom>
          <a:noFill/>
          <a:ln w="12700">
            <a:solidFill>
              <a:prstClr val="black"/>
            </a:solidFill>
          </a:ln>
        </p:spPr>
        <p:txBody>
          <a:bodyPr vert="horz" lIns="91427" tIns="45714" rIns="91427" bIns="45714" rtlCol="0" anchor="ctr"/>
          <a:lstStyle/>
          <a:p>
            <a:pPr lvl="0"/>
            <a:endParaRPr lang="en-US" noProof="0" dirty="0"/>
          </a:p>
        </p:txBody>
      </p:sp>
      <p:sp>
        <p:nvSpPr>
          <p:cNvPr id="5" name="Notes Placeholder 4">
            <a:extLst>
              <a:ext uri="{FF2B5EF4-FFF2-40B4-BE49-F238E27FC236}">
                <a16:creationId xmlns:a16="http://schemas.microsoft.com/office/drawing/2014/main" id="{550319B7-9FBE-4255-A3F1-8A03FAE7B98E}"/>
              </a:ext>
            </a:extLst>
          </p:cNvPr>
          <p:cNvSpPr>
            <a:spLocks noGrp="1"/>
          </p:cNvSpPr>
          <p:nvPr>
            <p:ph type="body" sz="quarter" idx="3"/>
          </p:nvPr>
        </p:nvSpPr>
        <p:spPr>
          <a:xfrm>
            <a:off x="928688" y="3328988"/>
            <a:ext cx="7439025" cy="3154362"/>
          </a:xfrm>
          <a:prstGeom prst="rect">
            <a:avLst/>
          </a:prstGeom>
        </p:spPr>
        <p:txBody>
          <a:bodyPr vert="horz" lIns="91427" tIns="45714" rIns="91427" bIns="45714"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4AD01270-2281-4E2B-A755-A3C1E6B43521}"/>
              </a:ext>
            </a:extLst>
          </p:cNvPr>
          <p:cNvSpPr>
            <a:spLocks noGrp="1"/>
          </p:cNvSpPr>
          <p:nvPr>
            <p:ph type="ftr" sz="quarter" idx="4"/>
          </p:nvPr>
        </p:nvSpPr>
        <p:spPr>
          <a:xfrm>
            <a:off x="0" y="6659563"/>
            <a:ext cx="4029075" cy="349250"/>
          </a:xfrm>
          <a:prstGeom prst="rect">
            <a:avLst/>
          </a:prstGeom>
        </p:spPr>
        <p:txBody>
          <a:bodyPr vert="horz" lIns="91427" tIns="45714" rIns="91427" bIns="45714" rtlCol="0" anchor="b"/>
          <a:lstStyle>
            <a:lvl1pPr algn="l" eaLnBrk="1" hangingPunct="1">
              <a:defRPr sz="1200"/>
            </a:lvl1pPr>
          </a:lstStyle>
          <a:p>
            <a:pPr>
              <a:defRPr/>
            </a:pPr>
            <a:endParaRPr lang="en-US"/>
          </a:p>
        </p:txBody>
      </p:sp>
      <p:sp>
        <p:nvSpPr>
          <p:cNvPr id="7" name="Slide Number Placeholder 6">
            <a:extLst>
              <a:ext uri="{FF2B5EF4-FFF2-40B4-BE49-F238E27FC236}">
                <a16:creationId xmlns:a16="http://schemas.microsoft.com/office/drawing/2014/main" id="{91EE96D3-7B70-44EF-BD08-034104073835}"/>
              </a:ext>
            </a:extLst>
          </p:cNvPr>
          <p:cNvSpPr>
            <a:spLocks noGrp="1"/>
          </p:cNvSpPr>
          <p:nvPr>
            <p:ph type="sldNum" sz="quarter" idx="5"/>
          </p:nvPr>
        </p:nvSpPr>
        <p:spPr>
          <a:xfrm>
            <a:off x="5265738" y="6659563"/>
            <a:ext cx="4029075" cy="349250"/>
          </a:xfrm>
          <a:prstGeom prst="rect">
            <a:avLst/>
          </a:prstGeom>
        </p:spPr>
        <p:txBody>
          <a:bodyPr vert="horz" wrap="square" lIns="91427" tIns="45714" rIns="91427" bIns="45714" numCol="1" anchor="b" anchorCtr="0" compatLnSpc="1">
            <a:prstTxWarp prst="textNoShape">
              <a:avLst/>
            </a:prstTxWarp>
          </a:bodyPr>
          <a:lstStyle>
            <a:lvl1pPr algn="r" eaLnBrk="1" hangingPunct="1">
              <a:defRPr sz="1200"/>
            </a:lvl1pPr>
          </a:lstStyle>
          <a:p>
            <a:fld id="{627F34AA-1DFF-40FE-BE61-435D0E66B399}"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4EE29DDC-9F97-4C04-9E91-E0253013A58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6D258E23-77DA-4A7E-82DD-0CAB0C6FDF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6148" name="Slide Number Placeholder 3">
            <a:extLst>
              <a:ext uri="{FF2B5EF4-FFF2-40B4-BE49-F238E27FC236}">
                <a16:creationId xmlns:a16="http://schemas.microsoft.com/office/drawing/2014/main" id="{FD76E55A-16B3-4BC2-B160-7696853703B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1363" indent="-284163">
              <a:spcBef>
                <a:spcPct val="30000"/>
              </a:spcBef>
              <a:defRPr sz="1200">
                <a:solidFill>
                  <a:schemeClr val="tx1"/>
                </a:solidFill>
                <a:latin typeface="Calibri" panose="020F0502020204030204" pitchFamily="34" charset="0"/>
              </a:defRPr>
            </a:lvl2pPr>
            <a:lvl3pPr marL="1141413" indent="-227013">
              <a:spcBef>
                <a:spcPct val="30000"/>
              </a:spcBef>
              <a:defRPr sz="1200">
                <a:solidFill>
                  <a:schemeClr val="tx1"/>
                </a:solidFill>
                <a:latin typeface="Calibri" panose="020F0502020204030204" pitchFamily="34" charset="0"/>
              </a:defRPr>
            </a:lvl3pPr>
            <a:lvl4pPr marL="1598613" indent="-227013">
              <a:spcBef>
                <a:spcPct val="30000"/>
              </a:spcBef>
              <a:defRPr sz="1200">
                <a:solidFill>
                  <a:schemeClr val="tx1"/>
                </a:solidFill>
                <a:latin typeface="Calibri" panose="020F0502020204030204" pitchFamily="34" charset="0"/>
              </a:defRPr>
            </a:lvl4pPr>
            <a:lvl5pPr marL="2055813" indent="-227013">
              <a:spcBef>
                <a:spcPct val="30000"/>
              </a:spcBef>
              <a:defRPr sz="1200">
                <a:solidFill>
                  <a:schemeClr val="tx1"/>
                </a:solidFill>
                <a:latin typeface="Calibri" panose="020F0502020204030204" pitchFamily="34" charset="0"/>
              </a:defRPr>
            </a:lvl5pPr>
            <a:lvl6pPr marL="2513013" indent="-227013" eaLnBrk="0" fontAlgn="base" hangingPunct="0">
              <a:spcBef>
                <a:spcPct val="30000"/>
              </a:spcBef>
              <a:spcAft>
                <a:spcPct val="0"/>
              </a:spcAft>
              <a:defRPr sz="1200">
                <a:solidFill>
                  <a:schemeClr val="tx1"/>
                </a:solidFill>
                <a:latin typeface="Calibri" panose="020F0502020204030204" pitchFamily="34" charset="0"/>
              </a:defRPr>
            </a:lvl6pPr>
            <a:lvl7pPr marL="2970213" indent="-227013" eaLnBrk="0" fontAlgn="base" hangingPunct="0">
              <a:spcBef>
                <a:spcPct val="30000"/>
              </a:spcBef>
              <a:spcAft>
                <a:spcPct val="0"/>
              </a:spcAft>
              <a:defRPr sz="1200">
                <a:solidFill>
                  <a:schemeClr val="tx1"/>
                </a:solidFill>
                <a:latin typeface="Calibri" panose="020F0502020204030204" pitchFamily="34" charset="0"/>
              </a:defRPr>
            </a:lvl7pPr>
            <a:lvl8pPr marL="3427413" indent="-227013" eaLnBrk="0" fontAlgn="base" hangingPunct="0">
              <a:spcBef>
                <a:spcPct val="30000"/>
              </a:spcBef>
              <a:spcAft>
                <a:spcPct val="0"/>
              </a:spcAft>
              <a:defRPr sz="1200">
                <a:solidFill>
                  <a:schemeClr val="tx1"/>
                </a:solidFill>
                <a:latin typeface="Calibri" panose="020F0502020204030204" pitchFamily="34" charset="0"/>
              </a:defRPr>
            </a:lvl8pPr>
            <a:lvl9pPr marL="3884613" indent="-2270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A77A3BB-44BA-4836-93B7-DC0DBB30A339}" type="slidenum">
              <a:rPr lang="en-US" altLang="en-US">
                <a:latin typeface="Times New Roman" panose="02020603050405020304" pitchFamily="18" charset="0"/>
              </a:rPr>
              <a:pPr>
                <a:spcBef>
                  <a:spcPct val="0"/>
                </a:spcBef>
              </a:pPr>
              <a:t>2</a:t>
            </a:fld>
            <a:endParaRPr lang="en-US"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4063" y="2414588"/>
            <a:ext cx="8550275" cy="1665287"/>
          </a:xfrm>
        </p:spPr>
        <p:txBody>
          <a:bodyPr/>
          <a:lstStyle/>
          <a:p>
            <a:r>
              <a:rPr lang="en-US"/>
              <a:t>Click to edit Master title style</a:t>
            </a:r>
          </a:p>
        </p:txBody>
      </p:sp>
      <p:sp>
        <p:nvSpPr>
          <p:cNvPr id="3" name="Subtitle 2"/>
          <p:cNvSpPr>
            <a:spLocks noGrp="1"/>
          </p:cNvSpPr>
          <p:nvPr>
            <p:ph type="subTitle" idx="1"/>
          </p:nvPr>
        </p:nvSpPr>
        <p:spPr>
          <a:xfrm>
            <a:off x="1508125" y="4403725"/>
            <a:ext cx="7042150" cy="19875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E66911CD-DB8D-4592-A138-64280A37AC0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90C4B1DD-A9CE-4151-8E93-3DD24D8B8D5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72F014F9-2C8F-41C9-9D06-A8F87A8A0FE6}"/>
              </a:ext>
            </a:extLst>
          </p:cNvPr>
          <p:cNvSpPr>
            <a:spLocks noGrp="1" noChangeArrowheads="1"/>
          </p:cNvSpPr>
          <p:nvPr>
            <p:ph type="sldNum" sz="quarter" idx="12"/>
          </p:nvPr>
        </p:nvSpPr>
        <p:spPr>
          <a:ln/>
        </p:spPr>
        <p:txBody>
          <a:bodyPr/>
          <a:lstStyle>
            <a:lvl1pPr>
              <a:defRPr/>
            </a:lvl1pPr>
          </a:lstStyle>
          <a:p>
            <a:fld id="{0D3485F8-8F2F-463C-AB99-64C94FD973F8}" type="slidenum">
              <a:rPr lang="en-US" altLang="en-US"/>
              <a:pPr/>
              <a:t>‹#›</a:t>
            </a:fld>
            <a:endParaRPr lang="en-US" altLang="en-US"/>
          </a:p>
        </p:txBody>
      </p:sp>
    </p:spTree>
    <p:extLst>
      <p:ext uri="{BB962C8B-B14F-4D97-AF65-F5344CB8AC3E}">
        <p14:creationId xmlns:p14="http://schemas.microsoft.com/office/powerpoint/2010/main" val="2933645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80C814FF-74A7-4C1D-BD31-73B0ABD200B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814FCE1A-178A-4F58-9A6A-45A7566BE7C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2E860784-9A28-4507-8FA7-D61C4C9E1766}"/>
              </a:ext>
            </a:extLst>
          </p:cNvPr>
          <p:cNvSpPr>
            <a:spLocks noGrp="1" noChangeArrowheads="1"/>
          </p:cNvSpPr>
          <p:nvPr>
            <p:ph type="sldNum" sz="quarter" idx="12"/>
          </p:nvPr>
        </p:nvSpPr>
        <p:spPr>
          <a:ln/>
        </p:spPr>
        <p:txBody>
          <a:bodyPr/>
          <a:lstStyle>
            <a:lvl1pPr>
              <a:defRPr/>
            </a:lvl1pPr>
          </a:lstStyle>
          <a:p>
            <a:fld id="{60A3BA6F-C263-4755-94BE-9813859388C2}" type="slidenum">
              <a:rPr lang="en-US" altLang="en-US"/>
              <a:pPr/>
              <a:t>‹#›</a:t>
            </a:fld>
            <a:endParaRPr lang="en-US" altLang="en-US"/>
          </a:p>
        </p:txBody>
      </p:sp>
    </p:spTree>
    <p:extLst>
      <p:ext uri="{BB962C8B-B14F-4D97-AF65-F5344CB8AC3E}">
        <p14:creationId xmlns:p14="http://schemas.microsoft.com/office/powerpoint/2010/main" val="607718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5338" y="4994275"/>
            <a:ext cx="8548687" cy="1544638"/>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95338" y="3294063"/>
            <a:ext cx="8548687" cy="170021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7BB740D4-3C42-4443-8FE4-8A59C74DA59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86DBEFE4-0A5D-4D5E-9CB9-0E74CB20F59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D5D4A7EE-380A-4E26-9E2E-A828C5592060}"/>
              </a:ext>
            </a:extLst>
          </p:cNvPr>
          <p:cNvSpPr>
            <a:spLocks noGrp="1" noChangeArrowheads="1"/>
          </p:cNvSpPr>
          <p:nvPr>
            <p:ph type="sldNum" sz="quarter" idx="12"/>
          </p:nvPr>
        </p:nvSpPr>
        <p:spPr>
          <a:ln/>
        </p:spPr>
        <p:txBody>
          <a:bodyPr/>
          <a:lstStyle>
            <a:lvl1pPr>
              <a:defRPr/>
            </a:lvl1pPr>
          </a:lstStyle>
          <a:p>
            <a:fld id="{C8E68089-BFA6-4D86-822D-6995C14EDD73}" type="slidenum">
              <a:rPr lang="en-US" altLang="en-US"/>
              <a:pPr/>
              <a:t>‹#›</a:t>
            </a:fld>
            <a:endParaRPr lang="en-US" altLang="en-US"/>
          </a:p>
        </p:txBody>
      </p:sp>
    </p:spTree>
    <p:extLst>
      <p:ext uri="{BB962C8B-B14F-4D97-AF65-F5344CB8AC3E}">
        <p14:creationId xmlns:p14="http://schemas.microsoft.com/office/powerpoint/2010/main" val="969307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54063" y="2244725"/>
            <a:ext cx="4198937" cy="466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05400" y="2244725"/>
            <a:ext cx="4198938" cy="466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F86B63EB-AD29-4EC0-8C30-5F750116D10B}"/>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D2F8D040-EAAA-4243-B6DA-EE77C2348FE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C32C5A44-5FAB-4224-9D68-78D0C64BC1E1}"/>
              </a:ext>
            </a:extLst>
          </p:cNvPr>
          <p:cNvSpPr>
            <a:spLocks noGrp="1" noChangeArrowheads="1"/>
          </p:cNvSpPr>
          <p:nvPr>
            <p:ph type="sldNum" sz="quarter" idx="12"/>
          </p:nvPr>
        </p:nvSpPr>
        <p:spPr>
          <a:ln/>
        </p:spPr>
        <p:txBody>
          <a:bodyPr/>
          <a:lstStyle>
            <a:lvl1pPr>
              <a:defRPr/>
            </a:lvl1pPr>
          </a:lstStyle>
          <a:p>
            <a:fld id="{1B837C9C-7FA4-4C0F-92DF-4E0D8EFFED01}" type="slidenum">
              <a:rPr lang="en-US" altLang="en-US"/>
              <a:pPr/>
              <a:t>‹#›</a:t>
            </a:fld>
            <a:endParaRPr lang="en-US" altLang="en-US"/>
          </a:p>
        </p:txBody>
      </p:sp>
    </p:spTree>
    <p:extLst>
      <p:ext uri="{BB962C8B-B14F-4D97-AF65-F5344CB8AC3E}">
        <p14:creationId xmlns:p14="http://schemas.microsoft.com/office/powerpoint/2010/main" val="2791419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3238" y="311150"/>
            <a:ext cx="9051925" cy="1295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503238" y="1739900"/>
            <a:ext cx="4443412" cy="7254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3238" y="2465388"/>
            <a:ext cx="4443412" cy="44783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10163" y="1739900"/>
            <a:ext cx="4445000" cy="7254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0163" y="2465388"/>
            <a:ext cx="4445000" cy="44783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F01D77E0-8477-40C8-BE21-9B4A55A94D5A}"/>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26F76264-C339-4F17-AD06-E54086E7627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A9E67F22-63B5-45EE-9595-A7CC1670BA01}"/>
              </a:ext>
            </a:extLst>
          </p:cNvPr>
          <p:cNvSpPr>
            <a:spLocks noGrp="1" noChangeArrowheads="1"/>
          </p:cNvSpPr>
          <p:nvPr>
            <p:ph type="sldNum" sz="quarter" idx="12"/>
          </p:nvPr>
        </p:nvSpPr>
        <p:spPr>
          <a:ln/>
        </p:spPr>
        <p:txBody>
          <a:bodyPr/>
          <a:lstStyle>
            <a:lvl1pPr>
              <a:defRPr/>
            </a:lvl1pPr>
          </a:lstStyle>
          <a:p>
            <a:fld id="{74D405FC-045D-4DCF-B641-5003D69634AC}" type="slidenum">
              <a:rPr lang="en-US" altLang="en-US"/>
              <a:pPr/>
              <a:t>‹#›</a:t>
            </a:fld>
            <a:endParaRPr lang="en-US" altLang="en-US"/>
          </a:p>
        </p:txBody>
      </p:sp>
    </p:spTree>
    <p:extLst>
      <p:ext uri="{BB962C8B-B14F-4D97-AF65-F5344CB8AC3E}">
        <p14:creationId xmlns:p14="http://schemas.microsoft.com/office/powerpoint/2010/main" val="354626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755032BF-56B2-497E-98C8-67A4EE91DA29}"/>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8CFB1B02-CB1C-4787-9DDD-367FF7CF74D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EEAB75E7-C7D5-4F84-8147-89FD61CFC708}"/>
              </a:ext>
            </a:extLst>
          </p:cNvPr>
          <p:cNvSpPr>
            <a:spLocks noGrp="1" noChangeArrowheads="1"/>
          </p:cNvSpPr>
          <p:nvPr>
            <p:ph type="sldNum" sz="quarter" idx="12"/>
          </p:nvPr>
        </p:nvSpPr>
        <p:spPr>
          <a:ln/>
        </p:spPr>
        <p:txBody>
          <a:bodyPr/>
          <a:lstStyle>
            <a:lvl1pPr>
              <a:defRPr/>
            </a:lvl1pPr>
          </a:lstStyle>
          <a:p>
            <a:fld id="{9D8AF165-EA51-4E89-BD4B-E19A7EC6DCF3}" type="slidenum">
              <a:rPr lang="en-US" altLang="en-US"/>
              <a:pPr/>
              <a:t>‹#›</a:t>
            </a:fld>
            <a:endParaRPr lang="en-US" altLang="en-US"/>
          </a:p>
        </p:txBody>
      </p:sp>
    </p:spTree>
    <p:extLst>
      <p:ext uri="{BB962C8B-B14F-4D97-AF65-F5344CB8AC3E}">
        <p14:creationId xmlns:p14="http://schemas.microsoft.com/office/powerpoint/2010/main" val="328114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F0C20A1-1F9E-45DB-A3CF-06635D6BC4A7}"/>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8FF795C1-7D13-4515-A863-7606643592B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81B544E1-E5C5-4130-BC25-4B29CEB109F8}"/>
              </a:ext>
            </a:extLst>
          </p:cNvPr>
          <p:cNvSpPr>
            <a:spLocks noGrp="1" noChangeArrowheads="1"/>
          </p:cNvSpPr>
          <p:nvPr>
            <p:ph type="sldNum" sz="quarter" idx="12"/>
          </p:nvPr>
        </p:nvSpPr>
        <p:spPr>
          <a:ln/>
        </p:spPr>
        <p:txBody>
          <a:bodyPr/>
          <a:lstStyle>
            <a:lvl1pPr>
              <a:defRPr/>
            </a:lvl1pPr>
          </a:lstStyle>
          <a:p>
            <a:fld id="{22419B97-51CD-4C6C-8397-89AA74876E3A}" type="slidenum">
              <a:rPr lang="en-US" altLang="en-US"/>
              <a:pPr/>
              <a:t>‹#›</a:t>
            </a:fld>
            <a:endParaRPr lang="en-US" altLang="en-US"/>
          </a:p>
        </p:txBody>
      </p:sp>
    </p:spTree>
    <p:extLst>
      <p:ext uri="{BB962C8B-B14F-4D97-AF65-F5344CB8AC3E}">
        <p14:creationId xmlns:p14="http://schemas.microsoft.com/office/powerpoint/2010/main" val="956889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238" y="309563"/>
            <a:ext cx="3308350" cy="1317625"/>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32238" y="309563"/>
            <a:ext cx="5622925" cy="66341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03238" y="1627188"/>
            <a:ext cx="3308350" cy="531653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5C3ED1DC-4CF7-490D-A992-81BFE55B5FDB}"/>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6F8D4CA8-A6B4-4D73-B3BD-A2BBA16EDEC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3048A989-D7CD-4BA7-8363-1D1AC07AB9BF}"/>
              </a:ext>
            </a:extLst>
          </p:cNvPr>
          <p:cNvSpPr>
            <a:spLocks noGrp="1" noChangeArrowheads="1"/>
          </p:cNvSpPr>
          <p:nvPr>
            <p:ph type="sldNum" sz="quarter" idx="12"/>
          </p:nvPr>
        </p:nvSpPr>
        <p:spPr>
          <a:ln/>
        </p:spPr>
        <p:txBody>
          <a:bodyPr/>
          <a:lstStyle>
            <a:lvl1pPr>
              <a:defRPr/>
            </a:lvl1pPr>
          </a:lstStyle>
          <a:p>
            <a:fld id="{9C02AF75-EFAC-46F5-BAAA-FA56CE598760}" type="slidenum">
              <a:rPr lang="en-US" altLang="en-US"/>
              <a:pPr/>
              <a:t>‹#›</a:t>
            </a:fld>
            <a:endParaRPr lang="en-US" altLang="en-US"/>
          </a:p>
        </p:txBody>
      </p:sp>
    </p:spTree>
    <p:extLst>
      <p:ext uri="{BB962C8B-B14F-4D97-AF65-F5344CB8AC3E}">
        <p14:creationId xmlns:p14="http://schemas.microsoft.com/office/powerpoint/2010/main" val="2706583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1675" y="5440363"/>
            <a:ext cx="6035675" cy="642937"/>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71675" y="693738"/>
            <a:ext cx="6035675" cy="4664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971675" y="6083300"/>
            <a:ext cx="6035675" cy="9112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2DDCE618-A8D8-4B4E-8CBC-A253B727FC3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D734FA01-C293-4880-8ADA-4F111AA3C4A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E9CC42F4-7C48-42E7-B257-41B6845D078D}"/>
              </a:ext>
            </a:extLst>
          </p:cNvPr>
          <p:cNvSpPr>
            <a:spLocks noGrp="1" noChangeArrowheads="1"/>
          </p:cNvSpPr>
          <p:nvPr>
            <p:ph type="sldNum" sz="quarter" idx="12"/>
          </p:nvPr>
        </p:nvSpPr>
        <p:spPr>
          <a:ln/>
        </p:spPr>
        <p:txBody>
          <a:bodyPr/>
          <a:lstStyle>
            <a:lvl1pPr>
              <a:defRPr/>
            </a:lvl1pPr>
          </a:lstStyle>
          <a:p>
            <a:fld id="{095E954A-2BAE-40E9-BF38-ABC89EBC19B7}" type="slidenum">
              <a:rPr lang="en-US" altLang="en-US"/>
              <a:pPr/>
              <a:t>‹#›</a:t>
            </a:fld>
            <a:endParaRPr lang="en-US" altLang="en-US"/>
          </a:p>
        </p:txBody>
      </p:sp>
    </p:spTree>
    <p:extLst>
      <p:ext uri="{BB962C8B-B14F-4D97-AF65-F5344CB8AC3E}">
        <p14:creationId xmlns:p14="http://schemas.microsoft.com/office/powerpoint/2010/main" val="392205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E353EA31-AE8A-4AE0-91EE-7C99BCBECB0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DE675053-3496-48F2-ACFE-E4B640F481E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1B7F689-832A-44D3-93A4-A425810715EC}"/>
              </a:ext>
            </a:extLst>
          </p:cNvPr>
          <p:cNvSpPr>
            <a:spLocks noGrp="1" noChangeArrowheads="1"/>
          </p:cNvSpPr>
          <p:nvPr>
            <p:ph type="sldNum" sz="quarter" idx="12"/>
          </p:nvPr>
        </p:nvSpPr>
        <p:spPr>
          <a:ln/>
        </p:spPr>
        <p:txBody>
          <a:bodyPr/>
          <a:lstStyle>
            <a:lvl1pPr>
              <a:defRPr/>
            </a:lvl1pPr>
          </a:lstStyle>
          <a:p>
            <a:fld id="{8014AC2A-B432-4BCB-BE65-DB2F63B3E937}" type="slidenum">
              <a:rPr lang="en-US" altLang="en-US"/>
              <a:pPr/>
              <a:t>‹#›</a:t>
            </a:fld>
            <a:endParaRPr lang="en-US" altLang="en-US"/>
          </a:p>
        </p:txBody>
      </p:sp>
    </p:spTree>
    <p:extLst>
      <p:ext uri="{BB962C8B-B14F-4D97-AF65-F5344CB8AC3E}">
        <p14:creationId xmlns:p14="http://schemas.microsoft.com/office/powerpoint/2010/main" val="339025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67563" y="690563"/>
            <a:ext cx="2136775" cy="621823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54063" y="690563"/>
            <a:ext cx="6261100" cy="62182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40E634E5-E8A9-4E31-AD67-9C1D7256CBEE}"/>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4F205224-EEBA-4AC2-872E-51ADBC276A7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8608F639-3615-4D69-B968-24BD69E3D6A3}"/>
              </a:ext>
            </a:extLst>
          </p:cNvPr>
          <p:cNvSpPr>
            <a:spLocks noGrp="1" noChangeArrowheads="1"/>
          </p:cNvSpPr>
          <p:nvPr>
            <p:ph type="sldNum" sz="quarter" idx="12"/>
          </p:nvPr>
        </p:nvSpPr>
        <p:spPr>
          <a:ln/>
        </p:spPr>
        <p:txBody>
          <a:bodyPr/>
          <a:lstStyle>
            <a:lvl1pPr>
              <a:defRPr/>
            </a:lvl1pPr>
          </a:lstStyle>
          <a:p>
            <a:fld id="{AB522DE5-CBFC-4012-9730-BF2F586A691D}" type="slidenum">
              <a:rPr lang="en-US" altLang="en-US"/>
              <a:pPr/>
              <a:t>‹#›</a:t>
            </a:fld>
            <a:endParaRPr lang="en-US" altLang="en-US"/>
          </a:p>
        </p:txBody>
      </p:sp>
    </p:spTree>
    <p:extLst>
      <p:ext uri="{BB962C8B-B14F-4D97-AF65-F5344CB8AC3E}">
        <p14:creationId xmlns:p14="http://schemas.microsoft.com/office/powerpoint/2010/main" val="3157739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CAE1881-4209-4127-BB8A-D21B4E4DDFB0}"/>
              </a:ext>
            </a:extLst>
          </p:cNvPr>
          <p:cNvSpPr>
            <a:spLocks noGrp="1" noChangeArrowheads="1"/>
          </p:cNvSpPr>
          <p:nvPr>
            <p:ph type="title"/>
          </p:nvPr>
        </p:nvSpPr>
        <p:spPr bwMode="auto">
          <a:xfrm>
            <a:off x="754063" y="690563"/>
            <a:ext cx="8550275"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1870" tIns="50935" rIns="101870" bIns="50935"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4BC0C61F-8C09-4A41-8562-10F047797A3C}"/>
              </a:ext>
            </a:extLst>
          </p:cNvPr>
          <p:cNvSpPr>
            <a:spLocks noGrp="1" noChangeArrowheads="1"/>
          </p:cNvSpPr>
          <p:nvPr>
            <p:ph type="body" idx="1"/>
          </p:nvPr>
        </p:nvSpPr>
        <p:spPr bwMode="auto">
          <a:xfrm>
            <a:off x="754063" y="2244725"/>
            <a:ext cx="8550275" cy="466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1870" tIns="50935" rIns="101870" bIns="50935"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683947E-EEBF-4FE7-863F-7F606130634A}"/>
              </a:ext>
            </a:extLst>
          </p:cNvPr>
          <p:cNvSpPr>
            <a:spLocks noGrp="1" noChangeArrowheads="1"/>
          </p:cNvSpPr>
          <p:nvPr>
            <p:ph type="dt" sz="half" idx="2"/>
          </p:nvPr>
        </p:nvSpPr>
        <p:spPr bwMode="auto">
          <a:xfrm>
            <a:off x="754063" y="7081838"/>
            <a:ext cx="20955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1870" tIns="50935" rIns="101870" bIns="50935" numCol="1" anchor="t" anchorCtr="0" compatLnSpc="1">
            <a:prstTxWarp prst="textNoShape">
              <a:avLst/>
            </a:prstTxWarp>
          </a:bodyPr>
          <a:lstStyle>
            <a:lvl1pPr defTabSz="1019175" eaLnBrk="1" hangingPunct="1">
              <a:defRPr sz="1600"/>
            </a:lvl1pPr>
          </a:lstStyle>
          <a:p>
            <a:pPr>
              <a:defRPr/>
            </a:pPr>
            <a:endParaRPr lang="en-US"/>
          </a:p>
        </p:txBody>
      </p:sp>
      <p:sp>
        <p:nvSpPr>
          <p:cNvPr id="1029" name="Rectangle 5">
            <a:extLst>
              <a:ext uri="{FF2B5EF4-FFF2-40B4-BE49-F238E27FC236}">
                <a16:creationId xmlns:a16="http://schemas.microsoft.com/office/drawing/2014/main" id="{B650C89C-CE42-4203-BA54-AEB3D161301A}"/>
              </a:ext>
            </a:extLst>
          </p:cNvPr>
          <p:cNvSpPr>
            <a:spLocks noGrp="1" noChangeArrowheads="1"/>
          </p:cNvSpPr>
          <p:nvPr>
            <p:ph type="ftr" sz="quarter" idx="3"/>
          </p:nvPr>
        </p:nvSpPr>
        <p:spPr bwMode="auto">
          <a:xfrm>
            <a:off x="3436938" y="7081838"/>
            <a:ext cx="318452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1870" tIns="50935" rIns="101870" bIns="50935" numCol="1" anchor="t" anchorCtr="0" compatLnSpc="1">
            <a:prstTxWarp prst="textNoShape">
              <a:avLst/>
            </a:prstTxWarp>
          </a:bodyPr>
          <a:lstStyle>
            <a:lvl1pPr algn="ctr" defTabSz="1019175" eaLnBrk="1" hangingPunct="1">
              <a:defRPr sz="1600"/>
            </a:lvl1pPr>
          </a:lstStyle>
          <a:p>
            <a:pPr>
              <a:defRPr/>
            </a:pPr>
            <a:endParaRPr lang="en-US"/>
          </a:p>
        </p:txBody>
      </p:sp>
      <p:sp>
        <p:nvSpPr>
          <p:cNvPr id="1030" name="Rectangle 6">
            <a:extLst>
              <a:ext uri="{FF2B5EF4-FFF2-40B4-BE49-F238E27FC236}">
                <a16:creationId xmlns:a16="http://schemas.microsoft.com/office/drawing/2014/main" id="{10BC099B-B232-4836-925C-29256698ECC4}"/>
              </a:ext>
            </a:extLst>
          </p:cNvPr>
          <p:cNvSpPr>
            <a:spLocks noGrp="1" noChangeArrowheads="1"/>
          </p:cNvSpPr>
          <p:nvPr>
            <p:ph type="sldNum" sz="quarter" idx="4"/>
          </p:nvPr>
        </p:nvSpPr>
        <p:spPr bwMode="auto">
          <a:xfrm>
            <a:off x="7208838" y="7081838"/>
            <a:ext cx="20955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1870" tIns="50935" rIns="101870" bIns="50935" numCol="1" anchor="t" anchorCtr="0" compatLnSpc="1">
            <a:prstTxWarp prst="textNoShape">
              <a:avLst/>
            </a:prstTxWarp>
          </a:bodyPr>
          <a:lstStyle>
            <a:lvl1pPr algn="r" defTabSz="1019175" eaLnBrk="1" hangingPunct="1">
              <a:defRPr sz="1600"/>
            </a:lvl1pPr>
          </a:lstStyle>
          <a:p>
            <a:fld id="{1A0727C2-2275-4CF3-99B3-CACA05E4D543}"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19175" rtl="0" eaLnBrk="0" fontAlgn="base" hangingPunct="0">
        <a:spcBef>
          <a:spcPct val="0"/>
        </a:spcBef>
        <a:spcAft>
          <a:spcPct val="0"/>
        </a:spcAft>
        <a:defRPr sz="4900">
          <a:solidFill>
            <a:schemeClr val="tx2"/>
          </a:solidFill>
          <a:latin typeface="+mj-lt"/>
          <a:ea typeface="+mj-ea"/>
          <a:cs typeface="+mj-cs"/>
        </a:defRPr>
      </a:lvl1pPr>
      <a:lvl2pPr algn="ctr" defTabSz="1019175" rtl="0" eaLnBrk="0" fontAlgn="base" hangingPunct="0">
        <a:spcBef>
          <a:spcPct val="0"/>
        </a:spcBef>
        <a:spcAft>
          <a:spcPct val="0"/>
        </a:spcAft>
        <a:defRPr sz="4900">
          <a:solidFill>
            <a:schemeClr val="tx2"/>
          </a:solidFill>
          <a:latin typeface="Times New Roman" pitchFamily="18" charset="0"/>
        </a:defRPr>
      </a:lvl2pPr>
      <a:lvl3pPr algn="ctr" defTabSz="1019175" rtl="0" eaLnBrk="0" fontAlgn="base" hangingPunct="0">
        <a:spcBef>
          <a:spcPct val="0"/>
        </a:spcBef>
        <a:spcAft>
          <a:spcPct val="0"/>
        </a:spcAft>
        <a:defRPr sz="4900">
          <a:solidFill>
            <a:schemeClr val="tx2"/>
          </a:solidFill>
          <a:latin typeface="Times New Roman" pitchFamily="18" charset="0"/>
        </a:defRPr>
      </a:lvl3pPr>
      <a:lvl4pPr algn="ctr" defTabSz="1019175" rtl="0" eaLnBrk="0" fontAlgn="base" hangingPunct="0">
        <a:spcBef>
          <a:spcPct val="0"/>
        </a:spcBef>
        <a:spcAft>
          <a:spcPct val="0"/>
        </a:spcAft>
        <a:defRPr sz="4900">
          <a:solidFill>
            <a:schemeClr val="tx2"/>
          </a:solidFill>
          <a:latin typeface="Times New Roman" pitchFamily="18" charset="0"/>
        </a:defRPr>
      </a:lvl4pPr>
      <a:lvl5pPr algn="ctr" defTabSz="1019175" rtl="0" eaLnBrk="0" fontAlgn="base" hangingPunct="0">
        <a:spcBef>
          <a:spcPct val="0"/>
        </a:spcBef>
        <a:spcAft>
          <a:spcPct val="0"/>
        </a:spcAft>
        <a:defRPr sz="4900">
          <a:solidFill>
            <a:schemeClr val="tx2"/>
          </a:solidFill>
          <a:latin typeface="Times New Roman" pitchFamily="18" charset="0"/>
        </a:defRPr>
      </a:lvl5pPr>
      <a:lvl6pPr marL="457200" algn="ctr" defTabSz="1019175" rtl="0" fontAlgn="base">
        <a:spcBef>
          <a:spcPct val="0"/>
        </a:spcBef>
        <a:spcAft>
          <a:spcPct val="0"/>
        </a:spcAft>
        <a:defRPr sz="4900">
          <a:solidFill>
            <a:schemeClr val="tx2"/>
          </a:solidFill>
          <a:latin typeface="Times New Roman" pitchFamily="18" charset="0"/>
        </a:defRPr>
      </a:lvl6pPr>
      <a:lvl7pPr marL="914400" algn="ctr" defTabSz="1019175" rtl="0" fontAlgn="base">
        <a:spcBef>
          <a:spcPct val="0"/>
        </a:spcBef>
        <a:spcAft>
          <a:spcPct val="0"/>
        </a:spcAft>
        <a:defRPr sz="4900">
          <a:solidFill>
            <a:schemeClr val="tx2"/>
          </a:solidFill>
          <a:latin typeface="Times New Roman" pitchFamily="18" charset="0"/>
        </a:defRPr>
      </a:lvl7pPr>
      <a:lvl8pPr marL="1371600" algn="ctr" defTabSz="1019175" rtl="0" fontAlgn="base">
        <a:spcBef>
          <a:spcPct val="0"/>
        </a:spcBef>
        <a:spcAft>
          <a:spcPct val="0"/>
        </a:spcAft>
        <a:defRPr sz="4900">
          <a:solidFill>
            <a:schemeClr val="tx2"/>
          </a:solidFill>
          <a:latin typeface="Times New Roman" pitchFamily="18" charset="0"/>
        </a:defRPr>
      </a:lvl8pPr>
      <a:lvl9pPr marL="1828800" algn="ctr" defTabSz="1019175" rtl="0" fontAlgn="base">
        <a:spcBef>
          <a:spcPct val="0"/>
        </a:spcBef>
        <a:spcAft>
          <a:spcPct val="0"/>
        </a:spcAft>
        <a:defRPr sz="4900">
          <a:solidFill>
            <a:schemeClr val="tx2"/>
          </a:solidFill>
          <a:latin typeface="Times New Roman" pitchFamily="18" charset="0"/>
        </a:defRPr>
      </a:lvl9pPr>
    </p:titleStyle>
    <p:bodyStyle>
      <a:lvl1pPr marL="382588" indent="-382588" algn="l" defTabSz="1019175" rtl="0" eaLnBrk="0" fontAlgn="base" hangingPunct="0">
        <a:spcBef>
          <a:spcPct val="20000"/>
        </a:spcBef>
        <a:spcAft>
          <a:spcPct val="0"/>
        </a:spcAft>
        <a:buChar char="•"/>
        <a:defRPr sz="3600">
          <a:solidFill>
            <a:schemeClr val="tx1"/>
          </a:solidFill>
          <a:latin typeface="+mn-lt"/>
          <a:ea typeface="+mn-ea"/>
          <a:cs typeface="+mn-cs"/>
        </a:defRPr>
      </a:lvl1pPr>
      <a:lvl2pPr marL="827088" indent="-317500" algn="l" defTabSz="1019175" rtl="0" eaLnBrk="0" fontAlgn="base" hangingPunct="0">
        <a:spcBef>
          <a:spcPct val="20000"/>
        </a:spcBef>
        <a:spcAft>
          <a:spcPct val="0"/>
        </a:spcAft>
        <a:buChar char="–"/>
        <a:defRPr sz="3100">
          <a:solidFill>
            <a:schemeClr val="tx1"/>
          </a:solidFill>
          <a:latin typeface="+mn-lt"/>
        </a:defRPr>
      </a:lvl2pPr>
      <a:lvl3pPr marL="1273175" indent="-254000" algn="l" defTabSz="1019175" rtl="0" eaLnBrk="0" fontAlgn="base" hangingPunct="0">
        <a:spcBef>
          <a:spcPct val="20000"/>
        </a:spcBef>
        <a:spcAft>
          <a:spcPct val="0"/>
        </a:spcAft>
        <a:buChar char="•"/>
        <a:defRPr sz="2700">
          <a:solidFill>
            <a:schemeClr val="tx1"/>
          </a:solidFill>
          <a:latin typeface="+mn-lt"/>
        </a:defRPr>
      </a:lvl3pPr>
      <a:lvl4pPr marL="1782763" indent="-254000" algn="l" defTabSz="1019175" rtl="0" eaLnBrk="0" fontAlgn="base" hangingPunct="0">
        <a:spcBef>
          <a:spcPct val="20000"/>
        </a:spcBef>
        <a:spcAft>
          <a:spcPct val="0"/>
        </a:spcAft>
        <a:buChar char="–"/>
        <a:defRPr sz="2200">
          <a:solidFill>
            <a:schemeClr val="tx1"/>
          </a:solidFill>
          <a:latin typeface="+mn-lt"/>
        </a:defRPr>
      </a:lvl4pPr>
      <a:lvl5pPr marL="2292350" indent="-254000" algn="l" defTabSz="1019175" rtl="0" eaLnBrk="0" fontAlgn="base" hangingPunct="0">
        <a:spcBef>
          <a:spcPct val="20000"/>
        </a:spcBef>
        <a:spcAft>
          <a:spcPct val="0"/>
        </a:spcAft>
        <a:buChar char="»"/>
        <a:defRPr sz="2200">
          <a:solidFill>
            <a:schemeClr val="tx1"/>
          </a:solidFill>
          <a:latin typeface="+mn-lt"/>
        </a:defRPr>
      </a:lvl5pPr>
      <a:lvl6pPr marL="2749550" indent="-254000" algn="l" defTabSz="1019175" rtl="0" fontAlgn="base">
        <a:spcBef>
          <a:spcPct val="20000"/>
        </a:spcBef>
        <a:spcAft>
          <a:spcPct val="0"/>
        </a:spcAft>
        <a:buChar char="»"/>
        <a:defRPr sz="2200">
          <a:solidFill>
            <a:schemeClr val="tx1"/>
          </a:solidFill>
          <a:latin typeface="+mn-lt"/>
        </a:defRPr>
      </a:lvl6pPr>
      <a:lvl7pPr marL="3206750" indent="-254000" algn="l" defTabSz="1019175" rtl="0" fontAlgn="base">
        <a:spcBef>
          <a:spcPct val="20000"/>
        </a:spcBef>
        <a:spcAft>
          <a:spcPct val="0"/>
        </a:spcAft>
        <a:buChar char="»"/>
        <a:defRPr sz="2200">
          <a:solidFill>
            <a:schemeClr val="tx1"/>
          </a:solidFill>
          <a:latin typeface="+mn-lt"/>
        </a:defRPr>
      </a:lvl7pPr>
      <a:lvl8pPr marL="3663950" indent="-254000" algn="l" defTabSz="1019175" rtl="0" fontAlgn="base">
        <a:spcBef>
          <a:spcPct val="20000"/>
        </a:spcBef>
        <a:spcAft>
          <a:spcPct val="0"/>
        </a:spcAft>
        <a:buChar char="»"/>
        <a:defRPr sz="2200">
          <a:solidFill>
            <a:schemeClr val="tx1"/>
          </a:solidFill>
          <a:latin typeface="+mn-lt"/>
        </a:defRPr>
      </a:lvl8pPr>
      <a:lvl9pPr marL="4121150" indent="-254000" algn="l" defTabSz="1019175" rtl="0" fontAlgn="base">
        <a:spcBef>
          <a:spcPct val="20000"/>
        </a:spcBef>
        <a:spcAft>
          <a:spcPct val="0"/>
        </a:spcAft>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4098" name="Text Box 5">
            <a:extLst>
              <a:ext uri="{FF2B5EF4-FFF2-40B4-BE49-F238E27FC236}">
                <a16:creationId xmlns:a16="http://schemas.microsoft.com/office/drawing/2014/main" id="{4D9ECC1D-385F-491F-B4B4-E38C1531CA18}"/>
              </a:ext>
            </a:extLst>
          </p:cNvPr>
          <p:cNvSpPr txBox="1">
            <a:spLocks noChangeArrowheads="1"/>
          </p:cNvSpPr>
          <p:nvPr/>
        </p:nvSpPr>
        <p:spPr bwMode="auto">
          <a:xfrm>
            <a:off x="7358419" y="1102321"/>
            <a:ext cx="2471738" cy="1487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50000"/>
              </a:spcBef>
              <a:buFontTx/>
              <a:buNone/>
            </a:pPr>
            <a:r>
              <a:rPr lang="en-US" altLang="en-US" sz="1800" b="1" dirty="0"/>
              <a:t>Nutrition &amp; Physical Activity Report Card</a:t>
            </a:r>
          </a:p>
          <a:p>
            <a:pPr algn="ctr" eaLnBrk="1" hangingPunct="1">
              <a:spcBef>
                <a:spcPct val="50000"/>
              </a:spcBef>
              <a:buFontTx/>
              <a:buNone/>
            </a:pPr>
            <a:r>
              <a:rPr lang="en-US" altLang="en-US" sz="1800" b="1"/>
              <a:t>2024-2025</a:t>
            </a:r>
            <a:endParaRPr lang="en-US" altLang="en-US" sz="1800" b="1" dirty="0"/>
          </a:p>
          <a:p>
            <a:pPr algn="ctr" eaLnBrk="1" hangingPunct="1">
              <a:spcBef>
                <a:spcPct val="50000"/>
              </a:spcBef>
              <a:buFontTx/>
              <a:buNone/>
            </a:pPr>
            <a:endParaRPr lang="en-US" altLang="en-US" sz="1800" b="1" dirty="0"/>
          </a:p>
        </p:txBody>
      </p:sp>
      <p:sp>
        <p:nvSpPr>
          <p:cNvPr id="4099" name="Text Box 13">
            <a:extLst>
              <a:ext uri="{FF2B5EF4-FFF2-40B4-BE49-F238E27FC236}">
                <a16:creationId xmlns:a16="http://schemas.microsoft.com/office/drawing/2014/main" id="{DE1D9CCD-0A12-47B1-8D1D-9D00F495E4B5}"/>
              </a:ext>
            </a:extLst>
          </p:cNvPr>
          <p:cNvSpPr txBox="1">
            <a:spLocks noChangeArrowheads="1"/>
          </p:cNvSpPr>
          <p:nvPr/>
        </p:nvSpPr>
        <p:spPr bwMode="auto">
          <a:xfrm>
            <a:off x="3551749" y="-56335"/>
            <a:ext cx="3267075" cy="76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50000"/>
              </a:spcBef>
              <a:buFontTx/>
              <a:buNone/>
            </a:pPr>
            <a:endParaRPr lang="en-US" altLang="en-US" sz="800" b="1" dirty="0">
              <a:cs typeface="Times New Roman" panose="02020603050405020304" pitchFamily="18" charset="0"/>
            </a:endParaRPr>
          </a:p>
          <a:p>
            <a:pPr algn="ctr" eaLnBrk="1" hangingPunct="1">
              <a:spcBef>
                <a:spcPct val="50000"/>
              </a:spcBef>
              <a:buFontTx/>
              <a:buNone/>
            </a:pPr>
            <a:r>
              <a:rPr lang="en-US" altLang="en-US" sz="900" b="1" dirty="0">
                <a:cs typeface="Times New Roman" panose="02020603050405020304" pitchFamily="18" charset="0"/>
              </a:rPr>
              <a:t>“Promoting healthy and safe behaviors among students is an important part of the fundamental mission of schools.”</a:t>
            </a:r>
            <a:r>
              <a:rPr lang="en-US" altLang="en-US" sz="900" b="1" dirty="0"/>
              <a:t> </a:t>
            </a:r>
          </a:p>
          <a:p>
            <a:pPr algn="ctr" eaLnBrk="1" hangingPunct="1">
              <a:spcBef>
                <a:spcPct val="50000"/>
              </a:spcBef>
              <a:buFontTx/>
              <a:buNone/>
            </a:pPr>
            <a:r>
              <a:rPr lang="en-US" altLang="en-US" sz="900" b="1" i="1" dirty="0"/>
              <a:t>School Health Index-Centers for Disease Control (CDC)</a:t>
            </a:r>
          </a:p>
        </p:txBody>
      </p:sp>
      <p:sp>
        <p:nvSpPr>
          <p:cNvPr id="4100" name="Text Box 14">
            <a:extLst>
              <a:ext uri="{FF2B5EF4-FFF2-40B4-BE49-F238E27FC236}">
                <a16:creationId xmlns:a16="http://schemas.microsoft.com/office/drawing/2014/main" id="{01E232FE-3BC0-448A-BE6A-B726B001420F}"/>
              </a:ext>
            </a:extLst>
          </p:cNvPr>
          <p:cNvSpPr txBox="1">
            <a:spLocks noChangeArrowheads="1"/>
          </p:cNvSpPr>
          <p:nvPr/>
        </p:nvSpPr>
        <p:spPr bwMode="auto">
          <a:xfrm>
            <a:off x="304800" y="6553200"/>
            <a:ext cx="2682875" cy="114161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50000"/>
              </a:spcBef>
              <a:buFontTx/>
              <a:buNone/>
            </a:pPr>
            <a:r>
              <a:rPr lang="en-US" altLang="en-US" sz="900" dirty="0">
                <a:latin typeface="Arial" panose="020B0604020202020204" pitchFamily="34" charset="0"/>
                <a:cs typeface="Arial" panose="020B0604020202020204" pitchFamily="34" charset="0"/>
              </a:rPr>
              <a:t>Intense physical activity programs have positive effects on academic achievement , including increased concentration; improved mathematics, reading, and writing test scores; and reduced disruptive behavior.</a:t>
            </a:r>
          </a:p>
          <a:p>
            <a:pPr eaLnBrk="1" hangingPunct="1">
              <a:spcBef>
                <a:spcPct val="50000"/>
              </a:spcBef>
              <a:buFontTx/>
              <a:buNone/>
            </a:pPr>
            <a:r>
              <a:rPr lang="en-US" altLang="en-US" sz="900" i="1" dirty="0">
                <a:latin typeface="Arial" panose="020B0604020202020204" pitchFamily="34" charset="0"/>
                <a:cs typeface="Arial" panose="020B0604020202020204" pitchFamily="34" charset="0"/>
              </a:rPr>
              <a:t>-- </a:t>
            </a:r>
            <a:r>
              <a:rPr lang="en-US" altLang="en-US" sz="900" dirty="0">
                <a:latin typeface="Arial" panose="020B0604020202020204" pitchFamily="34" charset="0"/>
                <a:cs typeface="Arial" panose="020B0604020202020204" pitchFamily="34" charset="0"/>
              </a:rPr>
              <a:t>Curricular Physical Activity and Academic                                Performance, </a:t>
            </a:r>
            <a:r>
              <a:rPr lang="en-US" altLang="en-US" sz="900" i="1" dirty="0">
                <a:latin typeface="Arial" panose="020B0604020202020204" pitchFamily="34" charset="0"/>
                <a:cs typeface="Arial" panose="020B0604020202020204" pitchFamily="34" charset="0"/>
              </a:rPr>
              <a:t>Pediatric Exercise Science</a:t>
            </a:r>
          </a:p>
        </p:txBody>
      </p:sp>
      <p:sp>
        <p:nvSpPr>
          <p:cNvPr id="4101" name="Text Box 15">
            <a:extLst>
              <a:ext uri="{FF2B5EF4-FFF2-40B4-BE49-F238E27FC236}">
                <a16:creationId xmlns:a16="http://schemas.microsoft.com/office/drawing/2014/main" id="{80C8F257-FA3C-4759-857F-0E3C1E1008A2}"/>
              </a:ext>
            </a:extLst>
          </p:cNvPr>
          <p:cNvSpPr txBox="1">
            <a:spLocks noChangeArrowheads="1"/>
          </p:cNvSpPr>
          <p:nvPr/>
        </p:nvSpPr>
        <p:spPr bwMode="auto">
          <a:xfrm>
            <a:off x="152400" y="152400"/>
            <a:ext cx="3108325" cy="687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50000"/>
              </a:spcBef>
              <a:buFontTx/>
              <a:buNone/>
            </a:pPr>
            <a:r>
              <a:rPr lang="en-US" altLang="en-US" sz="1300" b="1" dirty="0"/>
              <a:t>Nutrient Analysis</a:t>
            </a:r>
          </a:p>
          <a:p>
            <a:pPr algn="ctr" eaLnBrk="1" hangingPunct="1">
              <a:spcBef>
                <a:spcPct val="50000"/>
              </a:spcBef>
              <a:buFontTx/>
              <a:buNone/>
            </a:pPr>
            <a:r>
              <a:rPr lang="en-US" altLang="en-US" sz="1000" dirty="0">
                <a:latin typeface="Arial" panose="020B0604020202020204" pitchFamily="34" charset="0"/>
                <a:cs typeface="Arial" panose="020B0604020202020204" pitchFamily="34" charset="0"/>
              </a:rPr>
              <a:t>Averaged over the course of a week, lunch menus offered in our schools provide the following:</a:t>
            </a:r>
          </a:p>
        </p:txBody>
      </p:sp>
      <p:graphicFrame>
        <p:nvGraphicFramePr>
          <p:cNvPr id="2366" name="Group 318">
            <a:extLst>
              <a:ext uri="{FF2B5EF4-FFF2-40B4-BE49-F238E27FC236}">
                <a16:creationId xmlns:a16="http://schemas.microsoft.com/office/drawing/2014/main" id="{06C78AEC-9ABB-44A8-8A44-A7A95CB4A12E}"/>
              </a:ext>
            </a:extLst>
          </p:cNvPr>
          <p:cNvGraphicFramePr>
            <a:graphicFrameLocks noGrp="1"/>
          </p:cNvGraphicFramePr>
          <p:nvPr>
            <p:extLst>
              <p:ext uri="{D42A27DB-BD31-4B8C-83A1-F6EECF244321}">
                <p14:modId xmlns:p14="http://schemas.microsoft.com/office/powerpoint/2010/main" val="2487063722"/>
              </p:ext>
            </p:extLst>
          </p:nvPr>
        </p:nvGraphicFramePr>
        <p:xfrm>
          <a:off x="176213" y="817528"/>
          <a:ext cx="2863850" cy="2573296"/>
        </p:xfrm>
        <a:graphic>
          <a:graphicData uri="http://schemas.openxmlformats.org/drawingml/2006/table">
            <a:tbl>
              <a:tblPr/>
              <a:tblGrid>
                <a:gridCol w="1089025">
                  <a:extLst>
                    <a:ext uri="{9D8B030D-6E8A-4147-A177-3AD203B41FA5}">
                      <a16:colId xmlns:a16="http://schemas.microsoft.com/office/drawing/2014/main" val="20000"/>
                    </a:ext>
                  </a:extLst>
                </a:gridCol>
                <a:gridCol w="1020763">
                  <a:extLst>
                    <a:ext uri="{9D8B030D-6E8A-4147-A177-3AD203B41FA5}">
                      <a16:colId xmlns:a16="http://schemas.microsoft.com/office/drawing/2014/main" val="20001"/>
                    </a:ext>
                  </a:extLst>
                </a:gridCol>
                <a:gridCol w="754062">
                  <a:extLst>
                    <a:ext uri="{9D8B030D-6E8A-4147-A177-3AD203B41FA5}">
                      <a16:colId xmlns:a16="http://schemas.microsoft.com/office/drawing/2014/main" val="20002"/>
                    </a:ext>
                  </a:extLst>
                </a:gridCol>
              </a:tblGrid>
              <a:tr h="249272">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Times New Roman" pitchFamily="18" charset="0"/>
                        </a:rPr>
                        <a:t>Nutrient</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Target*</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Actual</a:t>
                      </a:r>
                    </a:p>
                  </a:txBody>
                  <a:tcPr marL="101870" marR="101870" marT="50954" marB="509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3462">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Calories</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550-850</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600-850</a:t>
                      </a:r>
                    </a:p>
                  </a:txBody>
                  <a:tcPr marL="101870" marR="101870" marT="50954" marB="509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3462">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Sodium </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&lt;640</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&lt;640</a:t>
                      </a:r>
                    </a:p>
                  </a:txBody>
                  <a:tcPr marL="101870" marR="101870" marT="50954" marB="509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6740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 serving of fruit</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 ½ -5 cups a week</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 ½ -5 cups</a:t>
                      </a:r>
                    </a:p>
                  </a:txBody>
                  <a:tcPr marL="101870" marR="101870" marT="50954" marB="509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33462">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100% whole grain</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8-12  servings</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8-12 </a:t>
                      </a:r>
                    </a:p>
                  </a:txBody>
                  <a:tcPr marL="101870" marR="101870" marT="50954" marB="509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6740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Red &amp; Orange  vegetables</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¾ - 1 ¼  cup a week</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 ½ cup</a:t>
                      </a:r>
                    </a:p>
                  </a:txBody>
                  <a:tcPr marL="101870" marR="101870" marT="50954" marB="509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33462">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Protein (G)</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15 G</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32.58 G</a:t>
                      </a:r>
                    </a:p>
                  </a:txBody>
                  <a:tcPr marL="101870" marR="101870" marT="50954" marB="509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33462">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Saturated Fat (G)</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10 % of Calories</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10 % </a:t>
                      </a:r>
                    </a:p>
                  </a:txBody>
                  <a:tcPr marL="101870" marR="101870" marT="50954" marB="509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33462">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Dark Green  Veg.</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½ cup weekly</a:t>
                      </a:r>
                    </a:p>
                  </a:txBody>
                  <a:tcPr marL="101870" marR="101870" marT="50954" marB="509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 cup</a:t>
                      </a:r>
                    </a:p>
                  </a:txBody>
                  <a:tcPr marL="101870" marR="101870" marT="50954" marB="509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sp>
        <p:nvSpPr>
          <p:cNvPr id="4144" name="Text Box 94">
            <a:extLst>
              <a:ext uri="{FF2B5EF4-FFF2-40B4-BE49-F238E27FC236}">
                <a16:creationId xmlns:a16="http://schemas.microsoft.com/office/drawing/2014/main" id="{5BD10D1F-1F7F-4C0F-98F5-571976EF2CFC}"/>
              </a:ext>
            </a:extLst>
          </p:cNvPr>
          <p:cNvSpPr txBox="1">
            <a:spLocks noChangeArrowheads="1"/>
          </p:cNvSpPr>
          <p:nvPr/>
        </p:nvSpPr>
        <p:spPr bwMode="auto">
          <a:xfrm>
            <a:off x="0" y="3324454"/>
            <a:ext cx="922338" cy="24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50000"/>
              </a:spcBef>
              <a:buFontTx/>
              <a:buNone/>
            </a:pPr>
            <a:r>
              <a:rPr lang="en-US" altLang="en-US" sz="900" dirty="0"/>
              <a:t>*Grades K-12</a:t>
            </a:r>
          </a:p>
        </p:txBody>
      </p:sp>
      <p:sp>
        <p:nvSpPr>
          <p:cNvPr id="4145" name="Text Box 292">
            <a:extLst>
              <a:ext uri="{FF2B5EF4-FFF2-40B4-BE49-F238E27FC236}">
                <a16:creationId xmlns:a16="http://schemas.microsoft.com/office/drawing/2014/main" id="{EF2A42D8-83D9-49DB-84EA-DDF2D079FFE0}"/>
              </a:ext>
            </a:extLst>
          </p:cNvPr>
          <p:cNvSpPr txBox="1">
            <a:spLocks noChangeArrowheads="1"/>
          </p:cNvSpPr>
          <p:nvPr/>
        </p:nvSpPr>
        <p:spPr bwMode="auto">
          <a:xfrm>
            <a:off x="228600" y="5181600"/>
            <a:ext cx="3200400" cy="1457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50000"/>
              </a:spcBef>
              <a:buFontTx/>
              <a:buNone/>
            </a:pPr>
            <a:r>
              <a:rPr lang="en-US" altLang="en-US" sz="1300" b="1" dirty="0"/>
              <a:t>Physical Activity &amp; Achievement</a:t>
            </a:r>
          </a:p>
          <a:p>
            <a:pPr eaLnBrk="1" hangingPunct="1">
              <a:spcBef>
                <a:spcPct val="50000"/>
              </a:spcBef>
              <a:buFontTx/>
              <a:buNone/>
            </a:pPr>
            <a:r>
              <a:rPr lang="en-US" altLang="en-US" sz="1000" dirty="0">
                <a:latin typeface="Arial" panose="020B0604020202020204" pitchFamily="34" charset="0"/>
                <a:cs typeface="Arial" panose="020B0604020202020204" pitchFamily="34" charset="0"/>
              </a:rPr>
              <a:t>Schools play a crucial role in influencing physical activity behaviors.  Sound curriculum, policies,  and facilities create an environment encouraging students and staff to engage in a variety of physical activity opportunities.  Evidence supports a correlation between SAT scores and the physical well-being of students.</a:t>
            </a:r>
          </a:p>
        </p:txBody>
      </p:sp>
      <p:sp>
        <p:nvSpPr>
          <p:cNvPr id="4146" name="Text Box 305">
            <a:extLst>
              <a:ext uri="{FF2B5EF4-FFF2-40B4-BE49-F238E27FC236}">
                <a16:creationId xmlns:a16="http://schemas.microsoft.com/office/drawing/2014/main" id="{52B41095-7A1C-40C1-ACEC-2915C64F50BF}"/>
              </a:ext>
            </a:extLst>
          </p:cNvPr>
          <p:cNvSpPr txBox="1">
            <a:spLocks noChangeArrowheads="1"/>
          </p:cNvSpPr>
          <p:nvPr/>
        </p:nvSpPr>
        <p:spPr bwMode="auto">
          <a:xfrm flipV="1">
            <a:off x="2133600" y="4191000"/>
            <a:ext cx="215900" cy="23653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50000"/>
              </a:spcBef>
              <a:buFontTx/>
              <a:buNone/>
            </a:pPr>
            <a:endParaRPr lang="en-US" altLang="en-US" sz="800" i="1"/>
          </a:p>
        </p:txBody>
      </p:sp>
      <p:pic>
        <p:nvPicPr>
          <p:cNvPr id="4147" name="Picture 317" descr="G:\khammond\My Pictures\edpysx.gif">
            <a:extLst>
              <a:ext uri="{FF2B5EF4-FFF2-40B4-BE49-F238E27FC236}">
                <a16:creationId xmlns:a16="http://schemas.microsoft.com/office/drawing/2014/main" id="{9070209D-E03E-43F7-8728-B043EF1BA5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6629400"/>
            <a:ext cx="106680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48" name="Picture 325" descr="C:\Documents and Settings\jtackett\My Documents\My Pictures\Jump Rope.jpg">
            <a:extLst>
              <a:ext uri="{FF2B5EF4-FFF2-40B4-BE49-F238E27FC236}">
                <a16:creationId xmlns:a16="http://schemas.microsoft.com/office/drawing/2014/main" id="{6A18ECEC-AB8A-4588-AB42-097A49827E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9121" y="3422968"/>
            <a:ext cx="16764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49" name="Rectangle 502">
            <a:extLst>
              <a:ext uri="{FF2B5EF4-FFF2-40B4-BE49-F238E27FC236}">
                <a16:creationId xmlns:a16="http://schemas.microsoft.com/office/drawing/2014/main" id="{DC2B7AC3-E6DB-404F-A816-1BE23466E7B4}"/>
              </a:ext>
            </a:extLst>
          </p:cNvPr>
          <p:cNvSpPr>
            <a:spLocks noChangeArrowheads="1"/>
          </p:cNvSpPr>
          <p:nvPr/>
        </p:nvSpPr>
        <p:spPr bwMode="auto">
          <a:xfrm>
            <a:off x="3175" y="6270625"/>
            <a:ext cx="100584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1200">
                <a:cs typeface="Times New Roman" panose="02020603050405020304" pitchFamily="18" charset="0"/>
              </a:rPr>
              <a:t> </a:t>
            </a:r>
          </a:p>
          <a:p>
            <a:pPr>
              <a:spcBef>
                <a:spcPct val="0"/>
              </a:spcBef>
              <a:buFontTx/>
              <a:buNone/>
            </a:pPr>
            <a:endParaRPr lang="en-US" altLang="en-US" sz="2400"/>
          </a:p>
        </p:txBody>
      </p:sp>
      <p:sp>
        <p:nvSpPr>
          <p:cNvPr id="4150" name="Rectangle 593">
            <a:extLst>
              <a:ext uri="{FF2B5EF4-FFF2-40B4-BE49-F238E27FC236}">
                <a16:creationId xmlns:a16="http://schemas.microsoft.com/office/drawing/2014/main" id="{3CFEAE9E-4635-47A8-986C-B2D0F97411B5}"/>
              </a:ext>
            </a:extLst>
          </p:cNvPr>
          <p:cNvSpPr>
            <a:spLocks noChangeArrowheads="1"/>
          </p:cNvSpPr>
          <p:nvPr/>
        </p:nvSpPr>
        <p:spPr bwMode="auto">
          <a:xfrm>
            <a:off x="3175" y="6270625"/>
            <a:ext cx="100584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1200">
                <a:cs typeface="Times New Roman" panose="02020603050405020304" pitchFamily="18" charset="0"/>
              </a:rPr>
              <a:t> </a:t>
            </a:r>
          </a:p>
          <a:p>
            <a:pPr>
              <a:spcBef>
                <a:spcPct val="0"/>
              </a:spcBef>
              <a:buFontTx/>
              <a:buNone/>
            </a:pPr>
            <a:endParaRPr lang="en-US" altLang="en-US" sz="2400"/>
          </a:p>
        </p:txBody>
      </p:sp>
      <p:grpSp>
        <p:nvGrpSpPr>
          <p:cNvPr id="4151" name="Group 953">
            <a:extLst>
              <a:ext uri="{FF2B5EF4-FFF2-40B4-BE49-F238E27FC236}">
                <a16:creationId xmlns:a16="http://schemas.microsoft.com/office/drawing/2014/main" id="{C8941D62-03D9-4A14-BD8F-73B07A31E492}"/>
              </a:ext>
            </a:extLst>
          </p:cNvPr>
          <p:cNvGrpSpPr>
            <a:grpSpLocks/>
          </p:cNvGrpSpPr>
          <p:nvPr/>
        </p:nvGrpSpPr>
        <p:grpSpPr bwMode="auto">
          <a:xfrm>
            <a:off x="3389521" y="596369"/>
            <a:ext cx="3606152" cy="3977461"/>
            <a:chOff x="-3" y="-3"/>
            <a:chExt cx="2193" cy="3715"/>
          </a:xfrm>
        </p:grpSpPr>
        <p:grpSp>
          <p:nvGrpSpPr>
            <p:cNvPr id="4156" name="Group 951">
              <a:extLst>
                <a:ext uri="{FF2B5EF4-FFF2-40B4-BE49-F238E27FC236}">
                  <a16:creationId xmlns:a16="http://schemas.microsoft.com/office/drawing/2014/main" id="{011E0281-2FAA-49F8-8ADF-E21FC8137DEB}"/>
                </a:ext>
              </a:extLst>
            </p:cNvPr>
            <p:cNvGrpSpPr>
              <a:grpSpLocks/>
            </p:cNvGrpSpPr>
            <p:nvPr/>
          </p:nvGrpSpPr>
          <p:grpSpPr bwMode="auto">
            <a:xfrm>
              <a:off x="0" y="0"/>
              <a:ext cx="2187" cy="3709"/>
              <a:chOff x="0" y="0"/>
              <a:chExt cx="2187" cy="3709"/>
            </a:xfrm>
          </p:grpSpPr>
          <p:grpSp>
            <p:nvGrpSpPr>
              <p:cNvPr id="4158" name="Group 894">
                <a:extLst>
                  <a:ext uri="{FF2B5EF4-FFF2-40B4-BE49-F238E27FC236}">
                    <a16:creationId xmlns:a16="http://schemas.microsoft.com/office/drawing/2014/main" id="{867AA7D4-F172-45E3-B1EE-B5D036C306BD}"/>
                  </a:ext>
                </a:extLst>
              </p:cNvPr>
              <p:cNvGrpSpPr>
                <a:grpSpLocks/>
              </p:cNvGrpSpPr>
              <p:nvPr/>
            </p:nvGrpSpPr>
            <p:grpSpPr bwMode="auto">
              <a:xfrm>
                <a:off x="0" y="0"/>
                <a:ext cx="2187" cy="307"/>
                <a:chOff x="0" y="0"/>
                <a:chExt cx="2187" cy="307"/>
              </a:xfrm>
            </p:grpSpPr>
            <p:sp>
              <p:nvSpPr>
                <p:cNvPr id="4243" name="Rectangle 864">
                  <a:extLst>
                    <a:ext uri="{FF2B5EF4-FFF2-40B4-BE49-F238E27FC236}">
                      <a16:creationId xmlns:a16="http://schemas.microsoft.com/office/drawing/2014/main" id="{9AC86429-305E-44FB-B554-02433C254E5A}"/>
                    </a:ext>
                  </a:extLst>
                </p:cNvPr>
                <p:cNvSpPr>
                  <a:spLocks noChangeArrowheads="1"/>
                </p:cNvSpPr>
                <p:nvPr/>
              </p:nvSpPr>
              <p:spPr bwMode="auto">
                <a:xfrm>
                  <a:off x="43" y="65"/>
                  <a:ext cx="2101" cy="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800" b="1" dirty="0">
                    <a:cs typeface="Times New Roman" panose="02020603050405020304" pitchFamily="18" charset="0"/>
                  </a:endParaRPr>
                </a:p>
                <a:p>
                  <a:pPr eaLnBrk="1" hangingPunct="1">
                    <a:spcBef>
                      <a:spcPct val="0"/>
                    </a:spcBef>
                    <a:buFontTx/>
                    <a:buNone/>
                  </a:pPr>
                  <a:r>
                    <a:rPr lang="en-US" altLang="en-US" sz="800" b="1" dirty="0">
                      <a:cs typeface="Times New Roman" panose="02020603050405020304" pitchFamily="18" charset="0"/>
                    </a:rPr>
                    <a:t>School Physical Activity Environment Assessment</a:t>
                  </a:r>
                  <a:endParaRPr lang="en-US" altLang="en-US" sz="2600" b="1" dirty="0">
                    <a:cs typeface="Times New Roman" panose="02020603050405020304" pitchFamily="18" charset="0"/>
                  </a:endParaRPr>
                </a:p>
                <a:p>
                  <a:pPr>
                    <a:spcBef>
                      <a:spcPct val="0"/>
                    </a:spcBef>
                    <a:buFontTx/>
                    <a:buNone/>
                  </a:pPr>
                  <a:endParaRPr lang="en-US" altLang="en-US" sz="2400" dirty="0"/>
                </a:p>
              </p:txBody>
            </p:sp>
            <p:sp>
              <p:nvSpPr>
                <p:cNvPr id="4244" name="Rectangle 893">
                  <a:extLst>
                    <a:ext uri="{FF2B5EF4-FFF2-40B4-BE49-F238E27FC236}">
                      <a16:creationId xmlns:a16="http://schemas.microsoft.com/office/drawing/2014/main" id="{8B60ACF9-5A7A-4BAF-9ECC-21BE12421764}"/>
                    </a:ext>
                  </a:extLst>
                </p:cNvPr>
                <p:cNvSpPr>
                  <a:spLocks noChangeArrowheads="1"/>
                </p:cNvSpPr>
                <p:nvPr/>
              </p:nvSpPr>
              <p:spPr bwMode="auto">
                <a:xfrm>
                  <a:off x="0" y="0"/>
                  <a:ext cx="2187" cy="307"/>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59" name="Group 896">
                <a:extLst>
                  <a:ext uri="{FF2B5EF4-FFF2-40B4-BE49-F238E27FC236}">
                    <a16:creationId xmlns:a16="http://schemas.microsoft.com/office/drawing/2014/main" id="{20E58062-A070-401A-8D37-FDE689A7C749}"/>
                  </a:ext>
                </a:extLst>
              </p:cNvPr>
              <p:cNvGrpSpPr>
                <a:grpSpLocks/>
              </p:cNvGrpSpPr>
              <p:nvPr/>
            </p:nvGrpSpPr>
            <p:grpSpPr bwMode="auto">
              <a:xfrm>
                <a:off x="0" y="307"/>
                <a:ext cx="993" cy="372"/>
                <a:chOff x="0" y="307"/>
                <a:chExt cx="993" cy="372"/>
              </a:xfrm>
            </p:grpSpPr>
            <p:sp>
              <p:nvSpPr>
                <p:cNvPr id="4241" name="Rectangle 865">
                  <a:extLst>
                    <a:ext uri="{FF2B5EF4-FFF2-40B4-BE49-F238E27FC236}">
                      <a16:creationId xmlns:a16="http://schemas.microsoft.com/office/drawing/2014/main" id="{E5E5E447-E90F-45A7-ADE6-8A50B61E47C6}"/>
                    </a:ext>
                  </a:extLst>
                </p:cNvPr>
                <p:cNvSpPr>
                  <a:spLocks noChangeArrowheads="1"/>
                </p:cNvSpPr>
                <p:nvPr/>
              </p:nvSpPr>
              <p:spPr bwMode="auto">
                <a:xfrm>
                  <a:off x="43" y="307"/>
                  <a:ext cx="907"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900" b="1" i="1" dirty="0">
                      <a:latin typeface="Arial" panose="020B0604020202020204" pitchFamily="34" charset="0"/>
                      <a:cs typeface="Arial" panose="020B0604020202020204" pitchFamily="34" charset="0"/>
                    </a:rPr>
                    <a:t>Program/activity</a:t>
                  </a:r>
                  <a:endParaRPr lang="en-US" altLang="en-US" sz="1400" b="1" dirty="0">
                    <a:latin typeface="Arial" panose="020B0604020202020204" pitchFamily="34" charset="0"/>
                    <a:cs typeface="Arial" panose="020B0604020202020204" pitchFamily="34" charset="0"/>
                  </a:endParaRPr>
                </a:p>
                <a:p>
                  <a:pPr>
                    <a:spcBef>
                      <a:spcPct val="0"/>
                    </a:spcBef>
                    <a:buFontTx/>
                    <a:buNone/>
                  </a:pPr>
                  <a:endParaRPr lang="en-US" altLang="en-US" sz="2400" dirty="0"/>
                </a:p>
              </p:txBody>
            </p:sp>
            <p:sp>
              <p:nvSpPr>
                <p:cNvPr id="4242" name="Rectangle 895">
                  <a:extLst>
                    <a:ext uri="{FF2B5EF4-FFF2-40B4-BE49-F238E27FC236}">
                      <a16:creationId xmlns:a16="http://schemas.microsoft.com/office/drawing/2014/main" id="{EB89FD93-953D-4CE7-B7FC-3B81F40CEAD0}"/>
                    </a:ext>
                  </a:extLst>
                </p:cNvPr>
                <p:cNvSpPr>
                  <a:spLocks noChangeArrowheads="1"/>
                </p:cNvSpPr>
                <p:nvPr/>
              </p:nvSpPr>
              <p:spPr bwMode="auto">
                <a:xfrm>
                  <a:off x="0" y="314"/>
                  <a:ext cx="993" cy="36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60" name="Group 898">
                <a:extLst>
                  <a:ext uri="{FF2B5EF4-FFF2-40B4-BE49-F238E27FC236}">
                    <a16:creationId xmlns:a16="http://schemas.microsoft.com/office/drawing/2014/main" id="{8C406CAC-3E19-4F4D-9904-824AECEBFB79}"/>
                  </a:ext>
                </a:extLst>
              </p:cNvPr>
              <p:cNvGrpSpPr>
                <a:grpSpLocks/>
              </p:cNvGrpSpPr>
              <p:nvPr/>
            </p:nvGrpSpPr>
            <p:grpSpPr bwMode="auto">
              <a:xfrm>
                <a:off x="993" y="307"/>
                <a:ext cx="374" cy="365"/>
                <a:chOff x="993" y="307"/>
                <a:chExt cx="374" cy="365"/>
              </a:xfrm>
            </p:grpSpPr>
            <p:sp>
              <p:nvSpPr>
                <p:cNvPr id="4239" name="Rectangle 866">
                  <a:extLst>
                    <a:ext uri="{FF2B5EF4-FFF2-40B4-BE49-F238E27FC236}">
                      <a16:creationId xmlns:a16="http://schemas.microsoft.com/office/drawing/2014/main" id="{396A75D5-9E50-4D60-9D76-0BCA3DD09F88}"/>
                    </a:ext>
                  </a:extLst>
                </p:cNvPr>
                <p:cNvSpPr>
                  <a:spLocks noChangeArrowheads="1"/>
                </p:cNvSpPr>
                <p:nvPr/>
              </p:nvSpPr>
              <p:spPr bwMode="auto">
                <a:xfrm>
                  <a:off x="1036" y="307"/>
                  <a:ext cx="288" cy="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900" b="1" i="1" dirty="0">
                      <a:latin typeface="Arial" panose="020B0604020202020204" pitchFamily="34" charset="0"/>
                      <a:cs typeface="Arial" panose="020B0604020202020204" pitchFamily="34" charset="0"/>
                    </a:rPr>
                    <a:t>Elem</a:t>
                  </a:r>
                  <a:endParaRPr lang="en-US" altLang="en-US" sz="1200" b="1" dirty="0">
                    <a:latin typeface="Arial" panose="020B0604020202020204" pitchFamily="34" charset="0"/>
                    <a:cs typeface="Arial" panose="020B0604020202020204" pitchFamily="34" charset="0"/>
                  </a:endParaRPr>
                </a:p>
                <a:p>
                  <a:pPr>
                    <a:spcBef>
                      <a:spcPct val="0"/>
                    </a:spcBef>
                    <a:buFontTx/>
                    <a:buNone/>
                  </a:pPr>
                  <a:endParaRPr lang="en-US" altLang="en-US" sz="2400" dirty="0"/>
                </a:p>
              </p:txBody>
            </p:sp>
            <p:sp>
              <p:nvSpPr>
                <p:cNvPr id="4240" name="Rectangle 897">
                  <a:extLst>
                    <a:ext uri="{FF2B5EF4-FFF2-40B4-BE49-F238E27FC236}">
                      <a16:creationId xmlns:a16="http://schemas.microsoft.com/office/drawing/2014/main" id="{4D482E9D-9F6A-4350-9BD5-7EE92B3E5C50}"/>
                    </a:ext>
                  </a:extLst>
                </p:cNvPr>
                <p:cNvSpPr>
                  <a:spLocks noChangeArrowheads="1"/>
                </p:cNvSpPr>
                <p:nvPr/>
              </p:nvSpPr>
              <p:spPr bwMode="auto">
                <a:xfrm>
                  <a:off x="993" y="307"/>
                  <a:ext cx="374" cy="36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61" name="Group 900">
                <a:extLst>
                  <a:ext uri="{FF2B5EF4-FFF2-40B4-BE49-F238E27FC236}">
                    <a16:creationId xmlns:a16="http://schemas.microsoft.com/office/drawing/2014/main" id="{1546F519-5BF4-452A-B844-3EC0209CFBFC}"/>
                  </a:ext>
                </a:extLst>
              </p:cNvPr>
              <p:cNvGrpSpPr>
                <a:grpSpLocks/>
              </p:cNvGrpSpPr>
              <p:nvPr/>
            </p:nvGrpSpPr>
            <p:grpSpPr bwMode="auto">
              <a:xfrm>
                <a:off x="1367" y="307"/>
                <a:ext cx="446" cy="365"/>
                <a:chOff x="1367" y="307"/>
                <a:chExt cx="446" cy="365"/>
              </a:xfrm>
            </p:grpSpPr>
            <p:sp>
              <p:nvSpPr>
                <p:cNvPr id="4237" name="Rectangle 867">
                  <a:extLst>
                    <a:ext uri="{FF2B5EF4-FFF2-40B4-BE49-F238E27FC236}">
                      <a16:creationId xmlns:a16="http://schemas.microsoft.com/office/drawing/2014/main" id="{FE46A2E1-ADDB-4AA0-95F2-8B07B0F4A88C}"/>
                    </a:ext>
                  </a:extLst>
                </p:cNvPr>
                <p:cNvSpPr>
                  <a:spLocks noChangeArrowheads="1"/>
                </p:cNvSpPr>
                <p:nvPr/>
              </p:nvSpPr>
              <p:spPr bwMode="auto">
                <a:xfrm>
                  <a:off x="1410" y="307"/>
                  <a:ext cx="36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900" b="1" i="1" dirty="0">
                      <a:latin typeface="Arial" panose="020B0604020202020204" pitchFamily="34" charset="0"/>
                      <a:cs typeface="Arial" panose="020B0604020202020204" pitchFamily="34" charset="0"/>
                    </a:rPr>
                    <a:t>Middle</a:t>
                  </a:r>
                  <a:r>
                    <a:rPr lang="en-US" altLang="en-US" sz="800" b="1" i="1" dirty="0">
                      <a:latin typeface="Arial" panose="020B0604020202020204" pitchFamily="34" charset="0"/>
                      <a:cs typeface="Arial" panose="020B0604020202020204" pitchFamily="34" charset="0"/>
                    </a:rPr>
                    <a:t> </a:t>
                  </a:r>
                  <a:endParaRPr lang="en-US" altLang="en-US" sz="1200" b="1" dirty="0">
                    <a:latin typeface="Arial" panose="020B0604020202020204" pitchFamily="34" charset="0"/>
                    <a:cs typeface="Arial" panose="020B0604020202020204" pitchFamily="34" charset="0"/>
                  </a:endParaRPr>
                </a:p>
                <a:p>
                  <a:pPr>
                    <a:spcBef>
                      <a:spcPct val="0"/>
                    </a:spcBef>
                    <a:buFontTx/>
                    <a:buNone/>
                  </a:pPr>
                  <a:endParaRPr lang="en-US" altLang="en-US" sz="2400" dirty="0"/>
                </a:p>
              </p:txBody>
            </p:sp>
            <p:sp>
              <p:nvSpPr>
                <p:cNvPr id="4238" name="Rectangle 899">
                  <a:extLst>
                    <a:ext uri="{FF2B5EF4-FFF2-40B4-BE49-F238E27FC236}">
                      <a16:creationId xmlns:a16="http://schemas.microsoft.com/office/drawing/2014/main" id="{7FB8DF62-FE93-419B-9460-B9A7BB02026E}"/>
                    </a:ext>
                  </a:extLst>
                </p:cNvPr>
                <p:cNvSpPr>
                  <a:spLocks noChangeArrowheads="1"/>
                </p:cNvSpPr>
                <p:nvPr/>
              </p:nvSpPr>
              <p:spPr bwMode="auto">
                <a:xfrm>
                  <a:off x="1367" y="307"/>
                  <a:ext cx="446" cy="36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62" name="Group 902">
                <a:extLst>
                  <a:ext uri="{FF2B5EF4-FFF2-40B4-BE49-F238E27FC236}">
                    <a16:creationId xmlns:a16="http://schemas.microsoft.com/office/drawing/2014/main" id="{E3B08BB7-840F-4368-8EBA-A8D92003FC74}"/>
                  </a:ext>
                </a:extLst>
              </p:cNvPr>
              <p:cNvGrpSpPr>
                <a:grpSpLocks/>
              </p:cNvGrpSpPr>
              <p:nvPr/>
            </p:nvGrpSpPr>
            <p:grpSpPr bwMode="auto">
              <a:xfrm>
                <a:off x="1813" y="307"/>
                <a:ext cx="374" cy="365"/>
                <a:chOff x="1813" y="307"/>
                <a:chExt cx="374" cy="365"/>
              </a:xfrm>
            </p:grpSpPr>
            <p:sp>
              <p:nvSpPr>
                <p:cNvPr id="4235" name="Rectangle 868">
                  <a:extLst>
                    <a:ext uri="{FF2B5EF4-FFF2-40B4-BE49-F238E27FC236}">
                      <a16:creationId xmlns:a16="http://schemas.microsoft.com/office/drawing/2014/main" id="{D5875647-C082-43DD-A247-B88A8E77B056}"/>
                    </a:ext>
                  </a:extLst>
                </p:cNvPr>
                <p:cNvSpPr>
                  <a:spLocks noChangeArrowheads="1"/>
                </p:cNvSpPr>
                <p:nvPr/>
              </p:nvSpPr>
              <p:spPr bwMode="auto">
                <a:xfrm>
                  <a:off x="1856" y="307"/>
                  <a:ext cx="28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900" b="1" i="1" dirty="0">
                      <a:latin typeface="Arial" panose="020B0604020202020204" pitchFamily="34" charset="0"/>
                      <a:cs typeface="Arial" panose="020B0604020202020204" pitchFamily="34" charset="0"/>
                    </a:rPr>
                    <a:t>High</a:t>
                  </a:r>
                  <a:endParaRPr lang="en-US" altLang="en-US" sz="1200" b="1" dirty="0">
                    <a:latin typeface="Arial" panose="020B0604020202020204" pitchFamily="34" charset="0"/>
                    <a:cs typeface="Arial" panose="020B0604020202020204" pitchFamily="34" charset="0"/>
                  </a:endParaRPr>
                </a:p>
                <a:p>
                  <a:pPr>
                    <a:spcBef>
                      <a:spcPct val="0"/>
                    </a:spcBef>
                    <a:buFontTx/>
                    <a:buNone/>
                  </a:pPr>
                  <a:endParaRPr lang="en-US" altLang="en-US" sz="2400" dirty="0"/>
                </a:p>
              </p:txBody>
            </p:sp>
            <p:sp>
              <p:nvSpPr>
                <p:cNvPr id="4236" name="Rectangle 901">
                  <a:extLst>
                    <a:ext uri="{FF2B5EF4-FFF2-40B4-BE49-F238E27FC236}">
                      <a16:creationId xmlns:a16="http://schemas.microsoft.com/office/drawing/2014/main" id="{ECB43C4E-FD6F-49BF-9449-2B0273EF5AAD}"/>
                    </a:ext>
                  </a:extLst>
                </p:cNvPr>
                <p:cNvSpPr>
                  <a:spLocks noChangeArrowheads="1"/>
                </p:cNvSpPr>
                <p:nvPr/>
              </p:nvSpPr>
              <p:spPr bwMode="auto">
                <a:xfrm>
                  <a:off x="1813" y="307"/>
                  <a:ext cx="374" cy="36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63" name="Group 904">
                <a:extLst>
                  <a:ext uri="{FF2B5EF4-FFF2-40B4-BE49-F238E27FC236}">
                    <a16:creationId xmlns:a16="http://schemas.microsoft.com/office/drawing/2014/main" id="{885459AF-B0D1-4305-9007-6A2FFC8E2F9A}"/>
                  </a:ext>
                </a:extLst>
              </p:cNvPr>
              <p:cNvGrpSpPr>
                <a:grpSpLocks/>
              </p:cNvGrpSpPr>
              <p:nvPr/>
            </p:nvGrpSpPr>
            <p:grpSpPr bwMode="auto">
              <a:xfrm>
                <a:off x="0" y="672"/>
                <a:ext cx="993" cy="365"/>
                <a:chOff x="0" y="672"/>
                <a:chExt cx="993" cy="365"/>
              </a:xfrm>
            </p:grpSpPr>
            <p:sp>
              <p:nvSpPr>
                <p:cNvPr id="4233" name="Rectangle 869">
                  <a:extLst>
                    <a:ext uri="{FF2B5EF4-FFF2-40B4-BE49-F238E27FC236}">
                      <a16:creationId xmlns:a16="http://schemas.microsoft.com/office/drawing/2014/main" id="{7FC6FBCE-DA2A-4690-871A-BBC931FD43A1}"/>
                    </a:ext>
                  </a:extLst>
                </p:cNvPr>
                <p:cNvSpPr>
                  <a:spLocks noChangeArrowheads="1"/>
                </p:cNvSpPr>
                <p:nvPr/>
              </p:nvSpPr>
              <p:spPr bwMode="auto">
                <a:xfrm>
                  <a:off x="43" y="672"/>
                  <a:ext cx="907"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latin typeface="Arial" panose="020B0604020202020204" pitchFamily="34" charset="0"/>
                      <a:cs typeface="Arial" panose="020B0604020202020204" pitchFamily="34" charset="0"/>
                    </a:rPr>
                    <a:t>Provide daily recess</a:t>
                  </a:r>
                  <a:endParaRPr lang="en-US" altLang="en-US" sz="1200" dirty="0">
                    <a:latin typeface="Arial" panose="020B0604020202020204" pitchFamily="34" charset="0"/>
                    <a:cs typeface="Arial" panose="020B0604020202020204" pitchFamily="34" charset="0"/>
                  </a:endParaRPr>
                </a:p>
                <a:p>
                  <a:pPr>
                    <a:spcBef>
                      <a:spcPct val="0"/>
                    </a:spcBef>
                    <a:buFontTx/>
                    <a:buNone/>
                  </a:pPr>
                  <a:endParaRPr lang="en-US" altLang="en-US" sz="2400" dirty="0"/>
                </a:p>
              </p:txBody>
            </p:sp>
            <p:sp>
              <p:nvSpPr>
                <p:cNvPr id="4234" name="Rectangle 903">
                  <a:extLst>
                    <a:ext uri="{FF2B5EF4-FFF2-40B4-BE49-F238E27FC236}">
                      <a16:creationId xmlns:a16="http://schemas.microsoft.com/office/drawing/2014/main" id="{51B442E2-4C98-4126-9678-E3DC47E89B98}"/>
                    </a:ext>
                  </a:extLst>
                </p:cNvPr>
                <p:cNvSpPr>
                  <a:spLocks noChangeArrowheads="1"/>
                </p:cNvSpPr>
                <p:nvPr/>
              </p:nvSpPr>
              <p:spPr bwMode="auto">
                <a:xfrm>
                  <a:off x="0" y="672"/>
                  <a:ext cx="993" cy="36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64" name="Group 906">
                <a:extLst>
                  <a:ext uri="{FF2B5EF4-FFF2-40B4-BE49-F238E27FC236}">
                    <a16:creationId xmlns:a16="http://schemas.microsoft.com/office/drawing/2014/main" id="{C959F2F5-665B-4E74-B6A6-BFDCD24F707F}"/>
                  </a:ext>
                </a:extLst>
              </p:cNvPr>
              <p:cNvGrpSpPr>
                <a:grpSpLocks/>
              </p:cNvGrpSpPr>
              <p:nvPr/>
            </p:nvGrpSpPr>
            <p:grpSpPr bwMode="auto">
              <a:xfrm>
                <a:off x="993" y="672"/>
                <a:ext cx="417" cy="365"/>
                <a:chOff x="993" y="672"/>
                <a:chExt cx="417" cy="365"/>
              </a:xfrm>
            </p:grpSpPr>
            <p:sp>
              <p:nvSpPr>
                <p:cNvPr id="4231" name="Rectangle 870">
                  <a:extLst>
                    <a:ext uri="{FF2B5EF4-FFF2-40B4-BE49-F238E27FC236}">
                      <a16:creationId xmlns:a16="http://schemas.microsoft.com/office/drawing/2014/main" id="{23342D41-E558-4483-98D1-0EC5ADF86D29}"/>
                    </a:ext>
                  </a:extLst>
                </p:cNvPr>
                <p:cNvSpPr>
                  <a:spLocks noChangeArrowheads="1"/>
                </p:cNvSpPr>
                <p:nvPr/>
              </p:nvSpPr>
              <p:spPr bwMode="auto">
                <a:xfrm>
                  <a:off x="1036" y="672"/>
                  <a:ext cx="37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900" dirty="0">
                      <a:cs typeface="Times New Roman" panose="02020603050405020304" pitchFamily="18" charset="0"/>
                    </a:rPr>
                    <a:t>100</a:t>
                  </a:r>
                  <a:r>
                    <a:rPr lang="en-US" altLang="en-US" sz="800" dirty="0">
                      <a:cs typeface="Times New Roman" panose="02020603050405020304" pitchFamily="18" charset="0"/>
                    </a:rPr>
                    <a:t>%</a:t>
                  </a:r>
                </a:p>
                <a:p>
                  <a:pPr>
                    <a:spcBef>
                      <a:spcPct val="0"/>
                    </a:spcBef>
                    <a:buFontTx/>
                    <a:buNone/>
                  </a:pPr>
                  <a:endParaRPr lang="en-US" altLang="en-US" sz="2400" dirty="0"/>
                </a:p>
              </p:txBody>
            </p:sp>
            <p:sp>
              <p:nvSpPr>
                <p:cNvPr id="4232" name="Rectangle 905">
                  <a:extLst>
                    <a:ext uri="{FF2B5EF4-FFF2-40B4-BE49-F238E27FC236}">
                      <a16:creationId xmlns:a16="http://schemas.microsoft.com/office/drawing/2014/main" id="{DCC69D20-7325-4639-A238-6CB5DEC583E3}"/>
                    </a:ext>
                  </a:extLst>
                </p:cNvPr>
                <p:cNvSpPr>
                  <a:spLocks noChangeArrowheads="1"/>
                </p:cNvSpPr>
                <p:nvPr/>
              </p:nvSpPr>
              <p:spPr bwMode="auto">
                <a:xfrm>
                  <a:off x="993" y="672"/>
                  <a:ext cx="374" cy="36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65" name="Group 908">
                <a:extLst>
                  <a:ext uri="{FF2B5EF4-FFF2-40B4-BE49-F238E27FC236}">
                    <a16:creationId xmlns:a16="http://schemas.microsoft.com/office/drawing/2014/main" id="{28292D30-E5A4-4E50-A6CB-F107E83E12FA}"/>
                  </a:ext>
                </a:extLst>
              </p:cNvPr>
              <p:cNvGrpSpPr>
                <a:grpSpLocks/>
              </p:cNvGrpSpPr>
              <p:nvPr/>
            </p:nvGrpSpPr>
            <p:grpSpPr bwMode="auto">
              <a:xfrm>
                <a:off x="1367" y="672"/>
                <a:ext cx="446" cy="365"/>
                <a:chOff x="1367" y="672"/>
                <a:chExt cx="446" cy="365"/>
              </a:xfrm>
            </p:grpSpPr>
            <p:sp>
              <p:nvSpPr>
                <p:cNvPr id="4229" name="Rectangle 871">
                  <a:extLst>
                    <a:ext uri="{FF2B5EF4-FFF2-40B4-BE49-F238E27FC236}">
                      <a16:creationId xmlns:a16="http://schemas.microsoft.com/office/drawing/2014/main" id="{6E11FC63-8189-445A-AC9E-EDD62752285A}"/>
                    </a:ext>
                  </a:extLst>
                </p:cNvPr>
                <p:cNvSpPr>
                  <a:spLocks noChangeArrowheads="1"/>
                </p:cNvSpPr>
                <p:nvPr/>
              </p:nvSpPr>
              <p:spPr bwMode="auto">
                <a:xfrm>
                  <a:off x="1410" y="672"/>
                  <a:ext cx="36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a:cs typeface="Times New Roman" panose="02020603050405020304" pitchFamily="18" charset="0"/>
                    </a:rPr>
                    <a:t>N/A</a:t>
                  </a:r>
                  <a:endParaRPr lang="en-US" altLang="en-US" sz="1200">
                    <a:cs typeface="Times New Roman" panose="02020603050405020304" pitchFamily="18" charset="0"/>
                  </a:endParaRPr>
                </a:p>
                <a:p>
                  <a:pPr>
                    <a:spcBef>
                      <a:spcPct val="0"/>
                    </a:spcBef>
                    <a:buFontTx/>
                    <a:buNone/>
                  </a:pPr>
                  <a:endParaRPr lang="en-US" altLang="en-US" sz="2400"/>
                </a:p>
              </p:txBody>
            </p:sp>
            <p:sp>
              <p:nvSpPr>
                <p:cNvPr id="4230" name="Rectangle 907">
                  <a:extLst>
                    <a:ext uri="{FF2B5EF4-FFF2-40B4-BE49-F238E27FC236}">
                      <a16:creationId xmlns:a16="http://schemas.microsoft.com/office/drawing/2014/main" id="{E801193B-D874-4250-8096-E54B02C5DE09}"/>
                    </a:ext>
                  </a:extLst>
                </p:cNvPr>
                <p:cNvSpPr>
                  <a:spLocks noChangeArrowheads="1"/>
                </p:cNvSpPr>
                <p:nvPr/>
              </p:nvSpPr>
              <p:spPr bwMode="auto">
                <a:xfrm>
                  <a:off x="1367" y="672"/>
                  <a:ext cx="446" cy="36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66" name="Group 910">
                <a:extLst>
                  <a:ext uri="{FF2B5EF4-FFF2-40B4-BE49-F238E27FC236}">
                    <a16:creationId xmlns:a16="http://schemas.microsoft.com/office/drawing/2014/main" id="{8FAE5E66-FAE6-4070-ADE3-4CF5135A77AA}"/>
                  </a:ext>
                </a:extLst>
              </p:cNvPr>
              <p:cNvGrpSpPr>
                <a:grpSpLocks/>
              </p:cNvGrpSpPr>
              <p:nvPr/>
            </p:nvGrpSpPr>
            <p:grpSpPr bwMode="auto">
              <a:xfrm>
                <a:off x="1813" y="672"/>
                <a:ext cx="374" cy="365"/>
                <a:chOff x="1813" y="672"/>
                <a:chExt cx="374" cy="365"/>
              </a:xfrm>
            </p:grpSpPr>
            <p:sp>
              <p:nvSpPr>
                <p:cNvPr id="4227" name="Rectangle 872">
                  <a:extLst>
                    <a:ext uri="{FF2B5EF4-FFF2-40B4-BE49-F238E27FC236}">
                      <a16:creationId xmlns:a16="http://schemas.microsoft.com/office/drawing/2014/main" id="{DC3416A3-2F0E-4C4B-8BC1-56A69783083A}"/>
                    </a:ext>
                  </a:extLst>
                </p:cNvPr>
                <p:cNvSpPr>
                  <a:spLocks noChangeArrowheads="1"/>
                </p:cNvSpPr>
                <p:nvPr/>
              </p:nvSpPr>
              <p:spPr bwMode="auto">
                <a:xfrm>
                  <a:off x="1856" y="672"/>
                  <a:ext cx="28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a:cs typeface="Times New Roman" panose="02020603050405020304" pitchFamily="18" charset="0"/>
                    </a:rPr>
                    <a:t>N/A</a:t>
                  </a:r>
                  <a:endParaRPr lang="en-US" altLang="en-US" sz="1200">
                    <a:cs typeface="Times New Roman" panose="02020603050405020304" pitchFamily="18" charset="0"/>
                  </a:endParaRPr>
                </a:p>
                <a:p>
                  <a:pPr>
                    <a:spcBef>
                      <a:spcPct val="0"/>
                    </a:spcBef>
                    <a:buFontTx/>
                    <a:buNone/>
                  </a:pPr>
                  <a:endParaRPr lang="en-US" altLang="en-US" sz="2400"/>
                </a:p>
              </p:txBody>
            </p:sp>
            <p:sp>
              <p:nvSpPr>
                <p:cNvPr id="4228" name="Rectangle 909">
                  <a:extLst>
                    <a:ext uri="{FF2B5EF4-FFF2-40B4-BE49-F238E27FC236}">
                      <a16:creationId xmlns:a16="http://schemas.microsoft.com/office/drawing/2014/main" id="{6F269893-B37C-4DF6-AF8F-C7993B0F9FEA}"/>
                    </a:ext>
                  </a:extLst>
                </p:cNvPr>
                <p:cNvSpPr>
                  <a:spLocks noChangeArrowheads="1"/>
                </p:cNvSpPr>
                <p:nvPr/>
              </p:nvSpPr>
              <p:spPr bwMode="auto">
                <a:xfrm>
                  <a:off x="1813" y="672"/>
                  <a:ext cx="374" cy="36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67" name="Group 912">
                <a:extLst>
                  <a:ext uri="{FF2B5EF4-FFF2-40B4-BE49-F238E27FC236}">
                    <a16:creationId xmlns:a16="http://schemas.microsoft.com/office/drawing/2014/main" id="{E8134A68-2CAA-4775-A389-63E8AD624F16}"/>
                  </a:ext>
                </a:extLst>
              </p:cNvPr>
              <p:cNvGrpSpPr>
                <a:grpSpLocks/>
              </p:cNvGrpSpPr>
              <p:nvPr/>
            </p:nvGrpSpPr>
            <p:grpSpPr bwMode="auto">
              <a:xfrm>
                <a:off x="0" y="1037"/>
                <a:ext cx="993" cy="596"/>
                <a:chOff x="0" y="1037"/>
                <a:chExt cx="993" cy="596"/>
              </a:xfrm>
            </p:grpSpPr>
            <p:sp>
              <p:nvSpPr>
                <p:cNvPr id="4225" name="Rectangle 873">
                  <a:extLst>
                    <a:ext uri="{FF2B5EF4-FFF2-40B4-BE49-F238E27FC236}">
                      <a16:creationId xmlns:a16="http://schemas.microsoft.com/office/drawing/2014/main" id="{0EC932CC-9B59-4B7F-89BA-D7672A4411DC}"/>
                    </a:ext>
                  </a:extLst>
                </p:cNvPr>
                <p:cNvSpPr>
                  <a:spLocks noChangeArrowheads="1"/>
                </p:cNvSpPr>
                <p:nvPr/>
              </p:nvSpPr>
              <p:spPr bwMode="auto">
                <a:xfrm>
                  <a:off x="43" y="1037"/>
                  <a:ext cx="882"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latin typeface="Arial" panose="020B0604020202020204" pitchFamily="34" charset="0"/>
                      <a:cs typeface="Arial" panose="020B0604020202020204" pitchFamily="34" charset="0"/>
                    </a:rPr>
                    <a:t>Provide at least 150 minutes of physical education per week                                                   </a:t>
                  </a:r>
                </a:p>
              </p:txBody>
            </p:sp>
            <p:sp>
              <p:nvSpPr>
                <p:cNvPr id="4226" name="Rectangle 911">
                  <a:extLst>
                    <a:ext uri="{FF2B5EF4-FFF2-40B4-BE49-F238E27FC236}">
                      <a16:creationId xmlns:a16="http://schemas.microsoft.com/office/drawing/2014/main" id="{A8BC5295-1E8D-46F8-8D6E-D51145D0A075}"/>
                    </a:ext>
                  </a:extLst>
                </p:cNvPr>
                <p:cNvSpPr>
                  <a:spLocks noChangeArrowheads="1"/>
                </p:cNvSpPr>
                <p:nvPr/>
              </p:nvSpPr>
              <p:spPr bwMode="auto">
                <a:xfrm>
                  <a:off x="0" y="1037"/>
                  <a:ext cx="993" cy="59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68" name="Group 914">
                <a:extLst>
                  <a:ext uri="{FF2B5EF4-FFF2-40B4-BE49-F238E27FC236}">
                    <a16:creationId xmlns:a16="http://schemas.microsoft.com/office/drawing/2014/main" id="{B08DCBAB-3B1E-4710-B95D-C6D201392EB8}"/>
                  </a:ext>
                </a:extLst>
              </p:cNvPr>
              <p:cNvGrpSpPr>
                <a:grpSpLocks/>
              </p:cNvGrpSpPr>
              <p:nvPr/>
            </p:nvGrpSpPr>
            <p:grpSpPr bwMode="auto">
              <a:xfrm>
                <a:off x="993" y="1037"/>
                <a:ext cx="374" cy="596"/>
                <a:chOff x="993" y="1037"/>
                <a:chExt cx="374" cy="596"/>
              </a:xfrm>
            </p:grpSpPr>
            <p:sp>
              <p:nvSpPr>
                <p:cNvPr id="4223" name="Rectangle 874">
                  <a:extLst>
                    <a:ext uri="{FF2B5EF4-FFF2-40B4-BE49-F238E27FC236}">
                      <a16:creationId xmlns:a16="http://schemas.microsoft.com/office/drawing/2014/main" id="{2EDD3C6E-B033-4831-9DEA-137023524D69}"/>
                    </a:ext>
                  </a:extLst>
                </p:cNvPr>
                <p:cNvSpPr>
                  <a:spLocks noChangeArrowheads="1"/>
                </p:cNvSpPr>
                <p:nvPr/>
              </p:nvSpPr>
              <p:spPr bwMode="auto">
                <a:xfrm>
                  <a:off x="1036" y="1037"/>
                  <a:ext cx="331"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1050" dirty="0">
                      <a:latin typeface="Arial" panose="020B0604020202020204" pitchFamily="34" charset="0"/>
                      <a:cs typeface="Arial" panose="020B0604020202020204" pitchFamily="34" charset="0"/>
                    </a:rPr>
                    <a:t>80%</a:t>
                  </a:r>
                  <a:endParaRPr lang="en-US" altLang="en-US" sz="1800" dirty="0">
                    <a:latin typeface="Arial" panose="020B0604020202020204" pitchFamily="34" charset="0"/>
                    <a:cs typeface="Arial" panose="020B0604020202020204" pitchFamily="34" charset="0"/>
                  </a:endParaRPr>
                </a:p>
                <a:p>
                  <a:pPr>
                    <a:spcBef>
                      <a:spcPct val="0"/>
                    </a:spcBef>
                    <a:buFontTx/>
                    <a:buNone/>
                  </a:pPr>
                  <a:endParaRPr lang="en-US" altLang="en-US" sz="2400" dirty="0"/>
                </a:p>
              </p:txBody>
            </p:sp>
            <p:sp>
              <p:nvSpPr>
                <p:cNvPr id="4224" name="Rectangle 913">
                  <a:extLst>
                    <a:ext uri="{FF2B5EF4-FFF2-40B4-BE49-F238E27FC236}">
                      <a16:creationId xmlns:a16="http://schemas.microsoft.com/office/drawing/2014/main" id="{C33AE142-C90F-41DC-8B94-B22F33E07E15}"/>
                    </a:ext>
                  </a:extLst>
                </p:cNvPr>
                <p:cNvSpPr>
                  <a:spLocks noChangeArrowheads="1"/>
                </p:cNvSpPr>
                <p:nvPr/>
              </p:nvSpPr>
              <p:spPr bwMode="auto">
                <a:xfrm>
                  <a:off x="993" y="1037"/>
                  <a:ext cx="374" cy="59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69" name="Group 916">
                <a:extLst>
                  <a:ext uri="{FF2B5EF4-FFF2-40B4-BE49-F238E27FC236}">
                    <a16:creationId xmlns:a16="http://schemas.microsoft.com/office/drawing/2014/main" id="{FE7988FF-D488-41F4-9CCA-0B3EA5682BDA}"/>
                  </a:ext>
                </a:extLst>
              </p:cNvPr>
              <p:cNvGrpSpPr>
                <a:grpSpLocks/>
              </p:cNvGrpSpPr>
              <p:nvPr/>
            </p:nvGrpSpPr>
            <p:grpSpPr bwMode="auto">
              <a:xfrm>
                <a:off x="1367" y="1037"/>
                <a:ext cx="446" cy="596"/>
                <a:chOff x="1367" y="1037"/>
                <a:chExt cx="446" cy="596"/>
              </a:xfrm>
            </p:grpSpPr>
            <p:sp>
              <p:nvSpPr>
                <p:cNvPr id="4221" name="Rectangle 875">
                  <a:extLst>
                    <a:ext uri="{FF2B5EF4-FFF2-40B4-BE49-F238E27FC236}">
                      <a16:creationId xmlns:a16="http://schemas.microsoft.com/office/drawing/2014/main" id="{C12A47D9-7B3F-432C-9899-7430078B9279}"/>
                    </a:ext>
                  </a:extLst>
                </p:cNvPr>
                <p:cNvSpPr>
                  <a:spLocks noChangeArrowheads="1"/>
                </p:cNvSpPr>
                <p:nvPr/>
              </p:nvSpPr>
              <p:spPr bwMode="auto">
                <a:xfrm>
                  <a:off x="1410" y="1037"/>
                  <a:ext cx="360"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spcBef>
                      <a:spcPct val="0"/>
                    </a:spcBef>
                    <a:buFontTx/>
                    <a:buNone/>
                  </a:pPr>
                  <a:r>
                    <a:rPr lang="en-US" altLang="en-US" sz="800" dirty="0">
                      <a:latin typeface="Arial" panose="020B0604020202020204" pitchFamily="34" charset="0"/>
                      <a:cs typeface="Arial" panose="020B0604020202020204" pitchFamily="34" charset="0"/>
                    </a:rPr>
                    <a:t>8</a:t>
                  </a:r>
                  <a:r>
                    <a:rPr lang="en-US" altLang="en-US" sz="800" baseline="30000" dirty="0">
                      <a:latin typeface="Arial" panose="020B0604020202020204" pitchFamily="34" charset="0"/>
                      <a:cs typeface="Arial" panose="020B0604020202020204" pitchFamily="34" charset="0"/>
                    </a:rPr>
                    <a:t>th</a:t>
                  </a:r>
                  <a:r>
                    <a:rPr lang="en-US" altLang="en-US" sz="800" dirty="0">
                      <a:latin typeface="Arial" panose="020B0604020202020204" pitchFamily="34" charset="0"/>
                      <a:cs typeface="Arial" panose="020B0604020202020204" pitchFamily="34" charset="0"/>
                    </a:rPr>
                    <a:t> grade gets 320 mins for a  1/4</a:t>
                  </a:r>
                </a:p>
              </p:txBody>
            </p:sp>
            <p:sp>
              <p:nvSpPr>
                <p:cNvPr id="4222" name="Rectangle 915">
                  <a:extLst>
                    <a:ext uri="{FF2B5EF4-FFF2-40B4-BE49-F238E27FC236}">
                      <a16:creationId xmlns:a16="http://schemas.microsoft.com/office/drawing/2014/main" id="{A11A138B-0808-480E-A224-F25BBAFF7400}"/>
                    </a:ext>
                  </a:extLst>
                </p:cNvPr>
                <p:cNvSpPr>
                  <a:spLocks noChangeArrowheads="1"/>
                </p:cNvSpPr>
                <p:nvPr/>
              </p:nvSpPr>
              <p:spPr bwMode="auto">
                <a:xfrm>
                  <a:off x="1367" y="1037"/>
                  <a:ext cx="446" cy="59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70" name="Group 918">
                <a:extLst>
                  <a:ext uri="{FF2B5EF4-FFF2-40B4-BE49-F238E27FC236}">
                    <a16:creationId xmlns:a16="http://schemas.microsoft.com/office/drawing/2014/main" id="{1DFD0967-82B6-4D88-8578-30BFC62180C8}"/>
                  </a:ext>
                </a:extLst>
              </p:cNvPr>
              <p:cNvGrpSpPr>
                <a:grpSpLocks/>
              </p:cNvGrpSpPr>
              <p:nvPr/>
            </p:nvGrpSpPr>
            <p:grpSpPr bwMode="auto">
              <a:xfrm>
                <a:off x="1813" y="1037"/>
                <a:ext cx="374" cy="596"/>
                <a:chOff x="1813" y="1037"/>
                <a:chExt cx="374" cy="596"/>
              </a:xfrm>
            </p:grpSpPr>
            <p:sp>
              <p:nvSpPr>
                <p:cNvPr id="4219" name="Rectangle 876">
                  <a:extLst>
                    <a:ext uri="{FF2B5EF4-FFF2-40B4-BE49-F238E27FC236}">
                      <a16:creationId xmlns:a16="http://schemas.microsoft.com/office/drawing/2014/main" id="{1F190F0D-ECEC-4121-9808-009867D4CAA3}"/>
                    </a:ext>
                  </a:extLst>
                </p:cNvPr>
                <p:cNvSpPr>
                  <a:spLocks noChangeArrowheads="1"/>
                </p:cNvSpPr>
                <p:nvPr/>
              </p:nvSpPr>
              <p:spPr bwMode="auto">
                <a:xfrm>
                  <a:off x="1856" y="1037"/>
                  <a:ext cx="288"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cs typeface="Times New Roman" panose="02020603050405020304" pitchFamily="18" charset="0"/>
                    </a:rPr>
                    <a:t>As per Graduation requirement</a:t>
                  </a:r>
                  <a:endParaRPr lang="en-US" altLang="en-US" sz="1200" dirty="0">
                    <a:cs typeface="Times New Roman" panose="02020603050405020304" pitchFamily="18" charset="0"/>
                  </a:endParaRPr>
                </a:p>
                <a:p>
                  <a:pPr>
                    <a:spcBef>
                      <a:spcPct val="0"/>
                    </a:spcBef>
                    <a:buFontTx/>
                    <a:buNone/>
                  </a:pPr>
                  <a:endParaRPr lang="en-US" altLang="en-US" sz="2400" dirty="0"/>
                </a:p>
              </p:txBody>
            </p:sp>
            <p:sp>
              <p:nvSpPr>
                <p:cNvPr id="4220" name="Rectangle 917">
                  <a:extLst>
                    <a:ext uri="{FF2B5EF4-FFF2-40B4-BE49-F238E27FC236}">
                      <a16:creationId xmlns:a16="http://schemas.microsoft.com/office/drawing/2014/main" id="{567368C2-4B3A-443D-9665-2E2AF5DAF3CD}"/>
                    </a:ext>
                  </a:extLst>
                </p:cNvPr>
                <p:cNvSpPr>
                  <a:spLocks noChangeArrowheads="1"/>
                </p:cNvSpPr>
                <p:nvPr/>
              </p:nvSpPr>
              <p:spPr bwMode="auto">
                <a:xfrm>
                  <a:off x="1813" y="1037"/>
                  <a:ext cx="374" cy="59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71" name="Group 920">
                <a:extLst>
                  <a:ext uri="{FF2B5EF4-FFF2-40B4-BE49-F238E27FC236}">
                    <a16:creationId xmlns:a16="http://schemas.microsoft.com/office/drawing/2014/main" id="{FE162894-27BD-4AA6-97FF-68213754103A}"/>
                  </a:ext>
                </a:extLst>
              </p:cNvPr>
              <p:cNvGrpSpPr>
                <a:grpSpLocks/>
              </p:cNvGrpSpPr>
              <p:nvPr/>
            </p:nvGrpSpPr>
            <p:grpSpPr bwMode="auto">
              <a:xfrm>
                <a:off x="0" y="1633"/>
                <a:ext cx="993" cy="596"/>
                <a:chOff x="0" y="1633"/>
                <a:chExt cx="993" cy="596"/>
              </a:xfrm>
            </p:grpSpPr>
            <p:sp>
              <p:nvSpPr>
                <p:cNvPr id="4217" name="Rectangle 877">
                  <a:extLst>
                    <a:ext uri="{FF2B5EF4-FFF2-40B4-BE49-F238E27FC236}">
                      <a16:creationId xmlns:a16="http://schemas.microsoft.com/office/drawing/2014/main" id="{385DFA9B-6B56-49C5-B30E-13FA71C7118C}"/>
                    </a:ext>
                  </a:extLst>
                </p:cNvPr>
                <p:cNvSpPr>
                  <a:spLocks noChangeArrowheads="1"/>
                </p:cNvSpPr>
                <p:nvPr/>
              </p:nvSpPr>
              <p:spPr bwMode="auto">
                <a:xfrm>
                  <a:off x="43" y="1633"/>
                  <a:ext cx="907"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latin typeface="Arial" panose="020B0604020202020204" pitchFamily="34" charset="0"/>
                      <a:cs typeface="Arial" panose="020B0604020202020204" pitchFamily="34" charset="0"/>
                    </a:rPr>
                    <a:t>Provide at least 225 minutes of physical education </a:t>
                  </a:r>
                  <a:endParaRPr lang="en-US" altLang="en-US" sz="2400" dirty="0">
                    <a:latin typeface="Arial" panose="020B0604020202020204" pitchFamily="34" charset="0"/>
                    <a:cs typeface="Arial" panose="020B0604020202020204" pitchFamily="34" charset="0"/>
                  </a:endParaRPr>
                </a:p>
              </p:txBody>
            </p:sp>
            <p:sp>
              <p:nvSpPr>
                <p:cNvPr id="4218" name="Rectangle 919">
                  <a:extLst>
                    <a:ext uri="{FF2B5EF4-FFF2-40B4-BE49-F238E27FC236}">
                      <a16:creationId xmlns:a16="http://schemas.microsoft.com/office/drawing/2014/main" id="{B345BC9B-C77E-44F5-BAC5-0840B7C46A64}"/>
                    </a:ext>
                  </a:extLst>
                </p:cNvPr>
                <p:cNvSpPr>
                  <a:spLocks noChangeArrowheads="1"/>
                </p:cNvSpPr>
                <p:nvPr/>
              </p:nvSpPr>
              <p:spPr bwMode="auto">
                <a:xfrm>
                  <a:off x="0" y="1633"/>
                  <a:ext cx="993" cy="59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dirty="0"/>
                </a:p>
              </p:txBody>
            </p:sp>
          </p:grpSp>
          <p:grpSp>
            <p:nvGrpSpPr>
              <p:cNvPr id="4172" name="Group 922">
                <a:extLst>
                  <a:ext uri="{FF2B5EF4-FFF2-40B4-BE49-F238E27FC236}">
                    <a16:creationId xmlns:a16="http://schemas.microsoft.com/office/drawing/2014/main" id="{DCCAE9A1-7141-4527-B058-262A57E2143A}"/>
                  </a:ext>
                </a:extLst>
              </p:cNvPr>
              <p:cNvGrpSpPr>
                <a:grpSpLocks/>
              </p:cNvGrpSpPr>
              <p:nvPr/>
            </p:nvGrpSpPr>
            <p:grpSpPr bwMode="auto">
              <a:xfrm>
                <a:off x="993" y="1633"/>
                <a:ext cx="374" cy="596"/>
                <a:chOff x="993" y="1633"/>
                <a:chExt cx="374" cy="596"/>
              </a:xfrm>
            </p:grpSpPr>
            <p:sp>
              <p:nvSpPr>
                <p:cNvPr id="4215" name="Rectangle 878">
                  <a:extLst>
                    <a:ext uri="{FF2B5EF4-FFF2-40B4-BE49-F238E27FC236}">
                      <a16:creationId xmlns:a16="http://schemas.microsoft.com/office/drawing/2014/main" id="{179A5927-9ED0-41CC-9D75-B08C060C2BC8}"/>
                    </a:ext>
                  </a:extLst>
                </p:cNvPr>
                <p:cNvSpPr>
                  <a:spLocks noChangeArrowheads="1"/>
                </p:cNvSpPr>
                <p:nvPr/>
              </p:nvSpPr>
              <p:spPr bwMode="auto">
                <a:xfrm>
                  <a:off x="1036" y="1633"/>
                  <a:ext cx="288"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cs typeface="Times New Roman" panose="02020603050405020304" pitchFamily="18" charset="0"/>
                    </a:rPr>
                    <a:t>Yes</a:t>
                  </a:r>
                  <a:endParaRPr lang="en-US" altLang="en-US" sz="1200" dirty="0">
                    <a:cs typeface="Times New Roman" panose="02020603050405020304" pitchFamily="18" charset="0"/>
                  </a:endParaRPr>
                </a:p>
                <a:p>
                  <a:pPr>
                    <a:spcBef>
                      <a:spcPct val="0"/>
                    </a:spcBef>
                    <a:buFontTx/>
                    <a:buNone/>
                  </a:pPr>
                  <a:endParaRPr lang="en-US" altLang="en-US" sz="2400" dirty="0"/>
                </a:p>
              </p:txBody>
            </p:sp>
            <p:sp>
              <p:nvSpPr>
                <p:cNvPr id="4216" name="Rectangle 921">
                  <a:extLst>
                    <a:ext uri="{FF2B5EF4-FFF2-40B4-BE49-F238E27FC236}">
                      <a16:creationId xmlns:a16="http://schemas.microsoft.com/office/drawing/2014/main" id="{6F59F9BE-97F6-44E7-B6B5-FAFEB954623F}"/>
                    </a:ext>
                  </a:extLst>
                </p:cNvPr>
                <p:cNvSpPr>
                  <a:spLocks noChangeArrowheads="1"/>
                </p:cNvSpPr>
                <p:nvPr/>
              </p:nvSpPr>
              <p:spPr bwMode="auto">
                <a:xfrm>
                  <a:off x="993" y="1633"/>
                  <a:ext cx="374" cy="59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73" name="Group 924">
                <a:extLst>
                  <a:ext uri="{FF2B5EF4-FFF2-40B4-BE49-F238E27FC236}">
                    <a16:creationId xmlns:a16="http://schemas.microsoft.com/office/drawing/2014/main" id="{AC7F78DC-B6C8-48B7-BF02-1C70D81333CB}"/>
                  </a:ext>
                </a:extLst>
              </p:cNvPr>
              <p:cNvGrpSpPr>
                <a:grpSpLocks/>
              </p:cNvGrpSpPr>
              <p:nvPr/>
            </p:nvGrpSpPr>
            <p:grpSpPr bwMode="auto">
              <a:xfrm>
                <a:off x="1367" y="1633"/>
                <a:ext cx="446" cy="596"/>
                <a:chOff x="1367" y="1633"/>
                <a:chExt cx="446" cy="596"/>
              </a:xfrm>
            </p:grpSpPr>
            <p:sp>
              <p:nvSpPr>
                <p:cNvPr id="4213" name="Rectangle 879">
                  <a:extLst>
                    <a:ext uri="{FF2B5EF4-FFF2-40B4-BE49-F238E27FC236}">
                      <a16:creationId xmlns:a16="http://schemas.microsoft.com/office/drawing/2014/main" id="{8DF83691-72E9-474D-97F4-753965560307}"/>
                    </a:ext>
                  </a:extLst>
                </p:cNvPr>
                <p:cNvSpPr>
                  <a:spLocks noChangeArrowheads="1"/>
                </p:cNvSpPr>
                <p:nvPr/>
              </p:nvSpPr>
              <p:spPr bwMode="auto">
                <a:xfrm>
                  <a:off x="1410" y="1633"/>
                  <a:ext cx="360"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900" dirty="0">
                      <a:cs typeface="Times New Roman" panose="02020603050405020304" pitchFamily="18" charset="0"/>
                    </a:rPr>
                    <a:t>50%</a:t>
                  </a:r>
                  <a:endParaRPr lang="en-US" altLang="en-US" sz="1400" dirty="0">
                    <a:cs typeface="Times New Roman" panose="02020603050405020304" pitchFamily="18" charset="0"/>
                  </a:endParaRPr>
                </a:p>
                <a:p>
                  <a:pPr>
                    <a:spcBef>
                      <a:spcPct val="0"/>
                    </a:spcBef>
                    <a:buFontTx/>
                    <a:buNone/>
                  </a:pPr>
                  <a:endParaRPr lang="en-US" altLang="en-US" sz="2400" dirty="0"/>
                </a:p>
              </p:txBody>
            </p:sp>
            <p:sp>
              <p:nvSpPr>
                <p:cNvPr id="4214" name="Rectangle 923">
                  <a:extLst>
                    <a:ext uri="{FF2B5EF4-FFF2-40B4-BE49-F238E27FC236}">
                      <a16:creationId xmlns:a16="http://schemas.microsoft.com/office/drawing/2014/main" id="{DCA2E123-2946-458B-A973-E902223E4ED1}"/>
                    </a:ext>
                  </a:extLst>
                </p:cNvPr>
                <p:cNvSpPr>
                  <a:spLocks noChangeArrowheads="1"/>
                </p:cNvSpPr>
                <p:nvPr/>
              </p:nvSpPr>
              <p:spPr bwMode="auto">
                <a:xfrm>
                  <a:off x="1367" y="1633"/>
                  <a:ext cx="446" cy="59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74" name="Group 926">
                <a:extLst>
                  <a:ext uri="{FF2B5EF4-FFF2-40B4-BE49-F238E27FC236}">
                    <a16:creationId xmlns:a16="http://schemas.microsoft.com/office/drawing/2014/main" id="{E575E8C4-6C66-480A-AC11-A3615CA1E9A4}"/>
                  </a:ext>
                </a:extLst>
              </p:cNvPr>
              <p:cNvGrpSpPr>
                <a:grpSpLocks/>
              </p:cNvGrpSpPr>
              <p:nvPr/>
            </p:nvGrpSpPr>
            <p:grpSpPr bwMode="auto">
              <a:xfrm>
                <a:off x="1813" y="1633"/>
                <a:ext cx="374" cy="596"/>
                <a:chOff x="1813" y="1633"/>
                <a:chExt cx="374" cy="596"/>
              </a:xfrm>
            </p:grpSpPr>
            <p:sp>
              <p:nvSpPr>
                <p:cNvPr id="4211" name="Rectangle 880">
                  <a:extLst>
                    <a:ext uri="{FF2B5EF4-FFF2-40B4-BE49-F238E27FC236}">
                      <a16:creationId xmlns:a16="http://schemas.microsoft.com/office/drawing/2014/main" id="{ADC5E7AA-E89E-4D94-B8DD-5AC75444C9B6}"/>
                    </a:ext>
                  </a:extLst>
                </p:cNvPr>
                <p:cNvSpPr>
                  <a:spLocks noChangeArrowheads="1"/>
                </p:cNvSpPr>
                <p:nvPr/>
              </p:nvSpPr>
              <p:spPr bwMode="auto">
                <a:xfrm>
                  <a:off x="1856" y="1633"/>
                  <a:ext cx="288" cy="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900" dirty="0">
                      <a:cs typeface="Times New Roman" panose="02020603050405020304" pitchFamily="18" charset="0"/>
                    </a:rPr>
                    <a:t>50%</a:t>
                  </a:r>
                  <a:endParaRPr lang="en-US" altLang="en-US" sz="1400" dirty="0">
                    <a:cs typeface="Times New Roman" panose="02020603050405020304" pitchFamily="18" charset="0"/>
                  </a:endParaRPr>
                </a:p>
                <a:p>
                  <a:pPr>
                    <a:spcBef>
                      <a:spcPct val="0"/>
                    </a:spcBef>
                    <a:buFontTx/>
                    <a:buNone/>
                  </a:pPr>
                  <a:endParaRPr lang="en-US" altLang="en-US" sz="2400" dirty="0"/>
                </a:p>
              </p:txBody>
            </p:sp>
            <p:sp>
              <p:nvSpPr>
                <p:cNvPr id="4212" name="Rectangle 925">
                  <a:extLst>
                    <a:ext uri="{FF2B5EF4-FFF2-40B4-BE49-F238E27FC236}">
                      <a16:creationId xmlns:a16="http://schemas.microsoft.com/office/drawing/2014/main" id="{175D7DCB-A1DF-4065-BF7A-7BB8108EBF95}"/>
                    </a:ext>
                  </a:extLst>
                </p:cNvPr>
                <p:cNvSpPr>
                  <a:spLocks noChangeArrowheads="1"/>
                </p:cNvSpPr>
                <p:nvPr/>
              </p:nvSpPr>
              <p:spPr bwMode="auto">
                <a:xfrm>
                  <a:off x="1813" y="1633"/>
                  <a:ext cx="374" cy="59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75" name="Group 928">
                <a:extLst>
                  <a:ext uri="{FF2B5EF4-FFF2-40B4-BE49-F238E27FC236}">
                    <a16:creationId xmlns:a16="http://schemas.microsoft.com/office/drawing/2014/main" id="{262E7211-AE96-47BF-B0CC-729D01EAEC03}"/>
                  </a:ext>
                </a:extLst>
              </p:cNvPr>
              <p:cNvGrpSpPr>
                <a:grpSpLocks/>
              </p:cNvGrpSpPr>
              <p:nvPr/>
            </p:nvGrpSpPr>
            <p:grpSpPr bwMode="auto">
              <a:xfrm>
                <a:off x="0" y="2229"/>
                <a:ext cx="993" cy="519"/>
                <a:chOff x="0" y="2229"/>
                <a:chExt cx="993" cy="519"/>
              </a:xfrm>
            </p:grpSpPr>
            <p:sp>
              <p:nvSpPr>
                <p:cNvPr id="4209" name="Rectangle 881">
                  <a:extLst>
                    <a:ext uri="{FF2B5EF4-FFF2-40B4-BE49-F238E27FC236}">
                      <a16:creationId xmlns:a16="http://schemas.microsoft.com/office/drawing/2014/main" id="{030E635E-5881-48B1-8A92-30095240C8DE}"/>
                    </a:ext>
                  </a:extLst>
                </p:cNvPr>
                <p:cNvSpPr>
                  <a:spLocks noChangeArrowheads="1"/>
                </p:cNvSpPr>
                <p:nvPr/>
              </p:nvSpPr>
              <p:spPr bwMode="auto">
                <a:xfrm>
                  <a:off x="43" y="2229"/>
                  <a:ext cx="907" cy="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latin typeface="Arial" panose="020B0604020202020204" pitchFamily="34" charset="0"/>
                      <a:cs typeface="Arial" panose="020B0604020202020204" pitchFamily="34" charset="0"/>
                    </a:rPr>
                    <a:t>Provide classroom physical activity integrated into school day</a:t>
                  </a:r>
                  <a:endParaRPr lang="en-US" altLang="en-US" sz="1200" dirty="0">
                    <a:latin typeface="Arial" panose="020B0604020202020204" pitchFamily="34" charset="0"/>
                    <a:cs typeface="Arial" panose="020B0604020202020204" pitchFamily="34" charset="0"/>
                  </a:endParaRPr>
                </a:p>
                <a:p>
                  <a:pPr>
                    <a:spcBef>
                      <a:spcPct val="0"/>
                    </a:spcBef>
                    <a:buFontTx/>
                    <a:buNone/>
                  </a:pPr>
                  <a:endParaRPr lang="en-US" altLang="en-US" sz="2400" dirty="0"/>
                </a:p>
              </p:txBody>
            </p:sp>
            <p:sp>
              <p:nvSpPr>
                <p:cNvPr id="4210" name="Rectangle 927">
                  <a:extLst>
                    <a:ext uri="{FF2B5EF4-FFF2-40B4-BE49-F238E27FC236}">
                      <a16:creationId xmlns:a16="http://schemas.microsoft.com/office/drawing/2014/main" id="{83827640-71D3-44BA-9423-8F225029D71D}"/>
                    </a:ext>
                  </a:extLst>
                </p:cNvPr>
                <p:cNvSpPr>
                  <a:spLocks noChangeArrowheads="1"/>
                </p:cNvSpPr>
                <p:nvPr/>
              </p:nvSpPr>
              <p:spPr bwMode="auto">
                <a:xfrm>
                  <a:off x="0" y="2229"/>
                  <a:ext cx="993" cy="519"/>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76" name="Group 930">
                <a:extLst>
                  <a:ext uri="{FF2B5EF4-FFF2-40B4-BE49-F238E27FC236}">
                    <a16:creationId xmlns:a16="http://schemas.microsoft.com/office/drawing/2014/main" id="{0049B7E5-5FDB-4C9A-8530-05E57050D5DF}"/>
                  </a:ext>
                </a:extLst>
              </p:cNvPr>
              <p:cNvGrpSpPr>
                <a:grpSpLocks/>
              </p:cNvGrpSpPr>
              <p:nvPr/>
            </p:nvGrpSpPr>
            <p:grpSpPr bwMode="auto">
              <a:xfrm>
                <a:off x="993" y="2229"/>
                <a:ext cx="374" cy="519"/>
                <a:chOff x="993" y="2229"/>
                <a:chExt cx="374" cy="519"/>
              </a:xfrm>
            </p:grpSpPr>
            <p:sp>
              <p:nvSpPr>
                <p:cNvPr id="4207" name="Rectangle 882">
                  <a:extLst>
                    <a:ext uri="{FF2B5EF4-FFF2-40B4-BE49-F238E27FC236}">
                      <a16:creationId xmlns:a16="http://schemas.microsoft.com/office/drawing/2014/main" id="{47F98E75-C831-48AA-B863-3AE06273B47D}"/>
                    </a:ext>
                  </a:extLst>
                </p:cNvPr>
                <p:cNvSpPr>
                  <a:spLocks noChangeArrowheads="1"/>
                </p:cNvSpPr>
                <p:nvPr/>
              </p:nvSpPr>
              <p:spPr bwMode="auto">
                <a:xfrm>
                  <a:off x="1036" y="2229"/>
                  <a:ext cx="288" cy="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900" dirty="0">
                      <a:cs typeface="Times New Roman" panose="02020603050405020304" pitchFamily="18" charset="0"/>
                    </a:rPr>
                    <a:t>90%</a:t>
                  </a:r>
                  <a:endParaRPr lang="en-US" altLang="en-US" sz="1400" dirty="0">
                    <a:cs typeface="Times New Roman" panose="02020603050405020304" pitchFamily="18" charset="0"/>
                  </a:endParaRPr>
                </a:p>
                <a:p>
                  <a:pPr>
                    <a:spcBef>
                      <a:spcPct val="0"/>
                    </a:spcBef>
                    <a:buFontTx/>
                    <a:buNone/>
                  </a:pPr>
                  <a:endParaRPr lang="en-US" altLang="en-US" sz="2400" dirty="0"/>
                </a:p>
              </p:txBody>
            </p:sp>
            <p:sp>
              <p:nvSpPr>
                <p:cNvPr id="4208" name="Rectangle 929">
                  <a:extLst>
                    <a:ext uri="{FF2B5EF4-FFF2-40B4-BE49-F238E27FC236}">
                      <a16:creationId xmlns:a16="http://schemas.microsoft.com/office/drawing/2014/main" id="{F18F2723-8E42-4497-B2C1-A75BEF6644AE}"/>
                    </a:ext>
                  </a:extLst>
                </p:cNvPr>
                <p:cNvSpPr>
                  <a:spLocks noChangeArrowheads="1"/>
                </p:cNvSpPr>
                <p:nvPr/>
              </p:nvSpPr>
              <p:spPr bwMode="auto">
                <a:xfrm>
                  <a:off x="993" y="2229"/>
                  <a:ext cx="374" cy="519"/>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77" name="Group 932">
                <a:extLst>
                  <a:ext uri="{FF2B5EF4-FFF2-40B4-BE49-F238E27FC236}">
                    <a16:creationId xmlns:a16="http://schemas.microsoft.com/office/drawing/2014/main" id="{A9F96F55-BCAD-45DB-A957-7917871DE252}"/>
                  </a:ext>
                </a:extLst>
              </p:cNvPr>
              <p:cNvGrpSpPr>
                <a:grpSpLocks/>
              </p:cNvGrpSpPr>
              <p:nvPr/>
            </p:nvGrpSpPr>
            <p:grpSpPr bwMode="auto">
              <a:xfrm>
                <a:off x="1367" y="2229"/>
                <a:ext cx="446" cy="519"/>
                <a:chOff x="1367" y="2229"/>
                <a:chExt cx="446" cy="519"/>
              </a:xfrm>
            </p:grpSpPr>
            <p:sp>
              <p:nvSpPr>
                <p:cNvPr id="4205" name="Rectangle 883">
                  <a:extLst>
                    <a:ext uri="{FF2B5EF4-FFF2-40B4-BE49-F238E27FC236}">
                      <a16:creationId xmlns:a16="http://schemas.microsoft.com/office/drawing/2014/main" id="{C8929DE5-3C14-4850-B2BF-59ACA251260E}"/>
                    </a:ext>
                  </a:extLst>
                </p:cNvPr>
                <p:cNvSpPr>
                  <a:spLocks noChangeArrowheads="1"/>
                </p:cNvSpPr>
                <p:nvPr/>
              </p:nvSpPr>
              <p:spPr bwMode="auto">
                <a:xfrm>
                  <a:off x="1410" y="2229"/>
                  <a:ext cx="360" cy="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a:cs typeface="Times New Roman" panose="02020603050405020304" pitchFamily="18" charset="0"/>
                    </a:rPr>
                    <a:t>NA</a:t>
                  </a:r>
                  <a:endParaRPr lang="en-US" altLang="en-US" sz="1200">
                    <a:cs typeface="Times New Roman" panose="02020603050405020304" pitchFamily="18" charset="0"/>
                  </a:endParaRPr>
                </a:p>
                <a:p>
                  <a:pPr>
                    <a:spcBef>
                      <a:spcPct val="0"/>
                    </a:spcBef>
                    <a:buFontTx/>
                    <a:buNone/>
                  </a:pPr>
                  <a:endParaRPr lang="en-US" altLang="en-US" sz="2400"/>
                </a:p>
              </p:txBody>
            </p:sp>
            <p:sp>
              <p:nvSpPr>
                <p:cNvPr id="4206" name="Rectangle 931">
                  <a:extLst>
                    <a:ext uri="{FF2B5EF4-FFF2-40B4-BE49-F238E27FC236}">
                      <a16:creationId xmlns:a16="http://schemas.microsoft.com/office/drawing/2014/main" id="{853A318C-D785-42ED-A7DE-2FDBEA146AA1}"/>
                    </a:ext>
                  </a:extLst>
                </p:cNvPr>
                <p:cNvSpPr>
                  <a:spLocks noChangeArrowheads="1"/>
                </p:cNvSpPr>
                <p:nvPr/>
              </p:nvSpPr>
              <p:spPr bwMode="auto">
                <a:xfrm>
                  <a:off x="1367" y="2229"/>
                  <a:ext cx="446" cy="519"/>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78" name="Group 934">
                <a:extLst>
                  <a:ext uri="{FF2B5EF4-FFF2-40B4-BE49-F238E27FC236}">
                    <a16:creationId xmlns:a16="http://schemas.microsoft.com/office/drawing/2014/main" id="{CE631B1F-1560-4245-B1C9-ACBF8E8929AE}"/>
                  </a:ext>
                </a:extLst>
              </p:cNvPr>
              <p:cNvGrpSpPr>
                <a:grpSpLocks/>
              </p:cNvGrpSpPr>
              <p:nvPr/>
            </p:nvGrpSpPr>
            <p:grpSpPr bwMode="auto">
              <a:xfrm>
                <a:off x="1813" y="2229"/>
                <a:ext cx="374" cy="519"/>
                <a:chOff x="1813" y="2229"/>
                <a:chExt cx="374" cy="519"/>
              </a:xfrm>
            </p:grpSpPr>
            <p:sp>
              <p:nvSpPr>
                <p:cNvPr id="4203" name="Rectangle 884">
                  <a:extLst>
                    <a:ext uri="{FF2B5EF4-FFF2-40B4-BE49-F238E27FC236}">
                      <a16:creationId xmlns:a16="http://schemas.microsoft.com/office/drawing/2014/main" id="{E5F2775E-4881-498F-8BAA-BE2B2DD17E0B}"/>
                    </a:ext>
                  </a:extLst>
                </p:cNvPr>
                <p:cNvSpPr>
                  <a:spLocks noChangeArrowheads="1"/>
                </p:cNvSpPr>
                <p:nvPr/>
              </p:nvSpPr>
              <p:spPr bwMode="auto">
                <a:xfrm>
                  <a:off x="1856" y="2229"/>
                  <a:ext cx="288" cy="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cs typeface="Times New Roman" panose="02020603050405020304" pitchFamily="18" charset="0"/>
                    </a:rPr>
                    <a:t>N/A</a:t>
                  </a:r>
                  <a:endParaRPr lang="en-US" altLang="en-US" sz="1200" dirty="0">
                    <a:cs typeface="Times New Roman" panose="02020603050405020304" pitchFamily="18" charset="0"/>
                  </a:endParaRPr>
                </a:p>
                <a:p>
                  <a:pPr>
                    <a:spcBef>
                      <a:spcPct val="0"/>
                    </a:spcBef>
                    <a:buFontTx/>
                    <a:buNone/>
                  </a:pPr>
                  <a:endParaRPr lang="en-US" altLang="en-US" sz="2400" dirty="0"/>
                </a:p>
              </p:txBody>
            </p:sp>
            <p:sp>
              <p:nvSpPr>
                <p:cNvPr id="4204" name="Rectangle 933">
                  <a:extLst>
                    <a:ext uri="{FF2B5EF4-FFF2-40B4-BE49-F238E27FC236}">
                      <a16:creationId xmlns:a16="http://schemas.microsoft.com/office/drawing/2014/main" id="{CF8A289C-A7EE-4A44-A53C-6199353868C2}"/>
                    </a:ext>
                  </a:extLst>
                </p:cNvPr>
                <p:cNvSpPr>
                  <a:spLocks noChangeArrowheads="1"/>
                </p:cNvSpPr>
                <p:nvPr/>
              </p:nvSpPr>
              <p:spPr bwMode="auto">
                <a:xfrm>
                  <a:off x="1813" y="2229"/>
                  <a:ext cx="374" cy="519"/>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79" name="Group 936">
                <a:extLst>
                  <a:ext uri="{FF2B5EF4-FFF2-40B4-BE49-F238E27FC236}">
                    <a16:creationId xmlns:a16="http://schemas.microsoft.com/office/drawing/2014/main" id="{307B424F-0D79-4E72-AFE1-C5EF7288571F}"/>
                  </a:ext>
                </a:extLst>
              </p:cNvPr>
              <p:cNvGrpSpPr>
                <a:grpSpLocks/>
              </p:cNvGrpSpPr>
              <p:nvPr/>
            </p:nvGrpSpPr>
            <p:grpSpPr bwMode="auto">
              <a:xfrm>
                <a:off x="0" y="2748"/>
                <a:ext cx="993" cy="442"/>
                <a:chOff x="0" y="2748"/>
                <a:chExt cx="993" cy="442"/>
              </a:xfrm>
            </p:grpSpPr>
            <p:sp>
              <p:nvSpPr>
                <p:cNvPr id="4201" name="Rectangle 885">
                  <a:extLst>
                    <a:ext uri="{FF2B5EF4-FFF2-40B4-BE49-F238E27FC236}">
                      <a16:creationId xmlns:a16="http://schemas.microsoft.com/office/drawing/2014/main" id="{1538DD23-31FA-453D-9BFA-0E4F12A9CF86}"/>
                    </a:ext>
                  </a:extLst>
                </p:cNvPr>
                <p:cNvSpPr>
                  <a:spLocks noChangeArrowheads="1"/>
                </p:cNvSpPr>
                <p:nvPr/>
              </p:nvSpPr>
              <p:spPr bwMode="auto">
                <a:xfrm>
                  <a:off x="43" y="2748"/>
                  <a:ext cx="907"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latin typeface="Arial" panose="020B0604020202020204" pitchFamily="34" charset="0"/>
                      <a:cs typeface="Arial" panose="020B0604020202020204" pitchFamily="34" charset="0"/>
                    </a:rPr>
                    <a:t>Provide intramural physical activity opportunities</a:t>
                  </a:r>
                  <a:endParaRPr lang="en-US" altLang="en-US" sz="2400" dirty="0">
                    <a:latin typeface="Arial" panose="020B0604020202020204" pitchFamily="34" charset="0"/>
                    <a:cs typeface="Arial" panose="020B0604020202020204" pitchFamily="34" charset="0"/>
                  </a:endParaRPr>
                </a:p>
              </p:txBody>
            </p:sp>
            <p:sp>
              <p:nvSpPr>
                <p:cNvPr id="4202" name="Rectangle 935">
                  <a:extLst>
                    <a:ext uri="{FF2B5EF4-FFF2-40B4-BE49-F238E27FC236}">
                      <a16:creationId xmlns:a16="http://schemas.microsoft.com/office/drawing/2014/main" id="{F55633FF-242A-4F78-8E45-FE3145D66B16}"/>
                    </a:ext>
                  </a:extLst>
                </p:cNvPr>
                <p:cNvSpPr>
                  <a:spLocks noChangeArrowheads="1"/>
                </p:cNvSpPr>
                <p:nvPr/>
              </p:nvSpPr>
              <p:spPr bwMode="auto">
                <a:xfrm>
                  <a:off x="0" y="2748"/>
                  <a:ext cx="993" cy="442"/>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80" name="Group 938">
                <a:extLst>
                  <a:ext uri="{FF2B5EF4-FFF2-40B4-BE49-F238E27FC236}">
                    <a16:creationId xmlns:a16="http://schemas.microsoft.com/office/drawing/2014/main" id="{2828651C-C159-4BF6-A21E-4EDB5C4CB96C}"/>
                  </a:ext>
                </a:extLst>
              </p:cNvPr>
              <p:cNvGrpSpPr>
                <a:grpSpLocks/>
              </p:cNvGrpSpPr>
              <p:nvPr/>
            </p:nvGrpSpPr>
            <p:grpSpPr bwMode="auto">
              <a:xfrm>
                <a:off x="993" y="2748"/>
                <a:ext cx="374" cy="442"/>
                <a:chOff x="993" y="2748"/>
                <a:chExt cx="374" cy="442"/>
              </a:xfrm>
            </p:grpSpPr>
            <p:sp>
              <p:nvSpPr>
                <p:cNvPr id="4199" name="Rectangle 886">
                  <a:extLst>
                    <a:ext uri="{FF2B5EF4-FFF2-40B4-BE49-F238E27FC236}">
                      <a16:creationId xmlns:a16="http://schemas.microsoft.com/office/drawing/2014/main" id="{6BBB2CC7-116B-4FC5-837F-DAD6AE1716CE}"/>
                    </a:ext>
                  </a:extLst>
                </p:cNvPr>
                <p:cNvSpPr>
                  <a:spLocks noChangeArrowheads="1"/>
                </p:cNvSpPr>
                <p:nvPr/>
              </p:nvSpPr>
              <p:spPr bwMode="auto">
                <a:xfrm>
                  <a:off x="1036" y="2748"/>
                  <a:ext cx="328"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latin typeface="Arial" panose="020B0604020202020204" pitchFamily="34" charset="0"/>
                      <a:cs typeface="Arial" panose="020B0604020202020204" pitchFamily="34" charset="0"/>
                    </a:rPr>
                    <a:t>Basketball &amp;  GOTR</a:t>
                  </a:r>
                  <a:endParaRPr lang="en-US" altLang="en-US" sz="700" dirty="0">
                    <a:latin typeface="Arial" panose="020B0604020202020204" pitchFamily="34" charset="0"/>
                    <a:cs typeface="Arial" panose="020B0604020202020204" pitchFamily="34" charset="0"/>
                  </a:endParaRPr>
                </a:p>
                <a:p>
                  <a:pPr>
                    <a:spcBef>
                      <a:spcPct val="0"/>
                    </a:spcBef>
                    <a:buFontTx/>
                    <a:buNone/>
                  </a:pPr>
                  <a:endParaRPr lang="en-US" altLang="en-US" sz="2400" dirty="0"/>
                </a:p>
              </p:txBody>
            </p:sp>
            <p:sp>
              <p:nvSpPr>
                <p:cNvPr id="4200" name="Rectangle 937">
                  <a:extLst>
                    <a:ext uri="{FF2B5EF4-FFF2-40B4-BE49-F238E27FC236}">
                      <a16:creationId xmlns:a16="http://schemas.microsoft.com/office/drawing/2014/main" id="{192AB706-5573-4660-AB7B-CAB866575510}"/>
                    </a:ext>
                  </a:extLst>
                </p:cNvPr>
                <p:cNvSpPr>
                  <a:spLocks noChangeArrowheads="1"/>
                </p:cNvSpPr>
                <p:nvPr/>
              </p:nvSpPr>
              <p:spPr bwMode="auto">
                <a:xfrm>
                  <a:off x="993" y="2748"/>
                  <a:ext cx="374" cy="442"/>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81" name="Group 940">
                <a:extLst>
                  <a:ext uri="{FF2B5EF4-FFF2-40B4-BE49-F238E27FC236}">
                    <a16:creationId xmlns:a16="http://schemas.microsoft.com/office/drawing/2014/main" id="{D352E139-F6CF-4444-AEB9-D5E692D88E0B}"/>
                  </a:ext>
                </a:extLst>
              </p:cNvPr>
              <p:cNvGrpSpPr>
                <a:grpSpLocks/>
              </p:cNvGrpSpPr>
              <p:nvPr/>
            </p:nvGrpSpPr>
            <p:grpSpPr bwMode="auto">
              <a:xfrm>
                <a:off x="1367" y="2748"/>
                <a:ext cx="446" cy="442"/>
                <a:chOff x="1367" y="2748"/>
                <a:chExt cx="446" cy="442"/>
              </a:xfrm>
            </p:grpSpPr>
            <p:sp>
              <p:nvSpPr>
                <p:cNvPr id="4197" name="Rectangle 887">
                  <a:extLst>
                    <a:ext uri="{FF2B5EF4-FFF2-40B4-BE49-F238E27FC236}">
                      <a16:creationId xmlns:a16="http://schemas.microsoft.com/office/drawing/2014/main" id="{D465C460-AD7B-4B54-8CD0-C85E81FE5334}"/>
                    </a:ext>
                  </a:extLst>
                </p:cNvPr>
                <p:cNvSpPr>
                  <a:spLocks noChangeArrowheads="1"/>
                </p:cNvSpPr>
                <p:nvPr/>
              </p:nvSpPr>
              <p:spPr bwMode="auto">
                <a:xfrm>
                  <a:off x="1410" y="2748"/>
                  <a:ext cx="360"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900" dirty="0">
                      <a:cs typeface="Times New Roman" panose="02020603050405020304" pitchFamily="18" charset="0"/>
                    </a:rPr>
                    <a:t>100%</a:t>
                  </a:r>
                  <a:endParaRPr lang="en-US" altLang="en-US" sz="1400" dirty="0">
                    <a:cs typeface="Times New Roman" panose="02020603050405020304" pitchFamily="18" charset="0"/>
                  </a:endParaRPr>
                </a:p>
                <a:p>
                  <a:pPr>
                    <a:spcBef>
                      <a:spcPct val="0"/>
                    </a:spcBef>
                    <a:buFontTx/>
                    <a:buNone/>
                  </a:pPr>
                  <a:endParaRPr lang="en-US" altLang="en-US" sz="2400" dirty="0"/>
                </a:p>
              </p:txBody>
            </p:sp>
            <p:sp>
              <p:nvSpPr>
                <p:cNvPr id="4198" name="Rectangle 939">
                  <a:extLst>
                    <a:ext uri="{FF2B5EF4-FFF2-40B4-BE49-F238E27FC236}">
                      <a16:creationId xmlns:a16="http://schemas.microsoft.com/office/drawing/2014/main" id="{69C8D7F3-0323-4B33-991D-996A5C22A143}"/>
                    </a:ext>
                  </a:extLst>
                </p:cNvPr>
                <p:cNvSpPr>
                  <a:spLocks noChangeArrowheads="1"/>
                </p:cNvSpPr>
                <p:nvPr/>
              </p:nvSpPr>
              <p:spPr bwMode="auto">
                <a:xfrm>
                  <a:off x="1367" y="2748"/>
                  <a:ext cx="446" cy="442"/>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82" name="Group 942">
                <a:extLst>
                  <a:ext uri="{FF2B5EF4-FFF2-40B4-BE49-F238E27FC236}">
                    <a16:creationId xmlns:a16="http://schemas.microsoft.com/office/drawing/2014/main" id="{02BB30E4-94DB-49C7-8FE4-F625BEA2C184}"/>
                  </a:ext>
                </a:extLst>
              </p:cNvPr>
              <p:cNvGrpSpPr>
                <a:grpSpLocks/>
              </p:cNvGrpSpPr>
              <p:nvPr/>
            </p:nvGrpSpPr>
            <p:grpSpPr bwMode="auto">
              <a:xfrm>
                <a:off x="1813" y="2748"/>
                <a:ext cx="374" cy="442"/>
                <a:chOff x="1813" y="2748"/>
                <a:chExt cx="374" cy="442"/>
              </a:xfrm>
            </p:grpSpPr>
            <p:sp>
              <p:nvSpPr>
                <p:cNvPr id="4195" name="Rectangle 888">
                  <a:extLst>
                    <a:ext uri="{FF2B5EF4-FFF2-40B4-BE49-F238E27FC236}">
                      <a16:creationId xmlns:a16="http://schemas.microsoft.com/office/drawing/2014/main" id="{C1E95E45-4CFB-4681-9C88-C0058104FDF5}"/>
                    </a:ext>
                  </a:extLst>
                </p:cNvPr>
                <p:cNvSpPr>
                  <a:spLocks noChangeArrowheads="1"/>
                </p:cNvSpPr>
                <p:nvPr/>
              </p:nvSpPr>
              <p:spPr bwMode="auto">
                <a:xfrm>
                  <a:off x="1856" y="2748"/>
                  <a:ext cx="308"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900" dirty="0">
                      <a:cs typeface="Times New Roman" panose="02020603050405020304" pitchFamily="18" charset="0"/>
                    </a:rPr>
                    <a:t>100%</a:t>
                  </a:r>
                  <a:endParaRPr lang="en-US" altLang="en-US" sz="2400" dirty="0"/>
                </a:p>
              </p:txBody>
            </p:sp>
            <p:sp>
              <p:nvSpPr>
                <p:cNvPr id="4196" name="Rectangle 941">
                  <a:extLst>
                    <a:ext uri="{FF2B5EF4-FFF2-40B4-BE49-F238E27FC236}">
                      <a16:creationId xmlns:a16="http://schemas.microsoft.com/office/drawing/2014/main" id="{438DDFB5-D59D-4E9D-A25D-67737A85DCF9}"/>
                    </a:ext>
                  </a:extLst>
                </p:cNvPr>
                <p:cNvSpPr>
                  <a:spLocks noChangeArrowheads="1"/>
                </p:cNvSpPr>
                <p:nvPr/>
              </p:nvSpPr>
              <p:spPr bwMode="auto">
                <a:xfrm>
                  <a:off x="1813" y="2748"/>
                  <a:ext cx="374" cy="442"/>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dirty="0"/>
                </a:p>
              </p:txBody>
            </p:sp>
          </p:grpSp>
          <p:grpSp>
            <p:nvGrpSpPr>
              <p:cNvPr id="4183" name="Group 944">
                <a:extLst>
                  <a:ext uri="{FF2B5EF4-FFF2-40B4-BE49-F238E27FC236}">
                    <a16:creationId xmlns:a16="http://schemas.microsoft.com/office/drawing/2014/main" id="{CC01F2F4-09A1-4ABE-BA04-B79AB95A4FA7}"/>
                  </a:ext>
                </a:extLst>
              </p:cNvPr>
              <p:cNvGrpSpPr>
                <a:grpSpLocks/>
              </p:cNvGrpSpPr>
              <p:nvPr/>
            </p:nvGrpSpPr>
            <p:grpSpPr bwMode="auto">
              <a:xfrm>
                <a:off x="0" y="3190"/>
                <a:ext cx="993" cy="519"/>
                <a:chOff x="0" y="3190"/>
                <a:chExt cx="993" cy="519"/>
              </a:xfrm>
            </p:grpSpPr>
            <p:sp>
              <p:nvSpPr>
                <p:cNvPr id="4193" name="Rectangle 889">
                  <a:extLst>
                    <a:ext uri="{FF2B5EF4-FFF2-40B4-BE49-F238E27FC236}">
                      <a16:creationId xmlns:a16="http://schemas.microsoft.com/office/drawing/2014/main" id="{92AE12D4-B276-4D0E-B51B-9C163F3A47F4}"/>
                    </a:ext>
                  </a:extLst>
                </p:cNvPr>
                <p:cNvSpPr>
                  <a:spLocks noChangeArrowheads="1"/>
                </p:cNvSpPr>
                <p:nvPr/>
              </p:nvSpPr>
              <p:spPr bwMode="auto">
                <a:xfrm>
                  <a:off x="43" y="3190"/>
                  <a:ext cx="907" cy="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latin typeface="Arial" panose="020B0604020202020204" pitchFamily="34" charset="0"/>
                      <a:cs typeface="Arial" panose="020B0604020202020204" pitchFamily="34" charset="0"/>
                    </a:rPr>
                    <a:t>Offer facilities to families/ </a:t>
                  </a:r>
                  <a:endParaRPr lang="en-US" altLang="en-US" sz="1200" dirty="0">
                    <a:latin typeface="Arial" panose="020B0604020202020204" pitchFamily="34" charset="0"/>
                    <a:cs typeface="Arial" panose="020B0604020202020204" pitchFamily="34" charset="0"/>
                  </a:endParaRPr>
                </a:p>
                <a:p>
                  <a:pPr>
                    <a:spcBef>
                      <a:spcPct val="0"/>
                    </a:spcBef>
                    <a:buFontTx/>
                    <a:buNone/>
                  </a:pPr>
                  <a:r>
                    <a:rPr lang="en-US" altLang="en-US" sz="800" dirty="0">
                      <a:latin typeface="Arial" panose="020B0604020202020204" pitchFamily="34" charset="0"/>
                      <a:cs typeface="Arial" panose="020B0604020202020204" pitchFamily="34" charset="0"/>
                    </a:rPr>
                    <a:t>community for physical </a:t>
                  </a:r>
                  <a:endParaRPr lang="en-US" altLang="en-US" sz="1200" dirty="0">
                    <a:latin typeface="Arial" panose="020B0604020202020204" pitchFamily="34" charset="0"/>
                    <a:cs typeface="Arial" panose="020B0604020202020204" pitchFamily="34" charset="0"/>
                  </a:endParaRPr>
                </a:p>
                <a:p>
                  <a:pPr>
                    <a:spcBef>
                      <a:spcPct val="0"/>
                    </a:spcBef>
                    <a:buFontTx/>
                    <a:buNone/>
                  </a:pPr>
                  <a:r>
                    <a:rPr lang="en-US" altLang="en-US" sz="800" dirty="0">
                      <a:latin typeface="Arial" panose="020B0604020202020204" pitchFamily="34" charset="0"/>
                      <a:cs typeface="Arial" panose="020B0604020202020204" pitchFamily="34" charset="0"/>
                    </a:rPr>
                    <a:t>activity opportunities</a:t>
                  </a:r>
                  <a:endParaRPr lang="en-US" altLang="en-US" sz="2400" dirty="0">
                    <a:latin typeface="Arial" panose="020B0604020202020204" pitchFamily="34" charset="0"/>
                    <a:cs typeface="Arial" panose="020B0604020202020204" pitchFamily="34" charset="0"/>
                  </a:endParaRPr>
                </a:p>
              </p:txBody>
            </p:sp>
            <p:sp>
              <p:nvSpPr>
                <p:cNvPr id="4194" name="Rectangle 943">
                  <a:extLst>
                    <a:ext uri="{FF2B5EF4-FFF2-40B4-BE49-F238E27FC236}">
                      <a16:creationId xmlns:a16="http://schemas.microsoft.com/office/drawing/2014/main" id="{8FD98452-F7ED-49A3-AFEA-8B79DB16BA56}"/>
                    </a:ext>
                  </a:extLst>
                </p:cNvPr>
                <p:cNvSpPr>
                  <a:spLocks noChangeArrowheads="1"/>
                </p:cNvSpPr>
                <p:nvPr/>
              </p:nvSpPr>
              <p:spPr bwMode="auto">
                <a:xfrm>
                  <a:off x="0" y="3190"/>
                  <a:ext cx="993" cy="519"/>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84" name="Group 946">
                <a:extLst>
                  <a:ext uri="{FF2B5EF4-FFF2-40B4-BE49-F238E27FC236}">
                    <a16:creationId xmlns:a16="http://schemas.microsoft.com/office/drawing/2014/main" id="{49F9918E-4D71-4216-924A-D5B6B906FBA9}"/>
                  </a:ext>
                </a:extLst>
              </p:cNvPr>
              <p:cNvGrpSpPr>
                <a:grpSpLocks/>
              </p:cNvGrpSpPr>
              <p:nvPr/>
            </p:nvGrpSpPr>
            <p:grpSpPr bwMode="auto">
              <a:xfrm>
                <a:off x="993" y="3190"/>
                <a:ext cx="374" cy="519"/>
                <a:chOff x="993" y="3190"/>
                <a:chExt cx="374" cy="519"/>
              </a:xfrm>
            </p:grpSpPr>
            <p:sp>
              <p:nvSpPr>
                <p:cNvPr id="4191" name="Rectangle 890">
                  <a:extLst>
                    <a:ext uri="{FF2B5EF4-FFF2-40B4-BE49-F238E27FC236}">
                      <a16:creationId xmlns:a16="http://schemas.microsoft.com/office/drawing/2014/main" id="{D7E9F92C-9A41-49D2-A496-131EC1895DE7}"/>
                    </a:ext>
                  </a:extLst>
                </p:cNvPr>
                <p:cNvSpPr>
                  <a:spLocks noChangeArrowheads="1"/>
                </p:cNvSpPr>
                <p:nvPr/>
              </p:nvSpPr>
              <p:spPr bwMode="auto">
                <a:xfrm>
                  <a:off x="1036" y="3190"/>
                  <a:ext cx="331" cy="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latin typeface="Arial" panose="020B0604020202020204" pitchFamily="34" charset="0"/>
                      <a:cs typeface="Arial" panose="020B0604020202020204" pitchFamily="34" charset="0"/>
                    </a:rPr>
                    <a:t>Playground at the school</a:t>
                  </a:r>
                  <a:endParaRPr lang="en-US" altLang="en-US" sz="1200" dirty="0">
                    <a:latin typeface="Arial" panose="020B0604020202020204" pitchFamily="34" charset="0"/>
                    <a:cs typeface="Arial" panose="020B0604020202020204" pitchFamily="34" charset="0"/>
                  </a:endParaRPr>
                </a:p>
              </p:txBody>
            </p:sp>
            <p:sp>
              <p:nvSpPr>
                <p:cNvPr id="4192" name="Rectangle 945">
                  <a:extLst>
                    <a:ext uri="{FF2B5EF4-FFF2-40B4-BE49-F238E27FC236}">
                      <a16:creationId xmlns:a16="http://schemas.microsoft.com/office/drawing/2014/main" id="{58C9C28F-3103-4FA4-B0E3-0C7030FFC748}"/>
                    </a:ext>
                  </a:extLst>
                </p:cNvPr>
                <p:cNvSpPr>
                  <a:spLocks noChangeArrowheads="1"/>
                </p:cNvSpPr>
                <p:nvPr/>
              </p:nvSpPr>
              <p:spPr bwMode="auto">
                <a:xfrm>
                  <a:off x="993" y="3190"/>
                  <a:ext cx="374" cy="519"/>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85" name="Group 948">
                <a:extLst>
                  <a:ext uri="{FF2B5EF4-FFF2-40B4-BE49-F238E27FC236}">
                    <a16:creationId xmlns:a16="http://schemas.microsoft.com/office/drawing/2014/main" id="{C20B8DEB-E4A9-4477-9BB4-0C22CEE2BAFA}"/>
                  </a:ext>
                </a:extLst>
              </p:cNvPr>
              <p:cNvGrpSpPr>
                <a:grpSpLocks/>
              </p:cNvGrpSpPr>
              <p:nvPr/>
            </p:nvGrpSpPr>
            <p:grpSpPr bwMode="auto">
              <a:xfrm>
                <a:off x="1367" y="3190"/>
                <a:ext cx="446" cy="519"/>
                <a:chOff x="1367" y="3190"/>
                <a:chExt cx="446" cy="519"/>
              </a:xfrm>
            </p:grpSpPr>
            <p:sp>
              <p:nvSpPr>
                <p:cNvPr id="4189" name="Rectangle 891">
                  <a:extLst>
                    <a:ext uri="{FF2B5EF4-FFF2-40B4-BE49-F238E27FC236}">
                      <a16:creationId xmlns:a16="http://schemas.microsoft.com/office/drawing/2014/main" id="{C3399CAC-B0F7-4C78-A463-44DCDFDD251E}"/>
                    </a:ext>
                  </a:extLst>
                </p:cNvPr>
                <p:cNvSpPr>
                  <a:spLocks noChangeArrowheads="1"/>
                </p:cNvSpPr>
                <p:nvPr/>
              </p:nvSpPr>
              <p:spPr bwMode="auto">
                <a:xfrm>
                  <a:off x="1410" y="3190"/>
                  <a:ext cx="360" cy="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latin typeface="Arial" panose="020B0604020202020204" pitchFamily="34" charset="0"/>
                      <a:cs typeface="Arial" panose="020B0604020202020204" pitchFamily="34" charset="0"/>
                    </a:rPr>
                    <a:t>Track and Tennis courts</a:t>
                  </a:r>
                  <a:endParaRPr lang="en-US" altLang="en-US" sz="1200" dirty="0">
                    <a:latin typeface="Arial" panose="020B0604020202020204" pitchFamily="34" charset="0"/>
                    <a:cs typeface="Arial" panose="020B0604020202020204" pitchFamily="34" charset="0"/>
                  </a:endParaRPr>
                </a:p>
              </p:txBody>
            </p:sp>
            <p:sp>
              <p:nvSpPr>
                <p:cNvPr id="4190" name="Rectangle 947">
                  <a:extLst>
                    <a:ext uri="{FF2B5EF4-FFF2-40B4-BE49-F238E27FC236}">
                      <a16:creationId xmlns:a16="http://schemas.microsoft.com/office/drawing/2014/main" id="{BF4298F7-7BC0-4153-AC9D-339CC36D1B0D}"/>
                    </a:ext>
                  </a:extLst>
                </p:cNvPr>
                <p:cNvSpPr>
                  <a:spLocks noChangeArrowheads="1"/>
                </p:cNvSpPr>
                <p:nvPr/>
              </p:nvSpPr>
              <p:spPr bwMode="auto">
                <a:xfrm>
                  <a:off x="1367" y="3190"/>
                  <a:ext cx="446" cy="519"/>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nvGrpSpPr>
              <p:cNvPr id="4186" name="Group 950">
                <a:extLst>
                  <a:ext uri="{FF2B5EF4-FFF2-40B4-BE49-F238E27FC236}">
                    <a16:creationId xmlns:a16="http://schemas.microsoft.com/office/drawing/2014/main" id="{8D7669FD-E1D1-4E05-9F27-E93DC668FFF4}"/>
                  </a:ext>
                </a:extLst>
              </p:cNvPr>
              <p:cNvGrpSpPr>
                <a:grpSpLocks/>
              </p:cNvGrpSpPr>
              <p:nvPr/>
            </p:nvGrpSpPr>
            <p:grpSpPr bwMode="auto">
              <a:xfrm>
                <a:off x="1813" y="3190"/>
                <a:ext cx="374" cy="519"/>
                <a:chOff x="1813" y="3190"/>
                <a:chExt cx="374" cy="519"/>
              </a:xfrm>
            </p:grpSpPr>
            <p:sp>
              <p:nvSpPr>
                <p:cNvPr id="4187" name="Rectangle 892">
                  <a:extLst>
                    <a:ext uri="{FF2B5EF4-FFF2-40B4-BE49-F238E27FC236}">
                      <a16:creationId xmlns:a16="http://schemas.microsoft.com/office/drawing/2014/main" id="{643334E8-2C31-4267-A347-23FCC34D32B2}"/>
                    </a:ext>
                  </a:extLst>
                </p:cNvPr>
                <p:cNvSpPr>
                  <a:spLocks noChangeArrowheads="1"/>
                </p:cNvSpPr>
                <p:nvPr/>
              </p:nvSpPr>
              <p:spPr bwMode="auto">
                <a:xfrm>
                  <a:off x="1856" y="3190"/>
                  <a:ext cx="288" cy="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cs typeface="Times New Roman" panose="02020603050405020304" pitchFamily="18" charset="0"/>
                    </a:rPr>
                    <a:t>Track and Tennis courts</a:t>
                  </a:r>
                  <a:endParaRPr lang="en-US" altLang="en-US" sz="1200" dirty="0">
                    <a:cs typeface="Times New Roman" panose="02020603050405020304" pitchFamily="18" charset="0"/>
                  </a:endParaRPr>
                </a:p>
                <a:p>
                  <a:pPr>
                    <a:spcBef>
                      <a:spcPct val="0"/>
                    </a:spcBef>
                    <a:buFontTx/>
                    <a:buNone/>
                  </a:pPr>
                  <a:endParaRPr lang="en-US" altLang="en-US" sz="2400" dirty="0"/>
                </a:p>
              </p:txBody>
            </p:sp>
            <p:sp>
              <p:nvSpPr>
                <p:cNvPr id="4188" name="Rectangle 949">
                  <a:extLst>
                    <a:ext uri="{FF2B5EF4-FFF2-40B4-BE49-F238E27FC236}">
                      <a16:creationId xmlns:a16="http://schemas.microsoft.com/office/drawing/2014/main" id="{E760BBA4-86A9-493C-86FA-8A01281C5DED}"/>
                    </a:ext>
                  </a:extLst>
                </p:cNvPr>
                <p:cNvSpPr>
                  <a:spLocks noChangeArrowheads="1"/>
                </p:cNvSpPr>
                <p:nvPr/>
              </p:nvSpPr>
              <p:spPr bwMode="auto">
                <a:xfrm>
                  <a:off x="1813" y="3190"/>
                  <a:ext cx="374" cy="519"/>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grpSp>
        <p:sp>
          <p:nvSpPr>
            <p:cNvPr id="4157" name="Rectangle 952">
              <a:extLst>
                <a:ext uri="{FF2B5EF4-FFF2-40B4-BE49-F238E27FC236}">
                  <a16:creationId xmlns:a16="http://schemas.microsoft.com/office/drawing/2014/main" id="{D7DE3DFF-117F-4F02-8BFB-BABE72D0D1E3}"/>
                </a:ext>
              </a:extLst>
            </p:cNvPr>
            <p:cNvSpPr>
              <a:spLocks noChangeArrowheads="1"/>
            </p:cNvSpPr>
            <p:nvPr/>
          </p:nvSpPr>
          <p:spPr bwMode="auto">
            <a:xfrm>
              <a:off x="-3" y="-3"/>
              <a:ext cx="2193" cy="3715"/>
            </a:xfrm>
            <a:prstGeom prst="rect">
              <a:avLst/>
            </a:prstGeom>
            <a:noFill/>
            <a:ln w="9525">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endParaRPr lang="en-US" altLang="en-US" sz="2400"/>
            </a:p>
          </p:txBody>
        </p:sp>
      </p:grpSp>
      <p:sp>
        <p:nvSpPr>
          <p:cNvPr id="4152" name="Rectangle 955">
            <a:extLst>
              <a:ext uri="{FF2B5EF4-FFF2-40B4-BE49-F238E27FC236}">
                <a16:creationId xmlns:a16="http://schemas.microsoft.com/office/drawing/2014/main" id="{EF5B85A7-C5E3-4739-BBE9-CDE7731AA84A}"/>
              </a:ext>
            </a:extLst>
          </p:cNvPr>
          <p:cNvSpPr>
            <a:spLocks noChangeArrowheads="1"/>
          </p:cNvSpPr>
          <p:nvPr/>
        </p:nvSpPr>
        <p:spPr bwMode="auto">
          <a:xfrm>
            <a:off x="3942637" y="4744596"/>
            <a:ext cx="2563003"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0"/>
              </a:spcBef>
              <a:buFontTx/>
              <a:buNone/>
            </a:pPr>
            <a:r>
              <a:rPr lang="en-US" altLang="en-US" sz="800" b="1" dirty="0">
                <a:latin typeface="Arial" panose="020B0604020202020204" pitchFamily="34" charset="0"/>
                <a:cs typeface="Arial" panose="020B0604020202020204" pitchFamily="34" charset="0"/>
              </a:rPr>
              <a:t>The data presented above is a summary from the assessment of our physical activity environment.  Both Grandview and BMHS have a certified physical education teacher on staff.  </a:t>
            </a:r>
          </a:p>
          <a:p>
            <a:pPr algn="ctr">
              <a:spcBef>
                <a:spcPct val="0"/>
              </a:spcBef>
              <a:buFontTx/>
              <a:buNone/>
            </a:pPr>
            <a:r>
              <a:rPr lang="en-US" altLang="en-US" sz="800" b="1" dirty="0">
                <a:latin typeface="Arial" panose="020B0604020202020204" pitchFamily="34" charset="0"/>
                <a:cs typeface="Arial" panose="020B0604020202020204" pitchFamily="34" charset="0"/>
              </a:rPr>
              <a:t> Pre-School  have been instrumental in coordinating  playground improvement district wide. As a result, our playgrounds are modern, safe and available to the public at large on a year-round basis.</a:t>
            </a:r>
          </a:p>
          <a:p>
            <a:pPr algn="ctr">
              <a:spcBef>
                <a:spcPct val="0"/>
              </a:spcBef>
              <a:buFontTx/>
              <a:buNone/>
            </a:pPr>
            <a:r>
              <a:rPr lang="en-US" altLang="en-US" sz="800" b="1" dirty="0">
                <a:latin typeface="Arial" panose="020B0604020202020204" pitchFamily="34" charset="0"/>
                <a:cs typeface="Arial" panose="020B0604020202020204" pitchFamily="34" charset="0"/>
              </a:rPr>
              <a:t>YMCA,  provides afterschool physical activity.</a:t>
            </a:r>
          </a:p>
          <a:p>
            <a:pPr algn="ctr">
              <a:spcBef>
                <a:spcPct val="0"/>
              </a:spcBef>
              <a:buFontTx/>
              <a:buNone/>
            </a:pPr>
            <a:r>
              <a:rPr lang="en-US" altLang="en-US" sz="800" b="1" dirty="0">
                <a:latin typeface="Arial" panose="020B0604020202020204" pitchFamily="34" charset="0"/>
                <a:cs typeface="Arial" panose="020B0604020202020204" pitchFamily="34" charset="0"/>
              </a:rPr>
              <a:t>Classrooms introduce Go Noodle and Brain Breaks.</a:t>
            </a:r>
          </a:p>
          <a:p>
            <a:pPr algn="ctr">
              <a:spcBef>
                <a:spcPct val="0"/>
              </a:spcBef>
              <a:buFontTx/>
              <a:buNone/>
            </a:pPr>
            <a:r>
              <a:rPr lang="en-US" altLang="en-US" sz="800" b="1" dirty="0">
                <a:latin typeface="Arial" panose="020B0604020202020204" pitchFamily="34" charset="0"/>
                <a:cs typeface="Arial" panose="020B0604020202020204" pitchFamily="34" charset="0"/>
              </a:rPr>
              <a:t>Average 17.5 days a month, Average 1 Rotation equal 4 days, with 200 minutes a month of P.E. on average</a:t>
            </a:r>
          </a:p>
          <a:p>
            <a:pPr>
              <a:spcBef>
                <a:spcPct val="0"/>
              </a:spcBef>
              <a:buFontTx/>
              <a:buNone/>
            </a:pPr>
            <a:endParaRPr lang="en-US" altLang="en-US" sz="2400" dirty="0"/>
          </a:p>
        </p:txBody>
      </p:sp>
      <p:sp>
        <p:nvSpPr>
          <p:cNvPr id="4153" name="TextBox 1">
            <a:extLst>
              <a:ext uri="{FF2B5EF4-FFF2-40B4-BE49-F238E27FC236}">
                <a16:creationId xmlns:a16="http://schemas.microsoft.com/office/drawing/2014/main" id="{59CB1CE7-45C2-4F37-A57F-A7932213BD17}"/>
              </a:ext>
            </a:extLst>
          </p:cNvPr>
          <p:cNvSpPr txBox="1">
            <a:spLocks noChangeArrowheads="1"/>
          </p:cNvSpPr>
          <p:nvPr/>
        </p:nvSpPr>
        <p:spPr bwMode="auto">
          <a:xfrm>
            <a:off x="7077326" y="217453"/>
            <a:ext cx="29638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0"/>
              </a:spcBef>
              <a:buFontTx/>
              <a:buNone/>
            </a:pPr>
            <a:r>
              <a:rPr lang="en-US" altLang="en-US" sz="2400" dirty="0"/>
              <a:t>Bellevue Independent</a:t>
            </a:r>
          </a:p>
          <a:p>
            <a:pPr algn="ctr" eaLnBrk="1" hangingPunct="1">
              <a:spcBef>
                <a:spcPct val="0"/>
              </a:spcBef>
              <a:buFontTx/>
              <a:buNone/>
            </a:pPr>
            <a:r>
              <a:rPr lang="en-US" altLang="en-US" sz="2400" dirty="0"/>
              <a:t>School</a:t>
            </a:r>
          </a:p>
          <a:p>
            <a:pPr algn="ctr" eaLnBrk="1" hangingPunct="1">
              <a:spcBef>
                <a:spcPct val="0"/>
              </a:spcBef>
              <a:buFontTx/>
              <a:buNone/>
            </a:pPr>
            <a:endParaRPr lang="en-US" altLang="en-US" sz="2400" dirty="0"/>
          </a:p>
        </p:txBody>
      </p:sp>
      <p:sp>
        <p:nvSpPr>
          <p:cNvPr id="4154" name="Rectangle 1">
            <a:extLst>
              <a:ext uri="{FF2B5EF4-FFF2-40B4-BE49-F238E27FC236}">
                <a16:creationId xmlns:a16="http://schemas.microsoft.com/office/drawing/2014/main" id="{AA8281FF-072F-48C7-AC71-F6CF2254E96F}"/>
              </a:ext>
            </a:extLst>
          </p:cNvPr>
          <p:cNvSpPr>
            <a:spLocks noChangeArrowheads="1"/>
          </p:cNvSpPr>
          <p:nvPr/>
        </p:nvSpPr>
        <p:spPr bwMode="auto">
          <a:xfrm>
            <a:off x="7462328" y="2211973"/>
            <a:ext cx="2395538"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50000"/>
              </a:spcBef>
              <a:buFontTx/>
              <a:buNone/>
            </a:pPr>
            <a:r>
              <a:rPr lang="en-US" altLang="en-US" sz="1100" b="1" dirty="0">
                <a:latin typeface="Arial" panose="020B0604020202020204" pitchFamily="34" charset="0"/>
                <a:cs typeface="Arial" panose="020B0604020202020204" pitchFamily="34" charset="0"/>
              </a:rPr>
              <a:t>The Bellevue Independent Schools are dedicated to serving nutritious meals and providing multiple physical activity opportunities as a means of helping our students reach proficiency</a:t>
            </a:r>
            <a:r>
              <a:rPr lang="en-US" altLang="en-US" sz="1100" b="1" dirty="0">
                <a:solidFill>
                  <a:srgbClr val="000000"/>
                </a:solidFill>
                <a:latin typeface="Arial" panose="020B0604020202020204" pitchFamily="34" charset="0"/>
                <a:cs typeface="Arial" panose="020B0604020202020204" pitchFamily="34" charset="0"/>
              </a:rPr>
              <a:t>.</a:t>
            </a:r>
          </a:p>
        </p:txBody>
      </p:sp>
      <p:sp>
        <p:nvSpPr>
          <p:cNvPr id="4155" name="TextBox 110">
            <a:extLst>
              <a:ext uri="{FF2B5EF4-FFF2-40B4-BE49-F238E27FC236}">
                <a16:creationId xmlns:a16="http://schemas.microsoft.com/office/drawing/2014/main" id="{B567ACFC-6A04-4A8A-BEE0-71B1929A3A55}"/>
              </a:ext>
            </a:extLst>
          </p:cNvPr>
          <p:cNvSpPr txBox="1">
            <a:spLocks noChangeArrowheads="1"/>
          </p:cNvSpPr>
          <p:nvPr/>
        </p:nvSpPr>
        <p:spPr bwMode="auto">
          <a:xfrm>
            <a:off x="7205663" y="3748088"/>
            <a:ext cx="26924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0"/>
              </a:spcBef>
              <a:buFontTx/>
              <a:buNone/>
            </a:pPr>
            <a:r>
              <a:rPr lang="en-US" altLang="en-US" sz="800" dirty="0">
                <a:latin typeface="Arial" panose="020B0604020202020204" pitchFamily="34" charset="0"/>
                <a:cs typeface="Arial" panose="020B0604020202020204" pitchFamily="34" charset="0"/>
              </a:rPr>
              <a:t>The U.S. Department of Agriculture (USDA) prohibits discrimination against its customers, employees, and applicants for employment on the bases of race, color, national origin, age, disability, sex, gender identity, religion, reprisal, and where applicable, political beliefs, marital status, familial or parental status, sexual orientation, or if all or part of an individual's income is derived from any public assistance program, or protected genetic information in employment or in any program or activity conducted or funded by the Department. (Not all prohibited bases will apply to all programs and/or employment activities.)</a:t>
            </a:r>
          </a:p>
          <a:p>
            <a:pPr eaLnBrk="1" hangingPunct="1">
              <a:spcBef>
                <a:spcPct val="0"/>
              </a:spcBef>
              <a:buFontTx/>
              <a:buNone/>
            </a:pPr>
            <a:r>
              <a:rPr lang="en-US" altLang="en-US" sz="800" dirty="0">
                <a:latin typeface="Arial" panose="020B0604020202020204" pitchFamily="34" charset="0"/>
                <a:cs typeface="Arial" panose="020B0604020202020204" pitchFamily="34" charset="0"/>
              </a:rPr>
              <a:t> </a:t>
            </a:r>
          </a:p>
          <a:p>
            <a:pPr eaLnBrk="1" hangingPunct="1">
              <a:spcBef>
                <a:spcPct val="0"/>
              </a:spcBef>
              <a:buFontTx/>
              <a:buNone/>
            </a:pPr>
            <a:r>
              <a:rPr lang="en-US" altLang="en-US" sz="800" dirty="0">
                <a:latin typeface="Arial" panose="020B0604020202020204" pitchFamily="34" charset="0"/>
                <a:cs typeface="Arial" panose="020B0604020202020204" pitchFamily="34" charset="0"/>
              </a:rPr>
              <a:t>If you wish to file a Civil Rights program complaint of discrimination, complete the USDA Program Discrimination Complaint Form, found online at http://www.ascr.usda.gov/complaint_filing_cust.html, or at any USDA office, or call (866) 632-9992 to request the form. You may also write a letter containing all of the information requested in the form. Send your completed complaint form or letter to us by mail at U.S. Department of Agriculture, Director, Office of Adjudication, 1400 Independence Avenue, S.W., Washington, D.C. 20250-9410, by fax (202) 690-7442 or email at program.intake@usda.gov.</a:t>
            </a:r>
          </a:p>
          <a:p>
            <a:pPr eaLnBrk="1" hangingPunct="1">
              <a:spcBef>
                <a:spcPct val="0"/>
              </a:spcBef>
              <a:buFontTx/>
              <a:buNone/>
            </a:pPr>
            <a:r>
              <a:rPr lang="en-US" altLang="en-US" sz="800" dirty="0">
                <a:latin typeface="Arial" panose="020B0604020202020204" pitchFamily="34" charset="0"/>
                <a:cs typeface="Arial" panose="020B0604020202020204" pitchFamily="34" charset="0"/>
              </a:rPr>
              <a:t> </a:t>
            </a:r>
          </a:p>
          <a:p>
            <a:pPr eaLnBrk="1" hangingPunct="1">
              <a:spcBef>
                <a:spcPct val="0"/>
              </a:spcBef>
              <a:buFontTx/>
              <a:buNone/>
            </a:pPr>
            <a:r>
              <a:rPr lang="en-US" altLang="en-US" sz="800" dirty="0">
                <a:latin typeface="Arial" panose="020B0604020202020204" pitchFamily="34" charset="0"/>
                <a:cs typeface="Arial" panose="020B0604020202020204" pitchFamily="34" charset="0"/>
              </a:rPr>
              <a:t>Individuals who are deaf, hard of hearing or have speech disabilities may contact USDA through the Federal Relay Service at (800) 877-8339; or (800) 845-6136 (in Spanish).</a:t>
            </a:r>
          </a:p>
          <a:p>
            <a:pPr eaLnBrk="1" hangingPunct="1">
              <a:spcBef>
                <a:spcPct val="0"/>
              </a:spcBef>
              <a:buFontTx/>
              <a:buNone/>
            </a:pPr>
            <a:r>
              <a:rPr lang="en-US" altLang="en-US" sz="800" dirty="0">
                <a:latin typeface="Arial" panose="020B0604020202020204" pitchFamily="34" charset="0"/>
                <a:cs typeface="Arial" panose="020B0604020202020204" pitchFamily="34" charset="0"/>
              </a:rPr>
              <a:t> </a:t>
            </a:r>
          </a:p>
          <a:p>
            <a:pPr eaLnBrk="1" hangingPunct="1">
              <a:spcBef>
                <a:spcPct val="0"/>
              </a:spcBef>
              <a:buFontTx/>
              <a:buNone/>
            </a:pPr>
            <a:r>
              <a:rPr lang="en-US" altLang="en-US" sz="800" dirty="0">
                <a:latin typeface="Arial" panose="020B0604020202020204" pitchFamily="34" charset="0"/>
                <a:cs typeface="Arial" panose="020B0604020202020204" pitchFamily="34" charset="0"/>
              </a:rPr>
              <a:t>USDA is an equal opportunity provider and employer.”</a:t>
            </a:r>
          </a:p>
          <a:p>
            <a:pPr eaLnBrk="1" hangingPunct="1">
              <a:spcBef>
                <a:spcPct val="0"/>
              </a:spcBef>
              <a:buFontTx/>
              <a:buNone/>
            </a:pPr>
            <a:endParaRPr lang="en-US" altLang="en-US" sz="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pic>
        <p:nvPicPr>
          <p:cNvPr id="5122" name="Picture 10" descr="C:\My Documents\pictures\bkfstpancakes.jpg">
            <a:extLst>
              <a:ext uri="{FF2B5EF4-FFF2-40B4-BE49-F238E27FC236}">
                <a16:creationId xmlns:a16="http://schemas.microsoft.com/office/drawing/2014/main" id="{EEF17D2E-9D9E-475D-8D16-4940BC2243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3592677"/>
            <a:ext cx="29718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 Box 20">
            <a:extLst>
              <a:ext uri="{FF2B5EF4-FFF2-40B4-BE49-F238E27FC236}">
                <a16:creationId xmlns:a16="http://schemas.microsoft.com/office/drawing/2014/main" id="{FF5DC3A6-18F6-44AE-8821-A0EB5F1A8F58}"/>
              </a:ext>
            </a:extLst>
          </p:cNvPr>
          <p:cNvSpPr txBox="1">
            <a:spLocks noChangeArrowheads="1"/>
          </p:cNvSpPr>
          <p:nvPr/>
        </p:nvSpPr>
        <p:spPr bwMode="auto">
          <a:xfrm>
            <a:off x="3352802" y="131762"/>
            <a:ext cx="3352800" cy="1703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50000"/>
              </a:spcBef>
              <a:buFontTx/>
              <a:buNone/>
            </a:pPr>
            <a:r>
              <a:rPr lang="en-US" altLang="en-US" sz="1300" b="1" dirty="0"/>
              <a:t>School Breakfast</a:t>
            </a:r>
          </a:p>
          <a:p>
            <a:pPr eaLnBrk="1" hangingPunct="1">
              <a:spcBef>
                <a:spcPct val="50000"/>
              </a:spcBef>
              <a:buFontTx/>
              <a:buNone/>
            </a:pPr>
            <a:r>
              <a:rPr lang="en-US" altLang="en-US" sz="900" dirty="0">
                <a:latin typeface="Arial" panose="020B0604020202020204" pitchFamily="34" charset="0"/>
                <a:cs typeface="Arial" panose="020B0604020202020204" pitchFamily="34" charset="0"/>
              </a:rPr>
              <a:t>The School Breakfast Program (SBP) was established in 1966.  School districts receive federal reimbursement for each school breakfast served that meets the U.S. Department of Agriculture’s nutrition guidelines.</a:t>
            </a:r>
          </a:p>
          <a:p>
            <a:pPr eaLnBrk="1" hangingPunct="1">
              <a:spcBef>
                <a:spcPct val="50000"/>
              </a:spcBef>
              <a:buFontTx/>
              <a:buNone/>
            </a:pPr>
            <a:r>
              <a:rPr lang="en-US" altLang="en-US" sz="900" dirty="0">
                <a:latin typeface="Arial" panose="020B0604020202020204" pitchFamily="34" charset="0"/>
                <a:cs typeface="Arial" panose="020B0604020202020204" pitchFamily="34" charset="0"/>
              </a:rPr>
              <a:t>Studies show that children who participate in the School Breakfast Program have significantly higher standardized achievement test scores than non-participants.  Children with access to school breakfast also had significantly reduced absence and tardiness rates</a:t>
            </a:r>
            <a:r>
              <a:rPr lang="en-US" altLang="en-US" sz="1000" dirty="0"/>
              <a:t>.</a:t>
            </a:r>
          </a:p>
        </p:txBody>
      </p:sp>
      <p:sp>
        <p:nvSpPr>
          <p:cNvPr id="5124" name="Text Box 22">
            <a:extLst>
              <a:ext uri="{FF2B5EF4-FFF2-40B4-BE49-F238E27FC236}">
                <a16:creationId xmlns:a16="http://schemas.microsoft.com/office/drawing/2014/main" id="{135974B4-0D23-40FF-91A0-AF1EE25709A6}"/>
              </a:ext>
            </a:extLst>
          </p:cNvPr>
          <p:cNvSpPr txBox="1">
            <a:spLocks noChangeArrowheads="1"/>
          </p:cNvSpPr>
          <p:nvPr/>
        </p:nvSpPr>
        <p:spPr bwMode="auto">
          <a:xfrm>
            <a:off x="152400" y="152400"/>
            <a:ext cx="3200400" cy="4996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50000"/>
              </a:spcBef>
              <a:buFontTx/>
              <a:buNone/>
            </a:pPr>
            <a:r>
              <a:rPr lang="en-US" altLang="en-US" sz="1300" b="1" dirty="0"/>
              <a:t>National School Lunch</a:t>
            </a:r>
          </a:p>
          <a:p>
            <a:pPr eaLnBrk="1" hangingPunct="1">
              <a:spcBef>
                <a:spcPct val="50000"/>
              </a:spcBef>
              <a:buFontTx/>
              <a:buNone/>
            </a:pPr>
            <a:r>
              <a:rPr lang="en-US" altLang="en-US" sz="1000" dirty="0">
                <a:latin typeface="Arial" panose="020B0604020202020204" pitchFamily="34" charset="0"/>
                <a:cs typeface="Arial" panose="020B0604020202020204" pitchFamily="34" charset="0"/>
              </a:rPr>
              <a:t>The National School Lunch Program (NSLP) was conceived in 1946 as a “measure of national security to safeguard the health and well-being of the Nation’s children.” School districts receive federal reimbursement for each school lunch served that meets the United States Department of Agriculture nutrition guidelines.  These guidelines promote meal quality while commodity donations help the farmer and help schools keep down meal prices.</a:t>
            </a:r>
          </a:p>
          <a:p>
            <a:pPr eaLnBrk="1" hangingPunct="1">
              <a:spcBef>
                <a:spcPct val="50000"/>
              </a:spcBef>
              <a:buFontTx/>
              <a:buNone/>
            </a:pPr>
            <a:r>
              <a:rPr lang="en-US" altLang="en-US" sz="1000" dirty="0">
                <a:latin typeface="Arial" panose="020B0604020202020204" pitchFamily="34" charset="0"/>
                <a:cs typeface="Arial" panose="020B0604020202020204" pitchFamily="34" charset="0"/>
              </a:rPr>
              <a:t>Our lunch meals are planned on a three-week menu cycle at the elementary school and a three-week cycle at the high school Federal regulations require that we offer minimum portion sizes of meat, fruit and/or vegetable, grains/breads and fluid milk during every lunch meal service. The portion sizes are designed to meet the needs of growing children and, as a rule, we increase the sizes as the children grow older. We offer 100 % whole grains 10 -12 servings for the 9 – 12 graders, and 6-8 for K-5 grades a week and we offer fresh fruits and vegetables every day.  The menu cycle provides for variety and allows us to make the most efficient use of the donated commodities, especially seasonal fresh fruits . We offer  1% white also Fat Free flavored milk as well as 100% fruit and vegetable juices.</a:t>
            </a:r>
          </a:p>
          <a:p>
            <a:pPr eaLnBrk="1" hangingPunct="1">
              <a:spcBef>
                <a:spcPct val="50000"/>
              </a:spcBef>
              <a:buFontTx/>
              <a:buNone/>
            </a:pPr>
            <a:r>
              <a:rPr lang="en-US" altLang="en-US" sz="1000" dirty="0">
                <a:latin typeface="Arial" panose="020B0604020202020204" pitchFamily="34" charset="0"/>
                <a:cs typeface="Arial" panose="020B0604020202020204" pitchFamily="34" charset="0"/>
              </a:rPr>
              <a:t>An analysis of our lunch menus is found elsewhere in this report card. The table below provides a synopsis of the lunch program, including participation and financial data</a:t>
            </a:r>
            <a:r>
              <a:rPr lang="en-US" altLang="en-US" sz="1000" dirty="0"/>
              <a:t>.</a:t>
            </a:r>
          </a:p>
        </p:txBody>
      </p:sp>
      <p:graphicFrame>
        <p:nvGraphicFramePr>
          <p:cNvPr id="3275" name="Group 203">
            <a:extLst>
              <a:ext uri="{FF2B5EF4-FFF2-40B4-BE49-F238E27FC236}">
                <a16:creationId xmlns:a16="http://schemas.microsoft.com/office/drawing/2014/main" id="{3F18D853-EE35-4F9C-9A5E-F83A293B49B9}"/>
              </a:ext>
            </a:extLst>
          </p:cNvPr>
          <p:cNvGraphicFramePr>
            <a:graphicFrameLocks noGrp="1"/>
          </p:cNvGraphicFramePr>
          <p:nvPr>
            <p:extLst>
              <p:ext uri="{D42A27DB-BD31-4B8C-83A1-F6EECF244321}">
                <p14:modId xmlns:p14="http://schemas.microsoft.com/office/powerpoint/2010/main" val="2422943883"/>
              </p:ext>
            </p:extLst>
          </p:nvPr>
        </p:nvGraphicFramePr>
        <p:xfrm>
          <a:off x="3581400" y="1886625"/>
          <a:ext cx="3048000" cy="1532663"/>
        </p:xfrm>
        <a:graphic>
          <a:graphicData uri="http://schemas.openxmlformats.org/drawingml/2006/table">
            <a:tbl>
              <a:tblPr/>
              <a:tblGrid>
                <a:gridCol w="1571625">
                  <a:extLst>
                    <a:ext uri="{9D8B030D-6E8A-4147-A177-3AD203B41FA5}">
                      <a16:colId xmlns:a16="http://schemas.microsoft.com/office/drawing/2014/main" val="20000"/>
                    </a:ext>
                  </a:extLst>
                </a:gridCol>
                <a:gridCol w="1476375">
                  <a:extLst>
                    <a:ext uri="{9D8B030D-6E8A-4147-A177-3AD203B41FA5}">
                      <a16:colId xmlns:a16="http://schemas.microsoft.com/office/drawing/2014/main" val="20001"/>
                    </a:ext>
                  </a:extLst>
                </a:gridCol>
              </a:tblGrid>
              <a:tr h="238910">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Federal Reimbursement</a:t>
                      </a:r>
                    </a:p>
                  </a:txBody>
                  <a:tcPr marL="101870" marR="101870" marT="50886" marB="5088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$ 138,629.25</a:t>
                      </a:r>
                    </a:p>
                  </a:txBody>
                  <a:tcPr marL="101870" marR="101870" marT="50886" marB="508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8910">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Schools Participating</a:t>
                      </a:r>
                    </a:p>
                  </a:txBody>
                  <a:tcPr marL="101870" marR="101870" marT="50886" marB="5088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2</a:t>
                      </a:r>
                    </a:p>
                  </a:txBody>
                  <a:tcPr marL="101870" marR="101870" marT="50886" marB="508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8910">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Total Breakfasts Served</a:t>
                      </a:r>
                    </a:p>
                  </a:txBody>
                  <a:tcPr marL="101870" marR="101870" marT="50886" marB="5088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49,775</a:t>
                      </a:r>
                    </a:p>
                  </a:txBody>
                  <a:tcPr marL="101870" marR="101870" marT="50886" marB="508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8910">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Average Daily Participation</a:t>
                      </a:r>
                    </a:p>
                  </a:txBody>
                  <a:tcPr marL="101870" marR="101870" marT="50886" marB="5088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280</a:t>
                      </a:r>
                    </a:p>
                  </a:txBody>
                  <a:tcPr marL="101870" marR="101870" marT="50886" marB="508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15975">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Breakfast Prices</a:t>
                      </a:r>
                    </a:p>
                  </a:txBody>
                  <a:tcPr marL="101870" marR="101870" marT="50886" marB="5088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1019175"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Adult Price $2.50  </a:t>
                      </a:r>
                    </a:p>
                    <a:p>
                      <a:pPr marL="0" marR="0" lvl="0" indent="0" algn="r" defTabSz="1019175"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All Students receive breakfast at no charge</a:t>
                      </a:r>
                    </a:p>
                  </a:txBody>
                  <a:tcPr marL="101870" marR="101870" marT="50886" marB="5088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5145" name="Text Box 86">
            <a:extLst>
              <a:ext uri="{FF2B5EF4-FFF2-40B4-BE49-F238E27FC236}">
                <a16:creationId xmlns:a16="http://schemas.microsoft.com/office/drawing/2014/main" id="{15526807-C746-4CFD-9ED9-23A045F6CEBA}"/>
              </a:ext>
            </a:extLst>
          </p:cNvPr>
          <p:cNvSpPr txBox="1">
            <a:spLocks noChangeArrowheads="1"/>
          </p:cNvSpPr>
          <p:nvPr/>
        </p:nvSpPr>
        <p:spPr bwMode="auto">
          <a:xfrm>
            <a:off x="3471862" y="5375347"/>
            <a:ext cx="3267075" cy="1303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50000"/>
              </a:spcBef>
              <a:buFontTx/>
              <a:buNone/>
            </a:pPr>
            <a:r>
              <a:rPr lang="en-US" altLang="en-US" sz="1300" b="1" dirty="0"/>
              <a:t>After-School Snack Program</a:t>
            </a:r>
          </a:p>
          <a:p>
            <a:pPr eaLnBrk="1" hangingPunct="1">
              <a:spcBef>
                <a:spcPct val="50000"/>
              </a:spcBef>
              <a:buFontTx/>
              <a:buNone/>
            </a:pPr>
            <a:r>
              <a:rPr lang="en-US" altLang="en-US" sz="1000" dirty="0">
                <a:latin typeface="Arial" panose="020B0604020202020204" pitchFamily="34" charset="0"/>
                <a:cs typeface="Arial" panose="020B0604020202020204" pitchFamily="34" charset="0"/>
              </a:rPr>
              <a:t>The After-School Snack Program allows after-school care programs with regularly scheduled activities in an organized, structured environment to provide and claim reimbursement for snacks served to school-age children. They have UMC provide them with a supper when they are having program.</a:t>
            </a:r>
          </a:p>
        </p:txBody>
      </p:sp>
      <p:graphicFrame>
        <p:nvGraphicFramePr>
          <p:cNvPr id="3295" name="Group 223">
            <a:extLst>
              <a:ext uri="{FF2B5EF4-FFF2-40B4-BE49-F238E27FC236}">
                <a16:creationId xmlns:a16="http://schemas.microsoft.com/office/drawing/2014/main" id="{39B14E71-B07B-4E64-93F8-1969C45813F4}"/>
              </a:ext>
            </a:extLst>
          </p:cNvPr>
          <p:cNvGraphicFramePr>
            <a:graphicFrameLocks noGrp="1"/>
          </p:cNvGraphicFramePr>
          <p:nvPr>
            <p:extLst>
              <p:ext uri="{D42A27DB-BD31-4B8C-83A1-F6EECF244321}">
                <p14:modId xmlns:p14="http://schemas.microsoft.com/office/powerpoint/2010/main" val="1275216984"/>
              </p:ext>
            </p:extLst>
          </p:nvPr>
        </p:nvGraphicFramePr>
        <p:xfrm>
          <a:off x="3657600" y="6808788"/>
          <a:ext cx="2895600" cy="799622"/>
        </p:xfrm>
        <a:graphic>
          <a:graphicData uri="http://schemas.openxmlformats.org/drawingml/2006/table">
            <a:tbl>
              <a:tblPr/>
              <a:tblGrid>
                <a:gridCol w="1492250">
                  <a:extLst>
                    <a:ext uri="{9D8B030D-6E8A-4147-A177-3AD203B41FA5}">
                      <a16:colId xmlns:a16="http://schemas.microsoft.com/office/drawing/2014/main" val="20000"/>
                    </a:ext>
                  </a:extLst>
                </a:gridCol>
                <a:gridCol w="1403350">
                  <a:extLst>
                    <a:ext uri="{9D8B030D-6E8A-4147-A177-3AD203B41FA5}">
                      <a16:colId xmlns:a16="http://schemas.microsoft.com/office/drawing/2014/main" val="20001"/>
                    </a:ext>
                  </a:extLst>
                </a:gridCol>
              </a:tblGrid>
              <a:tr h="238754">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Federal Reimbursement</a:t>
                      </a:r>
                    </a:p>
                  </a:txBody>
                  <a:tcPr marL="101870" marR="101870" marT="50876" marB="5087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$14,399</a:t>
                      </a:r>
                    </a:p>
                  </a:txBody>
                  <a:tcPr marL="101870" marR="101870" marT="50876" marB="5087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58464">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Total Snacks Served</a:t>
                      </a:r>
                    </a:p>
                  </a:txBody>
                  <a:tcPr marL="101870" marR="101870" marT="50876" marB="5087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11,900</a:t>
                      </a:r>
                    </a:p>
                  </a:txBody>
                  <a:tcPr marL="101870" marR="101870" marT="50876" marB="5087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8700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Average Daily Participation</a:t>
                      </a:r>
                    </a:p>
                  </a:txBody>
                  <a:tcPr marL="101870" marR="101870" marT="50876" marB="5087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103</a:t>
                      </a:r>
                    </a:p>
                  </a:txBody>
                  <a:tcPr marL="101870" marR="101870" marT="50876" marB="5087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graphicFrame>
        <p:nvGraphicFramePr>
          <p:cNvPr id="3288" name="Group 216">
            <a:extLst>
              <a:ext uri="{FF2B5EF4-FFF2-40B4-BE49-F238E27FC236}">
                <a16:creationId xmlns:a16="http://schemas.microsoft.com/office/drawing/2014/main" id="{4568D0E9-D99C-47EE-A5DB-6209F8BD09D4}"/>
              </a:ext>
            </a:extLst>
          </p:cNvPr>
          <p:cNvGraphicFramePr>
            <a:graphicFrameLocks noGrp="1"/>
          </p:cNvGraphicFramePr>
          <p:nvPr>
            <p:extLst>
              <p:ext uri="{D42A27DB-BD31-4B8C-83A1-F6EECF244321}">
                <p14:modId xmlns:p14="http://schemas.microsoft.com/office/powerpoint/2010/main" val="2729214232"/>
              </p:ext>
            </p:extLst>
          </p:nvPr>
        </p:nvGraphicFramePr>
        <p:xfrm>
          <a:off x="155864" y="5100210"/>
          <a:ext cx="3124200" cy="2633008"/>
        </p:xfrm>
        <a:graphic>
          <a:graphicData uri="http://schemas.openxmlformats.org/drawingml/2006/table">
            <a:tbl>
              <a:tblPr/>
              <a:tblGrid>
                <a:gridCol w="1995488">
                  <a:extLst>
                    <a:ext uri="{9D8B030D-6E8A-4147-A177-3AD203B41FA5}">
                      <a16:colId xmlns:a16="http://schemas.microsoft.com/office/drawing/2014/main" val="20000"/>
                    </a:ext>
                  </a:extLst>
                </a:gridCol>
                <a:gridCol w="1128712">
                  <a:extLst>
                    <a:ext uri="{9D8B030D-6E8A-4147-A177-3AD203B41FA5}">
                      <a16:colId xmlns:a16="http://schemas.microsoft.com/office/drawing/2014/main" val="20001"/>
                    </a:ext>
                  </a:extLst>
                </a:gridCol>
              </a:tblGrid>
              <a:tr h="23905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Federal Reimbursement</a:t>
                      </a:r>
                    </a:p>
                  </a:txBody>
                  <a:tcPr marL="101870" marR="101870" marT="50943" marB="5094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349,514.00</a:t>
                      </a:r>
                      <a:endParaRPr kumimoji="0" lang="en-US" sz="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101870" marR="101870" marT="50943" marB="5094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905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Schools Participating</a:t>
                      </a:r>
                    </a:p>
                  </a:txBody>
                  <a:tcPr marL="101870" marR="101870" marT="50943" marB="5094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9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2</a:t>
                      </a:r>
                    </a:p>
                  </a:txBody>
                  <a:tcPr marL="101870" marR="101870" marT="50943" marB="5094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905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Total Lunches Served</a:t>
                      </a:r>
                    </a:p>
                  </a:txBody>
                  <a:tcPr marL="101870" marR="101870" marT="50943" marB="5094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78,540</a:t>
                      </a:r>
                    </a:p>
                  </a:txBody>
                  <a:tcPr marL="101870" marR="101870" marT="50943" marB="5094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905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Average Daily Participation</a:t>
                      </a:r>
                    </a:p>
                  </a:txBody>
                  <a:tcPr marL="101870" marR="101870" marT="50943" marB="5094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460</a:t>
                      </a:r>
                    </a:p>
                  </a:txBody>
                  <a:tcPr marL="101870" marR="101870" marT="50943" marB="5094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3905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Cost of Food Used</a:t>
                      </a:r>
                    </a:p>
                  </a:txBody>
                  <a:tcPr marL="101870" marR="101870" marT="50943" marB="5094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$170,521.00  </a:t>
                      </a:r>
                    </a:p>
                  </a:txBody>
                  <a:tcPr marL="101870" marR="101870" marT="50943" marB="5094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3905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Students receiving Free Meals</a:t>
                      </a:r>
                    </a:p>
                  </a:txBody>
                  <a:tcPr marL="101870" marR="101870" marT="50943" marB="5094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All</a:t>
                      </a: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txBody>
                  <a:tcPr marL="101870" marR="101870" marT="50943" marB="5094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4217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CEP  Approved </a:t>
                      </a:r>
                    </a:p>
                  </a:txBody>
                  <a:tcPr marL="101870" marR="101870" marT="50943" marB="5094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91 %  </a:t>
                      </a:r>
                    </a:p>
                  </a:txBody>
                  <a:tcPr marL="101870" marR="101870" marT="50943" marB="5094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39056">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Identified Students approved   ISP</a:t>
                      </a:r>
                    </a:p>
                  </a:txBody>
                  <a:tcPr marL="101870" marR="101870" marT="50943" marB="5094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1019175"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56.70 %</a:t>
                      </a:r>
                    </a:p>
                  </a:txBody>
                  <a:tcPr marL="101870" marR="101870" marT="50943" marB="5094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516482">
                <a:tc>
                  <a:txBody>
                    <a:bodyPr/>
                    <a:lstStyle/>
                    <a:p>
                      <a:pPr marL="0" marR="0" lvl="0" indent="0" algn="l" defTabSz="1019175" rtl="0" eaLnBrk="1" fontAlgn="base" latinLnBrk="0" hangingPunct="1">
                        <a:lnSpc>
                          <a:spcPct val="100000"/>
                        </a:lnSpc>
                        <a:spcBef>
                          <a:spcPct val="20000"/>
                        </a:spcBef>
                        <a:spcAft>
                          <a:spcPct val="0"/>
                        </a:spcAft>
                        <a:buClrTx/>
                        <a:buSzTx/>
                        <a:buFontTx/>
                        <a:buNone/>
                        <a:tabLst/>
                      </a:pPr>
                      <a:r>
                        <a:rPr kumimoji="0" lang="en-US" sz="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Lunch Prices</a:t>
                      </a:r>
                    </a:p>
                  </a:txBody>
                  <a:tcPr marL="101870" marR="101870" marT="50943" marB="5094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1019175"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Adult:  $ 4.00</a:t>
                      </a:r>
                    </a:p>
                    <a:p>
                      <a:pPr marL="0" marR="0" lvl="0" indent="0" algn="r" defTabSz="1019175" rtl="0" eaLnBrk="1" fontAlgn="base" latinLnBrk="0" hangingPunct="1">
                        <a:lnSpc>
                          <a:spcPct val="100000"/>
                        </a:lnSpc>
                        <a:spcBef>
                          <a:spcPct val="20000"/>
                        </a:spcBef>
                        <a:spcAft>
                          <a:spcPct val="0"/>
                        </a:spcAft>
                        <a:buClrTx/>
                        <a:buSzTx/>
                        <a:buFontTx/>
                        <a:buNone/>
                        <a:tabLst/>
                      </a:pPr>
                      <a:r>
                        <a:rPr kumimoji="0" lang="en-US" sz="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All students received lunch at no charge</a:t>
                      </a:r>
                    </a:p>
                  </a:txBody>
                  <a:tcPr marL="101870" marR="101870" marT="50943" marB="5094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sp>
        <p:nvSpPr>
          <p:cNvPr id="5192" name="Text Box 179">
            <a:extLst>
              <a:ext uri="{FF2B5EF4-FFF2-40B4-BE49-F238E27FC236}">
                <a16:creationId xmlns:a16="http://schemas.microsoft.com/office/drawing/2014/main" id="{54B68FE4-98BA-4AA5-B58E-015032F10DCE}"/>
              </a:ext>
            </a:extLst>
          </p:cNvPr>
          <p:cNvSpPr txBox="1">
            <a:spLocks noChangeArrowheads="1"/>
          </p:cNvSpPr>
          <p:nvPr/>
        </p:nvSpPr>
        <p:spPr bwMode="auto">
          <a:xfrm>
            <a:off x="7086600" y="5638800"/>
            <a:ext cx="2667000" cy="2072635"/>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eaLnBrk="1" hangingPunct="1">
              <a:spcBef>
                <a:spcPct val="50000"/>
              </a:spcBef>
              <a:buFontTx/>
              <a:buNone/>
            </a:pPr>
            <a:r>
              <a:rPr lang="en-US" altLang="en-US" sz="800" dirty="0">
                <a:latin typeface="Arial" panose="020B0604020202020204" pitchFamily="34" charset="0"/>
                <a:cs typeface="Arial" panose="020B0604020202020204" pitchFamily="34" charset="0"/>
              </a:rPr>
              <a:t>A USDA study showed students who eat school meals are more likely to consume milk, meats, grain mixtures and vegetables compared to students who did not, including students who brought meals from home.  Also, students who eat school meals have higher intakes of some vitamins and minerals, including calcium and Vitamin A -- nutrients that tend to be “problem nutrients” for kids.</a:t>
            </a:r>
          </a:p>
          <a:p>
            <a:pPr eaLnBrk="1" hangingPunct="1">
              <a:spcBef>
                <a:spcPct val="50000"/>
              </a:spcBef>
              <a:buFontTx/>
              <a:buNone/>
            </a:pPr>
            <a:r>
              <a:rPr lang="en-US" altLang="en-US" sz="800" dirty="0">
                <a:latin typeface="Arial" panose="020B0604020202020204" pitchFamily="34" charset="0"/>
                <a:cs typeface="Arial" panose="020B0604020202020204" pitchFamily="34" charset="0"/>
              </a:rPr>
              <a:t>Cost-wise, schools work very hard to make sure that school meals are a good value.  Take a look at the number of items typically offered to students at lunch -- an entrée, two servings of fruits and vegetables, a bread or grain item and 8 ounces of milk.  It takes a real balancing act to beat that value with a bag lunch.</a:t>
            </a:r>
          </a:p>
          <a:p>
            <a:pPr algn="r" eaLnBrk="1" hangingPunct="1">
              <a:spcBef>
                <a:spcPct val="50000"/>
              </a:spcBef>
              <a:buFontTx/>
              <a:buNone/>
            </a:pPr>
            <a:r>
              <a:rPr lang="en-US" altLang="en-US" sz="800" i="1" dirty="0">
                <a:latin typeface="Arial" panose="020B0604020202020204" pitchFamily="34" charset="0"/>
                <a:cs typeface="Arial" panose="020B0604020202020204" pitchFamily="34" charset="0"/>
              </a:rPr>
              <a:t>--National Dairy Council</a:t>
            </a:r>
          </a:p>
        </p:txBody>
      </p:sp>
      <p:sp>
        <p:nvSpPr>
          <p:cNvPr id="5193" name="Text Box 180">
            <a:extLst>
              <a:ext uri="{FF2B5EF4-FFF2-40B4-BE49-F238E27FC236}">
                <a16:creationId xmlns:a16="http://schemas.microsoft.com/office/drawing/2014/main" id="{0078E54B-BCB8-45C1-9185-DA3BE75516BB}"/>
              </a:ext>
            </a:extLst>
          </p:cNvPr>
          <p:cNvSpPr txBox="1">
            <a:spLocks noChangeArrowheads="1"/>
          </p:cNvSpPr>
          <p:nvPr/>
        </p:nvSpPr>
        <p:spPr bwMode="auto">
          <a:xfrm>
            <a:off x="7086600" y="3295650"/>
            <a:ext cx="2743200" cy="2318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870" tIns="50935" rIns="101870" bIns="50935">
            <a:spAutoFit/>
          </a:bodyPr>
          <a:lstStyle>
            <a:lvl1pPr defTabSz="1019175">
              <a:spcBef>
                <a:spcPct val="20000"/>
              </a:spcBef>
              <a:buChar char="•"/>
              <a:defRPr sz="3600">
                <a:solidFill>
                  <a:schemeClr val="tx1"/>
                </a:solidFill>
                <a:latin typeface="Times New Roman" panose="02020603050405020304" pitchFamily="18" charset="0"/>
              </a:defRPr>
            </a:lvl1pPr>
            <a:lvl2pPr marL="742950" indent="-285750" defTabSz="1019175">
              <a:spcBef>
                <a:spcPct val="20000"/>
              </a:spcBef>
              <a:buChar char="–"/>
              <a:defRPr sz="3100">
                <a:solidFill>
                  <a:schemeClr val="tx1"/>
                </a:solidFill>
                <a:latin typeface="Times New Roman" panose="02020603050405020304" pitchFamily="18" charset="0"/>
              </a:defRPr>
            </a:lvl2pPr>
            <a:lvl3pPr marL="1143000" indent="-228600" defTabSz="1019175">
              <a:spcBef>
                <a:spcPct val="20000"/>
              </a:spcBef>
              <a:buChar char="•"/>
              <a:defRPr sz="2700">
                <a:solidFill>
                  <a:schemeClr val="tx1"/>
                </a:solidFill>
                <a:latin typeface="Times New Roman" panose="02020603050405020304" pitchFamily="18" charset="0"/>
              </a:defRPr>
            </a:lvl3pPr>
            <a:lvl4pPr marL="1600200" indent="-228600" defTabSz="1019175">
              <a:spcBef>
                <a:spcPct val="20000"/>
              </a:spcBef>
              <a:buChar char="–"/>
              <a:defRPr sz="2200">
                <a:solidFill>
                  <a:schemeClr val="tx1"/>
                </a:solidFill>
                <a:latin typeface="Times New Roman" panose="02020603050405020304" pitchFamily="18" charset="0"/>
              </a:defRPr>
            </a:lvl4pPr>
            <a:lvl5pPr marL="2057400" indent="-228600" defTabSz="1019175">
              <a:spcBef>
                <a:spcPct val="20000"/>
              </a:spcBef>
              <a:buChar char="»"/>
              <a:defRPr sz="2200">
                <a:solidFill>
                  <a:schemeClr val="tx1"/>
                </a:solidFill>
                <a:latin typeface="Times New Roman" panose="02020603050405020304" pitchFamily="18" charset="0"/>
              </a:defRPr>
            </a:lvl5pPr>
            <a:lvl6pPr marL="25146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defTabSz="1019175"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50000"/>
              </a:spcBef>
              <a:buFontTx/>
              <a:buNone/>
            </a:pPr>
            <a:r>
              <a:rPr lang="en-US" altLang="en-US" sz="900" dirty="0">
                <a:latin typeface="Arial" panose="020B0604020202020204" pitchFamily="34" charset="0"/>
                <a:cs typeface="Arial" panose="020B0604020202020204" pitchFamily="34" charset="0"/>
              </a:rPr>
              <a:t>We do not contract with retail establishments to provide entrée items, such as pizza and sub sandwiches. Food and beverage items that are sold as extras on the cafeteria lines or through vending machines or school stores all meet the minimum nutritional standards required by the Kentucky Board of Education. These standards are designed to limit access to items with little or no nutrient density. No sales from school stores take place until 30 minutes after the lunch period ends. Currently the only vending machine the high school is a bottled water vending machine.  Smart Snacks have been sold since the rule was introduced, also know as the “Healthy, Hunger-Free Kids Act of 2010 “ another step to insure USDA nutrition standards in our school district.</a:t>
            </a:r>
          </a:p>
        </p:txBody>
      </p:sp>
      <p:sp>
        <p:nvSpPr>
          <p:cNvPr id="5194" name="Text Box 201">
            <a:extLst>
              <a:ext uri="{FF2B5EF4-FFF2-40B4-BE49-F238E27FC236}">
                <a16:creationId xmlns:a16="http://schemas.microsoft.com/office/drawing/2014/main" id="{2F3916E5-CC30-4265-99AD-399FC73866AB}"/>
              </a:ext>
            </a:extLst>
          </p:cNvPr>
          <p:cNvSpPr txBox="1">
            <a:spLocks noChangeArrowheads="1"/>
          </p:cNvSpPr>
          <p:nvPr/>
        </p:nvSpPr>
        <p:spPr bwMode="auto">
          <a:xfrm>
            <a:off x="6934200" y="228600"/>
            <a:ext cx="2895600"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600">
                <a:solidFill>
                  <a:schemeClr val="tx1"/>
                </a:solidFill>
                <a:latin typeface="Times New Roman" panose="02020603050405020304" pitchFamily="18" charset="0"/>
              </a:defRPr>
            </a:lvl1pPr>
            <a:lvl2pPr marL="742950" indent="-285750">
              <a:spcBef>
                <a:spcPct val="20000"/>
              </a:spcBef>
              <a:buChar char="–"/>
              <a:defRPr sz="3100">
                <a:solidFill>
                  <a:schemeClr val="tx1"/>
                </a:solidFill>
                <a:latin typeface="Times New Roman" panose="02020603050405020304" pitchFamily="18" charset="0"/>
              </a:defRPr>
            </a:lvl2pPr>
            <a:lvl3pPr marL="1143000" indent="-228600">
              <a:spcBef>
                <a:spcPct val="20000"/>
              </a:spcBef>
              <a:buChar char="•"/>
              <a:defRPr sz="2700">
                <a:solidFill>
                  <a:schemeClr val="tx1"/>
                </a:solidFill>
                <a:latin typeface="Times New Roman" panose="02020603050405020304" pitchFamily="18" charset="0"/>
              </a:defRPr>
            </a:lvl3pPr>
            <a:lvl4pPr marL="1600200" indent="-228600">
              <a:spcBef>
                <a:spcPct val="20000"/>
              </a:spcBef>
              <a:buChar char="–"/>
              <a:defRPr sz="2200">
                <a:solidFill>
                  <a:schemeClr val="tx1"/>
                </a:solidFill>
                <a:latin typeface="Times New Roman" panose="02020603050405020304" pitchFamily="18" charset="0"/>
              </a:defRPr>
            </a:lvl4pPr>
            <a:lvl5pPr marL="2057400" indent="-228600">
              <a:spcBef>
                <a:spcPct val="20000"/>
              </a:spcBef>
              <a:buChar char="»"/>
              <a:defRPr sz="22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2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2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2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200">
                <a:solidFill>
                  <a:schemeClr val="tx1"/>
                </a:solidFill>
                <a:latin typeface="Times New Roman" panose="02020603050405020304" pitchFamily="18" charset="0"/>
              </a:defRPr>
            </a:lvl9pPr>
          </a:lstStyle>
          <a:p>
            <a:pPr algn="ctr" eaLnBrk="1" hangingPunct="1">
              <a:spcBef>
                <a:spcPct val="50000"/>
              </a:spcBef>
              <a:buFontTx/>
              <a:buNone/>
            </a:pPr>
            <a:r>
              <a:rPr lang="en-US" altLang="en-US" sz="800" dirty="0">
                <a:latin typeface="Arial" panose="020B0604020202020204" pitchFamily="34" charset="0"/>
                <a:cs typeface="Arial" panose="020B0604020202020204" pitchFamily="34" charset="0"/>
              </a:rPr>
              <a:t>“Protecting children’s health and cognitive development may be the best way to build a strong America.”</a:t>
            </a:r>
          </a:p>
          <a:p>
            <a:pPr algn="ctr" eaLnBrk="1" hangingPunct="1">
              <a:spcBef>
                <a:spcPct val="50000"/>
              </a:spcBef>
              <a:buFontTx/>
              <a:buNone/>
            </a:pPr>
            <a:r>
              <a:rPr lang="en-US" altLang="en-US" sz="800" i="1" dirty="0">
                <a:latin typeface="Arial" panose="020B0604020202020204" pitchFamily="34" charset="0"/>
                <a:cs typeface="Arial" panose="020B0604020202020204" pitchFamily="34" charset="0"/>
              </a:rPr>
              <a:t>-- Dr. J. Larry Brown, Tufts University School of Nutrition</a:t>
            </a:r>
          </a:p>
        </p:txBody>
      </p:sp>
      <p:pic>
        <p:nvPicPr>
          <p:cNvPr id="5195" name="Picture 206" descr="G:\khammond\My Pictures\kidsmilk.jpg">
            <a:extLst>
              <a:ext uri="{FF2B5EF4-FFF2-40B4-BE49-F238E27FC236}">
                <a16:creationId xmlns:a16="http://schemas.microsoft.com/office/drawing/2014/main" id="{F9F35D0C-A711-46B7-B1DE-638B2D04D5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1400" y="762000"/>
            <a:ext cx="202247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8457</TotalTime>
  <Words>1555</Words>
  <Application>Microsoft Office PowerPoint</Application>
  <PresentationFormat>Custom</PresentationFormat>
  <Paragraphs>140</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Times New Roman</vt:lpstr>
      <vt:lpstr>Default Design</vt:lpstr>
      <vt:lpstr>PowerPoint Presentation</vt:lpstr>
      <vt:lpstr>PowerPoint Presentation</vt:lpstr>
    </vt:vector>
  </TitlesOfParts>
  <Company>Kentucky Department of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khammond</dc:creator>
  <cp:lastModifiedBy>Koeninger, Christine</cp:lastModifiedBy>
  <cp:revision>109</cp:revision>
  <cp:lastPrinted>2024-01-08T18:45:44Z</cp:lastPrinted>
  <dcterms:created xsi:type="dcterms:W3CDTF">2002-02-12T17:26:54Z</dcterms:created>
  <dcterms:modified xsi:type="dcterms:W3CDTF">2026-01-09T17:06:23Z</dcterms:modified>
</cp:coreProperties>
</file>