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7010400" cy="92964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53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dirty="0"/>
              <a:t>Revenues</a:t>
            </a:r>
          </a:p>
        </c:rich>
      </c:tx>
      <c:layout>
        <c:manualLayout>
          <c:xMode val="edge"/>
          <c:yMode val="edge"/>
          <c:x val="6.5396966934135048E-2"/>
          <c:y val="1.0547791670317559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3.8903310930744311E-2"/>
          <c:y val="1.019190751829149E-2"/>
          <c:w val="0.96109668906925572"/>
          <c:h val="0.53365181573589326"/>
        </c:manualLayout>
      </c:layout>
      <c:pie3D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Revnues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1-5DAF-49AD-B235-156D17380CF6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3-5DAF-49AD-B235-156D17380CF6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5-5DAF-49AD-B235-156D17380CF6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7-5DAF-49AD-B235-156D17380CF6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9-5DAF-49AD-B235-156D17380CF6}"/>
              </c:ext>
            </c:extLst>
          </c:dPt>
          <c:dPt>
            <c:idx val="5"/>
            <c:bubble3D val="0"/>
            <c:spPr>
              <a:solidFill>
                <a:schemeClr val="accent6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B-5DAF-49AD-B235-156D17380CF6}"/>
              </c:ext>
            </c:extLst>
          </c:dPt>
          <c:dPt>
            <c:idx val="6"/>
            <c:bubble3D val="0"/>
            <c:spPr>
              <a:solidFill>
                <a:schemeClr val="accent1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D-5DAF-49AD-B235-156D17380CF6}"/>
              </c:ext>
            </c:extLst>
          </c:dPt>
          <c:dPt>
            <c:idx val="7"/>
            <c:bubble3D val="0"/>
            <c:spPr>
              <a:solidFill>
                <a:schemeClr val="accent2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F-5DAF-49AD-B235-156D17380CF6}"/>
              </c:ext>
            </c:extLst>
          </c:dPt>
          <c:dPt>
            <c:idx val="8"/>
            <c:bubble3D val="0"/>
            <c:spPr>
              <a:solidFill>
                <a:schemeClr val="accent3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11-5DAF-49AD-B235-156D17380CF6}"/>
              </c:ext>
            </c:extLst>
          </c:dPt>
          <c:dPt>
            <c:idx val="9"/>
            <c:bubble3D val="0"/>
            <c:spPr>
              <a:solidFill>
                <a:schemeClr val="accent4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13-5DAF-49AD-B235-156D17380CF6}"/>
              </c:ext>
            </c:extLst>
          </c:dPt>
          <c:cat>
            <c:strRef>
              <c:f>Sheet1!$A$2:$A$11</c:f>
              <c:strCache>
                <c:ptCount val="10"/>
                <c:pt idx="0">
                  <c:v>Ad Valorem Taxes</c:v>
                </c:pt>
                <c:pt idx="1">
                  <c:v>Other Local Government Units</c:v>
                </c:pt>
                <c:pt idx="2">
                  <c:v>Tuition</c:v>
                </c:pt>
                <c:pt idx="3">
                  <c:v>Earnings on Investments</c:v>
                </c:pt>
                <c:pt idx="4">
                  <c:v>Other Local Sources</c:v>
                </c:pt>
                <c:pt idx="5">
                  <c:v>SEEK</c:v>
                </c:pt>
                <c:pt idx="6">
                  <c:v>Telecom Tax</c:v>
                </c:pt>
                <c:pt idx="7">
                  <c:v>Federal Reimbursment</c:v>
                </c:pt>
                <c:pt idx="8">
                  <c:v>Fund Transfers</c:v>
                </c:pt>
                <c:pt idx="9">
                  <c:v>Expenditure Reimbursements</c:v>
                </c:pt>
              </c:strCache>
            </c:strRef>
          </c:cat>
          <c:val>
            <c:numRef>
              <c:f>Sheet1!$B$2:$B$11</c:f>
              <c:numCache>
                <c:formatCode>General</c:formatCode>
                <c:ptCount val="10"/>
                <c:pt idx="0">
                  <c:v>271044.45</c:v>
                </c:pt>
                <c:pt idx="2">
                  <c:v>8260</c:v>
                </c:pt>
                <c:pt idx="3">
                  <c:v>25702.68</c:v>
                </c:pt>
                <c:pt idx="4">
                  <c:v>11071.85</c:v>
                </c:pt>
                <c:pt idx="5">
                  <c:v>739457</c:v>
                </c:pt>
                <c:pt idx="6">
                  <c:v>1140.99</c:v>
                </c:pt>
                <c:pt idx="7">
                  <c:v>1431.14</c:v>
                </c:pt>
                <c:pt idx="8">
                  <c:v>0</c:v>
                </c:pt>
                <c:pt idx="9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DDC-43DD-A74D-46A8E37399E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Expenses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1-05F8-4A6A-9035-7FAE3EE17B6B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3-05F8-4A6A-9035-7FAE3EE17B6B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5-05F8-4A6A-9035-7FAE3EE17B6B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7-05F8-4A6A-9035-7FAE3EE17B6B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9-05F8-4A6A-9035-7FAE3EE17B6B}"/>
              </c:ext>
            </c:extLst>
          </c:dPt>
          <c:dPt>
            <c:idx val="5"/>
            <c:bubble3D val="0"/>
            <c:spPr>
              <a:solidFill>
                <a:schemeClr val="accent6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B-05F8-4A6A-9035-7FAE3EE17B6B}"/>
              </c:ext>
            </c:extLst>
          </c:dPt>
          <c:dPt>
            <c:idx val="6"/>
            <c:bubble3D val="0"/>
            <c:spPr>
              <a:solidFill>
                <a:schemeClr val="accent1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D-05F8-4A6A-9035-7FAE3EE17B6B}"/>
              </c:ext>
            </c:extLst>
          </c:dPt>
          <c:dPt>
            <c:idx val="7"/>
            <c:bubble3D val="0"/>
            <c:spPr>
              <a:solidFill>
                <a:schemeClr val="accent2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F-05F8-4A6A-9035-7FAE3EE17B6B}"/>
              </c:ext>
            </c:extLst>
          </c:dPt>
          <c:dPt>
            <c:idx val="8"/>
            <c:bubble3D val="0"/>
            <c:spPr>
              <a:solidFill>
                <a:schemeClr val="accent3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11-05F8-4A6A-9035-7FAE3EE17B6B}"/>
              </c:ext>
            </c:extLst>
          </c:dPt>
          <c:dPt>
            <c:idx val="9"/>
            <c:bubble3D val="0"/>
            <c:spPr>
              <a:solidFill>
                <a:schemeClr val="accent4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13-05F8-4A6A-9035-7FAE3EE17B6B}"/>
              </c:ext>
            </c:extLst>
          </c:dPt>
          <c:dPt>
            <c:idx val="10"/>
            <c:bubble3D val="0"/>
            <c:spPr>
              <a:solidFill>
                <a:schemeClr val="accent5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15-05F8-4A6A-9035-7FAE3EE17B6B}"/>
              </c:ext>
            </c:extLst>
          </c:dPt>
          <c:dPt>
            <c:idx val="11"/>
            <c:bubble3D val="0"/>
            <c:spPr>
              <a:solidFill>
                <a:schemeClr val="accent6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17-05F8-4A6A-9035-7FAE3EE17B6B}"/>
              </c:ext>
            </c:extLst>
          </c:dPt>
          <c:dPt>
            <c:idx val="12"/>
            <c:bubble3D val="0"/>
            <c:spPr>
              <a:solidFill>
                <a:schemeClr val="accent1">
                  <a:lumMod val="80000"/>
                  <a:lumOff val="2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19-05F8-4A6A-9035-7FAE3EE17B6B}"/>
              </c:ext>
            </c:extLst>
          </c:dPt>
          <c:dPt>
            <c:idx val="13"/>
            <c:bubble3D val="0"/>
            <c:spPr>
              <a:solidFill>
                <a:schemeClr val="accent2">
                  <a:lumMod val="80000"/>
                  <a:lumOff val="2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1B-05F8-4A6A-9035-7FAE3EE17B6B}"/>
              </c:ext>
            </c:extLst>
          </c:dPt>
          <c:dPt>
            <c:idx val="14"/>
            <c:bubble3D val="0"/>
            <c:spPr>
              <a:solidFill>
                <a:schemeClr val="accent3">
                  <a:lumMod val="80000"/>
                  <a:lumOff val="2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1D-05F8-4A6A-9035-7FAE3EE17B6B}"/>
              </c:ext>
            </c:extLst>
          </c:dPt>
          <c:cat>
            <c:strRef>
              <c:f>Sheet1!$A$2:$A$16</c:f>
              <c:strCache>
                <c:ptCount val="10"/>
                <c:pt idx="0">
                  <c:v>Instruction</c:v>
                </c:pt>
                <c:pt idx="1">
                  <c:v>Student Support Services</c:v>
                </c:pt>
                <c:pt idx="2">
                  <c:v>Instructional Staff Support Services</c:v>
                </c:pt>
                <c:pt idx="3">
                  <c:v>District Admin Support</c:v>
                </c:pt>
                <c:pt idx="4">
                  <c:v>School Admin Support</c:v>
                </c:pt>
                <c:pt idx="5">
                  <c:v>Business Support Services</c:v>
                </c:pt>
                <c:pt idx="6">
                  <c:v>Plant Operation and Maintenance</c:v>
                </c:pt>
                <c:pt idx="7">
                  <c:v>Student Transportation</c:v>
                </c:pt>
                <c:pt idx="8">
                  <c:v>Community Services</c:v>
                </c:pt>
                <c:pt idx="9">
                  <c:v>Fund Transfers</c:v>
                </c:pt>
              </c:strCache>
            </c:strRef>
          </c:cat>
          <c:val>
            <c:numRef>
              <c:f>Sheet1!$B$2:$B$16</c:f>
              <c:numCache>
                <c:formatCode>General</c:formatCode>
                <c:ptCount val="15"/>
                <c:pt idx="0">
                  <c:v>580607.31999999995</c:v>
                </c:pt>
                <c:pt idx="1">
                  <c:v>79313.460000000006</c:v>
                </c:pt>
                <c:pt idx="2">
                  <c:v>15160.05</c:v>
                </c:pt>
                <c:pt idx="3">
                  <c:v>63624.98</c:v>
                </c:pt>
                <c:pt idx="4">
                  <c:v>101005.05</c:v>
                </c:pt>
                <c:pt idx="5">
                  <c:v>49724.75</c:v>
                </c:pt>
                <c:pt idx="6">
                  <c:v>199650.81</c:v>
                </c:pt>
                <c:pt idx="7">
                  <c:v>446918.64</c:v>
                </c:pt>
                <c:pt idx="8">
                  <c:v>919.58</c:v>
                </c:pt>
                <c:pt idx="9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F0C3-40C7-94C4-5D262FB4892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legend>
      <c:legendPos val="b"/>
      <c:legendEntry>
        <c:idx val="10"/>
        <c:delete val="1"/>
      </c:legendEntry>
      <c:legendEntry>
        <c:idx val="11"/>
        <c:delete val="1"/>
      </c:legendEntry>
      <c:legendEntry>
        <c:idx val="12"/>
        <c:delete val="1"/>
      </c:legendEntry>
      <c:legendEntry>
        <c:idx val="13"/>
        <c:delete val="1"/>
      </c:legendEntry>
      <c:legendEntry>
        <c:idx val="14"/>
        <c:delete val="1"/>
      </c:legendEntry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9" name="Group 88"/>
          <p:cNvGrpSpPr/>
          <p:nvPr/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90" name="Freeform 5"/>
            <p:cNvSpPr/>
            <p:nvPr/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6"/>
            <p:cNvSpPr/>
            <p:nvPr/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7"/>
            <p:cNvSpPr/>
            <p:nvPr/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8"/>
            <p:cNvSpPr/>
            <p:nvPr/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9"/>
            <p:cNvSpPr/>
            <p:nvPr/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10"/>
            <p:cNvSpPr/>
            <p:nvPr/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11"/>
            <p:cNvSpPr/>
            <p:nvPr/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12"/>
            <p:cNvSpPr/>
            <p:nvPr/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13"/>
            <p:cNvSpPr/>
            <p:nvPr/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9" name="Freeform 14"/>
            <p:cNvSpPr/>
            <p:nvPr/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0" name="Freeform 15"/>
            <p:cNvSpPr/>
            <p:nvPr/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1" name="Freeform 16"/>
            <p:cNvSpPr/>
            <p:nvPr/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2" name="Freeform 17"/>
            <p:cNvSpPr/>
            <p:nvPr/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3" name="Freeform 18"/>
            <p:cNvSpPr/>
            <p:nvPr/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4" name="Freeform 19"/>
            <p:cNvSpPr/>
            <p:nvPr/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5" name="Freeform 20"/>
            <p:cNvSpPr/>
            <p:nvPr/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6" name="Freeform 21"/>
            <p:cNvSpPr/>
            <p:nvPr/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7" name="Freeform 22"/>
            <p:cNvSpPr/>
            <p:nvPr/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8" name="Freeform 23"/>
            <p:cNvSpPr/>
            <p:nvPr/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9" name="Group 8"/>
          <p:cNvGrpSpPr/>
          <p:nvPr/>
        </p:nvGrpSpPr>
        <p:grpSpPr>
          <a:xfrm>
            <a:off x="1669293" y="1186483"/>
            <a:ext cx="8848345" cy="4477933"/>
            <a:chOff x="1669293" y="1186483"/>
            <a:chExt cx="8848345" cy="4477933"/>
          </a:xfrm>
        </p:grpSpPr>
        <p:sp>
          <p:nvSpPr>
            <p:cNvPr id="39" name="Rectangle 38"/>
            <p:cNvSpPr/>
            <p:nvPr/>
          </p:nvSpPr>
          <p:spPr>
            <a:xfrm>
              <a:off x="1674042" y="1186483"/>
              <a:ext cx="8843596" cy="71618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40" name="Isosceles Triangle 39"/>
            <p:cNvSpPr/>
            <p:nvPr/>
          </p:nvSpPr>
          <p:spPr>
            <a:xfrm rot="10800000">
              <a:off x="5892384" y="5313353"/>
              <a:ext cx="407233" cy="35106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41" name="Rectangle 40"/>
            <p:cNvSpPr/>
            <p:nvPr/>
          </p:nvSpPr>
          <p:spPr>
            <a:xfrm>
              <a:off x="1669293" y="1991156"/>
              <a:ext cx="8845667" cy="332219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9236" y="2075504"/>
            <a:ext cx="8679915" cy="1748729"/>
          </a:xfrm>
        </p:spPr>
        <p:txBody>
          <a:bodyPr bIns="0" anchor="b">
            <a:normAutofit/>
          </a:bodyPr>
          <a:lstStyle>
            <a:lvl1pPr algn="ctr">
              <a:lnSpc>
                <a:spcPct val="80000"/>
              </a:lnSpc>
              <a:defRPr sz="5400" spc="-150"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9237" y="3906266"/>
            <a:ext cx="8673427" cy="1322587"/>
          </a:xfrm>
        </p:spPr>
        <p:txBody>
          <a:bodyPr tIns="0">
            <a:normAutofit/>
          </a:bodyPr>
          <a:lstStyle>
            <a:lvl1pPr marL="0" indent="0" algn="ctr">
              <a:lnSpc>
                <a:spcPct val="100000"/>
              </a:lnSpc>
              <a:buNone/>
              <a:defRPr sz="1800" b="0">
                <a:solidFill>
                  <a:srgbClr val="FFFEFF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 vert="horz" lIns="91440" tIns="45720" rIns="91440" bIns="45720" rtlCol="0" anchor="ctr"/>
          <a:lstStyle>
            <a:lvl1pPr>
              <a:defRPr lang="en-US"/>
            </a:lvl1pPr>
          </a:lstStyle>
          <a:p>
            <a:fld id="{17B29C20-8F03-4513-91F5-135F639E9A6C}" type="datetimeFigureOut">
              <a:rPr lang="en-US" smtClean="0"/>
              <a:t>4/4/2026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>
            <a:lvl1pPr algn="ctr"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6444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0" name="Group 79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81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9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0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1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7" name="Group 26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8" name="Rectangle 27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1" y="2349925"/>
            <a:ext cx="3498979" cy="2456442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18447" y="803186"/>
            <a:ext cx="6281873" cy="5248622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29C20-8F03-4513-91F5-135F639E9A6C}" type="datetimeFigureOut">
              <a:rPr lang="en-US" smtClean="0"/>
              <a:t>4/4/2026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87413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" name="Group 76"/>
          <p:cNvGrpSpPr/>
          <p:nvPr/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78" name="Freeform 5"/>
            <p:cNvSpPr/>
            <p:nvPr/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6"/>
            <p:cNvSpPr/>
            <p:nvPr/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7"/>
            <p:cNvSpPr/>
            <p:nvPr/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8"/>
            <p:cNvSpPr/>
            <p:nvPr/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9"/>
            <p:cNvSpPr/>
            <p:nvPr/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0"/>
            <p:cNvSpPr/>
            <p:nvPr/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1"/>
            <p:cNvSpPr/>
            <p:nvPr/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2"/>
            <p:cNvSpPr/>
            <p:nvPr/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3"/>
            <p:cNvSpPr/>
            <p:nvPr/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4"/>
            <p:cNvSpPr/>
            <p:nvPr/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5"/>
            <p:cNvSpPr/>
            <p:nvPr/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6"/>
            <p:cNvSpPr/>
            <p:nvPr/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7"/>
            <p:cNvSpPr/>
            <p:nvPr/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8"/>
            <p:cNvSpPr/>
            <p:nvPr/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9"/>
            <p:cNvSpPr/>
            <p:nvPr/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0"/>
            <p:cNvSpPr/>
            <p:nvPr/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1"/>
            <p:cNvSpPr/>
            <p:nvPr/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2"/>
            <p:cNvSpPr/>
            <p:nvPr/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3"/>
            <p:cNvSpPr/>
            <p:nvPr/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9" name="Group 8"/>
          <p:cNvGrpSpPr/>
          <p:nvPr/>
        </p:nvGrpSpPr>
        <p:grpSpPr>
          <a:xfrm>
            <a:off x="3259545" y="1186483"/>
            <a:ext cx="5666145" cy="4477933"/>
            <a:chOff x="3259545" y="1186483"/>
            <a:chExt cx="5666145" cy="4477933"/>
          </a:xfrm>
        </p:grpSpPr>
        <p:sp>
          <p:nvSpPr>
            <p:cNvPr id="99" name="Rectangle 98"/>
            <p:cNvSpPr/>
            <p:nvPr/>
          </p:nvSpPr>
          <p:spPr>
            <a:xfrm>
              <a:off x="3259545" y="1186483"/>
              <a:ext cx="5657881" cy="71618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0" name="Isosceles Triangle 39"/>
            <p:cNvSpPr/>
            <p:nvPr/>
          </p:nvSpPr>
          <p:spPr>
            <a:xfrm rot="10800000">
              <a:off x="5892384" y="5313353"/>
              <a:ext cx="407233" cy="35106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1" name="Rectangle 100"/>
            <p:cNvSpPr/>
            <p:nvPr/>
          </p:nvSpPr>
          <p:spPr>
            <a:xfrm>
              <a:off x="3259545" y="1991156"/>
              <a:ext cx="5666145" cy="332219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44216" y="2074730"/>
            <a:ext cx="5490224" cy="1689390"/>
          </a:xfrm>
        </p:spPr>
        <p:txBody>
          <a:bodyPr bIns="0" anchor="b">
            <a:normAutofit/>
          </a:bodyPr>
          <a:lstStyle>
            <a:lvl1pPr algn="ctr">
              <a:defRPr sz="4400"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344215" y="3846851"/>
            <a:ext cx="5490223" cy="1383770"/>
          </a:xfrm>
        </p:spPr>
        <p:txBody>
          <a:bodyPr tIns="0">
            <a:normAutofit/>
          </a:bodyPr>
          <a:lstStyle>
            <a:lvl1pPr marL="0" indent="0" algn="ctr">
              <a:buNone/>
              <a:defRPr sz="1800">
                <a:solidFill>
                  <a:srgbClr val="FFFE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17B29C20-8F03-4513-91F5-135F639E9A6C}" type="datetimeFigureOut">
              <a:rPr lang="en-US" smtClean="0"/>
              <a:t>4/4/2026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>
            <a:lvl1pPr algn="ctr"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52486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" name="Group 36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38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39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0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1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2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3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4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5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6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7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8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9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0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1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2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3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4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5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6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7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8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59" name="Group 58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60" name="Rectangle 59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1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2" name="Rectangle 61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9000" y="2339669"/>
            <a:ext cx="3500828" cy="2470065"/>
          </a:xfrm>
        </p:spPr>
        <p:txBody>
          <a:bodyPr lIns="91440" tIns="91440" rIns="91440" bIns="91440"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20878" y="803187"/>
            <a:ext cx="6269591" cy="238265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18447" y="3672162"/>
            <a:ext cx="6272022" cy="238358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17B29C20-8F03-4513-91F5-135F639E9A6C}" type="datetimeFigureOut">
              <a:rPr lang="en-US" smtClean="0"/>
              <a:t>4/4/2026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80608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9" name="Group 38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40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1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2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3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4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5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6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7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8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9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0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1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2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3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4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5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6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7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8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9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60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61" name="Group 60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62" name="Rectangle 61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3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4" name="Rectangle 63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9001" y="2363915"/>
            <a:ext cx="3500828" cy="2460497"/>
          </a:xfrm>
        </p:spPr>
        <p:txBody>
          <a:bodyPr lIns="91440" tIns="91440" rIns="91440" bIns="91440"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25137" y="803185"/>
            <a:ext cx="6265088" cy="685800"/>
          </a:xfrm>
        </p:spPr>
        <p:txBody>
          <a:bodyPr anchor="ctr"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25305" y="1488985"/>
            <a:ext cx="6264350" cy="169685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18653" y="3665887"/>
            <a:ext cx="6264414" cy="685800"/>
          </a:xfrm>
        </p:spPr>
        <p:txBody>
          <a:bodyPr anchor="ctr"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118447" y="4351687"/>
            <a:ext cx="6265588" cy="17040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17B29C20-8F03-4513-91F5-135F639E9A6C}" type="datetimeFigureOut">
              <a:rPr lang="en-US" smtClean="0"/>
              <a:t>4/4/2026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30443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" name="Group 76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78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4" name="Group 23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5" name="Rectangle 24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6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2" y="2349925"/>
            <a:ext cx="3501196" cy="2456442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29C20-8F03-4513-91F5-135F639E9A6C}" type="datetimeFigureOut">
              <a:rPr lang="en-US" smtClean="0"/>
              <a:t>4/4/2026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92973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17B29C20-8F03-4513-91F5-135F639E9A6C}" type="datetimeFigureOut">
              <a:rPr lang="en-US" smtClean="0"/>
              <a:t>4/4/2026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30898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4" name="Group 73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75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6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1" name="Group 20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2" name="Rectangle 21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2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3" name="Rectangle 32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1" y="2352026"/>
            <a:ext cx="3501197" cy="1223298"/>
          </a:xfrm>
        </p:spPr>
        <p:txBody>
          <a:bodyPr bIns="0" anchor="b">
            <a:noAutofit/>
          </a:bodyPr>
          <a:lstStyle>
            <a:lvl1pPr algn="ctr">
              <a:defRPr sz="3200"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09983" y="802809"/>
            <a:ext cx="6275035" cy="5249940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8631" y="3580186"/>
            <a:ext cx="3501197" cy="1221164"/>
          </a:xfrm>
        </p:spPr>
        <p:txBody>
          <a:bodyPr/>
          <a:lstStyle>
            <a:lvl1pPr marL="0" indent="0" algn="ctr">
              <a:buNone/>
              <a:defRPr sz="1600">
                <a:solidFill>
                  <a:srgbClr val="FFFE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29C20-8F03-4513-91F5-135F639E9A6C}" type="datetimeFigureOut">
              <a:rPr lang="en-US" smtClean="0"/>
              <a:t>4/4/2026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08694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3" name="Group 72"/>
          <p:cNvGrpSpPr/>
          <p:nvPr/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81" name="Freeform 5"/>
            <p:cNvSpPr/>
            <p:nvPr/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6"/>
            <p:cNvSpPr/>
            <p:nvPr/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7"/>
            <p:cNvSpPr/>
            <p:nvPr/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8"/>
            <p:cNvSpPr/>
            <p:nvPr/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9"/>
            <p:cNvSpPr/>
            <p:nvPr/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0"/>
            <p:cNvSpPr/>
            <p:nvPr/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1"/>
            <p:cNvSpPr/>
            <p:nvPr/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2"/>
            <p:cNvSpPr/>
            <p:nvPr/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3"/>
            <p:cNvSpPr/>
            <p:nvPr/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4"/>
            <p:cNvSpPr/>
            <p:nvPr/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5"/>
            <p:cNvSpPr/>
            <p:nvPr/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6"/>
            <p:cNvSpPr/>
            <p:nvPr/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17"/>
            <p:cNvSpPr/>
            <p:nvPr/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18"/>
            <p:cNvSpPr/>
            <p:nvPr/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19"/>
            <p:cNvSpPr/>
            <p:nvPr/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0"/>
            <p:cNvSpPr/>
            <p:nvPr/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21"/>
            <p:cNvSpPr/>
            <p:nvPr/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22"/>
            <p:cNvSpPr/>
            <p:nvPr/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9" name="Freeform 23"/>
            <p:cNvSpPr/>
            <p:nvPr/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76" name="Group 75"/>
          <p:cNvGrpSpPr/>
          <p:nvPr/>
        </p:nvGrpSpPr>
        <p:grpSpPr>
          <a:xfrm>
            <a:off x="805336" y="1698331"/>
            <a:ext cx="5941540" cy="3470421"/>
            <a:chOff x="805336" y="1698331"/>
            <a:chExt cx="5941540" cy="3470421"/>
          </a:xfrm>
        </p:grpSpPr>
        <p:sp>
          <p:nvSpPr>
            <p:cNvPr id="77" name="Rectangle 76"/>
            <p:cNvSpPr/>
            <p:nvPr/>
          </p:nvSpPr>
          <p:spPr>
            <a:xfrm>
              <a:off x="805336" y="1698331"/>
              <a:ext cx="5941540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78" name="Isosceles Triangle 9"/>
            <p:cNvSpPr/>
            <p:nvPr/>
          </p:nvSpPr>
          <p:spPr>
            <a:xfrm rot="10800000">
              <a:off x="3618113" y="4896349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79" name="Rectangle 78"/>
            <p:cNvSpPr/>
            <p:nvPr/>
          </p:nvSpPr>
          <p:spPr>
            <a:xfrm>
              <a:off x="805336" y="2274403"/>
              <a:ext cx="5941540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43510" y="0"/>
            <a:ext cx="4648490" cy="6858000"/>
          </a:xfrm>
          <a:solidFill>
            <a:schemeClr val="bg1">
              <a:lumMod val="65000"/>
              <a:lumOff val="3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5443" y="2360255"/>
            <a:ext cx="5776646" cy="1178032"/>
          </a:xfrm>
        </p:spPr>
        <p:txBody>
          <a:bodyPr bIns="0" anchor="b">
            <a:normAutofit/>
          </a:bodyPr>
          <a:lstStyle>
            <a:lvl1pPr>
              <a:defRPr sz="3600"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5443" y="3545012"/>
            <a:ext cx="5776646" cy="1274198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rgbClr val="FFFE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17B29C20-8F03-4513-91F5-135F639E9A6C}" type="datetimeFigureOut">
              <a:rPr lang="en-US" smtClean="0"/>
              <a:t>4/4/2026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5942203" cy="32004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828377" y="320040"/>
            <a:ext cx="914400" cy="320040"/>
          </a:xfrm>
        </p:spPr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63662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5" name="Group 74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76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2" name="Group 21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3" name="Rectangle 22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4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2" y="2349925"/>
            <a:ext cx="3501196" cy="2456441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09983" y="794719"/>
            <a:ext cx="6275035" cy="525709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29C20-8F03-4513-91F5-135F639E9A6C}" type="datetimeFigureOut">
              <a:rPr lang="en-US" smtClean="0"/>
              <a:t>4/4/2026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72578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5" name="Group 74"/>
          <p:cNvGrpSpPr/>
          <p:nvPr/>
        </p:nvGrpSpPr>
        <p:grpSpPr>
          <a:xfrm flipH="1">
            <a:off x="0" y="0"/>
            <a:ext cx="12584114" cy="6853238"/>
            <a:chOff x="-417513" y="0"/>
            <a:chExt cx="12584114" cy="6853238"/>
          </a:xfrm>
        </p:grpSpPr>
        <p:sp>
          <p:nvSpPr>
            <p:cNvPr id="76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2" name="Group 21"/>
          <p:cNvGrpSpPr/>
          <p:nvPr/>
        </p:nvGrpSpPr>
        <p:grpSpPr>
          <a:xfrm>
            <a:off x="7718948" y="1699589"/>
            <a:ext cx="3674476" cy="3470421"/>
            <a:chOff x="697883" y="1816768"/>
            <a:chExt cx="3674476" cy="3470421"/>
          </a:xfrm>
        </p:grpSpPr>
        <p:sp>
          <p:nvSpPr>
            <p:cNvPr id="23" name="Rectangle 22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4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807437" y="2349925"/>
            <a:ext cx="3501195" cy="2456442"/>
          </a:xfrm>
        </p:spPr>
        <p:txBody>
          <a:bodyPr vert="eaVert"/>
          <a:lstStyle>
            <a:lvl1pPr algn="l">
              <a:lnSpc>
                <a:spcPct val="80000"/>
              </a:lnSpc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02747" y="798444"/>
            <a:ext cx="6268622" cy="5257303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17B29C20-8F03-4513-91F5-135F639E9A6C}" type="datetimeFigureOut">
              <a:rPr lang="en-US" smtClean="0"/>
              <a:t>4/4/2026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96870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91161" y="2358391"/>
            <a:ext cx="3498667" cy="2456485"/>
          </a:xfrm>
          <a:prstGeom prst="rect">
            <a:avLst/>
          </a:prstGeom>
        </p:spPr>
        <p:txBody>
          <a:bodyPr vert="horz" lIns="228600" tIns="228600" rIns="228600" bIns="22860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34982" y="794719"/>
            <a:ext cx="5950036" cy="525709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04672" y="320040"/>
            <a:ext cx="3657600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B29C20-8F03-4513-91F5-135F639E9A6C}" type="datetimeFigureOut">
              <a:rPr lang="en-US" smtClean="0"/>
              <a:t>4/4/2026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04672" y="6227064"/>
            <a:ext cx="10588752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469880" y="320040"/>
            <a:ext cx="914400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49082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lnSpc>
          <a:spcPct val="85000"/>
        </a:lnSpc>
        <a:spcBef>
          <a:spcPct val="0"/>
        </a:spcBef>
        <a:buNone/>
        <a:defRPr sz="4000" b="0" i="0" kern="1200" cap="none" spc="-15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4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0DBA23-9FBF-4D16-ABCD-B0B5FA3DDDE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March Financial Report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3E31BBD-3FC8-44EC-A659-3730D0E2849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Todd County Board of Education</a:t>
            </a:r>
          </a:p>
        </p:txBody>
      </p:sp>
    </p:spTree>
    <p:extLst>
      <p:ext uri="{BB962C8B-B14F-4D97-AF65-F5344CB8AC3E}">
        <p14:creationId xmlns:p14="http://schemas.microsoft.com/office/powerpoint/2010/main" val="31454998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68ACC8-3D70-46F8-9B8B-2BE45D954F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Bank Statement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EE0265D-CFA0-45C1-8859-CBFCFC390E1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This March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B703E78-A0A6-43B0-A3CA-DBE7B2E796A0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dirty="0"/>
              <a:t>Balance at Month-End - $7,247,538.42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B54BA01-4149-4518-9D80-EA5D0E83B32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dirty="0"/>
              <a:t>Last March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BC55B76-4562-4032-AE56-66EDB3E81336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en-US" dirty="0"/>
              <a:t>Balance at Month-End - $8,408,195.43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128911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4B6F24-2EBB-4A24-AD66-43C34C9B9E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Revenues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71DA98A-FEA9-4182-A57E-2D63B8B6042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17709" y="476980"/>
            <a:ext cx="6265088" cy="685800"/>
          </a:xfrm>
        </p:spPr>
        <p:txBody>
          <a:bodyPr/>
          <a:lstStyle/>
          <a:p>
            <a:r>
              <a:rPr lang="en-US" dirty="0"/>
              <a:t>This March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6B2D014-6BB9-4CAC-AE46-A46AEA43FC1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118447" y="1054189"/>
            <a:ext cx="6264350" cy="1940015"/>
          </a:xfrm>
        </p:spPr>
        <p:txBody>
          <a:bodyPr>
            <a:normAutofit/>
          </a:bodyPr>
          <a:lstStyle/>
          <a:p>
            <a:r>
              <a:rPr lang="en-US" dirty="0"/>
              <a:t>General Fund - $1,058,888.11</a:t>
            </a:r>
          </a:p>
          <a:p>
            <a:r>
              <a:rPr lang="en-US" dirty="0"/>
              <a:t>Special Fund - $33,337.00</a:t>
            </a:r>
          </a:p>
          <a:p>
            <a:r>
              <a:rPr lang="en-US" dirty="0"/>
              <a:t>Food Service - $122,896.75</a:t>
            </a:r>
          </a:p>
          <a:p>
            <a:r>
              <a:rPr lang="en-US" dirty="0"/>
              <a:t>Child Care - $12,843.84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79A17D2-7172-4570-AAA0-AE0894DC286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125979" y="2908363"/>
            <a:ext cx="6264414" cy="685800"/>
          </a:xfrm>
        </p:spPr>
        <p:txBody>
          <a:bodyPr/>
          <a:lstStyle/>
          <a:p>
            <a:r>
              <a:rPr lang="en-US" dirty="0"/>
              <a:t>Last March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84A4855-1B02-4AFF-A6E7-EA730DBA464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125305" y="3688765"/>
            <a:ext cx="6265588" cy="2637390"/>
          </a:xfrm>
        </p:spPr>
        <p:txBody>
          <a:bodyPr>
            <a:normAutofit/>
          </a:bodyPr>
          <a:lstStyle/>
          <a:p>
            <a:r>
              <a:rPr lang="en-US" dirty="0"/>
              <a:t>General Fund - $943,697.73</a:t>
            </a:r>
          </a:p>
          <a:p>
            <a:r>
              <a:rPr lang="en-US" dirty="0"/>
              <a:t>Special fund - $903,630.15</a:t>
            </a:r>
          </a:p>
          <a:p>
            <a:r>
              <a:rPr lang="en-US" dirty="0"/>
              <a:t>District Activity Fund - $570.00</a:t>
            </a:r>
          </a:p>
          <a:p>
            <a:r>
              <a:rPr lang="en-US" dirty="0"/>
              <a:t>Food Service - $140,886.17</a:t>
            </a:r>
          </a:p>
          <a:p>
            <a:r>
              <a:rPr lang="en-US" dirty="0"/>
              <a:t>Childcare - $15,162.33</a:t>
            </a:r>
          </a:p>
        </p:txBody>
      </p:sp>
    </p:spTree>
    <p:extLst>
      <p:ext uri="{BB962C8B-B14F-4D97-AF65-F5344CB8AC3E}">
        <p14:creationId xmlns:p14="http://schemas.microsoft.com/office/powerpoint/2010/main" val="247429070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2684AD-5B6A-464B-9BA9-48A845A5BD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Expenses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31BB4FE-7DEB-4794-B651-4DDD921E71F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25305" y="532597"/>
            <a:ext cx="6265088" cy="685800"/>
          </a:xfrm>
        </p:spPr>
        <p:txBody>
          <a:bodyPr/>
          <a:lstStyle/>
          <a:p>
            <a:r>
              <a:rPr lang="en-US" dirty="0"/>
              <a:t>This March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1FB9BB9-9E87-457F-980C-9BD1D29967E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125305" y="1353691"/>
            <a:ext cx="6264350" cy="2253575"/>
          </a:xfrm>
        </p:spPr>
        <p:txBody>
          <a:bodyPr>
            <a:normAutofit/>
          </a:bodyPr>
          <a:lstStyle/>
          <a:p>
            <a:r>
              <a:rPr lang="en-US" dirty="0"/>
              <a:t>General Fund - $1,550,816.64</a:t>
            </a:r>
          </a:p>
          <a:p>
            <a:r>
              <a:rPr lang="en-US" dirty="0"/>
              <a:t>Special Fund - $299,259.96</a:t>
            </a:r>
          </a:p>
          <a:p>
            <a:r>
              <a:rPr lang="en-US" dirty="0"/>
              <a:t>Food Service - $119,100.85</a:t>
            </a:r>
          </a:p>
          <a:p>
            <a:r>
              <a:rPr lang="en-US" dirty="0"/>
              <a:t>Child Care - $15,692.19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C4B5250-84D4-4AB6-86BD-A89F6158F6E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124067" y="3947426"/>
            <a:ext cx="6205323" cy="402149"/>
          </a:xfrm>
        </p:spPr>
        <p:txBody>
          <a:bodyPr/>
          <a:lstStyle/>
          <a:p>
            <a:r>
              <a:rPr lang="en-US" dirty="0"/>
              <a:t>Last march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EC2A21C-C824-49F7-A3F7-57AFAAC8E23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124067" y="4349575"/>
            <a:ext cx="6265588" cy="2176902"/>
          </a:xfrm>
        </p:spPr>
        <p:txBody>
          <a:bodyPr>
            <a:normAutofit/>
          </a:bodyPr>
          <a:lstStyle/>
          <a:p>
            <a:r>
              <a:rPr lang="en-US" dirty="0"/>
              <a:t>General Fund - $991,942.60</a:t>
            </a:r>
          </a:p>
          <a:p>
            <a:r>
              <a:rPr lang="en-US" dirty="0"/>
              <a:t>Special Fund - $401,666.19</a:t>
            </a:r>
          </a:p>
          <a:p>
            <a:r>
              <a:rPr lang="en-US" dirty="0"/>
              <a:t>Food Service - $218,266.33</a:t>
            </a:r>
          </a:p>
          <a:p>
            <a:r>
              <a:rPr lang="en-US" dirty="0"/>
              <a:t>Child Care - $15,162.33</a:t>
            </a:r>
          </a:p>
        </p:txBody>
      </p:sp>
    </p:spTree>
    <p:extLst>
      <p:ext uri="{BB962C8B-B14F-4D97-AF65-F5344CB8AC3E}">
        <p14:creationId xmlns:p14="http://schemas.microsoft.com/office/powerpoint/2010/main" val="9761592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833A68-E0AB-433D-A0A0-37E0A2F3EA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General Fund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6886B75-BDA5-488F-B449-2B5304AC4CA1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en-US" dirty="0"/>
              <a:t>Revenue Breakdown</a:t>
            </a:r>
          </a:p>
          <a:p>
            <a:r>
              <a:rPr lang="en-US" dirty="0"/>
              <a:t>Total Revenue = $1,058,888.11</a:t>
            </a:r>
          </a:p>
          <a:p>
            <a:endParaRPr lang="en-US" dirty="0"/>
          </a:p>
        </p:txBody>
      </p:sp>
      <p:graphicFrame>
        <p:nvGraphicFramePr>
          <p:cNvPr id="24" name="Chart 23">
            <a:extLst>
              <a:ext uri="{FF2B5EF4-FFF2-40B4-BE49-F238E27FC236}">
                <a16:creationId xmlns:a16="http://schemas.microsoft.com/office/drawing/2014/main" id="{CBCFB1A7-62D0-4CF1-9964-DA3C47A0737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307678982"/>
              </p:ext>
            </p:extLst>
          </p:nvPr>
        </p:nvGraphicFramePr>
        <p:xfrm>
          <a:off x="4647501" y="511728"/>
          <a:ext cx="7181908" cy="512656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05532226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B7514C-95F4-4958-BF14-EE3216F065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General Fund</a:t>
            </a:r>
          </a:p>
        </p:txBody>
      </p:sp>
      <p:graphicFrame>
        <p:nvGraphicFramePr>
          <p:cNvPr id="7" name="Content Placeholder 6">
            <a:extLst>
              <a:ext uri="{FF2B5EF4-FFF2-40B4-BE49-F238E27FC236}">
                <a16:creationId xmlns:a16="http://schemas.microsoft.com/office/drawing/2014/main" id="{E37BC5A2-F8E8-4E4A-A463-6AD808A744A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7867964"/>
              </p:ext>
            </p:extLst>
          </p:nvPr>
        </p:nvGraphicFramePr>
        <p:xfrm>
          <a:off x="5027982" y="804068"/>
          <a:ext cx="6275387" cy="52498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836FEC9-BD53-4FB6-A883-7238637DEF58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en-US" dirty="0"/>
              <a:t>Expense Breakdown</a:t>
            </a:r>
          </a:p>
          <a:p>
            <a:r>
              <a:rPr lang="en-US" dirty="0"/>
              <a:t>Total Expenses = $1,550,816.64</a:t>
            </a:r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31707058"/>
      </p:ext>
    </p:extLst>
  </p:cSld>
  <p:clrMapOvr>
    <a:masterClrMapping/>
  </p:clrMapOvr>
</p:sld>
</file>

<file path=ppt/theme/theme1.xml><?xml version="1.0" encoding="utf-8"?>
<a:theme xmlns:a="http://schemas.openxmlformats.org/drawingml/2006/main" name="Atlas">
  <a:themeElements>
    <a:clrScheme name="Atlas">
      <a:dk1>
        <a:sysClr val="windowText" lastClr="000000"/>
      </a:dk1>
      <a:lt1>
        <a:sysClr val="window" lastClr="FFFFFF"/>
      </a:lt1>
      <a:dk2>
        <a:srgbClr val="454545"/>
      </a:dk2>
      <a:lt2>
        <a:srgbClr val="E0E0E0"/>
      </a:lt2>
      <a:accent1>
        <a:srgbClr val="F81B02"/>
      </a:accent1>
      <a:accent2>
        <a:srgbClr val="FC7715"/>
      </a:accent2>
      <a:accent3>
        <a:srgbClr val="AFBF41"/>
      </a:accent3>
      <a:accent4>
        <a:srgbClr val="50C49F"/>
      </a:accent4>
      <a:accent5>
        <a:srgbClr val="3B95C4"/>
      </a:accent5>
      <a:accent6>
        <a:srgbClr val="B560D4"/>
      </a:accent6>
      <a:hlink>
        <a:srgbClr val="FC5A1A"/>
      </a:hlink>
      <a:folHlink>
        <a:srgbClr val="B49E74"/>
      </a:folHlink>
    </a:clrScheme>
    <a:fontScheme name="Atlas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tlas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alpha val="60000"/>
                <a:satMod val="109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4000"/>
                <a:satMod val="130000"/>
                <a:lumMod val="92000"/>
              </a:schemeClr>
            </a:gs>
            <a:gs pos="100000">
              <a:schemeClr val="phClr">
                <a:shade val="76000"/>
                <a:satMod val="130000"/>
                <a:lumMod val="88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0000"/>
            </a:schemeClr>
          </a:solidFill>
          <a:prstDash val="solid"/>
        </a:ln>
        <a:ln w="15875" cap="flat" cmpd="sng" algn="ctr">
          <a:solidFill>
            <a:schemeClr val="phClr">
              <a:shade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>
            <a:bevelT w="0" h="0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10000">
              <a:schemeClr val="phClr">
                <a:tint val="94000"/>
                <a:lumMod val="116000"/>
              </a:schemeClr>
            </a:gs>
            <a:gs pos="100000">
              <a:schemeClr val="phClr">
                <a:tint val="98000"/>
                <a:shade val="86000"/>
                <a:satMod val="90000"/>
                <a:lumMod val="88000"/>
              </a:schemeClr>
            </a:gs>
          </a:gsLst>
          <a:path path="circle">
            <a:fillToRect l="50000" t="15000" r="50000" b="169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tlas" id="{5156B0E4-0EB1-49FE-A26B-15F6F698AEC6}" vid="{508F7963-D0B5-43F7-BB2C-FCE3009C08E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TM16401371[[fn=Atlas]]</Template>
  <TotalTime>5636</TotalTime>
  <Words>141</Words>
  <Application>Microsoft Office PowerPoint</Application>
  <PresentationFormat>Widescreen</PresentationFormat>
  <Paragraphs>38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Calibri Light</vt:lpstr>
      <vt:lpstr>Rockwell</vt:lpstr>
      <vt:lpstr>Wingdings</vt:lpstr>
      <vt:lpstr>Atlas</vt:lpstr>
      <vt:lpstr>March Financial Report</vt:lpstr>
      <vt:lpstr>Bank Statement</vt:lpstr>
      <vt:lpstr>Revenues</vt:lpstr>
      <vt:lpstr>Expenses</vt:lpstr>
      <vt:lpstr>General Fund</vt:lpstr>
      <vt:lpstr>General Fund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February Financial Report</dc:title>
  <dc:creator>Preston Browning</dc:creator>
  <cp:lastModifiedBy>Fears, Keylie</cp:lastModifiedBy>
  <cp:revision>83</cp:revision>
  <cp:lastPrinted>2026-04-04T18:46:53Z</cp:lastPrinted>
  <dcterms:created xsi:type="dcterms:W3CDTF">2021-03-04T14:20:50Z</dcterms:created>
  <dcterms:modified xsi:type="dcterms:W3CDTF">2026-04-04T19:03:16Z</dcterms:modified>
</cp:coreProperties>
</file>