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3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24384000" cy="13716000"/>
  <p:notesSz cx="6858000" cy="9144000"/>
  <p:embeddedFontLst>
    <p:embeddedFont>
      <p:font typeface="Verdana" panose="020B0604030504040204" pitchFamily="34" charset="0"/>
      <p:regular r:id="rId16"/>
      <p:bold r:id="rId17"/>
      <p:italic r:id="rId18"/>
      <p:boldItalic r:id="rId19"/>
    </p:embeddedFont>
    <p:embeddedFont>
      <p:font typeface="Helvetica Neue" panose="020B0604020202020204" charset="0"/>
      <p:regular r:id="rId20"/>
      <p:bold r:id="rId21"/>
      <p:italic r:id="rId22"/>
      <p:boldItalic r:id="rId23"/>
    </p:embeddedFont>
    <p:embeddedFont>
      <p:font typeface="Bodoni" panose="020B0604020202020204" charset="0"/>
      <p:bold r:id="rId24"/>
      <p:boldItalic r:id="rId25"/>
    </p:embeddedFont>
    <p:embeddedFont>
      <p:font typeface="Open Sans" panose="020B0606030504020204" pitchFamily="34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200" b="0" i="0" u="none" strike="noStrike" cap="none"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13c2851feb0_0_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g13c2851feb0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13c2851feb0_0_1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13c2851feb0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13c2851feb0_0_1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g13c2851feb0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9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body" idx="1"/>
          </p:nvPr>
        </p:nvSpPr>
        <p:spPr>
          <a:xfrm>
            <a:off x="1201340" y="11859862"/>
            <a:ext cx="21971003" cy="636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sz="3600" b="1"/>
            </a:lvl1pPr>
            <a:lvl2pPr marL="914400" lvl="1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title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Bodoni"/>
              <a:buNone/>
              <a:defRPr sz="11600" b="1">
                <a:latin typeface="Bodoni"/>
                <a:ea typeface="Bodoni"/>
                <a:cs typeface="Bodoni"/>
                <a:sym typeface="Bodoni"/>
              </a:defRPr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body" idx="2"/>
          </p:nvPr>
        </p:nvSpPr>
        <p:spPr>
          <a:xfrm>
            <a:off x="1201342" y="7223190"/>
            <a:ext cx="21971001" cy="1905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venir"/>
              <a:buNone/>
              <a:defRPr sz="5500">
                <a:latin typeface="Avenir"/>
                <a:ea typeface="Avenir"/>
                <a:cs typeface="Avenir"/>
                <a:sym typeface="Avenir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venir"/>
              <a:buNone/>
              <a:defRPr sz="5500">
                <a:latin typeface="Avenir"/>
                <a:ea typeface="Avenir"/>
                <a:cs typeface="Avenir"/>
                <a:sym typeface="Avenir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venir"/>
              <a:buNone/>
              <a:defRPr sz="5500">
                <a:latin typeface="Avenir"/>
                <a:ea typeface="Avenir"/>
                <a:cs typeface="Avenir"/>
                <a:sym typeface="Avenir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venir"/>
              <a:buNone/>
              <a:defRPr sz="5500">
                <a:latin typeface="Avenir"/>
                <a:ea typeface="Avenir"/>
                <a:cs typeface="Avenir"/>
                <a:sym typeface="Avenir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venir"/>
              <a:buNone/>
              <a:defRPr sz="5500">
                <a:latin typeface="Avenir"/>
                <a:ea typeface="Avenir"/>
                <a:cs typeface="Avenir"/>
                <a:sym typeface="Avenir"/>
              </a:defRPr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Bullets" type="tx">
  <p:cSld name="TITLE_AND_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body" idx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95"/>
              <a:buFont typeface="Avenir"/>
              <a:buNone/>
              <a:defRPr sz="4895">
                <a:latin typeface="Avenir"/>
                <a:ea typeface="Avenir"/>
                <a:cs typeface="Avenir"/>
                <a:sym typeface="Avenir"/>
              </a:defRPr>
            </a:lvl1pPr>
            <a:lvl2pPr marL="914400" lvl="1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body" idx="2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457200" lvl="0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1pPr>
            <a:lvl2pPr marL="914400" lvl="1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Bullets &amp; Photo">
  <p:cSld name="Title, Bullets &amp; Photo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body" idx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95"/>
              <a:buFont typeface="Avenir"/>
              <a:buNone/>
              <a:defRPr sz="4895">
                <a:latin typeface="Avenir"/>
                <a:ea typeface="Avenir"/>
                <a:cs typeface="Avenir"/>
                <a:sym typeface="Avenir"/>
              </a:defRPr>
            </a:lvl1pPr>
            <a:lvl2pPr marL="914400" lvl="1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2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457200" lvl="0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1pPr>
            <a:lvl2pPr marL="914400" lvl="1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>
            <a:spLocks noGrp="1"/>
          </p:cNvSpPr>
          <p:nvPr>
            <p:ph type="pic" idx="3"/>
          </p:nvPr>
        </p:nvSpPr>
        <p:spPr>
          <a:xfrm>
            <a:off x="12192000" y="-407266"/>
            <a:ext cx="10916874" cy="14555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sldNum" idx="1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Photo">
  <p:cSld name="Title &amp; Photo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>
            <a:spLocks noGrp="1"/>
          </p:cNvSpPr>
          <p:nvPr>
            <p:ph type="pic" idx="2"/>
          </p:nvPr>
        </p:nvSpPr>
        <p:spPr>
          <a:xfrm>
            <a:off x="-1155700" y="-1295400"/>
            <a:ext cx="26746199" cy="16018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Bodoni"/>
              <a:buNone/>
              <a:defRPr sz="11600" b="1">
                <a:latin typeface="Bodoni"/>
                <a:ea typeface="Bodoni"/>
                <a:cs typeface="Bodoni"/>
                <a:sym typeface="Bodoni"/>
              </a:defRPr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sz="3600" b="1"/>
            </a:lvl1pPr>
            <a:lvl2pPr marL="914400" lvl="1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3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venir"/>
              <a:buNone/>
              <a:defRPr sz="5500">
                <a:latin typeface="Avenir"/>
                <a:ea typeface="Avenir"/>
                <a:cs typeface="Avenir"/>
                <a:sym typeface="Avenir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venir"/>
              <a:buNone/>
              <a:defRPr sz="5500">
                <a:latin typeface="Avenir"/>
                <a:ea typeface="Avenir"/>
                <a:cs typeface="Avenir"/>
                <a:sym typeface="Avenir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venir"/>
              <a:buNone/>
              <a:defRPr sz="5500">
                <a:latin typeface="Avenir"/>
                <a:ea typeface="Avenir"/>
                <a:cs typeface="Avenir"/>
                <a:sym typeface="Avenir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venir"/>
              <a:buNone/>
              <a:defRPr sz="5500">
                <a:latin typeface="Avenir"/>
                <a:ea typeface="Avenir"/>
                <a:cs typeface="Avenir"/>
                <a:sym typeface="Avenir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venir"/>
              <a:buNone/>
              <a:defRPr sz="5500">
                <a:latin typeface="Avenir"/>
                <a:ea typeface="Avenir"/>
                <a:cs typeface="Avenir"/>
                <a:sym typeface="Avenir"/>
              </a:defRPr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Photo Alt">
  <p:cSld name="Title &amp; Photo Al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>
            <a:spLocks noGrp="1"/>
          </p:cNvSpPr>
          <p:nvPr>
            <p:ph type="pic" idx="2"/>
          </p:nvPr>
        </p:nvSpPr>
        <p:spPr>
          <a:xfrm>
            <a:off x="10972800" y="-203200"/>
            <a:ext cx="12144836" cy="141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title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body" idx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venir"/>
              <a:buNone/>
              <a:defRPr sz="5500">
                <a:latin typeface="Avenir"/>
                <a:ea typeface="Avenir"/>
                <a:cs typeface="Avenir"/>
                <a:sym typeface="Avenir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venir"/>
              <a:buNone/>
              <a:defRPr sz="5500">
                <a:latin typeface="Avenir"/>
                <a:ea typeface="Avenir"/>
                <a:cs typeface="Avenir"/>
                <a:sym typeface="Avenir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venir"/>
              <a:buNone/>
              <a:defRPr sz="5500">
                <a:latin typeface="Avenir"/>
                <a:ea typeface="Avenir"/>
                <a:cs typeface="Avenir"/>
                <a:sym typeface="Avenir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venir"/>
              <a:buNone/>
              <a:defRPr sz="5500">
                <a:latin typeface="Avenir"/>
                <a:ea typeface="Avenir"/>
                <a:cs typeface="Avenir"/>
                <a:sym typeface="Avenir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Avenir"/>
              <a:buNone/>
              <a:defRPr sz="5500">
                <a:latin typeface="Avenir"/>
                <a:ea typeface="Avenir"/>
                <a:cs typeface="Avenir"/>
                <a:sym typeface="Avenir"/>
              </a:defRPr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ullets">
  <p:cSld name="Bullet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body" idx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457200" lvl="0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1pPr>
            <a:lvl2pPr marL="914400" lvl="1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sldNum" idx="1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">
  <p:cSld name="Sec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8"/>
          <p:cNvSpPr txBox="1">
            <a:spLocks noGrp="1"/>
          </p:cNvSpPr>
          <p:nvPr>
            <p:ph type="title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Helvetica Neue"/>
              <a:buNone/>
              <a:defRPr sz="11600" b="0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sldNum" idx="1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9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4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body" idx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95"/>
              <a:buFont typeface="Avenir"/>
              <a:buNone/>
              <a:defRPr sz="4895">
                <a:latin typeface="Avenir"/>
                <a:ea typeface="Avenir"/>
                <a:cs typeface="Avenir"/>
                <a:sym typeface="Avenir"/>
              </a:defRPr>
            </a:lvl1pPr>
            <a:lvl2pPr marL="914400" lvl="1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sldNum" idx="1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>
  <p:cSld name="Agenda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0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body" idx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95"/>
              <a:buFont typeface="Avenir"/>
              <a:buNone/>
              <a:defRPr sz="4895">
                <a:latin typeface="Avenir"/>
                <a:ea typeface="Avenir"/>
                <a:cs typeface="Avenir"/>
                <a:sym typeface="Avenir"/>
              </a:defRPr>
            </a:lvl1pPr>
            <a:lvl2pPr marL="914400" lvl="1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body" idx="2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Helvetica Neue"/>
              <a:buNone/>
              <a:defRPr sz="5500"/>
            </a:lvl1pPr>
            <a:lvl2pPr marL="914400" lvl="1" indent="-2286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Helvetica Neue"/>
              <a:buNone/>
              <a:defRPr sz="5500"/>
            </a:lvl2pPr>
            <a:lvl3pPr marL="1371600" lvl="2" indent="-2286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Helvetica Neue"/>
              <a:buNone/>
              <a:defRPr sz="5500"/>
            </a:lvl3pPr>
            <a:lvl4pPr marL="1828800" lvl="3" indent="-2286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Helvetica Neue"/>
              <a:buNone/>
              <a:defRPr sz="5500"/>
            </a:lvl4pPr>
            <a:lvl5pPr marL="2286000" lvl="4" indent="-2286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Helvetica Neue"/>
              <a:buNone/>
              <a:defRPr sz="5500"/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10"/>
          <p:cNvSpPr txBox="1">
            <a:spLocks noGrp="1"/>
          </p:cNvSpPr>
          <p:nvPr>
            <p:ph type="sldNum" idx="1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tatement">
  <p:cSld name="Statemen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body" idx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>
            <a:lvl1pPr marL="457200" lvl="0" indent="-22860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Helvetica Neue"/>
              <a:buNone/>
              <a:defRPr sz="11600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lvl="1" indent="-22860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Helvetica Neue"/>
              <a:buNone/>
              <a:defRPr sz="11600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lvl="2" indent="-22860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Helvetica Neue"/>
              <a:buNone/>
              <a:defRPr sz="11600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lvl="3" indent="-22860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Helvetica Neue"/>
              <a:buNone/>
              <a:defRPr sz="11600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lvl="4" indent="-22860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Helvetica Neue"/>
              <a:buNone/>
              <a:defRPr sz="11600"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sldNum" idx="1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Fact">
  <p:cSld name="Big Fac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>
            <a:spLocks noGrp="1"/>
          </p:cNvSpPr>
          <p:nvPr>
            <p:ph type="body" idx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457200" lvl="0" indent="-22860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0"/>
              <a:buFont typeface="Helvetica Neue"/>
              <a:buNone/>
              <a:defRPr sz="25000" b="1"/>
            </a:lvl1pPr>
            <a:lvl2pPr marL="914400" lvl="1" indent="-22860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0"/>
              <a:buFont typeface="Helvetica Neue"/>
              <a:buNone/>
              <a:defRPr sz="25000" b="1"/>
            </a:lvl2pPr>
            <a:lvl3pPr marL="1371600" lvl="2" indent="-22860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0"/>
              <a:buFont typeface="Helvetica Neue"/>
              <a:buNone/>
              <a:defRPr sz="25000" b="1"/>
            </a:lvl3pPr>
            <a:lvl4pPr marL="1828800" lvl="3" indent="-22860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0"/>
              <a:buFont typeface="Helvetica Neue"/>
              <a:buNone/>
              <a:defRPr sz="25000" b="1"/>
            </a:lvl4pPr>
            <a:lvl5pPr marL="2286000" lvl="4" indent="-22860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0"/>
              <a:buFont typeface="Helvetica Neue"/>
              <a:buNone/>
              <a:defRPr sz="25000" b="1"/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12"/>
          <p:cNvSpPr txBox="1">
            <a:spLocks noGrp="1"/>
          </p:cNvSpPr>
          <p:nvPr>
            <p:ph type="body" idx="2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Helvetica Neue"/>
              <a:buNone/>
              <a:defRPr sz="5500" b="1"/>
            </a:lvl1pPr>
            <a:lvl2pPr marL="914400" lvl="1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57" name="Google Shape;57;p12"/>
          <p:cNvSpPr txBox="1">
            <a:spLocks noGrp="1"/>
          </p:cNvSpPr>
          <p:nvPr>
            <p:ph type="sldNum" idx="1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body" idx="1"/>
          </p:nvPr>
        </p:nvSpPr>
        <p:spPr>
          <a:xfrm>
            <a:off x="2430025" y="10675453"/>
            <a:ext cx="20200052" cy="636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sz="3600" b="1"/>
            </a:lvl1pPr>
            <a:lvl2pPr marL="914400" lvl="1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marL="1371600" lvl="2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marL="1828800" lvl="3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marL="2286000" lvl="4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body" idx="2"/>
          </p:nvPr>
        </p:nvSpPr>
        <p:spPr>
          <a:xfrm>
            <a:off x="1753923" y="4939860"/>
            <a:ext cx="20876153" cy="3836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Helvetica Neue"/>
              <a:buNone/>
              <a:defRPr sz="8500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lvl="1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Helvetica Neue"/>
              <a:buNone/>
              <a:defRPr sz="8500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lvl="2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Helvetica Neue"/>
              <a:buNone/>
              <a:defRPr sz="8500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lvl="3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Helvetica Neue"/>
              <a:buNone/>
              <a:defRPr sz="8500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lvl="4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Helvetica Neue"/>
              <a:buNone/>
              <a:defRPr sz="8500"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lvl="5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marL="3200400" lvl="6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marL="3657600" lvl="7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marL="4114800" lvl="8" indent="-369189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13"/>
          <p:cNvSpPr txBox="1">
            <a:spLocks noGrp="1"/>
          </p:cNvSpPr>
          <p:nvPr>
            <p:ph type="sldNum" idx="1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- 3 Up">
  <p:cSld name="Photo - 3 Up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>
            <a:spLocks noGrp="1"/>
          </p:cNvSpPr>
          <p:nvPr>
            <p:ph type="pic" idx="2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>
            <a:spLocks noGrp="1"/>
          </p:cNvSpPr>
          <p:nvPr>
            <p:ph type="pic" idx="3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65" name="Google Shape;65;p14"/>
          <p:cNvSpPr>
            <a:spLocks noGrp="1"/>
          </p:cNvSpPr>
          <p:nvPr>
            <p:ph type="pic" idx="4"/>
          </p:nvPr>
        </p:nvSpPr>
        <p:spPr>
          <a:xfrm>
            <a:off x="-139700" y="495300"/>
            <a:ext cx="16611600" cy="12458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">
  <p:cSld name="Photo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>
            <a:spLocks noGrp="1"/>
          </p:cNvSpPr>
          <p:nvPr>
            <p:ph type="pic" idx="2"/>
          </p:nvPr>
        </p:nvSpPr>
        <p:spPr>
          <a:xfrm>
            <a:off x="-1333500" y="-5524500"/>
            <a:ext cx="27051001" cy="216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sldNum" idx="1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/>
              <a:buNone/>
              <a:defRPr>
                <a:solidFill>
                  <a:srgbClr val="FFFFFF"/>
                </a:solidFill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/>
              <a:buNone/>
              <a:defRPr>
                <a:solidFill>
                  <a:srgbClr val="FFFFFF"/>
                </a:solidFill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/>
              <a:buNone/>
              <a:defRPr>
                <a:solidFill>
                  <a:srgbClr val="FFFFFF"/>
                </a:solidFill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/>
              <a:buNone/>
              <a:defRPr>
                <a:solidFill>
                  <a:srgbClr val="FFFFFF"/>
                </a:solidFill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/>
              <a:buNone/>
              <a:defRPr>
                <a:solidFill>
                  <a:srgbClr val="FFFFFF"/>
                </a:solidFill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/>
              <a:buNone/>
              <a:defRPr>
                <a:solidFill>
                  <a:srgbClr val="FFFFFF"/>
                </a:solidFill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/>
              <a:buNone/>
              <a:defRPr>
                <a:solidFill>
                  <a:srgbClr val="FFFFFF"/>
                </a:solidFill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/>
              <a:buNone/>
              <a:defRPr>
                <a:solidFill>
                  <a:srgbClr val="FFFFFF"/>
                </a:solidFill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/>
              <a:buNone/>
              <a:defRPr>
                <a:solidFill>
                  <a:srgbClr val="FFFFFF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>
            <a:spLocks noGrp="1"/>
          </p:cNvSpPr>
          <p:nvPr>
            <p:ph type="sldNum" idx="1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R="0" lvl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Helvetica Neue"/>
              <a:buNone/>
              <a:defRPr sz="85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Helvetica Neue"/>
              <a:buNone/>
              <a:defRPr sz="85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Helvetica Neue"/>
              <a:buNone/>
              <a:defRPr sz="85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Helvetica Neue"/>
              <a:buNone/>
              <a:defRPr sz="85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Helvetica Neue"/>
              <a:buNone/>
              <a:defRPr sz="85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Helvetica Neue"/>
              <a:buNone/>
              <a:defRPr sz="85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Helvetica Neue"/>
              <a:buNone/>
              <a:defRPr sz="85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Helvetica Neue"/>
              <a:buNone/>
              <a:defRPr sz="85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Helvetica Neue"/>
              <a:buNone/>
              <a:defRPr sz="85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457200" marR="0" lvl="0" indent="-603504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603504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603504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603504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603504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603504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603504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603504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603503" algn="l" rtl="0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sz="4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7"/>
          <p:cNvSpPr txBox="1">
            <a:spLocks noGrp="1"/>
          </p:cNvSpPr>
          <p:nvPr>
            <p:ph type="body" idx="1"/>
          </p:nvPr>
        </p:nvSpPr>
        <p:spPr>
          <a:xfrm>
            <a:off x="1201340" y="11859862"/>
            <a:ext cx="21971003" cy="636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endParaRPr sz="3600" b="1"/>
          </a:p>
        </p:txBody>
      </p:sp>
      <p:sp>
        <p:nvSpPr>
          <p:cNvPr id="77" name="Google Shape;77;p17"/>
          <p:cNvSpPr txBox="1">
            <a:spLocks noGrp="1"/>
          </p:cNvSpPr>
          <p:nvPr>
            <p:ph type="ctrTitle" idx="4294967295"/>
          </p:nvPr>
        </p:nvSpPr>
        <p:spPr>
          <a:xfrm>
            <a:off x="7683496" y="1381191"/>
            <a:ext cx="15070883" cy="1862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11484"/>
              <a:buFont typeface="Verdana"/>
              <a:buNone/>
            </a:pPr>
            <a:r>
              <a:rPr lang="en-US" sz="6983">
                <a:solidFill>
                  <a:srgbClr val="345577"/>
                </a:solidFill>
                <a:latin typeface="Verdana"/>
                <a:ea typeface="Verdana"/>
                <a:cs typeface="Verdana"/>
                <a:sym typeface="Verdana"/>
              </a:rPr>
              <a:t>Alternative Programs 2021-2022</a:t>
            </a:r>
            <a:endParaRPr sz="6983" b="1" i="0" u="none" strike="noStrike" cap="none">
              <a:solidFill>
                <a:srgbClr val="345577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8" name="Google Shape;78;p17"/>
          <p:cNvSpPr txBox="1">
            <a:spLocks noGrp="1"/>
          </p:cNvSpPr>
          <p:nvPr>
            <p:ph type="subTitle" idx="4294967295"/>
          </p:nvPr>
        </p:nvSpPr>
        <p:spPr>
          <a:xfrm>
            <a:off x="7678342" y="3540190"/>
            <a:ext cx="15081192" cy="1447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B9E3"/>
              </a:buClr>
              <a:buSzPts val="5500"/>
              <a:buFont typeface="Avenir"/>
              <a:buNone/>
            </a:pPr>
            <a:r>
              <a:rPr lang="en-US" sz="5500">
                <a:solidFill>
                  <a:srgbClr val="80B9E3"/>
                </a:solidFill>
                <a:latin typeface="Avenir"/>
                <a:ea typeface="Avenir"/>
                <a:cs typeface="Avenir"/>
                <a:sym typeface="Avenir"/>
              </a:rPr>
              <a:t>Kim Stevenson, Director of Alternative Programs</a:t>
            </a:r>
            <a:endParaRPr sz="5500" b="0" i="0" u="none" strike="noStrike" cap="none">
              <a:solidFill>
                <a:srgbClr val="80B9E3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pic>
        <p:nvPicPr>
          <p:cNvPr id="79" name="Google Shape;79;p17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49428" y="5892939"/>
            <a:ext cx="24482855" cy="7860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7" descr="Imag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9350" y="1228958"/>
            <a:ext cx="6407418" cy="33912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184B7"/>
              </a:buClr>
              <a:buSzPts val="7735"/>
              <a:buFont typeface="Avenir"/>
              <a:buNone/>
            </a:pPr>
            <a:r>
              <a:rPr lang="en-US" sz="7735" b="0">
                <a:solidFill>
                  <a:srgbClr val="5184B7"/>
                </a:solidFill>
                <a:latin typeface="Avenir"/>
                <a:ea typeface="Avenir"/>
                <a:cs typeface="Avenir"/>
                <a:sym typeface="Avenir"/>
              </a:rPr>
              <a:t>Alternative Programs consist of:</a:t>
            </a:r>
            <a:endParaRPr sz="7735" b="0">
              <a:solidFill>
                <a:srgbClr val="5184B7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86" name="Google Shape;86;p18"/>
          <p:cNvSpPr txBox="1">
            <a:spLocks noGrp="1"/>
          </p:cNvSpPr>
          <p:nvPr>
            <p:ph type="body" idx="2"/>
          </p:nvPr>
        </p:nvSpPr>
        <p:spPr>
          <a:xfrm>
            <a:off x="1206500" y="3105504"/>
            <a:ext cx="21971000" cy="9345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Bluegrass Learning Academy - Kim Stevenson/Richard Rorie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Christian County Day Treatment - Chris Gilkey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Cumberland Hall Hospital - Chris Gilkey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Virtual Learning Academy - Arnelle Wesley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Bullying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District Discipline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Juvenile Court Liaison (MOU’s, Citation and Arrest)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PBIS/Trauma Informed Care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Racial Equity - Mancell Elam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Restraint and Seclusions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School Based Therapist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School Counselors Interventions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Threat/Suicide Screeners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87" name="Google Shape;87;p18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26747" y="12763364"/>
            <a:ext cx="24437494" cy="9879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9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184B7"/>
              </a:buClr>
              <a:buSzPts val="7735"/>
              <a:buFont typeface="Avenir"/>
              <a:buNone/>
            </a:pPr>
            <a:r>
              <a:rPr lang="en-US" sz="7735" b="0">
                <a:solidFill>
                  <a:srgbClr val="5184B7"/>
                </a:solidFill>
                <a:latin typeface="Avenir"/>
                <a:ea typeface="Avenir"/>
                <a:cs typeface="Avenir"/>
                <a:sym typeface="Avenir"/>
              </a:rPr>
              <a:t>Students served and Graduated in 2021-2022</a:t>
            </a:r>
            <a:endParaRPr sz="7735" b="0">
              <a:solidFill>
                <a:srgbClr val="5184B7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93" name="Google Shape;93;p19"/>
          <p:cNvSpPr txBox="1">
            <a:spLocks noGrp="1"/>
          </p:cNvSpPr>
          <p:nvPr>
            <p:ph type="body" idx="2"/>
          </p:nvPr>
        </p:nvSpPr>
        <p:spPr>
          <a:xfrm>
            <a:off x="1206500" y="3105504"/>
            <a:ext cx="21848509" cy="8127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Bluegrass Learning Academy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		330 students served (46 graduated)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Christian County Day Treatment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		33 students served (2 seniors and 2 graduated)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Cumberland Hall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		588 students served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Virtual Learning Academy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		415 students served (38 graduated)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94" name="Google Shape;94;p19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062091" y="11273142"/>
            <a:ext cx="2047936" cy="1982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184B7"/>
              </a:buClr>
              <a:buSzPts val="7735"/>
              <a:buFont typeface="Avenir"/>
              <a:buNone/>
            </a:pPr>
            <a:r>
              <a:rPr lang="en-US" sz="7735">
                <a:solidFill>
                  <a:srgbClr val="5184B7"/>
                </a:solidFill>
                <a:latin typeface="Avenir"/>
                <a:ea typeface="Avenir"/>
                <a:cs typeface="Avenir"/>
                <a:sym typeface="Avenir"/>
              </a:rPr>
              <a:t>Number of Threat/Suicide Screeners and Bullying Forms</a:t>
            </a:r>
            <a:endParaRPr sz="7735">
              <a:solidFill>
                <a:srgbClr val="5184B7"/>
              </a:solidFill>
              <a:latin typeface="Avenir"/>
              <a:ea typeface="Avenir"/>
              <a:cs typeface="Avenir"/>
              <a:sym typeface="Avenir"/>
            </a:endParaRPr>
          </a:p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184B7"/>
              </a:buClr>
              <a:buSzPts val="7735"/>
              <a:buFont typeface="Avenir"/>
              <a:buNone/>
            </a:pPr>
            <a:endParaRPr sz="7735">
              <a:solidFill>
                <a:srgbClr val="5184B7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00" name="Google Shape;100;p20"/>
          <p:cNvSpPr txBox="1">
            <a:spLocks noGrp="1"/>
          </p:cNvSpPr>
          <p:nvPr>
            <p:ph type="body" idx="2"/>
          </p:nvPr>
        </p:nvSpPr>
        <p:spPr>
          <a:xfrm>
            <a:off x="1206500" y="3105504"/>
            <a:ext cx="21971000" cy="10010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 u="sng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2020-2021</a:t>
            </a:r>
            <a:endParaRPr u="sng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 u="sng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69189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2214"/>
              <a:buFont typeface="Open Sans"/>
              <a:buChar char="•"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Threat Screeners - 25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69189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2214"/>
              <a:buFont typeface="Open Sans"/>
              <a:buChar char="•"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Suicide Screeners - 97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69189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2214"/>
              <a:buFont typeface="Open Sans"/>
              <a:buChar char="•"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Bullying Reports - 18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u="sng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2021-2022</a:t>
            </a:r>
            <a:endParaRPr u="sng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u="sng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69189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2214"/>
              <a:buFont typeface="Open Sans"/>
              <a:buChar char="•"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Threat Screeners - 234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69189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2214"/>
              <a:buFont typeface="Open Sans"/>
              <a:buChar char="•"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Suicide Screeners - 278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69189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2214"/>
              <a:buFont typeface="Open Sans"/>
              <a:buChar char="•"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Bullying Reports - 53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1" name="Google Shape;101;p20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26747" y="12763364"/>
            <a:ext cx="24437494" cy="9879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0" descr="Imag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572922" y="1750957"/>
            <a:ext cx="9238156" cy="89440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1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100" cy="143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184B7"/>
              </a:buClr>
              <a:buSzPts val="7735"/>
              <a:buFont typeface="Avenir"/>
              <a:buNone/>
            </a:pPr>
            <a:r>
              <a:rPr lang="en-US" sz="6635">
                <a:solidFill>
                  <a:srgbClr val="5184B7"/>
                </a:solidFill>
                <a:latin typeface="Avenir"/>
                <a:ea typeface="Avenir"/>
                <a:cs typeface="Avenir"/>
                <a:sym typeface="Avenir"/>
              </a:rPr>
              <a:t>Mental Health Services (School Based Therapist, Pennyroyal Mental Health and Mt. Comprehensive</a:t>
            </a:r>
            <a:endParaRPr sz="6635">
              <a:solidFill>
                <a:srgbClr val="5184B7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pic>
        <p:nvPicPr>
          <p:cNvPr id="108" name="Google Shape;108;p21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72922" y="3401957"/>
            <a:ext cx="9238155" cy="8944087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21"/>
          <p:cNvSpPr txBox="1">
            <a:spLocks noGrp="1"/>
          </p:cNvSpPr>
          <p:nvPr>
            <p:ph type="body" idx="2"/>
          </p:nvPr>
        </p:nvSpPr>
        <p:spPr>
          <a:xfrm>
            <a:off x="1206500" y="3296004"/>
            <a:ext cx="21971100" cy="100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School Based Therapist served </a:t>
            </a:r>
            <a:r>
              <a:rPr lang="en-US" b="1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550 students</a:t>
            </a:r>
            <a:endParaRPr b="1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	(Brooke Burkhead, Cassie Dougherty, Stacy Jones, and Brandy Westerfield)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Pennyroyal Mental Health Center served </a:t>
            </a:r>
            <a:r>
              <a:rPr lang="en-US" b="1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199 students</a:t>
            </a:r>
            <a:endParaRPr b="1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Mt. Comprehensive Counseling served </a:t>
            </a:r>
            <a:r>
              <a:rPr lang="en-US" b="1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408 students</a:t>
            </a:r>
            <a:endParaRPr b="1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Total number served - </a:t>
            </a:r>
            <a:r>
              <a:rPr lang="en-US" b="1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1,157 students</a:t>
            </a:r>
            <a:endParaRPr b="1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2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184B7"/>
              </a:buClr>
              <a:buSzPts val="7735"/>
              <a:buFont typeface="Avenir"/>
              <a:buNone/>
            </a:pPr>
            <a:r>
              <a:rPr lang="en-US" sz="7735">
                <a:solidFill>
                  <a:srgbClr val="5184B7"/>
                </a:solidFill>
                <a:latin typeface="Avenir"/>
                <a:ea typeface="Avenir"/>
                <a:cs typeface="Avenir"/>
                <a:sym typeface="Avenir"/>
              </a:rPr>
              <a:t>Number of MOU’s, Citations, and Arrest</a:t>
            </a:r>
            <a:endParaRPr sz="7735">
              <a:solidFill>
                <a:srgbClr val="5184B7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pic>
        <p:nvPicPr>
          <p:cNvPr id="115" name="Google Shape;115;p22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72922" y="3401957"/>
            <a:ext cx="9238156" cy="8944086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22"/>
          <p:cNvSpPr txBox="1">
            <a:spLocks noGrp="1"/>
          </p:cNvSpPr>
          <p:nvPr>
            <p:ph type="body" idx="2"/>
          </p:nvPr>
        </p:nvSpPr>
        <p:spPr>
          <a:xfrm>
            <a:off x="1206500" y="3105504"/>
            <a:ext cx="21971000" cy="10010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Memorandum of Understanding served - 354 students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Citations served - 70 students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Arrest - 12 students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3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100" cy="143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184B7"/>
              </a:buClr>
              <a:buSzPts val="7735"/>
              <a:buFont typeface="Avenir"/>
              <a:buNone/>
            </a:pPr>
            <a:r>
              <a:rPr lang="en-US" sz="7735">
                <a:solidFill>
                  <a:srgbClr val="5184B7"/>
                </a:solidFill>
                <a:latin typeface="Avenir"/>
                <a:ea typeface="Avenir"/>
                <a:cs typeface="Avenir"/>
                <a:sym typeface="Avenir"/>
              </a:rPr>
              <a:t>Discipline Data </a:t>
            </a:r>
            <a:endParaRPr sz="7735">
              <a:solidFill>
                <a:srgbClr val="5184B7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pic>
        <p:nvPicPr>
          <p:cNvPr id="122" name="Google Shape;122;p23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72922" y="3401957"/>
            <a:ext cx="9238155" cy="8944087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23"/>
          <p:cNvSpPr txBox="1">
            <a:spLocks noGrp="1"/>
          </p:cNvSpPr>
          <p:nvPr>
            <p:ph type="body" idx="2"/>
          </p:nvPr>
        </p:nvSpPr>
        <p:spPr>
          <a:xfrm>
            <a:off x="1206500" y="3105504"/>
            <a:ext cx="21971100" cy="100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Total referrals - 8,537 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In School Suspension referrals - 3,871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Out of School Suspension referrals - 1,918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Bluegrass Learning Academy referrals - 245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4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100" cy="143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184B7"/>
              </a:buClr>
              <a:buSzPts val="7735"/>
              <a:buFont typeface="Avenir"/>
              <a:buNone/>
            </a:pPr>
            <a:r>
              <a:rPr lang="en-US" sz="7735">
                <a:solidFill>
                  <a:srgbClr val="5184B7"/>
                </a:solidFill>
                <a:latin typeface="Avenir"/>
                <a:ea typeface="Avenir"/>
                <a:cs typeface="Avenir"/>
                <a:sym typeface="Avenir"/>
              </a:rPr>
              <a:t>Discipline Data </a:t>
            </a:r>
            <a:endParaRPr sz="7735">
              <a:solidFill>
                <a:srgbClr val="5184B7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pic>
        <p:nvPicPr>
          <p:cNvPr id="129" name="Google Shape;129;p24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72922" y="3401957"/>
            <a:ext cx="9238155" cy="8944087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4"/>
          <p:cNvSpPr txBox="1">
            <a:spLocks noGrp="1"/>
          </p:cNvSpPr>
          <p:nvPr>
            <p:ph type="body" idx="2"/>
          </p:nvPr>
        </p:nvSpPr>
        <p:spPr>
          <a:xfrm>
            <a:off x="1206500" y="3105504"/>
            <a:ext cx="21971100" cy="100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000">
                <a:solidFill>
                  <a:srgbClr val="222222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The top 5 infractions were (high to low)</a:t>
            </a:r>
            <a:endParaRPr sz="4000">
              <a:solidFill>
                <a:srgbClr val="222222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200">
                <a:solidFill>
                  <a:srgbClr val="222222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1. Disruptive Behavior (2,070)</a:t>
            </a:r>
            <a:endParaRPr sz="4200">
              <a:solidFill>
                <a:srgbClr val="222222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200">
                <a:solidFill>
                  <a:srgbClr val="222222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2. Failure to Follow (1,358)</a:t>
            </a:r>
            <a:endParaRPr sz="4200">
              <a:solidFill>
                <a:srgbClr val="222222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200">
                <a:solidFill>
                  <a:srgbClr val="222222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3. Biting/Hitting/Kicking (576)</a:t>
            </a:r>
            <a:endParaRPr sz="4200">
              <a:solidFill>
                <a:srgbClr val="222222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200">
                <a:solidFill>
                  <a:srgbClr val="222222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4. Fighting (490)</a:t>
            </a:r>
            <a:endParaRPr sz="4200">
              <a:solidFill>
                <a:srgbClr val="222222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200">
                <a:solidFill>
                  <a:srgbClr val="222222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4. Disorderly Conduct (484)</a:t>
            </a:r>
            <a:endParaRPr sz="4200">
              <a:solidFill>
                <a:srgbClr val="222222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4200">
              <a:solidFill>
                <a:srgbClr val="222222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200">
                <a:solidFill>
                  <a:srgbClr val="222222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The largest number of infractions happened in the month of March (1,487) and the next highest was September (1,217)</a:t>
            </a:r>
            <a:endParaRPr sz="4200">
              <a:solidFill>
                <a:srgbClr val="222222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4200">
              <a:solidFill>
                <a:srgbClr val="222222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200">
                <a:solidFill>
                  <a:srgbClr val="222222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The top 5 number of events from locations (high to low) were:</a:t>
            </a:r>
            <a:endParaRPr sz="4200">
              <a:solidFill>
                <a:srgbClr val="222222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200">
                <a:solidFill>
                  <a:srgbClr val="222222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1. Classroom (5,284)</a:t>
            </a:r>
            <a:endParaRPr sz="4200">
              <a:solidFill>
                <a:srgbClr val="222222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200">
                <a:solidFill>
                  <a:srgbClr val="222222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2. Bus (993)</a:t>
            </a:r>
            <a:endParaRPr sz="4200">
              <a:solidFill>
                <a:srgbClr val="222222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200">
                <a:solidFill>
                  <a:srgbClr val="222222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3. Hallway (748)</a:t>
            </a:r>
            <a:endParaRPr sz="4200">
              <a:solidFill>
                <a:srgbClr val="222222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200">
                <a:solidFill>
                  <a:srgbClr val="222222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4. Cafeteria (287)</a:t>
            </a:r>
            <a:endParaRPr sz="4200">
              <a:solidFill>
                <a:srgbClr val="222222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200">
                <a:solidFill>
                  <a:srgbClr val="222222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5. Restroom (285)</a:t>
            </a:r>
            <a:endParaRPr sz="4200">
              <a:solidFill>
                <a:srgbClr val="222222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 sz="4200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 sz="4200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184B7"/>
              </a:buClr>
              <a:buSzPts val="7735"/>
              <a:buFont typeface="Avenir"/>
              <a:buNone/>
            </a:pPr>
            <a:endParaRPr sz="7735">
              <a:solidFill>
                <a:srgbClr val="5184B7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36" name="Google Shape;136;p25"/>
          <p:cNvSpPr txBox="1">
            <a:spLocks noGrp="1"/>
          </p:cNvSpPr>
          <p:nvPr>
            <p:ph type="body" idx="2"/>
          </p:nvPr>
        </p:nvSpPr>
        <p:spPr>
          <a:xfrm>
            <a:off x="1206500" y="3105504"/>
            <a:ext cx="21971000" cy="10010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37" name="Google Shape;137;p25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72922" y="3401957"/>
            <a:ext cx="9238155" cy="8944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5" descr="Imag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47607" y="-58285"/>
            <a:ext cx="814177" cy="138325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06500" y="730200"/>
            <a:ext cx="21971000" cy="11452275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5"/>
          <p:cNvSpPr txBox="1"/>
          <p:nvPr/>
        </p:nvSpPr>
        <p:spPr>
          <a:xfrm>
            <a:off x="4119575" y="12182475"/>
            <a:ext cx="137160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00">
                <a:latin typeface="Helvetica Neue"/>
                <a:ea typeface="Helvetica Neue"/>
                <a:cs typeface="Helvetica Neue"/>
                <a:sym typeface="Helvetica Neue"/>
              </a:rPr>
              <a:t>R</a:t>
            </a:r>
            <a:r>
              <a:rPr lang="en-US" sz="3500">
                <a:latin typeface="Helvetica Neue"/>
                <a:ea typeface="Helvetica Neue"/>
                <a:cs typeface="Helvetica Neue"/>
                <a:sym typeface="Helvetica Neue"/>
              </a:rPr>
              <a:t>isk score for ISS was 2.09</a:t>
            </a:r>
            <a:endParaRPr sz="35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184B7"/>
              </a:buClr>
              <a:buSzPts val="7735"/>
              <a:buFont typeface="Avenir"/>
              <a:buNone/>
            </a:pPr>
            <a:endParaRPr sz="7735" b="0">
              <a:solidFill>
                <a:srgbClr val="5184B7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46" name="Google Shape;146;p26"/>
          <p:cNvSpPr txBox="1">
            <a:spLocks noGrp="1"/>
          </p:cNvSpPr>
          <p:nvPr>
            <p:ph type="body" idx="2"/>
          </p:nvPr>
        </p:nvSpPr>
        <p:spPr>
          <a:xfrm>
            <a:off x="1206500" y="3105504"/>
            <a:ext cx="21971000" cy="10010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47" name="Google Shape;147;p26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47607" y="-58285"/>
            <a:ext cx="814177" cy="138325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06500" y="1079500"/>
            <a:ext cx="21971000" cy="11317275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6"/>
          <p:cNvSpPr txBox="1"/>
          <p:nvPr/>
        </p:nvSpPr>
        <p:spPr>
          <a:xfrm>
            <a:off x="8334375" y="12611100"/>
            <a:ext cx="137160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800">
                <a:latin typeface="Helvetica Neue"/>
                <a:ea typeface="Helvetica Neue"/>
                <a:cs typeface="Helvetica Neue"/>
                <a:sym typeface="Helvetica Neue"/>
              </a:rPr>
              <a:t>Risk score for OSS was 2.04</a:t>
            </a:r>
            <a:endParaRPr sz="38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7"/>
          <p:cNvSpPr txBox="1">
            <a:spLocks noGrp="1"/>
          </p:cNvSpPr>
          <p:nvPr>
            <p:ph type="body" idx="2"/>
          </p:nvPr>
        </p:nvSpPr>
        <p:spPr>
          <a:xfrm>
            <a:off x="1206500" y="3105504"/>
            <a:ext cx="10630948" cy="9423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457200" lvl="0" indent="-369189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2214"/>
              <a:buFont typeface="Open Sans"/>
              <a:buChar char="•"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2019 - General Assembly passed Senate Bill 1(School Safety and Resilience Act)  which in part states that schools will increase supports for mental health and school counselors will have 80% of their services directly working with students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69189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2214"/>
              <a:buFont typeface="Open Sans"/>
              <a:buChar char="•"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CCPS has adopted the American School Counselor Framework provided by the American School Counselor Association and Kentucky Department of Education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55" name="Google Shape;155;p27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47607" y="-58285"/>
            <a:ext cx="814177" cy="13832571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7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10630948" cy="1433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184B7"/>
              </a:buClr>
              <a:buSzPts val="7735"/>
              <a:buFont typeface="Avenir"/>
              <a:buNone/>
            </a:pPr>
            <a:r>
              <a:rPr lang="en-US" sz="5935" b="0">
                <a:solidFill>
                  <a:srgbClr val="5184B7"/>
                </a:solidFill>
                <a:latin typeface="Avenir"/>
                <a:ea typeface="Avenir"/>
                <a:cs typeface="Avenir"/>
                <a:sym typeface="Avenir"/>
              </a:rPr>
              <a:t>Senate Bill 1 relating to School Counselors</a:t>
            </a:r>
            <a:endParaRPr sz="5935" b="0">
              <a:solidFill>
                <a:srgbClr val="5184B7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pic>
        <p:nvPicPr>
          <p:cNvPr id="157" name="Google Shape;157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398325" y="1870350"/>
            <a:ext cx="11811126" cy="7882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8"/>
          <p:cNvSpPr txBox="1">
            <a:spLocks noGrp="1"/>
          </p:cNvSpPr>
          <p:nvPr>
            <p:ph type="body" idx="2"/>
          </p:nvPr>
        </p:nvSpPr>
        <p:spPr>
          <a:xfrm>
            <a:off x="1206500" y="3105504"/>
            <a:ext cx="16433611" cy="9423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457200" lvl="0" indent="-4445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345577"/>
              </a:buClr>
              <a:buSzPts val="3400"/>
              <a:buFont typeface="Open Sans"/>
              <a:buChar char="●"/>
            </a:pPr>
            <a:r>
              <a:rPr lang="en-US" sz="3400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Set 2 goals in the categories of behavior, attendance and academics based on school data in these areas (they work with their administrator on the goals) </a:t>
            </a:r>
            <a:endParaRPr sz="3400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3400"/>
              <a:buFont typeface="Open Sans"/>
              <a:buChar char="●"/>
            </a:pPr>
            <a:r>
              <a:rPr lang="en-US" sz="3400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Be the PBIS Coach for Tier II and III </a:t>
            </a:r>
            <a:endParaRPr sz="3400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3400"/>
              <a:buFont typeface="Open Sans"/>
              <a:buChar char="●"/>
            </a:pPr>
            <a:r>
              <a:rPr lang="en-US" sz="3400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Meet with each student in the building to build relationships</a:t>
            </a:r>
            <a:endParaRPr sz="3400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3400"/>
              <a:buFont typeface="Open Sans"/>
              <a:buChar char="●"/>
            </a:pPr>
            <a:r>
              <a:rPr lang="en-US" sz="3400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Complete mini lessons based on their top 5 behavior infractions (minimum of two a month)</a:t>
            </a:r>
            <a:endParaRPr sz="3400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3400"/>
              <a:buFont typeface="Open Sans"/>
              <a:buChar char="●"/>
            </a:pPr>
            <a:r>
              <a:rPr lang="en-US" sz="3400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Meet with every student that is in ISS to begin interventions to change the behavior - meet with every student coming back from OSS to rebuild the connection</a:t>
            </a:r>
            <a:endParaRPr sz="3400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3400"/>
              <a:buFont typeface="Open Sans"/>
              <a:buChar char="●"/>
            </a:pPr>
            <a:r>
              <a:rPr lang="en-US" sz="3400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Assist with any classroom management strategies</a:t>
            </a:r>
            <a:endParaRPr sz="3400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3400"/>
              <a:buFont typeface="Open Sans"/>
              <a:buChar char="●"/>
            </a:pPr>
            <a:r>
              <a:rPr lang="en-US" sz="3400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Develop monthly calendar on their time and discuss with administrator</a:t>
            </a:r>
            <a:endParaRPr sz="3400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3400"/>
              <a:buFont typeface="Open Sans"/>
              <a:buChar char="●"/>
            </a:pPr>
            <a:r>
              <a:rPr lang="en-US" sz="3400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Develop small groups based on data</a:t>
            </a:r>
            <a:endParaRPr sz="3400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3400"/>
              <a:buFont typeface="Open Sans"/>
              <a:buChar char="●"/>
            </a:pPr>
            <a:r>
              <a:rPr lang="en-US" sz="3400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Short-term counseling for students - long term will be School Based Therapist</a:t>
            </a:r>
            <a:endParaRPr sz="3400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3400"/>
              <a:buFont typeface="Open Sans"/>
              <a:buChar char="●"/>
            </a:pPr>
            <a:r>
              <a:rPr lang="en-US" sz="3400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Develop training for teachers on trauma informed care and mental health needs</a:t>
            </a:r>
            <a:endParaRPr sz="3400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400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9600" lvl="0" indent="-23469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5904"/>
              <a:buFont typeface="Open Sans"/>
              <a:buNone/>
            </a:pPr>
            <a:endParaRPr sz="3400"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63" name="Google Shape;163;p28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47607" y="-58285"/>
            <a:ext cx="814177" cy="138325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8" descr="Imag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630702" y="-29471"/>
            <a:ext cx="5780197" cy="13774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8" descr="Imag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402705" y="5582469"/>
            <a:ext cx="2627127" cy="2805062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28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16433611" cy="1433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184B7"/>
              </a:buClr>
              <a:buSzPts val="7735"/>
              <a:buFont typeface="Avenir"/>
              <a:buNone/>
            </a:pPr>
            <a:r>
              <a:rPr lang="en-US" sz="7735" b="0">
                <a:solidFill>
                  <a:srgbClr val="5184B7"/>
                </a:solidFill>
                <a:latin typeface="Avenir"/>
                <a:ea typeface="Avenir"/>
                <a:cs typeface="Avenir"/>
                <a:sym typeface="Avenir"/>
              </a:rPr>
              <a:t>School Counselors will:</a:t>
            </a:r>
            <a:endParaRPr sz="7735" b="0">
              <a:solidFill>
                <a:srgbClr val="5184B7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9"/>
          <p:cNvSpPr txBox="1">
            <a:spLocks noGrp="1"/>
          </p:cNvSpPr>
          <p:nvPr>
            <p:ph type="body" idx="2"/>
          </p:nvPr>
        </p:nvSpPr>
        <p:spPr>
          <a:xfrm>
            <a:off x="1206500" y="3105504"/>
            <a:ext cx="16433611" cy="9423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45720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CCPS will be using the Multi-Tiered System of Support model that increases support based on each student’s needs, recognizing that behavior, social and emotional challenges can impact their academic success. 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	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286000" lvl="0" indent="-369189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5577"/>
              </a:buClr>
              <a:buSzPts val="2214"/>
              <a:buFont typeface="Open Sans"/>
              <a:buChar char="❖"/>
            </a:pPr>
            <a:r>
              <a:rPr lang="en-US">
                <a:solidFill>
                  <a:srgbClr val="345577"/>
                </a:solidFill>
                <a:latin typeface="Open Sans"/>
                <a:ea typeface="Open Sans"/>
                <a:cs typeface="Open Sans"/>
                <a:sym typeface="Open Sans"/>
              </a:rPr>
              <a:t>PBIS, Social Emotional Learning, and Trauma Informed Care for students and staff</a:t>
            </a: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345577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72" name="Google Shape;172;p29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47607" y="-58285"/>
            <a:ext cx="814177" cy="138325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9" descr="Imag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623819" y="-6070"/>
            <a:ext cx="5760558" cy="13728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9" descr="Imag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384997" y="5527501"/>
            <a:ext cx="2492202" cy="2660998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9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16433611" cy="1433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184B7"/>
              </a:buClr>
              <a:buSzPts val="7735"/>
              <a:buFont typeface="Avenir"/>
              <a:buNone/>
            </a:pPr>
            <a:r>
              <a:rPr lang="en-US" sz="7735" b="0">
                <a:solidFill>
                  <a:srgbClr val="5184B7"/>
                </a:solidFill>
                <a:latin typeface="Avenir"/>
                <a:ea typeface="Avenir"/>
                <a:cs typeface="Avenir"/>
                <a:sym typeface="Avenir"/>
              </a:rPr>
              <a:t>Next Steps for SY 22-23</a:t>
            </a:r>
            <a:endParaRPr sz="7735" b="0">
              <a:solidFill>
                <a:srgbClr val="5184B7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652</Words>
  <Application>Microsoft Office PowerPoint</Application>
  <PresentationFormat>Custom</PresentationFormat>
  <Paragraphs>108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Avenir</vt:lpstr>
      <vt:lpstr>Verdana</vt:lpstr>
      <vt:lpstr>Helvetica Neue</vt:lpstr>
      <vt:lpstr>Bodoni</vt:lpstr>
      <vt:lpstr>Open Sans</vt:lpstr>
      <vt:lpstr>Arial</vt:lpstr>
      <vt:lpstr>21_BasicWhite</vt:lpstr>
      <vt:lpstr>Alternative Programs 2021-2022</vt:lpstr>
      <vt:lpstr>Alternative Programs consist of:</vt:lpstr>
      <vt:lpstr>Students served and Graduated in 2021-2022</vt:lpstr>
      <vt:lpstr>Number of Threat/Suicide Screeners and Bullying Forms </vt:lpstr>
      <vt:lpstr>Mental Health Services (School Based Therapist, Pennyroyal Mental Health and Mt. Comprehensive</vt:lpstr>
      <vt:lpstr>Number of MOU’s, Citations, and Arrest</vt:lpstr>
      <vt:lpstr>Discipline Data </vt:lpstr>
      <vt:lpstr>Discipline Data </vt:lpstr>
      <vt:lpstr>PowerPoint Presentation</vt:lpstr>
      <vt:lpstr>PowerPoint Presentation</vt:lpstr>
      <vt:lpstr>Senate Bill 1 relating to School Counselors</vt:lpstr>
      <vt:lpstr>School Counselors will:</vt:lpstr>
      <vt:lpstr>Next Steps for SY 22-23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Alternative Programs 2021-2022</dc:title>
  <dc:creator>Edwards, Karen</dc:creator>
  <cp:lastModifiedBy>Edwards, Karen</cp:lastModifiedBy>
  <cp:revision>1</cp:revision>
  <dcterms:modified xsi:type="dcterms:W3CDTF">2022-07-13T17:02:20Z</dcterms:modified>
</cp:coreProperties>
</file>