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10287000" cx="18288000"/>
  <p:notesSz cx="6858000" cy="9144000"/>
  <p:embeddedFontLst>
    <p:embeddedFont>
      <p:font typeface="Merriweather Sans"/>
      <p:regular r:id="rId21"/>
      <p:bold r:id="rId22"/>
      <p:italic r:id="rId23"/>
      <p:boldItalic r:id="rId24"/>
    </p:embeddedFont>
    <p:embeddedFont>
      <p:font typeface="Poppins"/>
      <p:regular r:id="rId25"/>
      <p:bold r:id="rId26"/>
      <p:italic r:id="rId27"/>
      <p:boldItalic r:id="rId28"/>
    </p:embeddedFont>
    <p:embeddedFont>
      <p:font typeface="Inter"/>
      <p:regular r:id="rId29"/>
      <p:bold r:id="rId30"/>
      <p:italic r:id="rId31"/>
      <p:boldItalic r:id="rId32"/>
    </p:embeddedFont>
    <p:embeddedFont>
      <p:font typeface="Google Sans"/>
      <p:regular r:id="rId33"/>
      <p:bold r:id="rId34"/>
      <p:italic r:id="rId35"/>
      <p:boldItalic r:id="rId36"/>
    </p:embeddedFont>
    <p:embeddedFont>
      <p:font typeface="Poppins Light"/>
      <p:regular r:id="rId37"/>
      <p:bold r:id="rId38"/>
      <p:italic r:id="rId39"/>
      <p:boldItalic r:id="rId40"/>
    </p:embeddedFont>
    <p:embeddedFont>
      <p:font typeface="Poppins Medium"/>
      <p:regular r:id="rId41"/>
      <p:bold r:id="rId42"/>
      <p:italic r:id="rId43"/>
      <p:boldItalic r:id="rId44"/>
    </p:embeddedFont>
    <p:embeddedFont>
      <p:font typeface="Poppins ExtraBold"/>
      <p:bold r:id="rId45"/>
      <p:boldItalic r:id="rId46"/>
    </p:embeddedFont>
    <p:embeddedFont>
      <p:font typeface="Merriweather Sans Light"/>
      <p:regular r:id="rId47"/>
      <p:bold r:id="rId48"/>
      <p:italic r:id="rId49"/>
      <p:boldItalic r:id="rId50"/>
    </p:embeddedFont>
    <p:embeddedFont>
      <p:font typeface="Open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586DEB-8EB2-448F-B795-5FBED5E2C5EC}">
  <a:tblStyle styleId="{7B586DEB-8EB2-448F-B795-5FBED5E2C5EC}"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8BD58C8-2EA5-4EF9-BE4C-D15F3384F353}"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oppinsLight-boldItalic.fntdata"/><Relationship Id="rId42" Type="http://schemas.openxmlformats.org/officeDocument/2006/relationships/font" Target="fonts/PoppinsMedium-bold.fntdata"/><Relationship Id="rId41" Type="http://schemas.openxmlformats.org/officeDocument/2006/relationships/font" Target="fonts/PoppinsMedium-regular.fntdata"/><Relationship Id="rId44" Type="http://schemas.openxmlformats.org/officeDocument/2006/relationships/font" Target="fonts/PoppinsMedium-boldItalic.fntdata"/><Relationship Id="rId43" Type="http://schemas.openxmlformats.org/officeDocument/2006/relationships/font" Target="fonts/PoppinsMedium-italic.fntdata"/><Relationship Id="rId46" Type="http://schemas.openxmlformats.org/officeDocument/2006/relationships/font" Target="fonts/PoppinsExtraBold-boldItalic.fntdata"/><Relationship Id="rId45" Type="http://schemas.openxmlformats.org/officeDocument/2006/relationships/font" Target="fonts/PoppinsExtraBo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erriweatherSansLight-bold.fntdata"/><Relationship Id="rId47" Type="http://schemas.openxmlformats.org/officeDocument/2006/relationships/font" Target="fonts/MerriweatherSansLight-regular.fntdata"/><Relationship Id="rId49" Type="http://schemas.openxmlformats.org/officeDocument/2006/relationships/font" Target="fonts/MerriweatherSansLight-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italic.fntdata"/><Relationship Id="rId30" Type="http://schemas.openxmlformats.org/officeDocument/2006/relationships/font" Target="fonts/Inter-bold.fntdata"/><Relationship Id="rId33" Type="http://schemas.openxmlformats.org/officeDocument/2006/relationships/font" Target="fonts/GoogleSans-regular.fntdata"/><Relationship Id="rId32" Type="http://schemas.openxmlformats.org/officeDocument/2006/relationships/font" Target="fonts/Inter-boldItalic.fntdata"/><Relationship Id="rId35" Type="http://schemas.openxmlformats.org/officeDocument/2006/relationships/font" Target="fonts/GoogleSans-italic.fntdata"/><Relationship Id="rId34" Type="http://schemas.openxmlformats.org/officeDocument/2006/relationships/font" Target="fonts/GoogleSans-bold.fntdata"/><Relationship Id="rId37" Type="http://schemas.openxmlformats.org/officeDocument/2006/relationships/font" Target="fonts/PoppinsLight-regular.fntdata"/><Relationship Id="rId36" Type="http://schemas.openxmlformats.org/officeDocument/2006/relationships/font" Target="fonts/GoogleSans-boldItalic.fntdata"/><Relationship Id="rId39" Type="http://schemas.openxmlformats.org/officeDocument/2006/relationships/font" Target="fonts/PoppinsLight-italic.fntdata"/><Relationship Id="rId38" Type="http://schemas.openxmlformats.org/officeDocument/2006/relationships/font" Target="fonts/PoppinsLight-bold.fntdata"/><Relationship Id="rId20" Type="http://schemas.openxmlformats.org/officeDocument/2006/relationships/slide" Target="slides/slide14.xml"/><Relationship Id="rId22" Type="http://schemas.openxmlformats.org/officeDocument/2006/relationships/font" Target="fonts/MerriweatherSans-bold.fntdata"/><Relationship Id="rId21" Type="http://schemas.openxmlformats.org/officeDocument/2006/relationships/font" Target="fonts/MerriweatherSans-regular.fntdata"/><Relationship Id="rId24" Type="http://schemas.openxmlformats.org/officeDocument/2006/relationships/font" Target="fonts/MerriweatherSans-boldItalic.fntdata"/><Relationship Id="rId23" Type="http://schemas.openxmlformats.org/officeDocument/2006/relationships/font" Target="fonts/MerriweatherSans-italic.fntdata"/><Relationship Id="rId26" Type="http://schemas.openxmlformats.org/officeDocument/2006/relationships/font" Target="fonts/Poppins-bold.fntdata"/><Relationship Id="rId25" Type="http://schemas.openxmlformats.org/officeDocument/2006/relationships/font" Target="fonts/Poppins-regular.fntdata"/><Relationship Id="rId28" Type="http://schemas.openxmlformats.org/officeDocument/2006/relationships/font" Target="fonts/Poppins-boldItalic.fntdata"/><Relationship Id="rId27" Type="http://schemas.openxmlformats.org/officeDocument/2006/relationships/font" Target="fonts/Poppins-italic.fntdata"/><Relationship Id="rId29" Type="http://schemas.openxmlformats.org/officeDocument/2006/relationships/font" Target="fonts/Inter-regular.fntdata"/><Relationship Id="rId51" Type="http://schemas.openxmlformats.org/officeDocument/2006/relationships/font" Target="fonts/OpenSans-regular.fntdata"/><Relationship Id="rId50" Type="http://schemas.openxmlformats.org/officeDocument/2006/relationships/font" Target="fonts/MerriweatherSansLight-boldItalic.fntdata"/><Relationship Id="rId53" Type="http://schemas.openxmlformats.org/officeDocument/2006/relationships/font" Target="fonts/OpenSans-italic.fntdata"/><Relationship Id="rId52" Type="http://schemas.openxmlformats.org/officeDocument/2006/relationships/font" Target="fonts/OpenSans-bold.fntdata"/><Relationship Id="rId11" Type="http://schemas.openxmlformats.org/officeDocument/2006/relationships/slide" Target="slides/slide5.xml"/><Relationship Id="rId10" Type="http://schemas.openxmlformats.org/officeDocument/2006/relationships/slide" Target="slides/slide4.xml"/><Relationship Id="rId54" Type="http://schemas.openxmlformats.org/officeDocument/2006/relationships/font" Target="fonts/OpenSans-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presentation/d/1gd81q1QYNNj12dW-dQpwFJAwIGNnc3uRtvULrqKhhDE/edit?usp=sharin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e79a1006c0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e79a1006c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da5994d9b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da5994d9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da5994d9bf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da5994d9b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da5994d9bf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da5994d9b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Ask teachers to help share with others - like Dr. Rose with the podcaster, Payton or Ellie with the AL-E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da5994d9bf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da5994d9b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last year: </a:t>
            </a:r>
            <a:r>
              <a:rPr lang="en-US" u="sng">
                <a:solidFill>
                  <a:schemeClr val="hlink"/>
                </a:solidFill>
                <a:hlinkClick r:id="rId2"/>
              </a:rPr>
              <a:t>https://docs.google.com/presentation/d/1gd81q1QYNNj12dW-dQpwFJAwIGNnc3uRtvULrqKhhDE/edit?usp=sharing</a:t>
            </a:r>
            <a:r>
              <a:rPr lang="en-US"/>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All Programs:</a:t>
            </a:r>
            <a:br>
              <a:rPr lang="en-US"/>
            </a:br>
            <a:r>
              <a:rPr lang="en-US"/>
              <a:t>- how to talk to parents</a:t>
            </a:r>
            <a:endParaRPr/>
          </a:p>
          <a:p>
            <a:pPr indent="0" lvl="0" marL="0" rtl="0" algn="l">
              <a:spcBef>
                <a:spcPts val="0"/>
              </a:spcBef>
              <a:spcAft>
                <a:spcPts val="0"/>
              </a:spcAft>
              <a:buNone/>
            </a:pPr>
            <a:r>
              <a:rPr lang="en-US"/>
              <a:t>-Small Shifts </a:t>
            </a:r>
            <a:r>
              <a:rPr lang="en-US"/>
              <a:t>towards</a:t>
            </a:r>
            <a:r>
              <a:rPr lang="en-US"/>
              <a:t> Transformational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BAC Programs:</a:t>
            </a:r>
            <a:endParaRPr/>
          </a:p>
          <a:p>
            <a:pPr indent="0" lvl="0" marL="0" rtl="0" algn="l">
              <a:spcBef>
                <a:spcPts val="0"/>
              </a:spcBef>
              <a:spcAft>
                <a:spcPts val="0"/>
              </a:spcAft>
              <a:buNone/>
            </a:pPr>
            <a:r>
              <a:rPr lang="en-US"/>
              <a:t>-Trauma-informed care, de-escalation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e79a1006c0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e79a1006c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5" name="Google Shape;15;p2"/>
          <p:cNvGrpSpPr/>
          <p:nvPr/>
        </p:nvGrpSpPr>
        <p:grpSpPr>
          <a:xfrm>
            <a:off x="0" y="-47225"/>
            <a:ext cx="404400" cy="10362602"/>
            <a:chOff x="0" y="-9381"/>
            <a:chExt cx="404400" cy="10223561"/>
          </a:xfrm>
        </p:grpSpPr>
        <p:sp>
          <p:nvSpPr>
            <p:cNvPr id="16" name="Google Shape;16;p2"/>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7" name="Google Shape;17;p2"/>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 name="Google Shape;18;p2"/>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9" name="Google Shape;19;p2"/>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3" name="Shape 153"/>
        <p:cNvGrpSpPr/>
        <p:nvPr/>
      </p:nvGrpSpPr>
      <p:grpSpPr>
        <a:xfrm>
          <a:off x="0" y="0"/>
          <a:ext cx="0" cy="0"/>
          <a:chOff x="0" y="0"/>
          <a:chExt cx="0" cy="0"/>
        </a:xfrm>
      </p:grpSpPr>
      <p:sp>
        <p:nvSpPr>
          <p:cNvPr id="154" name="Google Shape;154;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6" name="Google Shape;156;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59" name="Google Shape;159;p11"/>
          <p:cNvGrpSpPr/>
          <p:nvPr/>
        </p:nvGrpSpPr>
        <p:grpSpPr>
          <a:xfrm>
            <a:off x="0" y="-66275"/>
            <a:ext cx="404400" cy="10400702"/>
            <a:chOff x="0" y="-28175"/>
            <a:chExt cx="404400" cy="10261150"/>
          </a:xfrm>
        </p:grpSpPr>
        <p:sp>
          <p:nvSpPr>
            <p:cNvPr id="160" name="Google Shape;160;p11"/>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61" name="Google Shape;161;p11"/>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62" name="Google Shape;162;p11"/>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63" name="Google Shape;163;p11"/>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4" name="Shape 164"/>
        <p:cNvGrpSpPr/>
        <p:nvPr/>
      </p:nvGrpSpPr>
      <p:grpSpPr>
        <a:xfrm>
          <a:off x="0" y="0"/>
          <a:ext cx="0" cy="0"/>
          <a:chOff x="0" y="0"/>
          <a:chExt cx="0" cy="0"/>
        </a:xfrm>
      </p:grpSpPr>
      <p:sp>
        <p:nvSpPr>
          <p:cNvPr id="165" name="Google Shape;16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7" name="Google Shape;16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70" name="Google Shape;170;p12"/>
          <p:cNvGrpSpPr/>
          <p:nvPr/>
        </p:nvGrpSpPr>
        <p:grpSpPr>
          <a:xfrm>
            <a:off x="0" y="-66275"/>
            <a:ext cx="404400" cy="10400702"/>
            <a:chOff x="0" y="-28175"/>
            <a:chExt cx="404400" cy="10261150"/>
          </a:xfrm>
        </p:grpSpPr>
        <p:sp>
          <p:nvSpPr>
            <p:cNvPr id="171" name="Google Shape;171;p12"/>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72" name="Google Shape;172;p12"/>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73" name="Google Shape;173;p12"/>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74" name="Google Shape;174;p12"/>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175" name="Shape 175"/>
        <p:cNvGrpSpPr/>
        <p:nvPr/>
      </p:nvGrpSpPr>
      <p:grpSpPr>
        <a:xfrm>
          <a:off x="0" y="0"/>
          <a:ext cx="0" cy="0"/>
          <a:chOff x="0" y="0"/>
          <a:chExt cx="0" cy="0"/>
        </a:xfrm>
      </p:grpSpPr>
      <p:sp>
        <p:nvSpPr>
          <p:cNvPr id="176" name="Google Shape;176;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177" name="Google Shape;177;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178" name="Google Shape;178;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179" name="Google Shape;179;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grpSp>
        <p:nvGrpSpPr>
          <p:cNvPr id="180" name="Google Shape;180;p13"/>
          <p:cNvGrpSpPr/>
          <p:nvPr/>
        </p:nvGrpSpPr>
        <p:grpSpPr>
          <a:xfrm>
            <a:off x="0" y="-66275"/>
            <a:ext cx="404400" cy="10400702"/>
            <a:chOff x="0" y="-28175"/>
            <a:chExt cx="404400" cy="10261150"/>
          </a:xfrm>
        </p:grpSpPr>
        <p:sp>
          <p:nvSpPr>
            <p:cNvPr id="181" name="Google Shape;181;p13"/>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2" name="Google Shape;182;p13"/>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3" name="Google Shape;183;p13"/>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4" name="Google Shape;184;p13"/>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3" name="Google Shape;23;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26" name="Google Shape;26;p3"/>
          <p:cNvGrpSpPr/>
          <p:nvPr/>
        </p:nvGrpSpPr>
        <p:grpSpPr>
          <a:xfrm>
            <a:off x="0" y="-66275"/>
            <a:ext cx="404400" cy="10400702"/>
            <a:chOff x="0" y="-28175"/>
            <a:chExt cx="404400" cy="10261150"/>
          </a:xfrm>
        </p:grpSpPr>
        <p:sp>
          <p:nvSpPr>
            <p:cNvPr id="27" name="Google Shape;27;p3"/>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8" name="Google Shape;28;p3"/>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9" name="Google Shape;29;p3"/>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0" name="Google Shape;30;p3"/>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31" name="Google Shape;31;p3"/>
          <p:cNvGrpSpPr/>
          <p:nvPr/>
        </p:nvGrpSpPr>
        <p:grpSpPr>
          <a:xfrm>
            <a:off x="0" y="-47225"/>
            <a:ext cx="404400" cy="10362602"/>
            <a:chOff x="0" y="-9381"/>
            <a:chExt cx="404400" cy="10223561"/>
          </a:xfrm>
        </p:grpSpPr>
        <p:sp>
          <p:nvSpPr>
            <p:cNvPr id="32" name="Google Shape;32;p3"/>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3" name="Google Shape;33;p3"/>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4" name="Google Shape;34;p3"/>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5" name="Google Shape;35;p3"/>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6" name="Shape 36"/>
        <p:cNvGrpSpPr/>
        <p:nvPr/>
      </p:nvGrpSpPr>
      <p:grpSpPr>
        <a:xfrm>
          <a:off x="0" y="0"/>
          <a:ext cx="0" cy="0"/>
          <a:chOff x="0" y="0"/>
          <a:chExt cx="0" cy="0"/>
        </a:xfrm>
      </p:grpSpPr>
      <p:sp>
        <p:nvSpPr>
          <p:cNvPr id="37" name="Google Shape;37;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9" name="Google Shape;39;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42" name="Google Shape;42;p4"/>
          <p:cNvGrpSpPr/>
          <p:nvPr/>
        </p:nvGrpSpPr>
        <p:grpSpPr>
          <a:xfrm>
            <a:off x="0" y="-56850"/>
            <a:ext cx="404400" cy="10400702"/>
            <a:chOff x="0" y="-28175"/>
            <a:chExt cx="404400" cy="10261150"/>
          </a:xfrm>
        </p:grpSpPr>
        <p:sp>
          <p:nvSpPr>
            <p:cNvPr id="43" name="Google Shape;43;p4"/>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4" name="Google Shape;44;p4"/>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5" name="Google Shape;45;p4"/>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6" name="Google Shape;46;p4"/>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47" name="Google Shape;47;p4"/>
          <p:cNvGrpSpPr/>
          <p:nvPr/>
        </p:nvGrpSpPr>
        <p:grpSpPr>
          <a:xfrm>
            <a:off x="0" y="-47225"/>
            <a:ext cx="404400" cy="10362602"/>
            <a:chOff x="0" y="-9381"/>
            <a:chExt cx="404400" cy="10223561"/>
          </a:xfrm>
        </p:grpSpPr>
        <p:sp>
          <p:nvSpPr>
            <p:cNvPr id="48" name="Google Shape;48;p4"/>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9" name="Google Shape;49;p4"/>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50" name="Google Shape;50;p4"/>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51" name="Google Shape;51;p4"/>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2" name="Shape 52"/>
        <p:cNvGrpSpPr/>
        <p:nvPr/>
      </p:nvGrpSpPr>
      <p:grpSpPr>
        <a:xfrm>
          <a:off x="0" y="0"/>
          <a:ext cx="0" cy="0"/>
          <a:chOff x="0" y="0"/>
          <a:chExt cx="0" cy="0"/>
        </a:xfrm>
      </p:grpSpPr>
      <p:sp>
        <p:nvSpPr>
          <p:cNvPr id="53" name="Google Shape;53;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55" name="Google Shape;55;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58" name="Google Shape;58;p5"/>
          <p:cNvGrpSpPr/>
          <p:nvPr/>
        </p:nvGrpSpPr>
        <p:grpSpPr>
          <a:xfrm>
            <a:off x="0" y="-66275"/>
            <a:ext cx="404400" cy="10400702"/>
            <a:chOff x="0" y="-28175"/>
            <a:chExt cx="404400" cy="10261150"/>
          </a:xfrm>
        </p:grpSpPr>
        <p:sp>
          <p:nvSpPr>
            <p:cNvPr id="59" name="Google Shape;59;p5"/>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0" name="Google Shape;60;p5"/>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1" name="Google Shape;61;p5"/>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2" name="Google Shape;62;p5"/>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63" name="Google Shape;63;p5"/>
          <p:cNvGrpSpPr/>
          <p:nvPr/>
        </p:nvGrpSpPr>
        <p:grpSpPr>
          <a:xfrm>
            <a:off x="0" y="-47225"/>
            <a:ext cx="404400" cy="10362602"/>
            <a:chOff x="0" y="-9381"/>
            <a:chExt cx="404400" cy="10223561"/>
          </a:xfrm>
        </p:grpSpPr>
        <p:sp>
          <p:nvSpPr>
            <p:cNvPr id="64" name="Google Shape;64;p5"/>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5" name="Google Shape;65;p5"/>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6" name="Google Shape;66;p5"/>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67" name="Google Shape;67;p5"/>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8" name="Shape 68"/>
        <p:cNvGrpSpPr/>
        <p:nvPr/>
      </p:nvGrpSpPr>
      <p:grpSpPr>
        <a:xfrm>
          <a:off x="0" y="0"/>
          <a:ext cx="0" cy="0"/>
          <a:chOff x="0" y="0"/>
          <a:chExt cx="0" cy="0"/>
        </a:xfrm>
      </p:grpSpPr>
      <p:sp>
        <p:nvSpPr>
          <p:cNvPr id="69" name="Google Shape;69;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1" name="Google Shape;71;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75" name="Google Shape;75;p6"/>
          <p:cNvGrpSpPr/>
          <p:nvPr/>
        </p:nvGrpSpPr>
        <p:grpSpPr>
          <a:xfrm>
            <a:off x="0" y="-66275"/>
            <a:ext cx="404400" cy="10400702"/>
            <a:chOff x="0" y="-28175"/>
            <a:chExt cx="404400" cy="10261150"/>
          </a:xfrm>
        </p:grpSpPr>
        <p:sp>
          <p:nvSpPr>
            <p:cNvPr id="76" name="Google Shape;76;p6"/>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7" name="Google Shape;77;p6"/>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8" name="Google Shape;78;p6"/>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9" name="Google Shape;79;p6"/>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80" name="Google Shape;80;p6"/>
          <p:cNvGrpSpPr/>
          <p:nvPr/>
        </p:nvGrpSpPr>
        <p:grpSpPr>
          <a:xfrm>
            <a:off x="0" y="-47225"/>
            <a:ext cx="404400" cy="10362602"/>
            <a:chOff x="0" y="-9381"/>
            <a:chExt cx="404400" cy="10223561"/>
          </a:xfrm>
        </p:grpSpPr>
        <p:sp>
          <p:nvSpPr>
            <p:cNvPr id="81" name="Google Shape;81;p6"/>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82" name="Google Shape;82;p6"/>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83" name="Google Shape;83;p6"/>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84" name="Google Shape;84;p6"/>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88" name="Google Shape;88;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89" name="Google Shape;89;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90" name="Google Shape;90;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91" name="Google Shape;91;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94" name="Google Shape;94;p7"/>
          <p:cNvGrpSpPr/>
          <p:nvPr/>
        </p:nvGrpSpPr>
        <p:grpSpPr>
          <a:xfrm>
            <a:off x="0" y="-66275"/>
            <a:ext cx="404400" cy="10400702"/>
            <a:chOff x="0" y="-28175"/>
            <a:chExt cx="404400" cy="10261150"/>
          </a:xfrm>
        </p:grpSpPr>
        <p:sp>
          <p:nvSpPr>
            <p:cNvPr id="95" name="Google Shape;95;p7"/>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6" name="Google Shape;96;p7"/>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7" name="Google Shape;97;p7"/>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8" name="Google Shape;98;p7"/>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99" name="Google Shape;99;p7"/>
          <p:cNvGrpSpPr/>
          <p:nvPr/>
        </p:nvGrpSpPr>
        <p:grpSpPr>
          <a:xfrm>
            <a:off x="0" y="-47225"/>
            <a:ext cx="404400" cy="10362602"/>
            <a:chOff x="0" y="-9381"/>
            <a:chExt cx="404400" cy="10223561"/>
          </a:xfrm>
        </p:grpSpPr>
        <p:sp>
          <p:nvSpPr>
            <p:cNvPr id="100" name="Google Shape;100;p7"/>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01" name="Google Shape;101;p7"/>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02" name="Google Shape;102;p7"/>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03" name="Google Shape;103;p7"/>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4" name="Shape 104"/>
        <p:cNvGrpSpPr/>
        <p:nvPr/>
      </p:nvGrpSpPr>
      <p:grpSpPr>
        <a:xfrm>
          <a:off x="0" y="0"/>
          <a:ext cx="0" cy="0"/>
          <a:chOff x="0" y="0"/>
          <a:chExt cx="0" cy="0"/>
        </a:xfrm>
      </p:grpSpPr>
      <p:sp>
        <p:nvSpPr>
          <p:cNvPr id="105" name="Google Shape;105;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09" name="Google Shape;109;p8"/>
          <p:cNvGrpSpPr/>
          <p:nvPr/>
        </p:nvGrpSpPr>
        <p:grpSpPr>
          <a:xfrm>
            <a:off x="0" y="-66275"/>
            <a:ext cx="404400" cy="10400702"/>
            <a:chOff x="0" y="-28175"/>
            <a:chExt cx="404400" cy="10261150"/>
          </a:xfrm>
        </p:grpSpPr>
        <p:sp>
          <p:nvSpPr>
            <p:cNvPr id="110" name="Google Shape;110;p8"/>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1" name="Google Shape;111;p8"/>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2" name="Google Shape;112;p8"/>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3" name="Google Shape;113;p8"/>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114" name="Google Shape;114;p8"/>
          <p:cNvGrpSpPr/>
          <p:nvPr/>
        </p:nvGrpSpPr>
        <p:grpSpPr>
          <a:xfrm>
            <a:off x="0" y="-47225"/>
            <a:ext cx="404400" cy="10362602"/>
            <a:chOff x="0" y="-9381"/>
            <a:chExt cx="404400" cy="10223561"/>
          </a:xfrm>
        </p:grpSpPr>
        <p:sp>
          <p:nvSpPr>
            <p:cNvPr id="115" name="Google Shape;115;p8"/>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6" name="Google Shape;116;p8"/>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7" name="Google Shape;117;p8"/>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18" name="Google Shape;118;p8"/>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19" name="Shape 119"/>
        <p:cNvGrpSpPr/>
        <p:nvPr/>
      </p:nvGrpSpPr>
      <p:grpSpPr>
        <a:xfrm>
          <a:off x="0" y="0"/>
          <a:ext cx="0" cy="0"/>
          <a:chOff x="0" y="0"/>
          <a:chExt cx="0" cy="0"/>
        </a:xfrm>
      </p:grpSpPr>
      <p:sp>
        <p:nvSpPr>
          <p:cNvPr id="120" name="Google Shape;120;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22" name="Google Shape;122;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3" name="Google Shape;123;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26" name="Google Shape;126;p9"/>
          <p:cNvGrpSpPr/>
          <p:nvPr/>
        </p:nvGrpSpPr>
        <p:grpSpPr>
          <a:xfrm>
            <a:off x="0" y="-66275"/>
            <a:ext cx="404400" cy="10400702"/>
            <a:chOff x="0" y="-28175"/>
            <a:chExt cx="404400" cy="10261150"/>
          </a:xfrm>
        </p:grpSpPr>
        <p:sp>
          <p:nvSpPr>
            <p:cNvPr id="127" name="Google Shape;127;p9"/>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28" name="Google Shape;128;p9"/>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29" name="Google Shape;129;p9"/>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30" name="Google Shape;130;p9"/>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131" name="Google Shape;131;p9"/>
          <p:cNvGrpSpPr/>
          <p:nvPr/>
        </p:nvGrpSpPr>
        <p:grpSpPr>
          <a:xfrm>
            <a:off x="0" y="-47225"/>
            <a:ext cx="404400" cy="10362602"/>
            <a:chOff x="0" y="-9381"/>
            <a:chExt cx="404400" cy="10223561"/>
          </a:xfrm>
        </p:grpSpPr>
        <p:sp>
          <p:nvSpPr>
            <p:cNvPr id="132" name="Google Shape;132;p9"/>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33" name="Google Shape;133;p9"/>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34" name="Google Shape;134;p9"/>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35" name="Google Shape;135;p9"/>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8" name="Google Shape;138;p10"/>
          <p:cNvSpPr/>
          <p:nvPr>
            <p:ph idx="2" type="pic"/>
          </p:nvPr>
        </p:nvSpPr>
        <p:spPr>
          <a:xfrm>
            <a:off x="1792288" y="612775"/>
            <a:ext cx="5486400" cy="4114800"/>
          </a:xfrm>
          <a:prstGeom prst="rect">
            <a:avLst/>
          </a:prstGeom>
          <a:noFill/>
          <a:ln>
            <a:noFill/>
          </a:ln>
        </p:spPr>
      </p:sp>
      <p:sp>
        <p:nvSpPr>
          <p:cNvPr id="139" name="Google Shape;139;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0" name="Google Shape;140;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143" name="Google Shape;143;p10"/>
          <p:cNvGrpSpPr/>
          <p:nvPr/>
        </p:nvGrpSpPr>
        <p:grpSpPr>
          <a:xfrm>
            <a:off x="0" y="-66275"/>
            <a:ext cx="404400" cy="10400702"/>
            <a:chOff x="0" y="-28175"/>
            <a:chExt cx="404400" cy="10261150"/>
          </a:xfrm>
        </p:grpSpPr>
        <p:sp>
          <p:nvSpPr>
            <p:cNvPr id="144" name="Google Shape;144;p10"/>
            <p:cNvSpPr/>
            <p:nvPr/>
          </p:nvSpPr>
          <p:spPr>
            <a:xfrm>
              <a:off x="0" y="-281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45" name="Google Shape;145;p10"/>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46" name="Google Shape;146;p10"/>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47" name="Google Shape;147;p10"/>
            <p:cNvSpPr/>
            <p:nvPr/>
          </p:nvSpPr>
          <p:spPr>
            <a:xfrm>
              <a:off x="0" y="767247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grpSp>
        <p:nvGrpSpPr>
          <p:cNvPr id="148" name="Google Shape;148;p10"/>
          <p:cNvGrpSpPr/>
          <p:nvPr/>
        </p:nvGrpSpPr>
        <p:grpSpPr>
          <a:xfrm>
            <a:off x="0" y="-47225"/>
            <a:ext cx="404400" cy="10362602"/>
            <a:chOff x="0" y="-9381"/>
            <a:chExt cx="404400" cy="10223561"/>
          </a:xfrm>
        </p:grpSpPr>
        <p:sp>
          <p:nvSpPr>
            <p:cNvPr id="149" name="Google Shape;149;p10"/>
            <p:cNvSpPr/>
            <p:nvPr/>
          </p:nvSpPr>
          <p:spPr>
            <a:xfrm>
              <a:off x="0" y="-93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50" name="Google Shape;150;p10"/>
            <p:cNvSpPr/>
            <p:nvPr/>
          </p:nvSpPr>
          <p:spPr>
            <a:xfrm>
              <a:off x="0" y="253237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51" name="Google Shape;151;p10"/>
            <p:cNvSpPr/>
            <p:nvPr/>
          </p:nvSpPr>
          <p:spPr>
            <a:xfrm>
              <a:off x="0" y="50929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52" name="Google Shape;152;p10"/>
            <p:cNvSpPr/>
            <p:nvPr/>
          </p:nvSpPr>
          <p:spPr>
            <a:xfrm>
              <a:off x="0" y="7653681"/>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3.png"/><Relationship Id="rId7" Type="http://schemas.openxmlformats.org/officeDocument/2006/relationships/image" Target="../media/image5.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190" name="Google Shape;1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graphicFrame>
        <p:nvGraphicFramePr>
          <p:cNvPr id="258" name="Google Shape;258;p23"/>
          <p:cNvGraphicFramePr/>
          <p:nvPr/>
        </p:nvGraphicFramePr>
        <p:xfrm>
          <a:off x="598163" y="2274550"/>
          <a:ext cx="3000000" cy="3000000"/>
        </p:xfrm>
        <a:graphic>
          <a:graphicData uri="http://schemas.openxmlformats.org/drawingml/2006/table">
            <a:tbl>
              <a:tblPr>
                <a:noFill/>
                <a:tableStyleId>{18BD58C8-2EA5-4EF9-BE4C-D15F3384F353}</a:tableStyleId>
              </a:tblPr>
              <a:tblGrid>
                <a:gridCol w="2635550"/>
                <a:gridCol w="3580300"/>
                <a:gridCol w="3862850"/>
                <a:gridCol w="2768600"/>
                <a:gridCol w="2069900"/>
                <a:gridCol w="2483150"/>
              </a:tblGrid>
              <a:tr h="10225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r>
              <a:tr h="6704200">
                <a:tc>
                  <a:txBody>
                    <a:bodyPr/>
                    <a:lstStyle/>
                    <a:p>
                      <a:pPr indent="0" lvl="0" marL="0" rtl="0" algn="l">
                        <a:spcBef>
                          <a:spcPts val="0"/>
                        </a:spcBef>
                        <a:spcAft>
                          <a:spcPts val="0"/>
                        </a:spcAft>
                        <a:buNone/>
                      </a:pPr>
                      <a:r>
                        <a:rPr b="1" lang="en-US" sz="1800"/>
                        <a:t>Unit &amp; Lesson Internalization Protocols:</a:t>
                      </a:r>
                      <a:endParaRPr b="1" sz="1800"/>
                    </a:p>
                    <a:p>
                      <a:pPr indent="0" lvl="0" marL="0" rtl="0" algn="l">
                        <a:spcBef>
                          <a:spcPts val="0"/>
                        </a:spcBef>
                        <a:spcAft>
                          <a:spcPts val="0"/>
                        </a:spcAft>
                        <a:buNone/>
                      </a:pPr>
                      <a:r>
                        <a:rPr lang="en-US" sz="1800"/>
                        <a:t>1. </a:t>
                      </a:r>
                      <a:r>
                        <a:rPr b="1" lang="en-US" sz="1800"/>
                        <a:t>Unit Internalization:</a:t>
                      </a:r>
                      <a:r>
                        <a:rPr lang="en-US" sz="1800"/>
                        <a:t> Teachers complete the end-of-unit assessment and map out the "arc of learning" for every new module.</a:t>
                      </a:r>
                      <a:endParaRPr sz="1800"/>
                    </a:p>
                    <a:p>
                      <a:pPr indent="0" lvl="0" marL="0" rtl="0" algn="l">
                        <a:spcBef>
                          <a:spcPts val="1500"/>
                        </a:spcBef>
                        <a:spcAft>
                          <a:spcPts val="0"/>
                        </a:spcAft>
                        <a:buNone/>
                      </a:pPr>
                      <a:r>
                        <a:rPr lang="en-US" sz="1800"/>
                        <a:t>2. </a:t>
                      </a:r>
                      <a:r>
                        <a:rPr b="1" lang="en-US" sz="1800"/>
                        <a:t>Weekly Lesson Internalization:</a:t>
                      </a:r>
                      <a:r>
                        <a:rPr lang="en-US" sz="1800"/>
                        <a:t> During PLCs, teachers "do the student work" for upcoming core lessons to anticipate misconceptions and plan success criteria.</a:t>
                      </a:r>
                      <a:endParaRPr sz="1800"/>
                    </a:p>
                    <a:p>
                      <a:pPr indent="0" lvl="0" marL="0" rtl="0" algn="l">
                        <a:spcBef>
                          <a:spcPts val="1500"/>
                        </a:spcBef>
                        <a:spcAft>
                          <a:spcPts val="1500"/>
                        </a:spcAft>
                        <a:buNone/>
                      </a:pPr>
                      <a:r>
                        <a:rPr lang="en-US" sz="1800"/>
                        <a:t>3. </a:t>
                      </a:r>
                      <a:r>
                        <a:rPr b="1" lang="en-US" sz="1800"/>
                        <a:t>PL led by HQIR vendor</a:t>
                      </a:r>
                      <a:endParaRPr b="1" sz="1800"/>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t>Target Audience:</a:t>
                      </a:r>
                      <a:r>
                        <a:rPr lang="en-US" sz="1800"/>
                        <a:t> All core classroom teachers and SpEd co-teachers.</a:t>
                      </a:r>
                      <a:endParaRPr sz="1800"/>
                    </a:p>
                    <a:p>
                      <a:pPr indent="0" lvl="0" marL="0" rtl="0" algn="l">
                        <a:spcBef>
                          <a:spcPts val="0"/>
                        </a:spcBef>
                        <a:spcAft>
                          <a:spcPts val="0"/>
                        </a:spcAft>
                        <a:buNone/>
                      </a:pPr>
                      <a:r>
                        <a:t/>
                      </a:r>
                      <a:endParaRPr sz="1800"/>
                    </a:p>
                    <a:p>
                      <a:pPr indent="0" lvl="0" marL="0" rtl="0" algn="l">
                        <a:spcBef>
                          <a:spcPts val="1500"/>
                        </a:spcBef>
                        <a:spcAft>
                          <a:spcPts val="0"/>
                        </a:spcAft>
                        <a:buNone/>
                      </a:pPr>
                      <a:r>
                        <a:rPr b="1" lang="en-US" sz="1800"/>
                        <a:t>Intended Results:</a:t>
                      </a:r>
                      <a:endParaRPr b="1" sz="1800"/>
                    </a:p>
                    <a:p>
                      <a:pPr indent="-571500" lvl="0" marL="762000" rtl="0" algn="l">
                        <a:spcBef>
                          <a:spcPts val="1500"/>
                        </a:spcBef>
                        <a:spcAft>
                          <a:spcPts val="0"/>
                        </a:spcAft>
                        <a:buSzPts val="1800"/>
                        <a:buChar char="●"/>
                      </a:pPr>
                      <a:r>
                        <a:rPr b="1" lang="en-US" sz="1800"/>
                        <a:t>Student Outcomes:</a:t>
                      </a:r>
                      <a:r>
                        <a:rPr lang="en-US" sz="1800"/>
                        <a:t> 20% increase in proficiency on summative HQIR assessments.</a:t>
                      </a:r>
                      <a:endParaRPr sz="1800"/>
                    </a:p>
                    <a:p>
                      <a:pPr indent="-571500" lvl="0" marL="762000" rtl="0" algn="l">
                        <a:spcBef>
                          <a:spcPts val="0"/>
                        </a:spcBef>
                        <a:spcAft>
                          <a:spcPts val="0"/>
                        </a:spcAft>
                        <a:buSzPts val="1800"/>
                        <a:buChar char="●"/>
                      </a:pPr>
                      <a:r>
                        <a:rPr b="1" lang="en-US" sz="1800"/>
                        <a:t>Educator Practices:</a:t>
                      </a:r>
                      <a:r>
                        <a:rPr lang="en-US" sz="1800"/>
                        <a:t> 100% fidelity to HQIR rigor and standards alignment.</a:t>
                      </a:r>
                      <a:endParaRPr sz="1800"/>
                    </a:p>
                    <a:p>
                      <a:pPr indent="-571500" lvl="0" marL="762000" rtl="0" algn="l">
                        <a:spcBef>
                          <a:spcPts val="0"/>
                        </a:spcBef>
                        <a:spcAft>
                          <a:spcPts val="0"/>
                        </a:spcAft>
                        <a:buSzPts val="1800"/>
                        <a:buChar char="●"/>
                      </a:pPr>
                      <a:r>
                        <a:rPr b="1" lang="en-US" sz="1800"/>
                        <a:t>Educator Beliefs and Efficacy:</a:t>
                      </a:r>
                      <a:r>
                        <a:rPr lang="en-US" sz="1800"/>
                        <a:t> Teachers shift from "following a script" to "owning the learning arc."</a:t>
                      </a:r>
                      <a:endParaRPr sz="1800"/>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1500"/>
                        </a:spcBef>
                        <a:spcAft>
                          <a:spcPts val="0"/>
                        </a:spcAft>
                        <a:buNone/>
                      </a:pPr>
                      <a:r>
                        <a:rPr b="1" lang="en-US" sz="1800"/>
                        <a:t>Monitoring:</a:t>
                      </a:r>
                      <a:endParaRPr b="1" sz="1800"/>
                    </a:p>
                    <a:p>
                      <a:pPr indent="-571500" lvl="0" marL="762000" rtl="0" algn="l">
                        <a:spcBef>
                          <a:spcPts val="1500"/>
                        </a:spcBef>
                        <a:spcAft>
                          <a:spcPts val="0"/>
                        </a:spcAft>
                        <a:buSzPts val="1800"/>
                        <a:buChar char="●"/>
                      </a:pPr>
                      <a:r>
                        <a:rPr lang="en-US" sz="1800"/>
                        <a:t>Unit Plans archived in Inkwire.</a:t>
                      </a:r>
                      <a:endParaRPr sz="1800"/>
                    </a:p>
                    <a:p>
                      <a:pPr indent="-571500" lvl="0" marL="762000" rtl="0" algn="l">
                        <a:spcBef>
                          <a:spcPts val="0"/>
                        </a:spcBef>
                        <a:spcAft>
                          <a:spcPts val="0"/>
                        </a:spcAft>
                        <a:buSzPts val="1800"/>
                        <a:buChar char="●"/>
                      </a:pPr>
                      <a:r>
                        <a:rPr lang="en-US" sz="1800"/>
                        <a:t>Submission of annotated Teacher Guides and success criteria.</a:t>
                      </a:r>
                      <a:endParaRPr sz="1800"/>
                    </a:p>
                    <a:p>
                      <a:pPr indent="-571500" lvl="0" marL="762000" rtl="0" algn="l">
                        <a:spcBef>
                          <a:spcPts val="0"/>
                        </a:spcBef>
                        <a:spcAft>
                          <a:spcPts val="0"/>
                        </a:spcAft>
                        <a:buSzPts val="1800"/>
                        <a:buChar char="●"/>
                      </a:pPr>
                      <a:r>
                        <a:rPr lang="en-US" sz="1800"/>
                        <a:t>Quarterly Student Work Analysis.</a:t>
                      </a:r>
                      <a:endParaRPr sz="1800"/>
                    </a:p>
                    <a:p>
                      <a:pPr indent="0" lvl="0" marL="0" rtl="0" algn="l">
                        <a:spcBef>
                          <a:spcPts val="1500"/>
                        </a:spcBef>
                        <a:spcAft>
                          <a:spcPts val="0"/>
                        </a:spcAft>
                        <a:buNone/>
                      </a:pPr>
                      <a:r>
                        <a:rPr b="1" lang="en-US" sz="1800"/>
                        <a:t>Support:</a:t>
                      </a:r>
                      <a:endParaRPr b="1" sz="1800"/>
                    </a:p>
                    <a:p>
                      <a:pPr indent="-571500" lvl="0" marL="762000" rtl="0" algn="l">
                        <a:spcBef>
                          <a:spcPts val="1500"/>
                        </a:spcBef>
                        <a:spcAft>
                          <a:spcPts val="0"/>
                        </a:spcAft>
                        <a:buSzPts val="1800"/>
                        <a:buChar char="●"/>
                      </a:pPr>
                      <a:r>
                        <a:rPr lang="en-US" sz="1800"/>
                        <a:t>PLC facilitation by Instructional Coaches.</a:t>
                      </a:r>
                      <a:endParaRPr sz="1800"/>
                    </a:p>
                    <a:p>
                      <a:pPr indent="-571500" lvl="0" marL="762000" rtl="0" algn="l">
                        <a:spcBef>
                          <a:spcPts val="0"/>
                        </a:spcBef>
                        <a:spcAft>
                          <a:spcPts val="0"/>
                        </a:spcAft>
                        <a:buSzPts val="1800"/>
                        <a:buChar char="●"/>
                      </a:pPr>
                      <a:r>
                        <a:rPr lang="en-US" sz="1800"/>
                        <a:t>Feedback on internalization notes from CAO/Principal.</a:t>
                      </a:r>
                      <a:endParaRPr sz="1800"/>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571500" lvl="0" marL="685800" rtl="0" algn="l">
                        <a:spcBef>
                          <a:spcPts val="0"/>
                        </a:spcBef>
                        <a:spcAft>
                          <a:spcPts val="0"/>
                        </a:spcAft>
                        <a:buSzPts val="1800"/>
                        <a:buChar char="●"/>
                      </a:pPr>
                      <a:r>
                        <a:rPr lang="en-US" sz="1800"/>
                        <a:t>100% completion of Unit and Weekly protocols.</a:t>
                      </a:r>
                      <a:endParaRPr sz="1800"/>
                    </a:p>
                    <a:p>
                      <a:pPr indent="-571500" lvl="0" marL="685800" rtl="0" algn="l">
                        <a:spcBef>
                          <a:spcPts val="0"/>
                        </a:spcBef>
                        <a:spcAft>
                          <a:spcPts val="0"/>
                        </a:spcAft>
                        <a:buSzPts val="1800"/>
                        <a:buChar char="●"/>
                      </a:pPr>
                      <a:r>
                        <a:rPr lang="en-US" sz="1800"/>
                        <a:t>Walkthrough data shows "High Fidelity" to HQIR materials.</a:t>
                      </a:r>
                      <a:endParaRPr sz="1800"/>
                    </a:p>
                    <a:p>
                      <a:pPr indent="-571500" lvl="0" marL="685800" rtl="0" algn="l">
                        <a:spcBef>
                          <a:spcPts val="0"/>
                        </a:spcBef>
                        <a:spcAft>
                          <a:spcPts val="0"/>
                        </a:spcAft>
                        <a:buSzPts val="1800"/>
                        <a:buChar char="●"/>
                      </a:pPr>
                      <a:r>
                        <a:rPr lang="en-US" sz="1800"/>
                        <a:t>Standardized student growth metrics meet or exceed building targets.</a:t>
                      </a:r>
                      <a:endParaRPr sz="1800">
                        <a:latin typeface="Poppins"/>
                        <a:ea typeface="Poppins"/>
                        <a:cs typeface="Poppins"/>
                        <a:sym typeface="Poppi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t>Start:</a:t>
                      </a:r>
                      <a:r>
                        <a:rPr lang="en-US" sz="1800"/>
                        <a:t> August 2026</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US" sz="1800"/>
                        <a:t>Ongoing: </a:t>
                      </a:r>
                      <a:r>
                        <a:rPr lang="en-US" sz="1800"/>
                        <a:t>PL provided by vendor and PLC work</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US" sz="1800"/>
                        <a:t>Mid-Year review: </a:t>
                      </a:r>
                      <a:endParaRPr b="1" sz="1800"/>
                    </a:p>
                    <a:p>
                      <a:pPr indent="0" lvl="0" marL="0" rtl="0" algn="l">
                        <a:spcBef>
                          <a:spcPts val="0"/>
                        </a:spcBef>
                        <a:spcAft>
                          <a:spcPts val="0"/>
                        </a:spcAft>
                        <a:buNone/>
                      </a:pPr>
                      <a:r>
                        <a:rPr lang="en-US" sz="1800"/>
                        <a:t>Jan 2027</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US" sz="1800"/>
                        <a:t>End:</a:t>
                      </a:r>
                      <a:r>
                        <a:rPr lang="en-US" sz="1800"/>
                        <a:t> May 2027</a:t>
                      </a:r>
                      <a:endParaRPr sz="1800"/>
                    </a:p>
                    <a:p>
                      <a:pPr indent="0" lvl="0" marL="0" rtl="0" algn="l">
                        <a:spcBef>
                          <a:spcPts val="0"/>
                        </a:spcBef>
                        <a:spcAft>
                          <a:spcPts val="0"/>
                        </a:spcAft>
                        <a:buNone/>
                      </a:pPr>
                      <a:r>
                        <a:t/>
                      </a:r>
                      <a:endParaRPr sz="1800"/>
                    </a:p>
                    <a:p>
                      <a:pPr indent="0" lvl="0" marL="0" rtl="0" algn="l">
                        <a:spcBef>
                          <a:spcPts val="1500"/>
                        </a:spcBef>
                        <a:spcAft>
                          <a:spcPts val="1500"/>
                        </a:spcAft>
                        <a:buNone/>
                      </a:pPr>
                      <a:r>
                        <a:rPr b="1" lang="en-US" sz="1800"/>
                        <a:t>Hours:</a:t>
                      </a:r>
                      <a:r>
                        <a:rPr lang="en-US" sz="1800"/>
                        <a:t> ~45 mins/week (PLC) + 1.5 hrs/unit (Module Prep).</a:t>
                      </a:r>
                      <a:endParaRPr sz="1800"/>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t>Resources:</a:t>
                      </a:r>
                      <a:r>
                        <a:rPr lang="en-US" sz="1800"/>
                        <a:t> HQIR Curriculum, Internalization Protocols, Inkwire.</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US" sz="1800"/>
                        <a:t>Cost:</a:t>
                      </a:r>
                      <a:r>
                        <a:rPr lang="en-US" sz="1800"/>
                        <a:t> $0 </a:t>
                      </a:r>
                      <a:endParaRPr sz="1800"/>
                    </a:p>
                    <a:p>
                      <a:pPr indent="0" lvl="0" marL="0" rtl="0" algn="l">
                        <a:spcBef>
                          <a:spcPts val="1500"/>
                        </a:spcBef>
                        <a:spcAft>
                          <a:spcPts val="1500"/>
                        </a:spcAft>
                        <a:buNone/>
                      </a:pPr>
                      <a:r>
                        <a:rPr b="1" lang="en-US" sz="1800"/>
                        <a:t>Funding:</a:t>
                      </a:r>
                      <a:r>
                        <a:rPr lang="en-US" sz="1800"/>
                        <a:t> District General Fund.</a:t>
                      </a:r>
                      <a:endParaRPr sz="1800"/>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r>
            </a:tbl>
          </a:graphicData>
        </a:graphic>
      </p:graphicFrame>
      <p:sp>
        <p:nvSpPr>
          <p:cNvPr id="259" name="Google Shape;259;p23"/>
          <p:cNvSpPr txBox="1"/>
          <p:nvPr/>
        </p:nvSpPr>
        <p:spPr>
          <a:xfrm>
            <a:off x="529575" y="120000"/>
            <a:ext cx="17610000" cy="2013300"/>
          </a:xfrm>
          <a:prstGeom prst="rect">
            <a:avLst/>
          </a:prstGeom>
          <a:noFill/>
          <a:ln>
            <a:noFill/>
          </a:ln>
        </p:spPr>
        <p:txBody>
          <a:bodyPr anchorCtr="0" anchor="t" bIns="91450" lIns="91450" spcFirstLastPara="1" rIns="91450" wrap="square" tIns="91450">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HQIR Implementation</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By October 2026, 100% of PLCs will utilize the approved Unit and Lesson Internalization protocols for every new module, as evidenced by completed note-catchers in Inkwire.</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By May 2027, 90% of classrooms will demonstrate 'High Fidelity' implementation of HQIR materials, characterized by students consistently engaging with grade-level content that matches the cognitive rigor defined in the standards.</a:t>
            </a:r>
            <a:endParaRPr b="1" sz="1600">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graphicFrame>
        <p:nvGraphicFramePr>
          <p:cNvPr id="264" name="Google Shape;264;p24"/>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600">
                          <a:latin typeface="Poppins"/>
                          <a:ea typeface="Poppins"/>
                          <a:cs typeface="Poppins"/>
                          <a:sym typeface="Poppins"/>
                        </a:rPr>
                        <a:t>Monthly virtual PL sessions hosted by University of Kentucky  Next Gen, focused on Tier 1 teaching strategies and tools.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All SPro Teachers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a:t>
                      </a:r>
                      <a:r>
                        <a:rPr lang="en-US" sz="1600">
                          <a:latin typeface="Poppins"/>
                          <a:ea typeface="Poppins"/>
                          <a:cs typeface="Poppins"/>
                          <a:sym typeface="Poppins"/>
                        </a:rPr>
                        <a:t> Increased toolboxes and Tier 1 effeicacy</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Student Outcomes:</a:t>
                      </a:r>
                      <a:r>
                        <a:rPr lang="en-US" sz="1600">
                          <a:latin typeface="Poppins"/>
                          <a:ea typeface="Poppins"/>
                          <a:cs typeface="Poppins"/>
                          <a:sym typeface="Poppins"/>
                        </a:rPr>
                        <a:t> Increase </a:t>
                      </a:r>
                      <a:r>
                        <a:rPr lang="en-US" sz="1600">
                          <a:latin typeface="Poppins"/>
                          <a:ea typeface="Poppins"/>
                          <a:cs typeface="Poppins"/>
                          <a:sym typeface="Poppins"/>
                        </a:rPr>
                        <a:t>academic</a:t>
                      </a:r>
                      <a:r>
                        <a:rPr lang="en-US" sz="1600">
                          <a:latin typeface="Poppins"/>
                          <a:ea typeface="Poppins"/>
                          <a:cs typeface="Poppins"/>
                          <a:sym typeface="Poppins"/>
                        </a:rPr>
                        <a:t> outcomes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 </a:t>
                      </a:r>
                      <a:r>
                        <a:rPr lang="en-US" sz="1600">
                          <a:latin typeface="Poppins"/>
                          <a:ea typeface="Poppins"/>
                          <a:cs typeface="Poppins"/>
                          <a:sym typeface="Poppins"/>
                        </a:rPr>
                        <a:t>Increase “toolbox” and efficacy</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 </a:t>
                      </a:r>
                      <a:r>
                        <a:rPr lang="en-US" sz="1600">
                          <a:latin typeface="Poppins"/>
                          <a:ea typeface="Poppins"/>
                          <a:cs typeface="Poppins"/>
                          <a:sym typeface="Poppins"/>
                        </a:rPr>
                        <a:t>Walkthrough data, student academic data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ILT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Weekly</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ILT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600">
                          <a:latin typeface="Poppins"/>
                          <a:ea typeface="Poppins"/>
                          <a:cs typeface="Poppins"/>
                          <a:sym typeface="Poppins"/>
                        </a:rPr>
                        <a:t>Increased student engagement and academic success.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PL Provided monthly by UK</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Jan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None Needed</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Teacher Chromebooks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approx 3 -4pm</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$0</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65" name="Google Shape;265;p24"/>
          <p:cNvSpPr txBox="1"/>
          <p:nvPr/>
        </p:nvSpPr>
        <p:spPr>
          <a:xfrm>
            <a:off x="529575" y="120000"/>
            <a:ext cx="17609700" cy="144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UK Next-Gen Learning</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Introduce </a:t>
            </a:r>
            <a:r>
              <a:rPr lang="en-US" sz="1600">
                <a:solidFill>
                  <a:schemeClr val="dk1"/>
                </a:solidFill>
                <a:latin typeface="Poppins"/>
                <a:ea typeface="Poppins"/>
                <a:cs typeface="Poppins"/>
                <a:sym typeface="Poppins"/>
              </a:rPr>
              <a:t>teachers</a:t>
            </a:r>
            <a:r>
              <a:rPr lang="en-US" sz="1600">
                <a:solidFill>
                  <a:schemeClr val="dk1"/>
                </a:solidFill>
                <a:latin typeface="Poppins"/>
                <a:ea typeface="Poppins"/>
                <a:cs typeface="Poppins"/>
                <a:sym typeface="Poppins"/>
              </a:rPr>
              <a:t> to new strategies they can use in both in-person and online classrooms.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Increase teacher toolboxes in order to increase the quality of Tier 1 learning experiences. </a:t>
            </a:r>
            <a:endParaRPr sz="1600">
              <a:solidFill>
                <a:schemeClr val="dk1"/>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graphicFrame>
        <p:nvGraphicFramePr>
          <p:cNvPr id="270" name="Google Shape;270;p25"/>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600">
                          <a:latin typeface="Poppins"/>
                          <a:ea typeface="Poppins"/>
                          <a:cs typeface="Poppins"/>
                          <a:sym typeface="Poppins"/>
                        </a:rPr>
                        <a:t>Safe Crisis Management® “SCM” is a comprehensive training program focused on preventing and managing crisis events, and improving safety in agencies and schools. Safe Crisis Management has a trauma-sensitive approach with emphasis on building positive relationships with individuals. Our program is designed to assist staff with responding to the needs of all individuals and particularly with the needs of the most challenging.</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All BAC teachers and at least one teacher per building in other programs.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a:t>
                      </a:r>
                      <a:r>
                        <a:rPr lang="en-US" sz="1600">
                          <a:latin typeface="Poppins"/>
                          <a:ea typeface="Poppins"/>
                          <a:cs typeface="Poppins"/>
                          <a:sym typeface="Poppins"/>
                        </a:rPr>
                        <a:t> Improved educator beliefs in non-physical resolution, reduction in classroom disruptions, and enhanced safety for all students and staff.</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Student Outcomes:</a:t>
                      </a:r>
                      <a:r>
                        <a:rPr lang="en-US" sz="1600">
                          <a:latin typeface="Poppins"/>
                          <a:ea typeface="Poppins"/>
                          <a:cs typeface="Poppins"/>
                          <a:sym typeface="Poppins"/>
                        </a:rPr>
                        <a:t> Students will be safe if/when SCM </a:t>
                      </a:r>
                      <a:r>
                        <a:rPr lang="en-US" sz="1600">
                          <a:latin typeface="Poppins"/>
                          <a:ea typeface="Poppins"/>
                          <a:cs typeface="Poppins"/>
                          <a:sym typeface="Poppins"/>
                        </a:rPr>
                        <a:t>procedures</a:t>
                      </a:r>
                      <a:r>
                        <a:rPr lang="en-US" sz="1600">
                          <a:latin typeface="Poppins"/>
                          <a:ea typeface="Poppins"/>
                          <a:cs typeface="Poppins"/>
                          <a:sym typeface="Poppins"/>
                        </a:rPr>
                        <a:t> are needed.</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 </a:t>
                      </a:r>
                      <a:r>
                        <a:rPr lang="en-US" sz="1600">
                          <a:latin typeface="Poppins"/>
                          <a:ea typeface="Poppins"/>
                          <a:cs typeface="Poppins"/>
                          <a:sym typeface="Poppins"/>
                        </a:rPr>
                        <a:t>100% adherence to SCM debriefing protocols following any documented behavioral incident.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Beliefs &amp; Efficacy:</a:t>
                      </a:r>
                      <a:r>
                        <a:rPr lang="en-US" sz="1600">
                          <a:latin typeface="Poppins"/>
                          <a:ea typeface="Poppins"/>
                          <a:cs typeface="Poppins"/>
                          <a:sym typeface="Poppins"/>
                        </a:rPr>
                        <a:t> Over 90% of staff report feeling "Highly Confident" in their ability to de-escalate volatile situations without physical aid.</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 </a:t>
                      </a:r>
                      <a:r>
                        <a:rPr lang="en-US" sz="1600">
                          <a:latin typeface="Poppins"/>
                          <a:ea typeface="Poppins"/>
                          <a:cs typeface="Poppins"/>
                          <a:sym typeface="Poppins"/>
                        </a:rPr>
                        <a:t>Incident reports, post-intervention debriefing logs, teacher efficacy surveys, and student engagement metrics.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SCM Certified Instructors, School Administrators, and Building-Level Instructional Coaches.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Weekly during ILT.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Training each year for re-certification.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600">
                          <a:latin typeface="Poppins"/>
                          <a:ea typeface="Poppins"/>
                          <a:cs typeface="Poppins"/>
                          <a:sym typeface="Poppins"/>
                        </a:rPr>
                        <a:t>Improved educator beliefs in non-physical resolution, reduction in classroom disruptions, and enhanced safety for all students and staff.</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100% adherence to SCM debriefing protocols following any documented behavioral incident.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Ongoing</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District SPED/Behavior Staff</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None</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Summer 2026 and Spring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N/A</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71" name="Google Shape;271;p25"/>
          <p:cNvSpPr txBox="1"/>
          <p:nvPr/>
        </p:nvSpPr>
        <p:spPr>
          <a:xfrm>
            <a:off x="529575" y="120000"/>
            <a:ext cx="17609700" cy="144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Safe Crisis Management</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Empower staff with evidence-based de-escalation techniques and non-physical intervention strategies to resolve behavioral crises safely.</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Cultivate a trauma-sensitive school culture that prioritizes relationship-building, minimizes physical interventions, and maximizes student engagement.</a:t>
            </a:r>
            <a:endParaRPr sz="1600">
              <a:solidFill>
                <a:schemeClr val="dk1"/>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graphicFrame>
        <p:nvGraphicFramePr>
          <p:cNvPr id="276" name="Google Shape;276;p26"/>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600">
                          <a:latin typeface="Poppins"/>
                          <a:ea typeface="Poppins"/>
                          <a:cs typeface="Poppins"/>
                          <a:sym typeface="Poppins"/>
                        </a:rPr>
                        <a:t>This activity is a comprehensive training series based on the University of Kentucky's Trauma-Responsive Practice model. It shifts the educational paradigm from asking "What is wrong with you?" to "What has happened to you?". The program covers the impact of trauma from micro (individual) to macro (school-wide) perspectives, incorporating neuroscience, epigenetics, and evidence-based intervention skills to promote healing and reduce re-traumatization within the classroom.</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Target Audience: </a:t>
                      </a:r>
                      <a:r>
                        <a:rPr lang="en-US" sz="1600">
                          <a:solidFill>
                            <a:schemeClr val="dk1"/>
                          </a:solidFill>
                          <a:latin typeface="Poppins"/>
                          <a:ea typeface="Poppins"/>
                          <a:cs typeface="Poppins"/>
                          <a:sym typeface="Poppins"/>
                        </a:rPr>
                        <a:t>All school staff, including classroom teachers, administrators, school social workers, counselors, and support staff.</a:t>
                      </a:r>
                      <a:endParaRPr b="1" sz="16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Intended Results:</a:t>
                      </a:r>
                      <a:r>
                        <a:rPr lang="en-US" sz="1600">
                          <a:solidFill>
                            <a:schemeClr val="dk1"/>
                          </a:solidFill>
                          <a:latin typeface="Poppins"/>
                          <a:ea typeface="Poppins"/>
                          <a:cs typeface="Poppins"/>
                          <a:sym typeface="Poppins"/>
                        </a:rPr>
                        <a:t> To create a "healing-centered" school environment where staff can recognize signs of trauma (which affects 70% of adults and a significant portion of students) and apply trauma-informed assessments to support post-traumatic growth.</a:t>
                      </a:r>
                      <a:endParaRPr sz="16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Student Outcomes:</a:t>
                      </a:r>
                      <a:r>
                        <a:rPr lang="en-US" sz="1600">
                          <a:solidFill>
                            <a:schemeClr val="dk1"/>
                          </a:solidFill>
                          <a:latin typeface="Poppins"/>
                          <a:ea typeface="Poppins"/>
                          <a:cs typeface="Poppins"/>
                          <a:sym typeface="Poppins"/>
                        </a:rPr>
                        <a:t> Students will feel safe and supported, leading to higher success in all areas. </a:t>
                      </a:r>
                      <a:endParaRPr sz="16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Educator Practices: </a:t>
                      </a:r>
                      <a:r>
                        <a:rPr lang="en-US" sz="1600">
                          <a:solidFill>
                            <a:schemeClr val="dk1"/>
                          </a:solidFill>
                          <a:latin typeface="Poppins"/>
                          <a:ea typeface="Poppins"/>
                          <a:cs typeface="Poppins"/>
                          <a:sym typeface="Poppins"/>
                        </a:rPr>
                        <a:t>Staff will be proficient in handling student situations without escalations. </a:t>
                      </a:r>
                      <a:endParaRPr b="1" sz="16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 </a:t>
                      </a:r>
                      <a:r>
                        <a:rPr lang="en-US" sz="1600">
                          <a:latin typeface="Poppins"/>
                          <a:ea typeface="Poppins"/>
                          <a:cs typeface="Poppins"/>
                          <a:sym typeface="Poppins"/>
                        </a:rPr>
                        <a:t>Classroom climate surveys, frequency of "What happened?" vs. "What's wrong?" documentation, and student mental health screening results.</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ILT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Weekly at ILT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Reduction in disciplinary referrals and exclusionary practices.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Increased student engagement and reported feelings of safety.</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Shift in educator language from punitive to restorative.</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Staff proficiency in identifying "trauma-informed" vs. "trauma-responsive" interventions.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PL provided by UK and Office of School Safety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Jan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2026</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N/A</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August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$2,000 - $7,000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Title 1 Part D Subpart 2</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77" name="Google Shape;277;p26"/>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Trauma-Responsive Practice</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100% of staff complete "Understanding Trauma" (SW 510 equivalent) and begin utilizing trauma-sensitive language in all student interactions.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Full systemic integration of trauma-responsive treatment and intervention skills across all school policies, reducing the risk of re-traumatization and fostering a resilient school culture.</a:t>
            </a:r>
            <a:endParaRPr sz="1600">
              <a:solidFill>
                <a:schemeClr val="dk1"/>
              </a:solidFill>
              <a:latin typeface="Poppins"/>
              <a:ea typeface="Poppins"/>
              <a:cs typeface="Poppins"/>
              <a:sym typeface="Poppi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graphicFrame>
        <p:nvGraphicFramePr>
          <p:cNvPr id="282" name="Google Shape;282;p27"/>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BDC1C6"/>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latin typeface="Google Sans"/>
                          <a:ea typeface="Google Sans"/>
                          <a:cs typeface="Google Sans"/>
                          <a:sym typeface="Google Sans"/>
                        </a:rPr>
                        <a:t>Authentic Learning Design &amp; PBL Implementation:</a:t>
                      </a:r>
                      <a:endParaRPr b="1" sz="1500">
                        <a:latin typeface="Google Sans"/>
                        <a:ea typeface="Google Sans"/>
                        <a:cs typeface="Google Sans"/>
                        <a:sym typeface="Google Sans"/>
                      </a:endParaRPr>
                    </a:p>
                    <a:p>
                      <a:pPr indent="0" lvl="0" marL="0" rtl="0" algn="l">
                        <a:spcBef>
                          <a:spcPts val="750"/>
                        </a:spcBef>
                        <a:spcAft>
                          <a:spcPts val="750"/>
                        </a:spcAft>
                        <a:buNone/>
                      </a:pPr>
                      <a:r>
                        <a:rPr lang="en-US" sz="1500">
                          <a:latin typeface="Google Sans"/>
                          <a:ea typeface="Google Sans"/>
                          <a:cs typeface="Google Sans"/>
                          <a:sym typeface="Google Sans"/>
                        </a:rPr>
                        <a:t>Teachers engage in PBL design cycles using </a:t>
                      </a:r>
                      <a:r>
                        <a:rPr b="1" lang="en-US" sz="1500">
                          <a:latin typeface="Google Sans"/>
                          <a:ea typeface="Google Sans"/>
                          <a:cs typeface="Google Sans"/>
                          <a:sym typeface="Google Sans"/>
                        </a:rPr>
                        <a:t>Inkwire</a:t>
                      </a:r>
                      <a:r>
                        <a:rPr lang="en-US" sz="1500">
                          <a:latin typeface="Google Sans"/>
                          <a:ea typeface="Google Sans"/>
                          <a:cs typeface="Google Sans"/>
                          <a:sym typeface="Google Sans"/>
                        </a:rPr>
                        <a:t> and </a:t>
                      </a:r>
                      <a:r>
                        <a:rPr b="1" lang="en-US" sz="1500">
                          <a:latin typeface="Google Sans"/>
                          <a:ea typeface="Google Sans"/>
                          <a:cs typeface="Google Sans"/>
                          <a:sym typeface="Google Sans"/>
                        </a:rPr>
                        <a:t>Al-e</a:t>
                      </a:r>
                      <a:r>
                        <a:rPr lang="en-US" sz="1500">
                          <a:latin typeface="Google Sans"/>
                          <a:ea typeface="Google Sans"/>
                          <a:cs typeface="Google Sans"/>
                          <a:sym typeface="Google Sans"/>
                        </a:rPr>
                        <a:t> to create units. PBL Leads support staff by curating design templates and sharing best practices from the Summer Grow Conference.</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Google Sans"/>
                          <a:ea typeface="Google Sans"/>
                          <a:cs typeface="Google Sans"/>
                          <a:sym typeface="Google Sans"/>
                        </a:rPr>
                        <a:t>Target Audience:</a:t>
                      </a:r>
                      <a:r>
                        <a:rPr lang="en-US" sz="1500">
                          <a:latin typeface="Google Sans"/>
                          <a:ea typeface="Google Sans"/>
                          <a:cs typeface="Google Sans"/>
                          <a:sym typeface="Google Sans"/>
                        </a:rPr>
                        <a:t> Science and Social Studies teachers.</a:t>
                      </a:r>
                      <a:endParaRPr sz="1500">
                        <a:latin typeface="Google Sans"/>
                        <a:ea typeface="Google Sans"/>
                        <a:cs typeface="Google Sans"/>
                        <a:sym typeface="Google Sans"/>
                      </a:endParaRPr>
                    </a:p>
                    <a:p>
                      <a:pPr indent="0" lvl="0" marL="0" rtl="0" algn="l">
                        <a:spcBef>
                          <a:spcPts val="0"/>
                        </a:spcBef>
                        <a:spcAft>
                          <a:spcPts val="0"/>
                        </a:spcAft>
                        <a:buNone/>
                      </a:pPr>
                      <a:r>
                        <a:t/>
                      </a:r>
                      <a:endParaRPr sz="1500">
                        <a:latin typeface="Google Sans"/>
                        <a:ea typeface="Google Sans"/>
                        <a:cs typeface="Google Sans"/>
                        <a:sym typeface="Google Sans"/>
                      </a:endParaRPr>
                    </a:p>
                    <a:p>
                      <a:pPr indent="0" lvl="0" marL="381000" rtl="0" algn="l">
                        <a:spcBef>
                          <a:spcPts val="750"/>
                        </a:spcBef>
                        <a:spcAft>
                          <a:spcPts val="0"/>
                        </a:spcAft>
                        <a:buNone/>
                      </a:pPr>
                      <a:r>
                        <a:rPr b="1" lang="en-US" sz="1500">
                          <a:latin typeface="Google Sans"/>
                          <a:ea typeface="Google Sans"/>
                          <a:cs typeface="Google Sans"/>
                          <a:sym typeface="Google Sans"/>
                        </a:rPr>
                        <a:t>Student Outcomes:</a:t>
                      </a:r>
                      <a:endParaRPr b="1" sz="1500">
                        <a:latin typeface="Google Sans"/>
                        <a:ea typeface="Google Sans"/>
                        <a:cs typeface="Google Sans"/>
                        <a:sym typeface="Google Sans"/>
                      </a:endParaRPr>
                    </a:p>
                    <a:p>
                      <a:pPr indent="-323850" lvl="0" marL="381000" rtl="0" algn="l">
                        <a:spcBef>
                          <a:spcPts val="750"/>
                        </a:spcBef>
                        <a:spcAft>
                          <a:spcPts val="0"/>
                        </a:spcAft>
                        <a:buSzPts val="1500"/>
                        <a:buChar char="●"/>
                      </a:pPr>
                      <a:r>
                        <a:rPr lang="en-US" sz="1500">
                          <a:latin typeface="Google Sans"/>
                          <a:ea typeface="Google Sans"/>
                          <a:cs typeface="Google Sans"/>
                          <a:sym typeface="Google Sans"/>
                        </a:rPr>
                        <a:t>Increased demonstration of Student Voice &amp; Choice.</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Application of learning to real-world problems.</a:t>
                      </a:r>
                      <a:endParaRPr sz="1500">
                        <a:latin typeface="Google Sans"/>
                        <a:ea typeface="Google Sans"/>
                        <a:cs typeface="Google Sans"/>
                        <a:sym typeface="Google Sans"/>
                      </a:endParaRPr>
                    </a:p>
                    <a:p>
                      <a:pPr indent="0" lvl="0" marL="381000" rtl="0" algn="l">
                        <a:spcBef>
                          <a:spcPts val="750"/>
                        </a:spcBef>
                        <a:spcAft>
                          <a:spcPts val="0"/>
                        </a:spcAft>
                        <a:buNone/>
                      </a:pPr>
                      <a:r>
                        <a:rPr b="1" lang="en-US" sz="1500">
                          <a:latin typeface="Google Sans"/>
                          <a:ea typeface="Google Sans"/>
                          <a:cs typeface="Google Sans"/>
                          <a:sym typeface="Google Sans"/>
                        </a:rPr>
                        <a:t>Educator Practices:</a:t>
                      </a:r>
                      <a:endParaRPr b="1" sz="1500">
                        <a:latin typeface="Google Sans"/>
                        <a:ea typeface="Google Sans"/>
                        <a:cs typeface="Google Sans"/>
                        <a:sym typeface="Google Sans"/>
                      </a:endParaRPr>
                    </a:p>
                    <a:p>
                      <a:pPr indent="-323850" lvl="0" marL="381000" rtl="0" algn="l">
                        <a:spcBef>
                          <a:spcPts val="750"/>
                        </a:spcBef>
                        <a:spcAft>
                          <a:spcPts val="0"/>
                        </a:spcAft>
                        <a:buSzPts val="1500"/>
                        <a:buChar char="●"/>
                      </a:pPr>
                      <a:r>
                        <a:rPr lang="en-US" sz="1500">
                          <a:latin typeface="Google Sans"/>
                          <a:ea typeface="Google Sans"/>
                          <a:cs typeface="Google Sans"/>
                          <a:sym typeface="Google Sans"/>
                        </a:rPr>
                        <a:t>Competent use of Inkwire/Al-e for unit design.</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Facilitation of inquiry-based project cycles.</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c>
                  <a:txBody>
                    <a:bodyPr/>
                    <a:lstStyle/>
                    <a:p>
                      <a:pPr indent="0" lvl="0" marL="381000" rtl="0" algn="l">
                        <a:spcBef>
                          <a:spcPts val="750"/>
                        </a:spcBef>
                        <a:spcAft>
                          <a:spcPts val="0"/>
                        </a:spcAft>
                        <a:buNone/>
                      </a:pPr>
                      <a:r>
                        <a:rPr b="1" lang="en-US" sz="1500">
                          <a:latin typeface="Google Sans"/>
                          <a:ea typeface="Google Sans"/>
                          <a:cs typeface="Google Sans"/>
                          <a:sym typeface="Google Sans"/>
                        </a:rPr>
                        <a:t>Monitoring:</a:t>
                      </a:r>
                      <a:endParaRPr b="1" sz="1500">
                        <a:latin typeface="Google Sans"/>
                        <a:ea typeface="Google Sans"/>
                        <a:cs typeface="Google Sans"/>
                        <a:sym typeface="Google Sans"/>
                      </a:endParaRPr>
                    </a:p>
                    <a:p>
                      <a:pPr indent="-323850" lvl="0" marL="381000" rtl="0" algn="l">
                        <a:spcBef>
                          <a:spcPts val="750"/>
                        </a:spcBef>
                        <a:spcAft>
                          <a:spcPts val="0"/>
                        </a:spcAft>
                        <a:buSzPts val="1500"/>
                        <a:buChar char="●"/>
                      </a:pPr>
                      <a:r>
                        <a:rPr lang="en-US" sz="1500">
                          <a:latin typeface="Google Sans"/>
                          <a:ea typeface="Google Sans"/>
                          <a:cs typeface="Google Sans"/>
                          <a:sym typeface="Google Sans"/>
                        </a:rPr>
                        <a:t>Completed PBL unit plans archived in Inkwire.</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Al-e rapid-prototyping logs.</a:t>
                      </a:r>
                      <a:endParaRPr sz="1500">
                        <a:latin typeface="Google Sans"/>
                        <a:ea typeface="Google Sans"/>
                        <a:cs typeface="Google Sans"/>
                        <a:sym typeface="Google Sans"/>
                      </a:endParaRPr>
                    </a:p>
                    <a:p>
                      <a:pPr indent="0" lvl="0" marL="381000" rtl="0" algn="l">
                        <a:spcBef>
                          <a:spcPts val="750"/>
                        </a:spcBef>
                        <a:spcAft>
                          <a:spcPts val="0"/>
                        </a:spcAft>
                        <a:buNone/>
                      </a:pPr>
                      <a:r>
                        <a:rPr b="1" lang="en-US" sz="1500">
                          <a:latin typeface="Google Sans"/>
                          <a:ea typeface="Google Sans"/>
                          <a:cs typeface="Google Sans"/>
                          <a:sym typeface="Google Sans"/>
                        </a:rPr>
                        <a:t>Support:</a:t>
                      </a:r>
                      <a:endParaRPr b="1" sz="1500">
                        <a:latin typeface="Google Sans"/>
                        <a:ea typeface="Google Sans"/>
                        <a:cs typeface="Google Sans"/>
                        <a:sym typeface="Google Sans"/>
                      </a:endParaRPr>
                    </a:p>
                    <a:p>
                      <a:pPr indent="-323850" lvl="0" marL="381000" rtl="0" algn="l">
                        <a:spcBef>
                          <a:spcPts val="750"/>
                        </a:spcBef>
                        <a:spcAft>
                          <a:spcPts val="0"/>
                        </a:spcAft>
                        <a:buSzPts val="1500"/>
                        <a:buChar char="●"/>
                      </a:pPr>
                      <a:r>
                        <a:rPr lang="en-US" sz="1500">
                          <a:latin typeface="Google Sans"/>
                          <a:ea typeface="Google Sans"/>
                          <a:cs typeface="Google Sans"/>
                          <a:sym typeface="Google Sans"/>
                        </a:rPr>
                        <a:t>PBL Leads/Conference attendees act as peer mentors.</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Monthly coaching cycles focused on "designing for authenticity."</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c>
                  <a:txBody>
                    <a:bodyPr/>
                    <a:lstStyle/>
                    <a:p>
                      <a:pPr indent="-323850" lvl="0" marL="381000" rtl="0" algn="l">
                        <a:spcBef>
                          <a:spcPts val="0"/>
                        </a:spcBef>
                        <a:spcAft>
                          <a:spcPts val="0"/>
                        </a:spcAft>
                        <a:buSzPts val="1500"/>
                        <a:buChar char="●"/>
                      </a:pPr>
                      <a:r>
                        <a:rPr lang="en-US" sz="1500">
                          <a:latin typeface="Google Sans"/>
                          <a:ea typeface="Google Sans"/>
                          <a:cs typeface="Google Sans"/>
                          <a:sym typeface="Google Sans"/>
                        </a:rPr>
                        <a:t>100% of Sc/SS teachers complete 2 PBL units (one per semester).</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Evidence of "Authentic Application" in student work.</a:t>
                      </a:r>
                      <a:endParaRPr sz="1500">
                        <a:latin typeface="Google Sans"/>
                        <a:ea typeface="Google Sans"/>
                        <a:cs typeface="Google Sans"/>
                        <a:sym typeface="Google Sans"/>
                      </a:endParaRPr>
                    </a:p>
                    <a:p>
                      <a:pPr indent="-323850" lvl="0" marL="381000" rtl="0" algn="l">
                        <a:spcBef>
                          <a:spcPts val="0"/>
                        </a:spcBef>
                        <a:spcAft>
                          <a:spcPts val="0"/>
                        </a:spcAft>
                        <a:buSzPts val="1500"/>
                        <a:buChar char="●"/>
                      </a:pPr>
                      <a:r>
                        <a:rPr lang="en-US" sz="1500">
                          <a:latin typeface="Google Sans"/>
                          <a:ea typeface="Google Sans"/>
                          <a:cs typeface="Google Sans"/>
                          <a:sym typeface="Google Sans"/>
                        </a:rPr>
                        <a:t>Positive growth on BCPS Authentic Learning rubric indicators.</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Google Sans"/>
                          <a:ea typeface="Google Sans"/>
                          <a:cs typeface="Google Sans"/>
                          <a:sym typeface="Google Sans"/>
                        </a:rPr>
                        <a:t>Start:</a:t>
                      </a:r>
                      <a:r>
                        <a:rPr lang="en-US" sz="1500">
                          <a:latin typeface="Google Sans"/>
                          <a:ea typeface="Google Sans"/>
                          <a:cs typeface="Google Sans"/>
                          <a:sym typeface="Google Sans"/>
                        </a:rPr>
                        <a:t> July 2026 (Conference)</a:t>
                      </a:r>
                      <a:endParaRPr sz="1500">
                        <a:latin typeface="Google Sans"/>
                        <a:ea typeface="Google Sans"/>
                        <a:cs typeface="Google Sans"/>
                        <a:sym typeface="Google Sans"/>
                      </a:endParaRPr>
                    </a:p>
                    <a:p>
                      <a:pPr indent="0" lvl="0" marL="0" rtl="0" algn="l">
                        <a:spcBef>
                          <a:spcPts val="0"/>
                        </a:spcBef>
                        <a:spcAft>
                          <a:spcPts val="0"/>
                        </a:spcAft>
                        <a:buNone/>
                      </a:pPr>
                      <a:r>
                        <a:rPr b="1" lang="en-US" sz="1500">
                          <a:latin typeface="Google Sans"/>
                          <a:ea typeface="Google Sans"/>
                          <a:cs typeface="Google Sans"/>
                          <a:sym typeface="Google Sans"/>
                        </a:rPr>
                        <a:t>Ongoing:</a:t>
                      </a:r>
                      <a:r>
                        <a:rPr lang="en-US" sz="1500">
                          <a:latin typeface="Google Sans"/>
                          <a:ea typeface="Google Sans"/>
                          <a:cs typeface="Google Sans"/>
                          <a:sym typeface="Google Sans"/>
                        </a:rPr>
                        <a:t> Monthly design labs.</a:t>
                      </a:r>
                      <a:endParaRPr sz="1500">
                        <a:latin typeface="Google Sans"/>
                        <a:ea typeface="Google Sans"/>
                        <a:cs typeface="Google Sans"/>
                        <a:sym typeface="Google Sans"/>
                      </a:endParaRPr>
                    </a:p>
                    <a:p>
                      <a:pPr indent="0" lvl="0" marL="0" rtl="0" algn="l">
                        <a:spcBef>
                          <a:spcPts val="0"/>
                        </a:spcBef>
                        <a:spcAft>
                          <a:spcPts val="0"/>
                        </a:spcAft>
                        <a:buNone/>
                      </a:pPr>
                      <a:r>
                        <a:rPr b="1" lang="en-US" sz="1500">
                          <a:latin typeface="Google Sans"/>
                          <a:ea typeface="Google Sans"/>
                          <a:cs typeface="Google Sans"/>
                          <a:sym typeface="Google Sans"/>
                        </a:rPr>
                        <a:t>Mid-Year Review:</a:t>
                      </a:r>
                      <a:r>
                        <a:rPr lang="en-US" sz="1500">
                          <a:latin typeface="Google Sans"/>
                          <a:ea typeface="Google Sans"/>
                          <a:cs typeface="Google Sans"/>
                          <a:sym typeface="Google Sans"/>
                        </a:rPr>
                        <a:t> Jan 2027.</a:t>
                      </a:r>
                      <a:endParaRPr sz="1500">
                        <a:latin typeface="Google Sans"/>
                        <a:ea typeface="Google Sans"/>
                        <a:cs typeface="Google Sans"/>
                        <a:sym typeface="Google Sans"/>
                      </a:endParaRPr>
                    </a:p>
                    <a:p>
                      <a:pPr indent="0" lvl="0" marL="0" rtl="0" algn="l">
                        <a:spcBef>
                          <a:spcPts val="750"/>
                        </a:spcBef>
                        <a:spcAft>
                          <a:spcPts val="750"/>
                        </a:spcAft>
                        <a:buNone/>
                      </a:pPr>
                      <a:r>
                        <a:rPr b="1" lang="en-US" sz="1500">
                          <a:latin typeface="Google Sans"/>
                          <a:ea typeface="Google Sans"/>
                          <a:cs typeface="Google Sans"/>
                          <a:sym typeface="Google Sans"/>
                        </a:rPr>
                        <a:t>Completion:</a:t>
                      </a:r>
                      <a:r>
                        <a:rPr lang="en-US" sz="1500">
                          <a:latin typeface="Google Sans"/>
                          <a:ea typeface="Google Sans"/>
                          <a:cs typeface="Google Sans"/>
                          <a:sym typeface="Google Sans"/>
                        </a:rPr>
                        <a:t> May 2027.</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Google Sans"/>
                          <a:ea typeface="Google Sans"/>
                          <a:cs typeface="Google Sans"/>
                          <a:sym typeface="Google Sans"/>
                        </a:rPr>
                        <a:t>Staffing:</a:t>
                      </a:r>
                      <a:r>
                        <a:rPr lang="en-US" sz="1500">
                          <a:latin typeface="Google Sans"/>
                          <a:ea typeface="Google Sans"/>
                          <a:cs typeface="Google Sans"/>
                          <a:sym typeface="Google Sans"/>
                        </a:rPr>
                        <a:t> PBL Leads, Instructional Coaches.</a:t>
                      </a:r>
                      <a:endParaRPr sz="1500">
                        <a:latin typeface="Google Sans"/>
                        <a:ea typeface="Google Sans"/>
                        <a:cs typeface="Google Sans"/>
                        <a:sym typeface="Google Sans"/>
                      </a:endParaRPr>
                    </a:p>
                    <a:p>
                      <a:pPr indent="0" lvl="0" marL="0" rtl="0" algn="l">
                        <a:spcBef>
                          <a:spcPts val="0"/>
                        </a:spcBef>
                        <a:spcAft>
                          <a:spcPts val="0"/>
                        </a:spcAft>
                        <a:buNone/>
                      </a:pPr>
                      <a:r>
                        <a:t/>
                      </a:r>
                      <a:endParaRPr sz="1500">
                        <a:latin typeface="Google Sans"/>
                        <a:ea typeface="Google Sans"/>
                        <a:cs typeface="Google Sans"/>
                        <a:sym typeface="Google Sans"/>
                      </a:endParaRPr>
                    </a:p>
                    <a:p>
                      <a:pPr indent="0" lvl="0" marL="0" rtl="0" algn="l">
                        <a:spcBef>
                          <a:spcPts val="0"/>
                        </a:spcBef>
                        <a:spcAft>
                          <a:spcPts val="0"/>
                        </a:spcAft>
                        <a:buNone/>
                      </a:pPr>
                      <a:r>
                        <a:rPr b="1" lang="en-US" sz="1500">
                          <a:latin typeface="Google Sans"/>
                          <a:ea typeface="Google Sans"/>
                          <a:cs typeface="Google Sans"/>
                          <a:sym typeface="Google Sans"/>
                        </a:rPr>
                        <a:t>Tools:</a:t>
                      </a:r>
                      <a:r>
                        <a:rPr lang="en-US" sz="1500">
                          <a:latin typeface="Google Sans"/>
                          <a:ea typeface="Google Sans"/>
                          <a:cs typeface="Google Sans"/>
                          <a:sym typeface="Google Sans"/>
                        </a:rPr>
                        <a:t> Inkwire, Al-e, PBL Teach (if acquired).</a:t>
                      </a:r>
                      <a:endParaRPr sz="1500">
                        <a:latin typeface="Google Sans"/>
                        <a:ea typeface="Google Sans"/>
                        <a:cs typeface="Google Sans"/>
                        <a:sym typeface="Google Sans"/>
                      </a:endParaRPr>
                    </a:p>
                    <a:p>
                      <a:pPr indent="0" lvl="0" marL="0" rtl="0" algn="l">
                        <a:spcBef>
                          <a:spcPts val="0"/>
                        </a:spcBef>
                        <a:spcAft>
                          <a:spcPts val="0"/>
                        </a:spcAft>
                        <a:buNone/>
                      </a:pPr>
                      <a:r>
                        <a:t/>
                      </a:r>
                      <a:endParaRPr sz="1500">
                        <a:latin typeface="Google Sans"/>
                        <a:ea typeface="Google Sans"/>
                        <a:cs typeface="Google Sans"/>
                        <a:sym typeface="Google Sans"/>
                      </a:endParaRPr>
                    </a:p>
                    <a:p>
                      <a:pPr indent="0" lvl="0" marL="0" rtl="0" algn="l">
                        <a:spcBef>
                          <a:spcPts val="750"/>
                        </a:spcBef>
                        <a:spcAft>
                          <a:spcPts val="0"/>
                        </a:spcAft>
                        <a:buNone/>
                      </a:pPr>
                      <a:r>
                        <a:rPr b="1" lang="en-US" sz="1500">
                          <a:latin typeface="Google Sans"/>
                          <a:ea typeface="Google Sans"/>
                          <a:cs typeface="Google Sans"/>
                          <a:sym typeface="Google Sans"/>
                        </a:rPr>
                        <a:t>Cost:</a:t>
                      </a:r>
                      <a:r>
                        <a:rPr lang="en-US" sz="1500">
                          <a:latin typeface="Google Sans"/>
                          <a:ea typeface="Google Sans"/>
                          <a:cs typeface="Google Sans"/>
                          <a:sym typeface="Google Sans"/>
                        </a:rPr>
                        <a:t> $0</a:t>
                      </a:r>
                      <a:endParaRPr sz="1500">
                        <a:latin typeface="Google Sans"/>
                        <a:ea typeface="Google Sans"/>
                        <a:cs typeface="Google Sans"/>
                        <a:sym typeface="Google Sans"/>
                      </a:endParaRPr>
                    </a:p>
                    <a:p>
                      <a:pPr indent="0" lvl="0" marL="0" rtl="0" algn="l">
                        <a:spcBef>
                          <a:spcPts val="750"/>
                        </a:spcBef>
                        <a:spcAft>
                          <a:spcPts val="750"/>
                        </a:spcAft>
                        <a:buNone/>
                      </a:pPr>
                      <a:r>
                        <a:rPr lang="en-US" sz="1500">
                          <a:latin typeface="Google Sans"/>
                          <a:ea typeface="Google Sans"/>
                          <a:cs typeface="Google Sans"/>
                          <a:sym typeface="Google Sans"/>
                        </a:rPr>
                        <a:t>(Conference/Staff time only).</a:t>
                      </a:r>
                      <a:endParaRPr sz="1500">
                        <a:latin typeface="Google Sans"/>
                        <a:ea typeface="Google Sans"/>
                        <a:cs typeface="Google Sans"/>
                        <a:sym typeface="Google Sans"/>
                      </a:endParaRPr>
                    </a:p>
                  </a:txBody>
                  <a:tcPr marT="95250" marB="95250" marR="95250" marL="95250">
                    <a:lnL cap="flat" cmpd="sng" w="9525">
                      <a:solidFill>
                        <a:srgbClr val="BDC1C6"/>
                      </a:solidFill>
                      <a:prstDash val="solid"/>
                      <a:round/>
                      <a:headEnd len="sm" w="sm" type="none"/>
                      <a:tailEnd len="sm" w="sm" type="none"/>
                    </a:lnL>
                    <a:lnR cap="flat" cmpd="sng" w="9525">
                      <a:solidFill>
                        <a:srgbClr val="BDC1C6"/>
                      </a:solidFill>
                      <a:prstDash val="solid"/>
                      <a:round/>
                      <a:headEnd len="sm" w="sm" type="none"/>
                      <a:tailEnd len="sm" w="sm" type="none"/>
                    </a:lnR>
                    <a:lnT cap="flat" cmpd="sng" w="9525">
                      <a:solidFill>
                        <a:srgbClr val="BDC1C6"/>
                      </a:solidFill>
                      <a:prstDash val="solid"/>
                      <a:round/>
                      <a:headEnd len="sm" w="sm" type="none"/>
                      <a:tailEnd len="sm" w="sm" type="none"/>
                    </a:lnT>
                    <a:lnB cap="flat" cmpd="sng" w="9525">
                      <a:solidFill>
                        <a:srgbClr val="BDC1C6"/>
                      </a:solidFill>
                      <a:prstDash val="solid"/>
                      <a:round/>
                      <a:headEnd len="sm" w="sm" type="none"/>
                      <a:tailEnd len="sm" w="sm" type="none"/>
                    </a:lnB>
                  </a:tcPr>
                </a:tc>
              </a:tr>
            </a:tbl>
          </a:graphicData>
        </a:graphic>
      </p:graphicFrame>
      <p:sp>
        <p:nvSpPr>
          <p:cNvPr id="283" name="Google Shape;283;p27"/>
          <p:cNvSpPr txBox="1"/>
          <p:nvPr/>
        </p:nvSpPr>
        <p:spPr>
          <a:xfrm>
            <a:off x="529575" y="120000"/>
            <a:ext cx="17609700" cy="201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Authentic </a:t>
            </a:r>
            <a:r>
              <a:rPr b="1" lang="en-US" sz="2400">
                <a:solidFill>
                  <a:schemeClr val="dk1"/>
                </a:solidFill>
                <a:latin typeface="Poppins"/>
                <a:ea typeface="Poppins"/>
                <a:cs typeface="Poppins"/>
                <a:sym typeface="Poppins"/>
              </a:rPr>
              <a:t>Learning</a:t>
            </a:r>
            <a:r>
              <a:rPr b="1" lang="en-US" sz="2400">
                <a:solidFill>
                  <a:schemeClr val="dk1"/>
                </a:solidFill>
                <a:latin typeface="Poppins"/>
                <a:ea typeface="Poppins"/>
                <a:cs typeface="Poppins"/>
                <a:sym typeface="Poppins"/>
              </a:rPr>
              <a:t> Experiences</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By December 2026, 100% of Science and Social Studies teachers will have designed and facilitated at least one high-quality PBL unit aligned to the BCPS Authentic Learning rubric, utilizing either Inkwire or Al-e for the design process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By May 2027, 100% of Scienc and Social Studeis teachers will demonstrate a foundational competency in authentic learning design, with student project data showing evidence of  'Student Voice &amp; Choice' as measured by the BCPS rubric.</a:t>
            </a:r>
            <a:endParaRPr sz="16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5"/>
          <p:cNvSpPr txBox="1"/>
          <p:nvPr/>
        </p:nvSpPr>
        <p:spPr>
          <a:xfrm>
            <a:off x="1166725" y="2317050"/>
            <a:ext cx="161871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600">
                <a:solidFill>
                  <a:schemeClr val="dk1"/>
                </a:solidFill>
                <a:latin typeface="Poppins"/>
                <a:ea typeface="Poppins"/>
                <a:cs typeface="Poppins"/>
                <a:sym typeface="Poppins"/>
              </a:rPr>
              <a:t>Specialized Programs</a:t>
            </a:r>
            <a:endParaRPr b="1" sz="10600">
              <a:solidFill>
                <a:schemeClr val="dk1"/>
              </a:solidFill>
              <a:latin typeface="Poppins"/>
              <a:ea typeface="Poppins"/>
              <a:cs typeface="Poppins"/>
              <a:sym typeface="Poppins"/>
            </a:endParaRPr>
          </a:p>
          <a:p>
            <a:pPr indent="0" lvl="0" marL="0" rtl="0" algn="l">
              <a:spcBef>
                <a:spcPts val="0"/>
              </a:spcBef>
              <a:spcAft>
                <a:spcPts val="0"/>
              </a:spcAft>
              <a:buNone/>
            </a:pPr>
            <a:r>
              <a:rPr b="1" lang="en-US" sz="10800">
                <a:solidFill>
                  <a:schemeClr val="dk1"/>
                </a:solidFill>
                <a:latin typeface="Poppins"/>
                <a:ea typeface="Poppins"/>
                <a:cs typeface="Poppins"/>
                <a:sym typeface="Poppins"/>
              </a:rPr>
              <a:t>Professional Development</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b="1" lang="en-US" sz="10800">
                <a:solidFill>
                  <a:schemeClr val="dk1"/>
                </a:solidFill>
                <a:latin typeface="Poppins"/>
                <a:ea typeface="Poppins"/>
                <a:cs typeface="Poppins"/>
                <a:sym typeface="Poppins"/>
              </a:rPr>
              <a:t>Plan</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196" name="Google Shape;196;p15"/>
          <p:cNvPicPr preferRelativeResize="0"/>
          <p:nvPr/>
        </p:nvPicPr>
        <p:blipFill rotWithShape="1">
          <a:blip r:embed="rId3">
            <a:alphaModFix/>
          </a:blip>
          <a:srcRect b="10056" l="0" r="0" t="0"/>
          <a:stretch/>
        </p:blipFill>
        <p:spPr>
          <a:xfrm>
            <a:off x="10388342" y="623092"/>
            <a:ext cx="2005248" cy="2066544"/>
          </a:xfrm>
          <a:prstGeom prst="rect">
            <a:avLst/>
          </a:prstGeom>
          <a:noFill/>
          <a:ln>
            <a:noFill/>
          </a:ln>
        </p:spPr>
      </p:pic>
      <p:pic>
        <p:nvPicPr>
          <p:cNvPr id="197" name="Google Shape;197;p15"/>
          <p:cNvPicPr preferRelativeResize="0"/>
          <p:nvPr/>
        </p:nvPicPr>
        <p:blipFill>
          <a:blip r:embed="rId4">
            <a:alphaModFix/>
          </a:blip>
          <a:stretch>
            <a:fillRect/>
          </a:stretch>
        </p:blipFill>
        <p:spPr>
          <a:xfrm>
            <a:off x="638472" y="668211"/>
            <a:ext cx="1545336" cy="1355406"/>
          </a:xfrm>
          <a:prstGeom prst="rect">
            <a:avLst/>
          </a:prstGeom>
          <a:noFill/>
          <a:ln>
            <a:noFill/>
          </a:ln>
        </p:spPr>
      </p:pic>
      <p:pic>
        <p:nvPicPr>
          <p:cNvPr id="198" name="Google Shape;198;p15"/>
          <p:cNvPicPr preferRelativeResize="0"/>
          <p:nvPr/>
        </p:nvPicPr>
        <p:blipFill>
          <a:blip r:embed="rId5">
            <a:alphaModFix/>
          </a:blip>
          <a:stretch>
            <a:fillRect/>
          </a:stretch>
        </p:blipFill>
        <p:spPr>
          <a:xfrm>
            <a:off x="8065364" y="587641"/>
            <a:ext cx="1882252" cy="1882252"/>
          </a:xfrm>
          <a:prstGeom prst="rect">
            <a:avLst/>
          </a:prstGeom>
          <a:noFill/>
          <a:ln>
            <a:noFill/>
          </a:ln>
        </p:spPr>
      </p:pic>
      <p:pic>
        <p:nvPicPr>
          <p:cNvPr id="199" name="Google Shape;199;p15"/>
          <p:cNvPicPr preferRelativeResize="0"/>
          <p:nvPr/>
        </p:nvPicPr>
        <p:blipFill>
          <a:blip r:embed="rId6">
            <a:alphaModFix/>
          </a:blip>
          <a:stretch>
            <a:fillRect/>
          </a:stretch>
        </p:blipFill>
        <p:spPr>
          <a:xfrm>
            <a:off x="5651441" y="525106"/>
            <a:ext cx="1816783" cy="1914987"/>
          </a:xfrm>
          <a:prstGeom prst="rect">
            <a:avLst/>
          </a:prstGeom>
          <a:noFill/>
          <a:ln>
            <a:noFill/>
          </a:ln>
        </p:spPr>
      </p:pic>
      <p:pic>
        <p:nvPicPr>
          <p:cNvPr id="200" name="Google Shape;200;p15"/>
          <p:cNvPicPr preferRelativeResize="0"/>
          <p:nvPr/>
        </p:nvPicPr>
        <p:blipFill rotWithShape="1">
          <a:blip r:embed="rId7">
            <a:alphaModFix/>
          </a:blip>
          <a:srcRect b="4702" l="0" r="3521" t="4693"/>
          <a:stretch/>
        </p:blipFill>
        <p:spPr>
          <a:xfrm>
            <a:off x="12921734" y="699109"/>
            <a:ext cx="2338938" cy="1645920"/>
          </a:xfrm>
          <a:prstGeom prst="rect">
            <a:avLst/>
          </a:prstGeom>
          <a:noFill/>
          <a:ln>
            <a:noFill/>
          </a:ln>
        </p:spPr>
      </p:pic>
      <p:pic>
        <p:nvPicPr>
          <p:cNvPr id="201" name="Google Shape;201;p15"/>
          <p:cNvPicPr preferRelativeResize="0"/>
          <p:nvPr/>
        </p:nvPicPr>
        <p:blipFill>
          <a:blip r:embed="rId8">
            <a:alphaModFix/>
          </a:blip>
          <a:stretch>
            <a:fillRect/>
          </a:stretch>
        </p:blipFill>
        <p:spPr>
          <a:xfrm>
            <a:off x="2815657" y="554135"/>
            <a:ext cx="2107933" cy="1828800"/>
          </a:xfrm>
          <a:prstGeom prst="rect">
            <a:avLst/>
          </a:prstGeom>
          <a:noFill/>
          <a:ln>
            <a:noFill/>
          </a:ln>
        </p:spPr>
      </p:pic>
      <p:pic>
        <p:nvPicPr>
          <p:cNvPr id="202" name="Google Shape;202;p15"/>
          <p:cNvPicPr preferRelativeResize="0"/>
          <p:nvPr/>
        </p:nvPicPr>
        <p:blipFill rotWithShape="1">
          <a:blip r:embed="rId9">
            <a:alphaModFix/>
          </a:blip>
          <a:srcRect b="22397" l="11197" r="12004" t="21201"/>
          <a:stretch/>
        </p:blipFill>
        <p:spPr>
          <a:xfrm>
            <a:off x="15644275" y="869682"/>
            <a:ext cx="2005250" cy="148537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1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208" name="Google Shape;208;p16"/>
          <p:cNvGraphicFramePr/>
          <p:nvPr/>
        </p:nvGraphicFramePr>
        <p:xfrm>
          <a:off x="1236275" y="2608563"/>
          <a:ext cx="3000000" cy="3000000"/>
        </p:xfrm>
        <a:graphic>
          <a:graphicData uri="http://schemas.openxmlformats.org/drawingml/2006/table">
            <a:tbl>
              <a:tblPr>
                <a:noFill/>
                <a:tableStyleId>{7B586DEB-8EB2-448F-B795-5FBED5E2C5EC}</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Dominic McCamish</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Christi Abshire - Instructional Coach</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209" name="Google Shape;209;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
        <p:nvSpPr>
          <p:cNvPr id="210" name="Google Shape;210;p16"/>
          <p:cNvSpPr/>
          <p:nvPr/>
        </p:nvSpPr>
        <p:spPr>
          <a:xfrm>
            <a:off x="0" y="992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1" name="Google Shape;211;p16"/>
          <p:cNvSpPr/>
          <p:nvPr/>
        </p:nvSpPr>
        <p:spPr>
          <a:xfrm>
            <a:off x="0" y="2589525"/>
            <a:ext cx="404400" cy="2560500"/>
          </a:xfrm>
          <a:prstGeom prst="rect">
            <a:avLst/>
          </a:prstGeom>
          <a:solidFill>
            <a:srgbClr val="3AA1DA"/>
          </a:solidFill>
          <a:ln cap="flat" cmpd="sng" w="9525">
            <a:solidFill>
              <a:srgbClr val="3AA1D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2" name="Google Shape;212;p16"/>
          <p:cNvSpPr/>
          <p:nvPr/>
        </p:nvSpPr>
        <p:spPr>
          <a:xfrm>
            <a:off x="0" y="5169125"/>
            <a:ext cx="404400" cy="2560500"/>
          </a:xfrm>
          <a:prstGeom prst="rect">
            <a:avLst/>
          </a:prstGeom>
          <a:solidFill>
            <a:srgbClr val="EB6229"/>
          </a:solidFill>
          <a:ln cap="flat" cmpd="sng" w="9525">
            <a:solidFill>
              <a:srgbClr val="EB62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3" name="Google Shape;213;p16"/>
          <p:cNvSpPr/>
          <p:nvPr/>
        </p:nvSpPr>
        <p:spPr>
          <a:xfrm>
            <a:off x="0" y="7729625"/>
            <a:ext cx="404400" cy="2560500"/>
          </a:xfrm>
          <a:prstGeom prst="rect">
            <a:avLst/>
          </a:prstGeom>
          <a:solidFill>
            <a:srgbClr val="3857A0"/>
          </a:solidFill>
          <a:ln cap="flat" cmpd="sng" w="9525">
            <a:solidFill>
              <a:srgbClr val="385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7"/>
          <p:cNvSpPr txBox="1"/>
          <p:nvPr/>
        </p:nvSpPr>
        <p:spPr>
          <a:xfrm>
            <a:off x="2010941" y="527550"/>
            <a:ext cx="152364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7229">
                <a:solidFill>
                  <a:schemeClr val="dk1"/>
                </a:solidFill>
                <a:latin typeface="Poppins"/>
                <a:ea typeface="Poppins"/>
                <a:cs typeface="Poppins"/>
                <a:sym typeface="Poppins"/>
              </a:rPr>
              <a:t>School Name</a:t>
            </a:r>
            <a:endParaRPr b="1" sz="3000">
              <a:solidFill>
                <a:schemeClr val="dk1"/>
              </a:solidFill>
              <a:latin typeface="Poppins"/>
              <a:ea typeface="Poppins"/>
              <a:cs typeface="Poppins"/>
              <a:sym typeface="Poppins"/>
            </a:endParaRPr>
          </a:p>
        </p:txBody>
      </p:sp>
      <p:sp>
        <p:nvSpPr>
          <p:cNvPr id="219" name="Google Shape;219;p17"/>
          <p:cNvSpPr txBox="1"/>
          <p:nvPr/>
        </p:nvSpPr>
        <p:spPr>
          <a:xfrm>
            <a:off x="1282050" y="1816475"/>
            <a:ext cx="16054800" cy="751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3300" u="sng">
                <a:solidFill>
                  <a:schemeClr val="dk1"/>
                </a:solidFill>
                <a:latin typeface="Poppins"/>
                <a:ea typeface="Poppins"/>
                <a:cs typeface="Poppins"/>
                <a:sym typeface="Poppins"/>
              </a:rPr>
              <a:t>Mission</a:t>
            </a:r>
            <a:endParaRPr b="1" sz="3300" u="sng">
              <a:solidFill>
                <a:schemeClr val="dk1"/>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27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220" name="Google Shape;220;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
        <p:nvSpPr>
          <p:cNvPr id="221" name="Google Shape;221;p17"/>
          <p:cNvSpPr txBox="1"/>
          <p:nvPr/>
        </p:nvSpPr>
        <p:spPr>
          <a:xfrm>
            <a:off x="1660500" y="2644900"/>
            <a:ext cx="14873700" cy="6341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b="1" lang="en-US" sz="3900" u="sng">
                <a:solidFill>
                  <a:srgbClr val="3AA1DA"/>
                </a:solidFill>
                <a:latin typeface="Calibri"/>
                <a:ea typeface="Calibri"/>
                <a:cs typeface="Calibri"/>
                <a:sym typeface="Calibri"/>
              </a:rPr>
              <a:t>Mission Statements:</a:t>
            </a:r>
            <a:endParaRPr sz="3300">
              <a:solidFill>
                <a:srgbClr val="3AA1DA"/>
              </a:solidFill>
              <a:latin typeface="Calibri"/>
              <a:ea typeface="Calibri"/>
              <a:cs typeface="Calibri"/>
              <a:sym typeface="Calibri"/>
            </a:endParaRPr>
          </a:p>
          <a:p>
            <a:pPr indent="0" lvl="0" marL="0" rtl="0" algn="l">
              <a:lnSpc>
                <a:spcPct val="105000"/>
              </a:lnSpc>
              <a:spcBef>
                <a:spcPts val="1200"/>
              </a:spcBef>
              <a:spcAft>
                <a:spcPts val="0"/>
              </a:spcAft>
              <a:buNone/>
            </a:pPr>
            <a:r>
              <a:rPr b="1" lang="en-US" sz="3900">
                <a:solidFill>
                  <a:srgbClr val="EB6229"/>
                </a:solidFill>
                <a:latin typeface="Calibri"/>
                <a:ea typeface="Calibri"/>
                <a:cs typeface="Calibri"/>
                <a:sym typeface="Calibri"/>
              </a:rPr>
              <a:t>BAC:</a:t>
            </a:r>
            <a:r>
              <a:rPr lang="en-US" sz="3900">
                <a:solidFill>
                  <a:srgbClr val="3AA1DA"/>
                </a:solidFill>
                <a:latin typeface="Calibri"/>
                <a:ea typeface="Calibri"/>
                <a:cs typeface="Calibri"/>
                <a:sym typeface="Calibri"/>
              </a:rPr>
              <a:t> </a:t>
            </a:r>
            <a:br>
              <a:rPr lang="en-US" sz="3900">
                <a:solidFill>
                  <a:srgbClr val="3AA1DA"/>
                </a:solidFill>
                <a:latin typeface="Calibri"/>
                <a:ea typeface="Calibri"/>
                <a:cs typeface="Calibri"/>
                <a:sym typeface="Calibri"/>
              </a:rPr>
            </a:br>
            <a:r>
              <a:rPr lang="en-US" sz="3900">
                <a:solidFill>
                  <a:srgbClr val="3AA1DA"/>
                </a:solidFill>
                <a:latin typeface="Calibri"/>
                <a:ea typeface="Calibri"/>
                <a:cs typeface="Calibri"/>
                <a:sym typeface="Calibri"/>
              </a:rPr>
              <a:t>Mission: To help every student overcome adversity and achieve success.</a:t>
            </a:r>
            <a:br>
              <a:rPr lang="en-US" sz="3900">
                <a:solidFill>
                  <a:srgbClr val="3AA1DA"/>
                </a:solidFill>
                <a:latin typeface="Calibri"/>
                <a:ea typeface="Calibri"/>
                <a:cs typeface="Calibri"/>
                <a:sym typeface="Calibri"/>
              </a:rPr>
            </a:br>
            <a:r>
              <a:rPr b="1" lang="en-US" sz="3900">
                <a:solidFill>
                  <a:srgbClr val="EB6229"/>
                </a:solidFill>
                <a:latin typeface="Calibri"/>
                <a:ea typeface="Calibri"/>
                <a:cs typeface="Calibri"/>
                <a:sym typeface="Calibri"/>
              </a:rPr>
              <a:t>ROC:</a:t>
            </a:r>
            <a:r>
              <a:rPr b="1" lang="en-US" sz="3900">
                <a:solidFill>
                  <a:srgbClr val="3AA1DA"/>
                </a:solidFill>
                <a:latin typeface="Calibri"/>
                <a:ea typeface="Calibri"/>
                <a:cs typeface="Calibri"/>
                <a:sym typeface="Calibri"/>
              </a:rPr>
              <a:t> </a:t>
            </a:r>
            <a:br>
              <a:rPr lang="en-US" sz="3900">
                <a:solidFill>
                  <a:srgbClr val="3AA1DA"/>
                </a:solidFill>
                <a:latin typeface="Calibri"/>
                <a:ea typeface="Calibri"/>
                <a:cs typeface="Calibri"/>
                <a:sym typeface="Calibri"/>
              </a:rPr>
            </a:br>
            <a:r>
              <a:rPr lang="en-US" sz="3900">
                <a:solidFill>
                  <a:srgbClr val="3AA1DA"/>
                </a:solidFill>
                <a:latin typeface="Calibri"/>
                <a:ea typeface="Calibri"/>
                <a:cs typeface="Calibri"/>
                <a:sym typeface="Calibri"/>
              </a:rPr>
              <a:t>To connect, challenge, and empower every student, every day. </a:t>
            </a:r>
            <a:br>
              <a:rPr lang="en-US" sz="3900">
                <a:solidFill>
                  <a:srgbClr val="3AA1DA"/>
                </a:solidFill>
                <a:latin typeface="Calibri"/>
                <a:ea typeface="Calibri"/>
                <a:cs typeface="Calibri"/>
                <a:sym typeface="Calibri"/>
              </a:rPr>
            </a:br>
            <a:r>
              <a:rPr b="1" lang="en-US" sz="3900">
                <a:solidFill>
                  <a:srgbClr val="EB6229"/>
                </a:solidFill>
                <a:latin typeface="Calibri"/>
                <a:ea typeface="Calibri"/>
                <a:cs typeface="Calibri"/>
                <a:sym typeface="Calibri"/>
              </a:rPr>
              <a:t>Spring Meadows:</a:t>
            </a:r>
            <a:r>
              <a:rPr lang="en-US" sz="3900">
                <a:solidFill>
                  <a:srgbClr val="EB6229"/>
                </a:solidFill>
                <a:latin typeface="Calibri"/>
                <a:ea typeface="Calibri"/>
                <a:cs typeface="Calibri"/>
                <a:sym typeface="Calibri"/>
              </a:rPr>
              <a:t> </a:t>
            </a:r>
            <a:r>
              <a:rPr lang="en-US" sz="3900">
                <a:solidFill>
                  <a:srgbClr val="3AA1DA"/>
                </a:solidFill>
                <a:latin typeface="Calibri"/>
                <a:ea typeface="Calibri"/>
                <a:cs typeface="Calibri"/>
                <a:sym typeface="Calibri"/>
              </a:rPr>
              <a:t>Signaling change and making futures happen. </a:t>
            </a:r>
            <a:endParaRPr sz="3900">
              <a:solidFill>
                <a:srgbClr val="3AA1DA"/>
              </a:solidFill>
              <a:latin typeface="Calibri"/>
              <a:ea typeface="Calibri"/>
              <a:cs typeface="Calibri"/>
              <a:sym typeface="Calibri"/>
            </a:endParaRPr>
          </a:p>
          <a:p>
            <a:pPr indent="0" lvl="0" marL="0" rtl="0" algn="l">
              <a:lnSpc>
                <a:spcPct val="105000"/>
              </a:lnSpc>
              <a:spcBef>
                <a:spcPts val="1200"/>
              </a:spcBef>
              <a:spcAft>
                <a:spcPts val="1200"/>
              </a:spcAft>
              <a:buNone/>
            </a:pPr>
            <a:r>
              <a:rPr b="1" lang="en-US" sz="3900">
                <a:solidFill>
                  <a:srgbClr val="EB6229"/>
                </a:solidFill>
                <a:latin typeface="Calibri"/>
                <a:ea typeface="Calibri"/>
                <a:cs typeface="Calibri"/>
                <a:sym typeface="Calibri"/>
              </a:rPr>
              <a:t>BVLA Middle &amp; HS:</a:t>
            </a:r>
            <a:r>
              <a:rPr lang="en-US" sz="3900">
                <a:solidFill>
                  <a:srgbClr val="3AA1DA"/>
                </a:solidFill>
                <a:latin typeface="Calibri"/>
                <a:ea typeface="Calibri"/>
                <a:cs typeface="Calibri"/>
                <a:sym typeface="Calibri"/>
              </a:rPr>
              <a:t> Provide innovative, technology-based educational experiences that will equip our students to succeed in life.</a:t>
            </a:r>
            <a:endParaRPr sz="3300">
              <a:solidFill>
                <a:srgbClr val="3AA1DA"/>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227" name="Google Shape;227;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Dominic McCamish, Principal</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Chad Golladay, Assistant Principal</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Abby Baylor, Assistant Principal</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Christi Abshire, Instructional Coach</a:t>
            </a:r>
            <a:endParaRPr b="1"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233" name="Google Shape;233;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a:bodyPr>
          <a:lstStyle/>
          <a:p>
            <a:pPr indent="-438150" lvl="0" marL="457200" rtl="0" algn="l">
              <a:lnSpc>
                <a:spcPct val="115000"/>
              </a:lnSpc>
              <a:spcBef>
                <a:spcPts val="0"/>
              </a:spcBef>
              <a:spcAft>
                <a:spcPts val="0"/>
              </a:spcAft>
              <a:buClr>
                <a:schemeClr val="dk1"/>
              </a:buClr>
              <a:buSzPts val="3300"/>
              <a:buFont typeface="Poppins"/>
              <a:buChar char="●"/>
            </a:pPr>
            <a:r>
              <a:rPr lang="en-US" sz="3300">
                <a:solidFill>
                  <a:schemeClr val="dk1"/>
                </a:solidFill>
                <a:latin typeface="Poppins"/>
                <a:ea typeface="Poppins"/>
                <a:cs typeface="Poppins"/>
                <a:sym typeface="Poppins"/>
              </a:rPr>
              <a:t>Reviewed Transformational Walkthrough Data</a:t>
            </a:r>
            <a:endParaRPr sz="3300">
              <a:solidFill>
                <a:schemeClr val="dk1"/>
              </a:solidFill>
              <a:latin typeface="Poppins"/>
              <a:ea typeface="Poppins"/>
              <a:cs typeface="Poppins"/>
              <a:sym typeface="Poppins"/>
            </a:endParaRPr>
          </a:p>
          <a:p>
            <a:pPr indent="-438150" lvl="0" marL="457200" rtl="0" algn="l">
              <a:lnSpc>
                <a:spcPct val="115000"/>
              </a:lnSpc>
              <a:spcBef>
                <a:spcPts val="0"/>
              </a:spcBef>
              <a:spcAft>
                <a:spcPts val="0"/>
              </a:spcAft>
              <a:buClr>
                <a:schemeClr val="dk1"/>
              </a:buClr>
              <a:buSzPts val="3300"/>
              <a:buFont typeface="Poppins"/>
              <a:buChar char="●"/>
            </a:pPr>
            <a:r>
              <a:rPr lang="en-US" sz="3300">
                <a:solidFill>
                  <a:schemeClr val="dk1"/>
                </a:solidFill>
                <a:latin typeface="Poppins"/>
                <a:ea typeface="Poppins"/>
                <a:cs typeface="Poppins"/>
                <a:sym typeface="Poppins"/>
              </a:rPr>
              <a:t>Reviewed DJJ and KECSAC Audit Data</a:t>
            </a:r>
            <a:endParaRPr sz="3300">
              <a:solidFill>
                <a:schemeClr val="dk1"/>
              </a:solidFill>
              <a:latin typeface="Poppins"/>
              <a:ea typeface="Poppins"/>
              <a:cs typeface="Poppins"/>
              <a:sym typeface="Poppins"/>
            </a:endParaRPr>
          </a:p>
          <a:p>
            <a:pPr indent="-438150" lvl="0" marL="457200" rtl="0" algn="l">
              <a:lnSpc>
                <a:spcPct val="115000"/>
              </a:lnSpc>
              <a:spcBef>
                <a:spcPts val="0"/>
              </a:spcBef>
              <a:spcAft>
                <a:spcPts val="0"/>
              </a:spcAft>
              <a:buClr>
                <a:schemeClr val="dk1"/>
              </a:buClr>
              <a:buSzPts val="3300"/>
              <a:buFont typeface="Poppins"/>
              <a:buChar char="●"/>
            </a:pPr>
            <a:r>
              <a:rPr lang="en-US" sz="3300">
                <a:solidFill>
                  <a:schemeClr val="dk1"/>
                </a:solidFill>
                <a:latin typeface="Poppins"/>
                <a:ea typeface="Poppins"/>
                <a:cs typeface="Poppins"/>
                <a:sym typeface="Poppins"/>
              </a:rPr>
              <a:t>Met with PLCs across programs to gather feedback on their needs </a:t>
            </a:r>
            <a:endParaRPr sz="3300">
              <a:solidFill>
                <a:schemeClr val="dk1"/>
              </a:solidFill>
              <a:latin typeface="Poppins"/>
              <a:ea typeface="Poppins"/>
              <a:cs typeface="Poppins"/>
              <a:sym typeface="Poppins"/>
            </a:endParaRPr>
          </a:p>
          <a:p>
            <a:pPr indent="-438150" lvl="0" marL="457200" rtl="0" algn="l">
              <a:lnSpc>
                <a:spcPct val="115000"/>
              </a:lnSpc>
              <a:spcBef>
                <a:spcPts val="0"/>
              </a:spcBef>
              <a:spcAft>
                <a:spcPts val="0"/>
              </a:spcAft>
              <a:buClr>
                <a:schemeClr val="dk1"/>
              </a:buClr>
              <a:buSzPts val="3300"/>
              <a:buFont typeface="Poppins"/>
              <a:buChar char="●"/>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1"/>
              </a:solidFill>
              <a:latin typeface="Poppins"/>
              <a:ea typeface="Poppins"/>
              <a:cs typeface="Poppins"/>
              <a:sym typeface="Poppins"/>
            </a:endParaRPr>
          </a:p>
          <a:p>
            <a:pPr indent="0" lvl="0" marL="0" rtl="0" algn="l">
              <a:spcBef>
                <a:spcPts val="1200"/>
              </a:spcBef>
              <a:spcAft>
                <a:spcPts val="0"/>
              </a:spcAft>
              <a:buNone/>
            </a:pPr>
            <a:r>
              <a:t/>
            </a:r>
            <a:endParaRPr sz="1700">
              <a:solidFill>
                <a:schemeClr val="dk1"/>
              </a:solidFill>
              <a:latin typeface="Poppins"/>
              <a:ea typeface="Poppins"/>
              <a:cs typeface="Poppins"/>
              <a:sym typeface="Poppins"/>
            </a:endParaRPr>
          </a:p>
        </p:txBody>
      </p:sp>
      <p:sp>
        <p:nvSpPr>
          <p:cNvPr id="234" name="Google Shape;234;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240" name="Google Shape;240;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10000"/>
          </a:bodyPr>
          <a:lstStyle/>
          <a:p>
            <a:pPr indent="0" lvl="0" marL="0" rtl="0" algn="l">
              <a:lnSpc>
                <a:spcPct val="115000"/>
              </a:lnSpc>
              <a:spcBef>
                <a:spcPts val="0"/>
              </a:spcBef>
              <a:spcAft>
                <a:spcPts val="0"/>
              </a:spcAft>
              <a:buClr>
                <a:schemeClr val="dk1"/>
              </a:buClr>
              <a:buSzPts val="275"/>
              <a:buFont typeface="Arial"/>
              <a:buNone/>
            </a:pPr>
            <a:r>
              <a:rPr lang="en-US" sz="8773">
                <a:solidFill>
                  <a:schemeClr val="dk1"/>
                </a:solidFill>
                <a:latin typeface="Poppins"/>
                <a:ea typeface="Poppins"/>
                <a:cs typeface="Poppins"/>
                <a:sym typeface="Poppins"/>
              </a:rPr>
              <a:t>Link to Needs Assessment here</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Top two focus areas: </a:t>
            </a:r>
            <a:endParaRPr sz="8773">
              <a:solidFill>
                <a:schemeClr val="dk1"/>
              </a:solidFill>
              <a:latin typeface="Poppins"/>
              <a:ea typeface="Poppins"/>
              <a:cs typeface="Poppins"/>
              <a:sym typeface="Poppins"/>
            </a:endParaRPr>
          </a:p>
          <a:p>
            <a:pPr indent="-367873" lvl="0" marL="457200" rtl="0" algn="l">
              <a:lnSpc>
                <a:spcPct val="115000"/>
              </a:lnSpc>
              <a:spcBef>
                <a:spcPts val="120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BAC &amp; SM: Trauma-Informed Care and Restorative Practices</a:t>
            </a:r>
            <a:endParaRPr sz="8773">
              <a:solidFill>
                <a:schemeClr val="dk1"/>
              </a:solidFill>
              <a:latin typeface="Poppins"/>
              <a:ea typeface="Poppins"/>
              <a:cs typeface="Poppins"/>
              <a:sym typeface="Poppins"/>
            </a:endParaRPr>
          </a:p>
          <a:p>
            <a:pPr indent="-367873" lvl="0" marL="457200" rtl="0" algn="l">
              <a:lnSpc>
                <a:spcPct val="115000"/>
              </a:lnSpc>
              <a:spcBef>
                <a:spcPts val="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ROC Programs: Defenses of Learning </a:t>
            </a:r>
            <a:endParaRPr sz="8773">
              <a:solidFill>
                <a:schemeClr val="dk1"/>
              </a:solidFill>
              <a:latin typeface="Poppins"/>
              <a:ea typeface="Poppins"/>
              <a:cs typeface="Poppins"/>
              <a:sym typeface="Poppins"/>
            </a:endParaRPr>
          </a:p>
          <a:p>
            <a:pPr indent="-367873" lvl="0" marL="457200" rtl="0" algn="l">
              <a:lnSpc>
                <a:spcPct val="115000"/>
              </a:lnSpc>
              <a:spcBef>
                <a:spcPts val="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All: Small shifts towards authentic learning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0D0D0D"/>
                </a:solidFill>
                <a:highlight>
                  <a:schemeClr val="lt1"/>
                </a:highlight>
                <a:latin typeface="Poppins"/>
                <a:ea typeface="Poppins"/>
                <a:cs typeface="Poppins"/>
                <a:sym typeface="Poppins"/>
              </a:rPr>
              <a:t>Explanation of how this relates to school goals here.</a:t>
            </a:r>
            <a:endParaRPr sz="8773">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241" name="Google Shape;241;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graphicFrame>
        <p:nvGraphicFramePr>
          <p:cNvPr id="246" name="Google Shape;246;p21"/>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(2026–2027),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2027 </a:t>
                      </a: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47" name="Google Shape;247;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graphicFrame>
        <p:nvGraphicFramePr>
          <p:cNvPr id="252" name="Google Shape;252;p22"/>
          <p:cNvGraphicFramePr/>
          <p:nvPr/>
        </p:nvGraphicFramePr>
        <p:xfrm>
          <a:off x="598163" y="2141200"/>
          <a:ext cx="3000000" cy="3000000"/>
        </p:xfrm>
        <a:graphic>
          <a:graphicData uri="http://schemas.openxmlformats.org/drawingml/2006/table">
            <a:tbl>
              <a:tblPr>
                <a:noFill/>
                <a:tableStyleId>{18BD58C8-2EA5-4EF9-BE4C-D15F3384F353}</a:tableStyleId>
              </a:tblPr>
              <a:tblGrid>
                <a:gridCol w="2483150"/>
                <a:gridCol w="3980350"/>
                <a:gridCol w="3955700"/>
                <a:gridCol w="2809100"/>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50" marB="91450" marR="91450" marL="91450">
                    <a:lnL cap="flat" cmpd="sng" w="9550">
                      <a:solidFill>
                        <a:srgbClr val="000000"/>
                      </a:solidFill>
                      <a:prstDash val="solid"/>
                      <a:round/>
                      <a:headEnd len="sm" w="sm" type="none"/>
                      <a:tailEnd len="sm" w="sm" type="none"/>
                    </a:lnL>
                    <a:lnR cap="flat" cmpd="sng" w="9550">
                      <a:solidFill>
                        <a:srgbClr val="000000"/>
                      </a:solidFill>
                      <a:prstDash val="solid"/>
                      <a:round/>
                      <a:headEnd len="sm" w="sm" type="none"/>
                      <a:tailEnd len="sm" w="sm" type="none"/>
                    </a:lnR>
                    <a:lnT cap="flat" cmpd="sng" w="9550">
                      <a:solidFill>
                        <a:srgbClr val="000000"/>
                      </a:solidFill>
                      <a:prstDash val="solid"/>
                      <a:round/>
                      <a:headEnd len="sm" w="sm" type="none"/>
                      <a:tailEnd len="sm" w="sm" type="none"/>
                    </a:lnT>
                    <a:lnB cap="flat" cmpd="sng" w="19050">
                      <a:solidFill>
                        <a:srgbClr val="BDC1C6"/>
                      </a:solidFill>
                      <a:prstDash val="solid"/>
                      <a:round/>
                      <a:headEnd len="sm" w="sm" type="none"/>
                      <a:tailEnd len="sm" w="sm" type="none"/>
                    </a:lnB>
                    <a:solidFill>
                      <a:srgbClr val="D9D9D9"/>
                    </a:solidFill>
                  </a:tcPr>
                </a:tc>
              </a:tr>
              <a:tr h="4690300">
                <a:tc>
                  <a:txBody>
                    <a:bodyPr/>
                    <a:lstStyle/>
                    <a:p>
                      <a:pPr indent="0" lvl="0" marL="0" rtl="0" algn="l">
                        <a:spcBef>
                          <a:spcPts val="0"/>
                        </a:spcBef>
                        <a:spcAft>
                          <a:spcPts val="0"/>
                        </a:spcAft>
                        <a:buNone/>
                      </a:pPr>
                      <a:r>
                        <a:rPr b="1" lang="en-US" sz="1800">
                          <a:latin typeface="Google Sans"/>
                          <a:ea typeface="Google Sans"/>
                          <a:cs typeface="Google Sans"/>
                          <a:sym typeface="Google Sans"/>
                        </a:rPr>
                        <a:t>Growth-Focused Partnership Cycles:</a:t>
                      </a:r>
                      <a:endParaRPr b="1" sz="1800">
                        <a:latin typeface="Google Sans"/>
                        <a:ea typeface="Google Sans"/>
                        <a:cs typeface="Google Sans"/>
                        <a:sym typeface="Google Sans"/>
                      </a:endParaRPr>
                    </a:p>
                    <a:p>
                      <a:pPr indent="0" lvl="0" marL="0" rtl="0" algn="l">
                        <a:spcBef>
                          <a:spcPts val="1500"/>
                        </a:spcBef>
                        <a:spcAft>
                          <a:spcPts val="1500"/>
                        </a:spcAft>
                        <a:buNone/>
                      </a:pPr>
                      <a:r>
                        <a:rPr lang="en-US" sz="1800">
                          <a:latin typeface="Google Sans"/>
                          <a:ea typeface="Google Sans"/>
                          <a:cs typeface="Google Sans"/>
                          <a:sym typeface="Google Sans"/>
                        </a:rPr>
                        <a:t>Coaches conduct low-stakes, pattern-seeking walkthroughs. Monthly 1:1 "Partnership Debriefs" allow teachers to co-select their action steps based on their own professional goals and student needs (Agency/Engagement).</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latin typeface="Google Sans"/>
                          <a:ea typeface="Google Sans"/>
                          <a:cs typeface="Google Sans"/>
                          <a:sym typeface="Google Sans"/>
                        </a:rPr>
                        <a:t>Target Audience:</a:t>
                      </a:r>
                      <a:r>
                        <a:rPr lang="en-US" sz="1800">
                          <a:latin typeface="Google Sans"/>
                          <a:ea typeface="Google Sans"/>
                          <a:cs typeface="Google Sans"/>
                          <a:sym typeface="Google Sans"/>
                        </a:rPr>
                        <a:t> All certified classroom teachers.</a:t>
                      </a:r>
                      <a:endParaRPr sz="1800">
                        <a:latin typeface="Google Sans"/>
                        <a:ea typeface="Google Sans"/>
                        <a:cs typeface="Google Sans"/>
                        <a:sym typeface="Google Sans"/>
                      </a:endParaRPr>
                    </a:p>
                    <a:p>
                      <a:pPr indent="0" lvl="0" marL="0" rtl="0" algn="l">
                        <a:spcBef>
                          <a:spcPts val="0"/>
                        </a:spcBef>
                        <a:spcAft>
                          <a:spcPts val="0"/>
                        </a:spcAft>
                        <a:buNone/>
                      </a:pPr>
                      <a:r>
                        <a:t/>
                      </a:r>
                      <a:endParaRPr sz="1800">
                        <a:latin typeface="Google Sans"/>
                        <a:ea typeface="Google Sans"/>
                        <a:cs typeface="Google Sans"/>
                        <a:sym typeface="Google Sans"/>
                      </a:endParaRPr>
                    </a:p>
                    <a:p>
                      <a:pPr indent="0" lvl="0" marL="0" rtl="0" algn="l">
                        <a:spcBef>
                          <a:spcPts val="1500"/>
                        </a:spcBef>
                        <a:spcAft>
                          <a:spcPts val="0"/>
                        </a:spcAft>
                        <a:buNone/>
                      </a:pPr>
                      <a:r>
                        <a:rPr b="1" lang="en-US" sz="1800">
                          <a:latin typeface="Google Sans"/>
                          <a:ea typeface="Google Sans"/>
                          <a:cs typeface="Google Sans"/>
                          <a:sym typeface="Google Sans"/>
                        </a:rPr>
                        <a:t>Intended Results:</a:t>
                      </a:r>
                      <a:endParaRPr b="1" sz="1800">
                        <a:latin typeface="Google Sans"/>
                        <a:ea typeface="Google Sans"/>
                        <a:cs typeface="Google Sans"/>
                        <a:sym typeface="Google Sans"/>
                      </a:endParaRPr>
                    </a:p>
                    <a:p>
                      <a:pPr indent="-571500" lvl="0" marL="762000" rtl="0" algn="l">
                        <a:spcBef>
                          <a:spcPts val="1500"/>
                        </a:spcBef>
                        <a:spcAft>
                          <a:spcPts val="0"/>
                        </a:spcAft>
                        <a:buSzPts val="1800"/>
                        <a:buChar char="●"/>
                      </a:pPr>
                      <a:r>
                        <a:rPr b="1" lang="en-US" sz="1800">
                          <a:latin typeface="Google Sans"/>
                          <a:ea typeface="Google Sans"/>
                          <a:cs typeface="Google Sans"/>
                          <a:sym typeface="Google Sans"/>
                        </a:rPr>
                        <a:t>Student Outcomes:</a:t>
                      </a:r>
                      <a:r>
                        <a:rPr lang="en-US" sz="1800">
                          <a:latin typeface="Google Sans"/>
                          <a:ea typeface="Google Sans"/>
                          <a:cs typeface="Google Sans"/>
                          <a:sym typeface="Google Sans"/>
                        </a:rPr>
                        <a:t> Increased student agency and engagement during core instruction.</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b="1" lang="en-US" sz="1800">
                          <a:latin typeface="Google Sans"/>
                          <a:ea typeface="Google Sans"/>
                          <a:cs typeface="Google Sans"/>
                          <a:sym typeface="Google Sans"/>
                        </a:rPr>
                        <a:t>Educator Practices:</a:t>
                      </a:r>
                      <a:r>
                        <a:rPr lang="en-US" sz="1800">
                          <a:latin typeface="Google Sans"/>
                          <a:ea typeface="Google Sans"/>
                          <a:cs typeface="Google Sans"/>
                          <a:sym typeface="Google Sans"/>
                        </a:rPr>
                        <a:t> Shift from compliance to professional autonomy and "heart-led" growth.</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b="1" lang="en-US" sz="1800">
                          <a:solidFill>
                            <a:schemeClr val="dk1"/>
                          </a:solidFill>
                        </a:rPr>
                        <a:t>Educator Beliefs and Efficacy:</a:t>
                      </a:r>
                      <a:r>
                        <a:rPr lang="en-US" sz="1800">
                          <a:latin typeface="Google Sans"/>
                          <a:ea typeface="Google Sans"/>
                          <a:cs typeface="Google Sans"/>
                          <a:sym typeface="Google Sans"/>
                        </a:rPr>
                        <a:t> Positive growth in teacher perception of coaching value.</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1500"/>
                        </a:spcBef>
                        <a:spcAft>
                          <a:spcPts val="0"/>
                        </a:spcAft>
                        <a:buNone/>
                      </a:pPr>
                      <a:r>
                        <a:rPr b="1" lang="en-US" sz="1800">
                          <a:latin typeface="Google Sans"/>
                          <a:ea typeface="Google Sans"/>
                          <a:cs typeface="Google Sans"/>
                          <a:sym typeface="Google Sans"/>
                        </a:rPr>
                        <a:t>Monitoring:</a:t>
                      </a:r>
                      <a:endParaRPr b="1" sz="1800">
                        <a:latin typeface="Google Sans"/>
                        <a:ea typeface="Google Sans"/>
                        <a:cs typeface="Google Sans"/>
                        <a:sym typeface="Google Sans"/>
                      </a:endParaRPr>
                    </a:p>
                    <a:p>
                      <a:pPr indent="-571500" lvl="0" marL="762000" rtl="0" algn="l">
                        <a:spcBef>
                          <a:spcPts val="1500"/>
                        </a:spcBef>
                        <a:spcAft>
                          <a:spcPts val="0"/>
                        </a:spcAft>
                        <a:buSzPts val="1800"/>
                        <a:buChar char="●"/>
                      </a:pPr>
                      <a:r>
                        <a:rPr lang="en-US" sz="1800">
                          <a:latin typeface="Google Sans"/>
                          <a:ea typeface="Google Sans"/>
                          <a:cs typeface="Google Sans"/>
                          <a:sym typeface="Google Sans"/>
                        </a:rPr>
                        <a:t>Teacher Choice Logs in Inkwire (tracking co-selected action steps).</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lang="en-US" sz="1800">
                          <a:latin typeface="Google Sans"/>
                          <a:ea typeface="Google Sans"/>
                          <a:cs typeface="Google Sans"/>
                          <a:sym typeface="Google Sans"/>
                        </a:rPr>
                        <a:t>Coaching Cycle Reports.</a:t>
                      </a:r>
                      <a:endParaRPr sz="1800">
                        <a:latin typeface="Google Sans"/>
                        <a:ea typeface="Google Sans"/>
                        <a:cs typeface="Google Sans"/>
                        <a:sym typeface="Google Sans"/>
                      </a:endParaRPr>
                    </a:p>
                    <a:p>
                      <a:pPr indent="0" lvl="0" marL="0" rtl="0" algn="l">
                        <a:spcBef>
                          <a:spcPts val="1500"/>
                        </a:spcBef>
                        <a:spcAft>
                          <a:spcPts val="0"/>
                        </a:spcAft>
                        <a:buNone/>
                      </a:pPr>
                      <a:r>
                        <a:rPr b="1" lang="en-US" sz="1800">
                          <a:latin typeface="Google Sans"/>
                          <a:ea typeface="Google Sans"/>
                          <a:cs typeface="Google Sans"/>
                          <a:sym typeface="Google Sans"/>
                        </a:rPr>
                        <a:t>Support:</a:t>
                      </a:r>
                      <a:endParaRPr b="1" sz="1800">
                        <a:latin typeface="Google Sans"/>
                        <a:ea typeface="Google Sans"/>
                        <a:cs typeface="Google Sans"/>
                        <a:sym typeface="Google Sans"/>
                      </a:endParaRPr>
                    </a:p>
                    <a:p>
                      <a:pPr indent="-571500" lvl="0" marL="762000" rtl="0" algn="l">
                        <a:spcBef>
                          <a:spcPts val="1500"/>
                        </a:spcBef>
                        <a:spcAft>
                          <a:spcPts val="0"/>
                        </a:spcAft>
                        <a:buSzPts val="1800"/>
                        <a:buChar char="●"/>
                      </a:pPr>
                      <a:r>
                        <a:rPr lang="en-US" sz="1800">
                          <a:latin typeface="Google Sans"/>
                          <a:ea typeface="Google Sans"/>
                          <a:cs typeface="Google Sans"/>
                          <a:sym typeface="Google Sans"/>
                        </a:rPr>
                        <a:t>Non-evaluative coaching partnership.</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lang="en-US" sz="1800">
                          <a:latin typeface="Google Sans"/>
                          <a:ea typeface="Google Sans"/>
                          <a:cs typeface="Google Sans"/>
                          <a:sym typeface="Google Sans"/>
                        </a:rPr>
                        <a:t>Peer observation opportunities for mastered action steps.</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571500" lvl="0" marL="762000" rtl="0" algn="l">
                        <a:spcBef>
                          <a:spcPts val="0"/>
                        </a:spcBef>
                        <a:spcAft>
                          <a:spcPts val="0"/>
                        </a:spcAft>
                        <a:buSzPts val="1800"/>
                        <a:buChar char="●"/>
                      </a:pPr>
                      <a:r>
                        <a:rPr lang="en-US" sz="1800">
                          <a:latin typeface="Google Sans"/>
                          <a:ea typeface="Google Sans"/>
                          <a:cs typeface="Google Sans"/>
                          <a:sym typeface="Google Sans"/>
                        </a:rPr>
                        <a:t>100% of teachers complete monthly partnership debriefs.</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lang="en-US" sz="1800">
                          <a:latin typeface="Google Sans"/>
                          <a:ea typeface="Google Sans"/>
                          <a:cs typeface="Google Sans"/>
                          <a:sym typeface="Google Sans"/>
                        </a:rPr>
                        <a:t>80% of teachers report "High Value" on coaching surveys.</a:t>
                      </a:r>
                      <a:endParaRPr sz="1800">
                        <a:latin typeface="Google Sans"/>
                        <a:ea typeface="Google Sans"/>
                        <a:cs typeface="Google Sans"/>
                        <a:sym typeface="Google Sans"/>
                      </a:endParaRPr>
                    </a:p>
                    <a:p>
                      <a:pPr indent="-571500" lvl="0" marL="762000" rtl="0" algn="l">
                        <a:spcBef>
                          <a:spcPts val="0"/>
                        </a:spcBef>
                        <a:spcAft>
                          <a:spcPts val="0"/>
                        </a:spcAft>
                        <a:buSzPts val="1800"/>
                        <a:buChar char="●"/>
                      </a:pPr>
                      <a:r>
                        <a:rPr lang="en-US" sz="1800">
                          <a:latin typeface="Google Sans"/>
                          <a:ea typeface="Google Sans"/>
                          <a:cs typeface="Google Sans"/>
                          <a:sym typeface="Google Sans"/>
                        </a:rPr>
                        <a:t>Walkthrough data reflects growth in co-selected engagement levers.</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latin typeface="Google Sans"/>
                          <a:ea typeface="Google Sans"/>
                          <a:cs typeface="Google Sans"/>
                          <a:sym typeface="Google Sans"/>
                        </a:rPr>
                        <a:t>Start:</a:t>
                      </a:r>
                      <a:r>
                        <a:rPr lang="en-US" sz="1800">
                          <a:latin typeface="Google Sans"/>
                          <a:ea typeface="Google Sans"/>
                          <a:cs typeface="Google Sans"/>
                          <a:sym typeface="Google Sans"/>
                        </a:rPr>
                        <a:t> September 2026</a:t>
                      </a:r>
                      <a:endParaRPr sz="1800">
                        <a:latin typeface="Google Sans"/>
                        <a:ea typeface="Google Sans"/>
                        <a:cs typeface="Google Sans"/>
                        <a:sym typeface="Google Sans"/>
                      </a:endParaRPr>
                    </a:p>
                    <a:p>
                      <a:pPr indent="0" lvl="0" marL="0" rtl="0" algn="l">
                        <a:spcBef>
                          <a:spcPts val="0"/>
                        </a:spcBef>
                        <a:spcAft>
                          <a:spcPts val="0"/>
                        </a:spcAft>
                        <a:buNone/>
                      </a:pPr>
                      <a:r>
                        <a:t/>
                      </a:r>
                      <a:endParaRPr sz="1800">
                        <a:latin typeface="Google Sans"/>
                        <a:ea typeface="Google Sans"/>
                        <a:cs typeface="Google Sans"/>
                        <a:sym typeface="Google Sans"/>
                      </a:endParaRPr>
                    </a:p>
                    <a:p>
                      <a:pPr indent="0" lvl="0" marL="0" rtl="0" algn="l">
                        <a:spcBef>
                          <a:spcPts val="0"/>
                        </a:spcBef>
                        <a:spcAft>
                          <a:spcPts val="0"/>
                        </a:spcAft>
                        <a:buNone/>
                      </a:pPr>
                      <a:r>
                        <a:rPr b="1" lang="en-US" sz="1800">
                          <a:latin typeface="Google Sans"/>
                          <a:ea typeface="Google Sans"/>
                          <a:cs typeface="Google Sans"/>
                          <a:sym typeface="Google Sans"/>
                        </a:rPr>
                        <a:t>End:</a:t>
                      </a:r>
                      <a:r>
                        <a:rPr lang="en-US" sz="1800">
                          <a:latin typeface="Google Sans"/>
                          <a:ea typeface="Google Sans"/>
                          <a:cs typeface="Google Sans"/>
                          <a:sym typeface="Google Sans"/>
                        </a:rPr>
                        <a:t> May 2027</a:t>
                      </a:r>
                      <a:endParaRPr sz="1800">
                        <a:latin typeface="Google Sans"/>
                        <a:ea typeface="Google Sans"/>
                        <a:cs typeface="Google Sans"/>
                        <a:sym typeface="Google Sans"/>
                      </a:endParaRPr>
                    </a:p>
                    <a:p>
                      <a:pPr indent="0" lvl="0" marL="0" rtl="0" algn="l">
                        <a:spcBef>
                          <a:spcPts val="0"/>
                        </a:spcBef>
                        <a:spcAft>
                          <a:spcPts val="0"/>
                        </a:spcAft>
                        <a:buNone/>
                      </a:pPr>
                      <a:r>
                        <a:t/>
                      </a:r>
                      <a:endParaRPr sz="1800">
                        <a:latin typeface="Google Sans"/>
                        <a:ea typeface="Google Sans"/>
                        <a:cs typeface="Google Sans"/>
                        <a:sym typeface="Google Sans"/>
                      </a:endParaRPr>
                    </a:p>
                    <a:p>
                      <a:pPr indent="0" lvl="0" marL="0" rtl="0" algn="l">
                        <a:spcBef>
                          <a:spcPts val="1500"/>
                        </a:spcBef>
                        <a:spcAft>
                          <a:spcPts val="1500"/>
                        </a:spcAft>
                        <a:buNone/>
                      </a:pPr>
                      <a:r>
                        <a:rPr b="1" lang="en-US" sz="1800">
                          <a:latin typeface="Google Sans"/>
                          <a:ea typeface="Google Sans"/>
                          <a:cs typeface="Google Sans"/>
                          <a:sym typeface="Google Sans"/>
                        </a:rPr>
                        <a:t>Hours:</a:t>
                      </a:r>
                      <a:r>
                        <a:rPr lang="en-US" sz="1800">
                          <a:latin typeface="Google Sans"/>
                          <a:ea typeface="Google Sans"/>
                          <a:cs typeface="Google Sans"/>
                          <a:sym typeface="Google Sans"/>
                        </a:rPr>
                        <a:t> 15-20 mins/month for debriefs.</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c>
                  <a:txBody>
                    <a:bodyPr/>
                    <a:lstStyle/>
                    <a:p>
                      <a:pPr indent="0" lvl="0" marL="0" rtl="0" algn="l">
                        <a:spcBef>
                          <a:spcPts val="0"/>
                        </a:spcBef>
                        <a:spcAft>
                          <a:spcPts val="0"/>
                        </a:spcAft>
                        <a:buNone/>
                      </a:pPr>
                      <a:r>
                        <a:rPr b="1" lang="en-US" sz="1800">
                          <a:latin typeface="Google Sans"/>
                          <a:ea typeface="Google Sans"/>
                          <a:cs typeface="Google Sans"/>
                          <a:sym typeface="Google Sans"/>
                        </a:rPr>
                        <a:t>Resources:</a:t>
                      </a:r>
                      <a:r>
                        <a:rPr lang="en-US" sz="1800">
                          <a:latin typeface="Google Sans"/>
                          <a:ea typeface="Google Sans"/>
                          <a:cs typeface="Google Sans"/>
                          <a:sym typeface="Google Sans"/>
                        </a:rPr>
                        <a:t> Inkwire platform, Walkthrough Rubrics.</a:t>
                      </a:r>
                      <a:endParaRPr sz="1800">
                        <a:latin typeface="Google Sans"/>
                        <a:ea typeface="Google Sans"/>
                        <a:cs typeface="Google Sans"/>
                        <a:sym typeface="Google Sans"/>
                      </a:endParaRPr>
                    </a:p>
                    <a:p>
                      <a:pPr indent="0" lvl="0" marL="0" rtl="0" algn="l">
                        <a:spcBef>
                          <a:spcPts val="0"/>
                        </a:spcBef>
                        <a:spcAft>
                          <a:spcPts val="0"/>
                        </a:spcAft>
                        <a:buNone/>
                      </a:pPr>
                      <a:r>
                        <a:t/>
                      </a:r>
                      <a:endParaRPr sz="1800">
                        <a:latin typeface="Google Sans"/>
                        <a:ea typeface="Google Sans"/>
                        <a:cs typeface="Google Sans"/>
                        <a:sym typeface="Google Sans"/>
                      </a:endParaRPr>
                    </a:p>
                    <a:p>
                      <a:pPr indent="0" lvl="0" marL="0" rtl="0" algn="l">
                        <a:spcBef>
                          <a:spcPts val="0"/>
                        </a:spcBef>
                        <a:spcAft>
                          <a:spcPts val="0"/>
                        </a:spcAft>
                        <a:buNone/>
                      </a:pPr>
                      <a:r>
                        <a:rPr b="1" lang="en-US" sz="1800">
                          <a:latin typeface="Google Sans"/>
                          <a:ea typeface="Google Sans"/>
                          <a:cs typeface="Google Sans"/>
                          <a:sym typeface="Google Sans"/>
                        </a:rPr>
                        <a:t>Cost:</a:t>
                      </a:r>
                      <a:r>
                        <a:rPr lang="en-US" sz="1800">
                          <a:latin typeface="Google Sans"/>
                          <a:ea typeface="Google Sans"/>
                          <a:cs typeface="Google Sans"/>
                          <a:sym typeface="Google Sans"/>
                        </a:rPr>
                        <a:t> $0.</a:t>
                      </a:r>
                      <a:endParaRPr sz="1800">
                        <a:latin typeface="Google Sans"/>
                        <a:ea typeface="Google Sans"/>
                        <a:cs typeface="Google Sans"/>
                        <a:sym typeface="Google Sans"/>
                      </a:endParaRPr>
                    </a:p>
                    <a:p>
                      <a:pPr indent="0" lvl="0" marL="0" rtl="0" algn="l">
                        <a:spcBef>
                          <a:spcPts val="0"/>
                        </a:spcBef>
                        <a:spcAft>
                          <a:spcPts val="0"/>
                        </a:spcAft>
                        <a:buNone/>
                      </a:pPr>
                      <a:r>
                        <a:t/>
                      </a:r>
                      <a:endParaRPr sz="1800">
                        <a:latin typeface="Google Sans"/>
                        <a:ea typeface="Google Sans"/>
                        <a:cs typeface="Google Sans"/>
                        <a:sym typeface="Google Sans"/>
                      </a:endParaRPr>
                    </a:p>
                    <a:p>
                      <a:pPr indent="0" lvl="0" marL="0" rtl="0" algn="l">
                        <a:spcBef>
                          <a:spcPts val="1500"/>
                        </a:spcBef>
                        <a:spcAft>
                          <a:spcPts val="1500"/>
                        </a:spcAft>
                        <a:buNone/>
                      </a:pPr>
                      <a:r>
                        <a:rPr b="1" lang="en-US" sz="1800">
                          <a:latin typeface="Google Sans"/>
                          <a:ea typeface="Google Sans"/>
                          <a:cs typeface="Google Sans"/>
                          <a:sym typeface="Google Sans"/>
                        </a:rPr>
                        <a:t>Funding:</a:t>
                      </a:r>
                      <a:r>
                        <a:rPr lang="en-US" sz="1800">
                          <a:latin typeface="Google Sans"/>
                          <a:ea typeface="Google Sans"/>
                          <a:cs typeface="Google Sans"/>
                          <a:sym typeface="Google Sans"/>
                        </a:rPr>
                        <a:t> District General Fund.</a:t>
                      </a:r>
                      <a:endParaRPr sz="1800">
                        <a:latin typeface="Google Sans"/>
                        <a:ea typeface="Google Sans"/>
                        <a:cs typeface="Google Sans"/>
                        <a:sym typeface="Google Sans"/>
                      </a:endParaRPr>
                    </a:p>
                  </a:txBody>
                  <a:tcPr marT="190500" marB="190500" marR="190500" marL="190500">
                    <a:lnL cap="flat" cmpd="sng" w="19050">
                      <a:solidFill>
                        <a:srgbClr val="BDC1C6"/>
                      </a:solidFill>
                      <a:prstDash val="solid"/>
                      <a:round/>
                      <a:headEnd len="sm" w="sm" type="none"/>
                      <a:tailEnd len="sm" w="sm" type="none"/>
                    </a:lnL>
                    <a:lnR cap="flat" cmpd="sng" w="19050">
                      <a:solidFill>
                        <a:srgbClr val="BDC1C6"/>
                      </a:solidFill>
                      <a:prstDash val="solid"/>
                      <a:round/>
                      <a:headEnd len="sm" w="sm" type="none"/>
                      <a:tailEnd len="sm" w="sm" type="none"/>
                    </a:lnR>
                    <a:lnT cap="flat" cmpd="sng" w="19050">
                      <a:solidFill>
                        <a:srgbClr val="BDC1C6"/>
                      </a:solidFill>
                      <a:prstDash val="solid"/>
                      <a:round/>
                      <a:headEnd len="sm" w="sm" type="none"/>
                      <a:tailEnd len="sm" w="sm" type="none"/>
                    </a:lnT>
                    <a:lnB cap="flat" cmpd="sng" w="19050">
                      <a:solidFill>
                        <a:srgbClr val="BDC1C6"/>
                      </a:solidFill>
                      <a:prstDash val="solid"/>
                      <a:round/>
                      <a:headEnd len="sm" w="sm" type="none"/>
                      <a:tailEnd len="sm" w="sm" type="none"/>
                    </a:lnB>
                  </a:tcPr>
                </a:tc>
              </a:tr>
            </a:tbl>
          </a:graphicData>
        </a:graphic>
      </p:graphicFrame>
      <p:sp>
        <p:nvSpPr>
          <p:cNvPr id="253" name="Google Shape;253;p22"/>
          <p:cNvSpPr txBox="1"/>
          <p:nvPr/>
        </p:nvSpPr>
        <p:spPr>
          <a:xfrm>
            <a:off x="529575" y="120000"/>
            <a:ext cx="17610000" cy="2013300"/>
          </a:xfrm>
          <a:prstGeom prst="rect">
            <a:avLst/>
          </a:prstGeom>
          <a:noFill/>
          <a:ln>
            <a:noFill/>
          </a:ln>
        </p:spPr>
        <p:txBody>
          <a:bodyPr anchorCtr="0" anchor="t" bIns="91450" lIns="91450" spcFirstLastPara="1" rIns="91450" wrap="square" tIns="91450">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Walkthrough Teacher/Coach Debriefs and Action Steps</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By October 2026, 100% of teachers will have participated in at least one 'Partnership Debrief' session, establishing a baseline of trust and identifying a personalized focus area for the first quarter.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By May 2027, 90% of instructional staff will rate the walkthrough and debrief process as a 'High-Value/Low-Stakes' component of their professional identity, as measured by year-end anonymous climate surveys.</a:t>
            </a:r>
            <a:endParaRPr sz="16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