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Lst>
  <p:sldSz cy="5143500" cx="9144000"/>
  <p:notesSz cx="6858000" cy="9144000"/>
  <p:embeddedFontLst>
    <p:embeddedFont>
      <p:font typeface="Oswald"/>
      <p:regular r:id="rId22"/>
      <p:bold r:id="rId2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11" Type="http://schemas.openxmlformats.org/officeDocument/2006/relationships/slide" Target="slides/slide6.xml"/><Relationship Id="rId22" Type="http://schemas.openxmlformats.org/officeDocument/2006/relationships/font" Target="fonts/Oswald-regular.fntdata"/><Relationship Id="rId10" Type="http://schemas.openxmlformats.org/officeDocument/2006/relationships/slide" Target="slides/slide5.xml"/><Relationship Id="rId21" Type="http://schemas.openxmlformats.org/officeDocument/2006/relationships/slide" Target="slides/slide16.xml"/><Relationship Id="rId13" Type="http://schemas.openxmlformats.org/officeDocument/2006/relationships/slide" Target="slides/slide8.xml"/><Relationship Id="rId12" Type="http://schemas.openxmlformats.org/officeDocument/2006/relationships/slide" Target="slides/slide7.xml"/><Relationship Id="rId23" Type="http://schemas.openxmlformats.org/officeDocument/2006/relationships/font" Target="fonts/Oswald-bold.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slide" Target="slides/slide14.xml"/><Relationship Id="rId6" Type="http://schemas.openxmlformats.org/officeDocument/2006/relationships/slide" Target="slides/slide1.xml"/><Relationship Id="rId18" Type="http://schemas.openxmlformats.org/officeDocument/2006/relationships/slide" Target="slides/slide13.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28341c0b47e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28341c0b47e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 name="Shape 59"/>
        <p:cNvGrpSpPr/>
        <p:nvPr/>
      </p:nvGrpSpPr>
      <p:grpSpPr>
        <a:xfrm>
          <a:off x="0" y="0"/>
          <a:ext cx="0" cy="0"/>
          <a:chOff x="0" y="0"/>
          <a:chExt cx="0" cy="0"/>
        </a:xfrm>
      </p:grpSpPr>
      <p:sp>
        <p:nvSpPr>
          <p:cNvPr id="60" name="Google Shape;60;g30689a01aea_0_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1" name="Google Shape;61;g30689a01aea_0_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 name="Shape 72"/>
        <p:cNvGrpSpPr/>
        <p:nvPr/>
      </p:nvGrpSpPr>
      <p:grpSpPr>
        <a:xfrm>
          <a:off x="0" y="0"/>
          <a:ext cx="0" cy="0"/>
          <a:chOff x="0" y="0"/>
          <a:chExt cx="0" cy="0"/>
        </a:xfrm>
      </p:grpSpPr>
      <p:sp>
        <p:nvSpPr>
          <p:cNvPr id="73" name="Google Shape;73;g33b1e7cab24_0_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4" name="Google Shape;74;g33b1e7cab24_0_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g35165e67cef_0_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2" name="Google Shape;82;g35165e67cef_0_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g35165e67cef_0_5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0" name="Google Shape;90;g35165e67cef_0_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g35165e67cef_0_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8" name="Google Shape;98;g35165e67cef_0_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g35165e67cef_0_6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6" name="Google Shape;106;g35165e67cef_0_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g35165e67cef_0_7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6" name="Google Shape;116;g35165e67cef_0_7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g35165e67cef_0_9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7" name="Google Shape;127;g35165e67cef_0_9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g277c09e58c1_0_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8" name="Google Shape;138;g277c09e58c1_0_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g2de817bf3c2_0_8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7" name="Google Shape;147;g2de817bf3c2_0_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g331d0986ca2_0_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3" name="Google Shape;163;g331d0986ca2_0_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g2de817bf3c2_0_16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3" name="Google Shape;173;g2de817bf3c2_0_1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g35165e67cef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1" name="Google Shape;181;g35165e67cef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g35165e67cef_0_1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0" name="Google Shape;190;g35165e67cef_0_1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g331d0986ca2_0_9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4" name="Google Shape;204;g331d0986ca2_0_9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6.jpg"/><Relationship Id="rId4" Type="http://schemas.openxmlformats.org/officeDocument/2006/relationships/image" Target="../media/image4.png"/><Relationship Id="rId5" Type="http://schemas.openxmlformats.org/officeDocument/2006/relationships/image" Target="../media/image3.jpg"/><Relationship Id="rId6" Type="http://schemas.openxmlformats.org/officeDocument/2006/relationships/image" Target="../media/image1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2.png"/><Relationship Id="rId4" Type="http://schemas.openxmlformats.org/officeDocument/2006/relationships/image" Target="../media/image2.jpg"/><Relationship Id="rId9" Type="http://schemas.openxmlformats.org/officeDocument/2006/relationships/image" Target="../media/image5.jpg"/><Relationship Id="rId5" Type="http://schemas.openxmlformats.org/officeDocument/2006/relationships/image" Target="../media/image4.png"/><Relationship Id="rId6" Type="http://schemas.openxmlformats.org/officeDocument/2006/relationships/image" Target="../media/image3.jpg"/><Relationship Id="rId7" Type="http://schemas.openxmlformats.org/officeDocument/2006/relationships/image" Target="../media/image1.png"/><Relationship Id="rId8" Type="http://schemas.openxmlformats.org/officeDocument/2006/relationships/image" Target="../media/image1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4.png"/><Relationship Id="rId4" Type="http://schemas.openxmlformats.org/officeDocument/2006/relationships/image" Target="../media/image3.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4.png"/><Relationship Id="rId4" Type="http://schemas.openxmlformats.org/officeDocument/2006/relationships/image" Target="../media/image3.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4.png"/><Relationship Id="rId4" Type="http://schemas.openxmlformats.org/officeDocument/2006/relationships/image" Target="../media/image3.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4.png"/><Relationship Id="rId4" Type="http://schemas.openxmlformats.org/officeDocument/2006/relationships/image" Target="../media/image3.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4.png"/><Relationship Id="rId4" Type="http://schemas.openxmlformats.org/officeDocument/2006/relationships/image" Target="../media/image3.jpg"/><Relationship Id="rId5" Type="http://schemas.openxmlformats.org/officeDocument/2006/relationships/image" Target="../media/image15.png"/><Relationship Id="rId6"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4.png"/><Relationship Id="rId4" Type="http://schemas.openxmlformats.org/officeDocument/2006/relationships/image" Target="../media/image3.jpg"/><Relationship Id="rId5" Type="http://schemas.openxmlformats.org/officeDocument/2006/relationships/image" Target="../media/image15.png"/><Relationship Id="rId6" Type="http://schemas.openxmlformats.org/officeDocument/2006/relationships/image" Target="../media/image23.png"/><Relationship Id="rId7" Type="http://schemas.openxmlformats.org/officeDocument/2006/relationships/image" Target="../media/image2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4.png"/><Relationship Id="rId4" Type="http://schemas.openxmlformats.org/officeDocument/2006/relationships/image" Target="../media/image3.jpg"/><Relationship Id="rId5" Type="http://schemas.openxmlformats.org/officeDocument/2006/relationships/image" Target="../media/image15.png"/><Relationship Id="rId6" Type="http://schemas.openxmlformats.org/officeDocument/2006/relationships/image" Target="../media/image2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20.jpg"/><Relationship Id="rId4" Type="http://schemas.openxmlformats.org/officeDocument/2006/relationships/image" Target="../media/image3.jpg"/><Relationship Id="rId5" Type="http://schemas.openxmlformats.org/officeDocument/2006/relationships/image" Target="../media/image22.png"/><Relationship Id="rId6" Type="http://schemas.openxmlformats.org/officeDocument/2006/relationships/image" Target="../media/image1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18.png"/><Relationship Id="rId4" Type="http://schemas.openxmlformats.org/officeDocument/2006/relationships/image" Target="../media/image3.jpg"/><Relationship Id="rId5" Type="http://schemas.openxmlformats.org/officeDocument/2006/relationships/image" Target="../media/image22.png"/><Relationship Id="rId6" Type="http://schemas.openxmlformats.org/officeDocument/2006/relationships/image" Target="../media/image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3.jpg"/><Relationship Id="rId4" Type="http://schemas.openxmlformats.org/officeDocument/2006/relationships/image" Target="../media/image4.png"/><Relationship Id="rId5" Type="http://schemas.openxmlformats.org/officeDocument/2006/relationships/image" Target="../media/image22.png"/><Relationship Id="rId6" Type="http://schemas.openxmlformats.org/officeDocument/2006/relationships/image" Target="../media/image26.png"/><Relationship Id="rId7" Type="http://schemas.openxmlformats.org/officeDocument/2006/relationships/image" Target="../media/image2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3.jpg"/><Relationship Id="rId4" Type="http://schemas.openxmlformats.org/officeDocument/2006/relationships/image" Target="../media/image4.png"/><Relationship Id="rId5" Type="http://schemas.openxmlformats.org/officeDocument/2006/relationships/image" Target="../media/image2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3.jpg"/><Relationship Id="rId4" Type="http://schemas.openxmlformats.org/officeDocument/2006/relationships/image" Target="../media/image4.png"/><Relationship Id="rId5" Type="http://schemas.openxmlformats.org/officeDocument/2006/relationships/image" Target="../media/image2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3.jpg"/><Relationship Id="rId4" Type="http://schemas.openxmlformats.org/officeDocument/2006/relationships/image" Target="../media/image4.png"/><Relationship Id="rId5" Type="http://schemas.openxmlformats.org/officeDocument/2006/relationships/image" Target="../media/image1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3.jpg"/><Relationship Id="rId4" Type="http://schemas.openxmlformats.org/officeDocument/2006/relationships/image" Target="../media/image4.png"/><Relationship Id="rId5" Type="http://schemas.openxmlformats.org/officeDocument/2006/relationships/image" Target="../media/image17.png"/><Relationship Id="rId6"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pic>
        <p:nvPicPr>
          <p:cNvPr id="54" name="Google Shape;54;p13" title="Picture68.jpg"/>
          <p:cNvPicPr preferRelativeResize="0"/>
          <p:nvPr/>
        </p:nvPicPr>
        <p:blipFill rotWithShape="1">
          <a:blip r:embed="rId3">
            <a:alphaModFix/>
          </a:blip>
          <a:srcRect b="13473" l="0" r="0" t="11384"/>
          <a:stretch/>
        </p:blipFill>
        <p:spPr>
          <a:xfrm>
            <a:off x="0" y="0"/>
            <a:ext cx="9144001" cy="5153001"/>
          </a:xfrm>
          <a:prstGeom prst="rect">
            <a:avLst/>
          </a:prstGeom>
          <a:noFill/>
          <a:ln>
            <a:noFill/>
          </a:ln>
        </p:spPr>
      </p:pic>
      <p:pic>
        <p:nvPicPr>
          <p:cNvPr id="55" name="Google Shape;55;p13"/>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56" name="Google Shape;56;p13"/>
          <p:cNvPicPr preferRelativeResize="0"/>
          <p:nvPr/>
        </p:nvPicPr>
        <p:blipFill>
          <a:blip r:embed="rId5">
            <a:alphaModFix/>
          </a:blip>
          <a:stretch>
            <a:fillRect/>
          </a:stretch>
        </p:blipFill>
        <p:spPr>
          <a:xfrm>
            <a:off x="0" y="3883750"/>
            <a:ext cx="1259750" cy="1259750"/>
          </a:xfrm>
          <a:prstGeom prst="rect">
            <a:avLst/>
          </a:prstGeom>
          <a:noFill/>
          <a:ln>
            <a:noFill/>
          </a:ln>
        </p:spPr>
      </p:pic>
      <p:pic>
        <p:nvPicPr>
          <p:cNvPr id="57" name="Google Shape;57;p13"/>
          <p:cNvPicPr preferRelativeResize="0"/>
          <p:nvPr/>
        </p:nvPicPr>
        <p:blipFill>
          <a:blip r:embed="rId6">
            <a:alphaModFix/>
          </a:blip>
          <a:stretch>
            <a:fillRect/>
          </a:stretch>
        </p:blipFill>
        <p:spPr>
          <a:xfrm>
            <a:off x="7555325" y="3883750"/>
            <a:ext cx="1588675" cy="1259750"/>
          </a:xfrm>
          <a:prstGeom prst="rect">
            <a:avLst/>
          </a:prstGeom>
          <a:noFill/>
          <a:ln>
            <a:noFill/>
          </a:ln>
        </p:spPr>
      </p:pic>
      <p:sp>
        <p:nvSpPr>
          <p:cNvPr id="58" name="Google Shape;58;p13"/>
          <p:cNvSpPr txBox="1"/>
          <p:nvPr/>
        </p:nvSpPr>
        <p:spPr>
          <a:xfrm>
            <a:off x="1259750" y="4640600"/>
            <a:ext cx="6295500" cy="512400"/>
          </a:xfrm>
          <a:prstGeom prst="rect">
            <a:avLst/>
          </a:prstGeom>
          <a:noFill/>
          <a:ln>
            <a:noFill/>
          </a:ln>
        </p:spPr>
        <p:txBody>
          <a:bodyPr anchorCtr="0" anchor="t" bIns="91425" lIns="91425" spcFirstLastPara="1" rIns="91425" wrap="square" tIns="91425">
            <a:normAutofit fontScale="92500" lnSpcReduction="20000"/>
          </a:bodyPr>
          <a:lstStyle/>
          <a:p>
            <a:pPr indent="0" lvl="0" marL="0" rtl="0" algn="ctr">
              <a:spcBef>
                <a:spcPts val="0"/>
              </a:spcBef>
              <a:spcAft>
                <a:spcPts val="0"/>
              </a:spcAft>
              <a:buNone/>
            </a:pPr>
            <a:r>
              <a:rPr b="1" lang="en" sz="2800">
                <a:solidFill>
                  <a:schemeClr val="lt1"/>
                </a:solidFill>
                <a:latin typeface="Oswald"/>
                <a:ea typeface="Oswald"/>
                <a:cs typeface="Oswald"/>
                <a:sym typeface="Oswald"/>
              </a:rPr>
              <a:t>April 28th -</a:t>
            </a:r>
            <a:r>
              <a:rPr b="1" lang="en" sz="2800">
                <a:solidFill>
                  <a:schemeClr val="lt1"/>
                </a:solidFill>
                <a:latin typeface="Oswald"/>
                <a:ea typeface="Oswald"/>
                <a:cs typeface="Oswald"/>
                <a:sym typeface="Oswald"/>
              </a:rPr>
              <a:t> Design and Construction Update</a:t>
            </a:r>
            <a:endParaRPr b="1" sz="2800">
              <a:solidFill>
                <a:schemeClr val="lt1"/>
              </a:solidFill>
              <a:latin typeface="Oswald"/>
              <a:ea typeface="Oswald"/>
              <a:cs typeface="Oswald"/>
              <a:sym typeface="Oswald"/>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 name="Shape 62"/>
        <p:cNvGrpSpPr/>
        <p:nvPr/>
      </p:nvGrpSpPr>
      <p:grpSpPr>
        <a:xfrm>
          <a:off x="0" y="0"/>
          <a:ext cx="0" cy="0"/>
          <a:chOff x="0" y="0"/>
          <a:chExt cx="0" cy="0"/>
        </a:xfrm>
      </p:grpSpPr>
      <p:pic>
        <p:nvPicPr>
          <p:cNvPr id="63" name="Google Shape;63;p14"/>
          <p:cNvPicPr preferRelativeResize="0"/>
          <p:nvPr/>
        </p:nvPicPr>
        <p:blipFill rotWithShape="1">
          <a:blip r:embed="rId3">
            <a:alphaModFix/>
          </a:blip>
          <a:srcRect b="11063" l="0" r="0" t="0"/>
          <a:stretch/>
        </p:blipFill>
        <p:spPr>
          <a:xfrm>
            <a:off x="6137750" y="0"/>
            <a:ext cx="3006252" cy="3564800"/>
          </a:xfrm>
          <a:prstGeom prst="rect">
            <a:avLst/>
          </a:prstGeom>
          <a:noFill/>
          <a:ln>
            <a:noFill/>
          </a:ln>
        </p:spPr>
      </p:pic>
      <p:pic>
        <p:nvPicPr>
          <p:cNvPr id="64" name="Google Shape;64;p14" title="Picture46.jpg"/>
          <p:cNvPicPr preferRelativeResize="0"/>
          <p:nvPr/>
        </p:nvPicPr>
        <p:blipFill rotWithShape="1">
          <a:blip r:embed="rId4">
            <a:alphaModFix/>
          </a:blip>
          <a:srcRect b="11894" l="0" r="2248" t="0"/>
          <a:stretch/>
        </p:blipFill>
        <p:spPr>
          <a:xfrm>
            <a:off x="0" y="0"/>
            <a:ext cx="2966425" cy="3564801"/>
          </a:xfrm>
          <a:prstGeom prst="rect">
            <a:avLst/>
          </a:prstGeom>
          <a:noFill/>
          <a:ln>
            <a:noFill/>
          </a:ln>
        </p:spPr>
      </p:pic>
      <p:pic>
        <p:nvPicPr>
          <p:cNvPr id="65" name="Google Shape;65;p14"/>
          <p:cNvPicPr preferRelativeResize="0"/>
          <p:nvPr/>
        </p:nvPicPr>
        <p:blipFill>
          <a:blip r:embed="rId5">
            <a:alphaModFix/>
          </a:blip>
          <a:stretch>
            <a:fillRect/>
          </a:stretch>
        </p:blipFill>
        <p:spPr>
          <a:xfrm>
            <a:off x="7555325" y="3883750"/>
            <a:ext cx="1588675" cy="1259750"/>
          </a:xfrm>
          <a:prstGeom prst="rect">
            <a:avLst/>
          </a:prstGeom>
          <a:noFill/>
          <a:ln>
            <a:noFill/>
          </a:ln>
        </p:spPr>
      </p:pic>
      <p:pic>
        <p:nvPicPr>
          <p:cNvPr id="66" name="Google Shape;66;p14"/>
          <p:cNvPicPr preferRelativeResize="0"/>
          <p:nvPr/>
        </p:nvPicPr>
        <p:blipFill>
          <a:blip r:embed="rId6">
            <a:alphaModFix/>
          </a:blip>
          <a:stretch>
            <a:fillRect/>
          </a:stretch>
        </p:blipFill>
        <p:spPr>
          <a:xfrm>
            <a:off x="0" y="3883750"/>
            <a:ext cx="1259750" cy="1259750"/>
          </a:xfrm>
          <a:prstGeom prst="rect">
            <a:avLst/>
          </a:prstGeom>
          <a:noFill/>
          <a:ln>
            <a:noFill/>
          </a:ln>
        </p:spPr>
      </p:pic>
      <p:pic>
        <p:nvPicPr>
          <p:cNvPr id="67" name="Google Shape;67;p14"/>
          <p:cNvPicPr preferRelativeResize="0"/>
          <p:nvPr/>
        </p:nvPicPr>
        <p:blipFill>
          <a:blip r:embed="rId7">
            <a:alphaModFix/>
          </a:blip>
          <a:stretch>
            <a:fillRect/>
          </a:stretch>
        </p:blipFill>
        <p:spPr>
          <a:xfrm>
            <a:off x="6326500" y="3883750"/>
            <a:ext cx="1165976" cy="1165976"/>
          </a:xfrm>
          <a:prstGeom prst="rect">
            <a:avLst/>
          </a:prstGeom>
          <a:noFill/>
          <a:ln>
            <a:noFill/>
          </a:ln>
        </p:spPr>
      </p:pic>
      <p:pic>
        <p:nvPicPr>
          <p:cNvPr id="68" name="Google Shape;68;p14"/>
          <p:cNvPicPr preferRelativeResize="0"/>
          <p:nvPr/>
        </p:nvPicPr>
        <p:blipFill>
          <a:blip r:embed="rId8">
            <a:alphaModFix/>
          </a:blip>
          <a:stretch>
            <a:fillRect/>
          </a:stretch>
        </p:blipFill>
        <p:spPr>
          <a:xfrm>
            <a:off x="7555325" y="3883750"/>
            <a:ext cx="1588675" cy="1259750"/>
          </a:xfrm>
          <a:prstGeom prst="rect">
            <a:avLst/>
          </a:prstGeom>
          <a:noFill/>
          <a:ln>
            <a:noFill/>
          </a:ln>
        </p:spPr>
      </p:pic>
      <p:sp>
        <p:nvSpPr>
          <p:cNvPr id="69" name="Google Shape;69;p14"/>
          <p:cNvSpPr txBox="1"/>
          <p:nvPr/>
        </p:nvSpPr>
        <p:spPr>
          <a:xfrm>
            <a:off x="75050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2 Athletics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Baseball &amp; Softball Field Construction</a:t>
            </a:r>
            <a:endParaRPr b="1" sz="2800">
              <a:solidFill>
                <a:schemeClr val="dk2"/>
              </a:solidFill>
              <a:latin typeface="Oswald"/>
              <a:ea typeface="Oswald"/>
              <a:cs typeface="Oswald"/>
              <a:sym typeface="Oswald"/>
            </a:endParaRPr>
          </a:p>
        </p:txBody>
      </p:sp>
      <p:pic>
        <p:nvPicPr>
          <p:cNvPr id="70" name="Google Shape;70;p14"/>
          <p:cNvPicPr preferRelativeResize="0"/>
          <p:nvPr/>
        </p:nvPicPr>
        <p:blipFill>
          <a:blip r:embed="rId5">
            <a:alphaModFix/>
          </a:blip>
          <a:stretch>
            <a:fillRect/>
          </a:stretch>
        </p:blipFill>
        <p:spPr>
          <a:xfrm>
            <a:off x="7555325" y="3883750"/>
            <a:ext cx="1588675" cy="1259750"/>
          </a:xfrm>
          <a:prstGeom prst="rect">
            <a:avLst/>
          </a:prstGeom>
          <a:noFill/>
          <a:ln>
            <a:noFill/>
          </a:ln>
        </p:spPr>
      </p:pic>
      <p:pic>
        <p:nvPicPr>
          <p:cNvPr id="71" name="Google Shape;71;p14" title="Picture61.jpg"/>
          <p:cNvPicPr preferRelativeResize="0"/>
          <p:nvPr/>
        </p:nvPicPr>
        <p:blipFill rotWithShape="1">
          <a:blip r:embed="rId9">
            <a:alphaModFix/>
          </a:blip>
          <a:srcRect b="11894" l="0" r="2248" t="0"/>
          <a:stretch/>
        </p:blipFill>
        <p:spPr>
          <a:xfrm>
            <a:off x="3068875" y="0"/>
            <a:ext cx="2966425" cy="3564801"/>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 name="Shape 75"/>
        <p:cNvGrpSpPr/>
        <p:nvPr/>
      </p:nvGrpSpPr>
      <p:grpSpPr>
        <a:xfrm>
          <a:off x="0" y="0"/>
          <a:ext cx="0" cy="0"/>
          <a:chOff x="0" y="0"/>
          <a:chExt cx="0" cy="0"/>
        </a:xfrm>
      </p:grpSpPr>
      <p:sp>
        <p:nvSpPr>
          <p:cNvPr id="76" name="Google Shape;76;p15"/>
          <p:cNvSpPr txBox="1"/>
          <p:nvPr/>
        </p:nvSpPr>
        <p:spPr>
          <a:xfrm>
            <a:off x="86700" y="54050"/>
            <a:ext cx="9057300" cy="3357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chemeClr val="dk1"/>
                </a:solidFill>
              </a:rPr>
              <a:t>Board Consent Items - Bid Package No. 1 - Baseball/Softball Fields</a:t>
            </a:r>
            <a:endParaRPr b="1" sz="1500" u="sng">
              <a:solidFill>
                <a:schemeClr val="dk1"/>
              </a:solidFill>
            </a:endParaRPr>
          </a:p>
          <a:p>
            <a:pPr indent="0" lvl="0" marL="0" rtl="0" algn="l">
              <a:lnSpc>
                <a:spcPct val="115000"/>
              </a:lnSpc>
              <a:spcBef>
                <a:spcPts val="900"/>
              </a:spcBef>
              <a:spcAft>
                <a:spcPts val="0"/>
              </a:spcAft>
              <a:buNone/>
            </a:pPr>
            <a:r>
              <a:t/>
            </a:r>
            <a:endParaRPr b="1" sz="1450">
              <a:solidFill>
                <a:schemeClr val="dk1"/>
              </a:solidFill>
            </a:endParaRPr>
          </a:p>
          <a:p>
            <a:pPr indent="0" lvl="0" marL="0" rtl="0" algn="l">
              <a:lnSpc>
                <a:spcPct val="115000"/>
              </a:lnSpc>
              <a:spcBef>
                <a:spcPts val="900"/>
              </a:spcBef>
              <a:spcAft>
                <a:spcPts val="0"/>
              </a:spcAft>
              <a:buNone/>
            </a:pPr>
            <a:r>
              <a:rPr b="1" lang="en" sz="1450">
                <a:solidFill>
                  <a:schemeClr val="dk1"/>
                </a:solidFill>
              </a:rPr>
              <a:t>Motz Turf COOP - </a:t>
            </a:r>
            <a:r>
              <a:rPr b="1" i="1" lang="en" sz="1450" u="sng">
                <a:solidFill>
                  <a:schemeClr val="dk1"/>
                </a:solidFill>
              </a:rPr>
              <a:t>Change</a:t>
            </a:r>
            <a:r>
              <a:rPr b="1" i="1" lang="en" sz="1450" u="sng">
                <a:solidFill>
                  <a:schemeClr val="dk1"/>
                </a:solidFill>
              </a:rPr>
              <a:t> Order 05 - Netting Additions at Dugout Sides </a:t>
            </a:r>
            <a:endParaRPr b="1" i="1" sz="1450">
              <a:solidFill>
                <a:schemeClr val="dk1"/>
              </a:solidFill>
            </a:endParaRPr>
          </a:p>
          <a:p>
            <a:pPr indent="0" lvl="0" marL="0" rtl="0" algn="l">
              <a:lnSpc>
                <a:spcPct val="115000"/>
              </a:lnSpc>
              <a:spcBef>
                <a:spcPts val="900"/>
              </a:spcBef>
              <a:spcAft>
                <a:spcPts val="0"/>
              </a:spcAft>
              <a:buNone/>
            </a:pPr>
            <a:r>
              <a:rPr b="1" i="1" lang="en">
                <a:solidFill>
                  <a:srgbClr val="156082"/>
                </a:solidFill>
              </a:rPr>
              <a:t>$2,760 - </a:t>
            </a:r>
            <a:r>
              <a:rPr i="1" lang="en" sz="1300">
                <a:solidFill>
                  <a:srgbClr val="156082"/>
                </a:solidFill>
              </a:rPr>
              <a:t>BCPS Facilities requested additional netting material at the backstops next to the dugouts to close the gap between the netting and building.  This was done to avoid the risk of a ball passing through the gap and possibly hitting spectators.</a:t>
            </a:r>
            <a:endParaRPr i="1" sz="1300">
              <a:solidFill>
                <a:srgbClr val="156082"/>
              </a:solidFill>
            </a:endParaRPr>
          </a:p>
          <a:p>
            <a:pPr indent="0" lvl="0" marL="0" rtl="0" algn="l">
              <a:lnSpc>
                <a:spcPct val="115000"/>
              </a:lnSpc>
              <a:spcBef>
                <a:spcPts val="900"/>
              </a:spcBef>
              <a:spcAft>
                <a:spcPts val="0"/>
              </a:spcAft>
              <a:buNone/>
            </a:pPr>
            <a:r>
              <a:rPr b="1" lang="en" sz="1450" u="sng">
                <a:solidFill>
                  <a:schemeClr val="dk1"/>
                </a:solidFill>
              </a:rPr>
              <a:t>Change Order 21 - All Sites – Bleacher Relocations and Inspector Requests</a:t>
            </a:r>
            <a:endParaRPr b="1" i="1" sz="1450">
              <a:solidFill>
                <a:schemeClr val="dk1"/>
              </a:solidFill>
            </a:endParaRPr>
          </a:p>
          <a:p>
            <a:pPr indent="0" lvl="0" marL="0" rtl="0" algn="l">
              <a:lnSpc>
                <a:spcPct val="115000"/>
              </a:lnSpc>
              <a:spcBef>
                <a:spcPts val="1200"/>
              </a:spcBef>
              <a:spcAft>
                <a:spcPts val="0"/>
              </a:spcAft>
              <a:buClr>
                <a:schemeClr val="dk1"/>
              </a:buClr>
              <a:buSzPts val="1100"/>
              <a:buFont typeface="Arial"/>
              <a:buNone/>
            </a:pPr>
            <a:r>
              <a:rPr b="1" i="1" lang="en">
                <a:solidFill>
                  <a:srgbClr val="156082"/>
                </a:solidFill>
              </a:rPr>
              <a:t>$14,061 - </a:t>
            </a:r>
            <a:r>
              <a:rPr i="1" lang="en" sz="1300">
                <a:solidFill>
                  <a:srgbClr val="156082"/>
                </a:solidFill>
              </a:rPr>
              <a:t>At each site, the code enforcement officials required additional temporary fencing, and bollards prior to the first baseball and softball games.  This work was required before the inspector would issue the certificate of occupancy that allowed games to be played as originally scheduled.  Additionally, Calhoun maintained temporary restroom facilities.   </a:t>
            </a:r>
            <a:endParaRPr i="1" sz="1300">
              <a:solidFill>
                <a:srgbClr val="156082"/>
              </a:solidFill>
            </a:endParaRPr>
          </a:p>
          <a:p>
            <a:pPr indent="0" lvl="0" marL="0" rtl="0" algn="l">
              <a:lnSpc>
                <a:spcPct val="115000"/>
              </a:lnSpc>
              <a:spcBef>
                <a:spcPts val="1200"/>
              </a:spcBef>
              <a:spcAft>
                <a:spcPts val="0"/>
              </a:spcAft>
              <a:buClr>
                <a:schemeClr val="dk1"/>
              </a:buClr>
              <a:buSzPts val="1100"/>
              <a:buFont typeface="Arial"/>
              <a:buNone/>
            </a:pPr>
            <a:r>
              <a:rPr i="1" lang="en" sz="1300">
                <a:solidFill>
                  <a:srgbClr val="156082"/>
                </a:solidFill>
              </a:rPr>
              <a:t> Also, the contractor moved four aluminum bleacher banks from Bullitt Central to North Bullitt’s tennis courts and Bullitt East’s Track.  </a:t>
            </a:r>
            <a:endParaRPr i="1" sz="1300">
              <a:solidFill>
                <a:srgbClr val="156082"/>
              </a:solidFill>
            </a:endParaRPr>
          </a:p>
          <a:p>
            <a:pPr indent="0" lvl="0" marL="0" rtl="0" algn="l">
              <a:spcBef>
                <a:spcPts val="1200"/>
              </a:spcBef>
              <a:spcAft>
                <a:spcPts val="0"/>
              </a:spcAft>
              <a:buNone/>
            </a:pPr>
            <a:r>
              <a:t/>
            </a:r>
            <a:endParaRPr i="1" sz="1700">
              <a:solidFill>
                <a:schemeClr val="accent1"/>
              </a:solidFill>
            </a:endParaRPr>
          </a:p>
        </p:txBody>
      </p:sp>
      <p:pic>
        <p:nvPicPr>
          <p:cNvPr id="77" name="Google Shape;77;p15"/>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78" name="Google Shape;78;p15"/>
          <p:cNvPicPr preferRelativeResize="0"/>
          <p:nvPr/>
        </p:nvPicPr>
        <p:blipFill>
          <a:blip r:embed="rId4">
            <a:alphaModFix/>
          </a:blip>
          <a:stretch>
            <a:fillRect/>
          </a:stretch>
        </p:blipFill>
        <p:spPr>
          <a:xfrm>
            <a:off x="0" y="3883750"/>
            <a:ext cx="1259750" cy="1259750"/>
          </a:xfrm>
          <a:prstGeom prst="rect">
            <a:avLst/>
          </a:prstGeom>
          <a:noFill/>
          <a:ln>
            <a:noFill/>
          </a:ln>
        </p:spPr>
      </p:pic>
      <p:sp>
        <p:nvSpPr>
          <p:cNvPr id="79" name="Google Shape;79;p15"/>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2 Athletics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Baseball &amp; Softball Field Construction</a:t>
            </a:r>
            <a:endParaRPr b="1" sz="2800">
              <a:solidFill>
                <a:schemeClr val="dk2"/>
              </a:solidFill>
              <a:latin typeface="Oswald"/>
              <a:ea typeface="Oswald"/>
              <a:cs typeface="Oswald"/>
              <a:sym typeface="Oswald"/>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6"/>
          <p:cNvSpPr txBox="1"/>
          <p:nvPr/>
        </p:nvSpPr>
        <p:spPr>
          <a:xfrm>
            <a:off x="86700" y="54050"/>
            <a:ext cx="9057300" cy="3357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chemeClr val="dk1"/>
                </a:solidFill>
              </a:rPr>
              <a:t>Board Consent Items - Bid Package No. 1 - Baseball/Softball Fields</a:t>
            </a:r>
            <a:endParaRPr b="1" sz="1500" u="sng">
              <a:solidFill>
                <a:schemeClr val="dk1"/>
              </a:solidFill>
            </a:endParaRPr>
          </a:p>
          <a:p>
            <a:pPr indent="0" lvl="0" marL="0" rtl="0" algn="l">
              <a:lnSpc>
                <a:spcPct val="115000"/>
              </a:lnSpc>
              <a:spcBef>
                <a:spcPts val="1200"/>
              </a:spcBef>
              <a:spcAft>
                <a:spcPts val="0"/>
              </a:spcAft>
              <a:buClr>
                <a:schemeClr val="dk1"/>
              </a:buClr>
              <a:buSzPts val="1100"/>
              <a:buFont typeface="Arial"/>
              <a:buNone/>
            </a:pPr>
            <a:r>
              <a:rPr b="1" lang="en" sz="1450" u="sng">
                <a:solidFill>
                  <a:schemeClr val="dk1"/>
                </a:solidFill>
              </a:rPr>
              <a:t>Change Order 22 - North Bullitt – Misc Site Changes and Additions </a:t>
            </a:r>
            <a:endParaRPr b="1" i="1" sz="1450">
              <a:solidFill>
                <a:schemeClr val="dk1"/>
              </a:solidFill>
            </a:endParaRPr>
          </a:p>
          <a:p>
            <a:pPr indent="0" lvl="0" marL="0" rtl="0" algn="l">
              <a:lnSpc>
                <a:spcPct val="115000"/>
              </a:lnSpc>
              <a:spcBef>
                <a:spcPts val="1200"/>
              </a:spcBef>
              <a:spcAft>
                <a:spcPts val="0"/>
              </a:spcAft>
              <a:buNone/>
            </a:pPr>
            <a:r>
              <a:rPr b="1" i="1" lang="en" sz="1300">
                <a:solidFill>
                  <a:srgbClr val="156082"/>
                </a:solidFill>
              </a:rPr>
              <a:t>$43,049.50 - </a:t>
            </a:r>
            <a:r>
              <a:rPr i="1" lang="en" sz="1100">
                <a:solidFill>
                  <a:srgbClr val="156082"/>
                </a:solidFill>
              </a:rPr>
              <a:t>Work in this Change Order includes miscellaneous site revisions and credits at the North Bullitt Campus.  Change Order Requests (COR) combined in this change order include the following:</a:t>
            </a:r>
            <a:endParaRPr i="1" sz="1100">
              <a:solidFill>
                <a:srgbClr val="156082"/>
              </a:solidFill>
            </a:endParaRPr>
          </a:p>
          <a:p>
            <a:pPr indent="-298450" lvl="0" marL="457200" rtl="0" algn="l">
              <a:lnSpc>
                <a:spcPct val="115000"/>
              </a:lnSpc>
              <a:spcBef>
                <a:spcPts val="1200"/>
              </a:spcBef>
              <a:spcAft>
                <a:spcPts val="0"/>
              </a:spcAft>
              <a:buClr>
                <a:srgbClr val="156082"/>
              </a:buClr>
              <a:buSzPts val="1100"/>
              <a:buChar char="●"/>
            </a:pPr>
            <a:r>
              <a:rPr i="1" lang="en" sz="1200">
                <a:solidFill>
                  <a:srgbClr val="156082"/>
                </a:solidFill>
              </a:rPr>
              <a:t>COR 42 - Site Sanitary Revision Credit - this credit includes omitted site sanitary work as a result of adding the sewage ejector pump at the annex building.  Work also includes adding site sanitary lines and clean-outs that will serve the septic system tank storage at the baseball/softball complex.</a:t>
            </a:r>
            <a:endParaRPr i="1" sz="1200">
              <a:solidFill>
                <a:srgbClr val="156082"/>
              </a:solidFill>
            </a:endParaRPr>
          </a:p>
          <a:p>
            <a:pPr indent="-298450" lvl="0" marL="457200" rtl="0" algn="l">
              <a:lnSpc>
                <a:spcPct val="115000"/>
              </a:lnSpc>
              <a:spcBef>
                <a:spcPts val="0"/>
              </a:spcBef>
              <a:spcAft>
                <a:spcPts val="0"/>
              </a:spcAft>
              <a:buClr>
                <a:srgbClr val="156082"/>
              </a:buClr>
              <a:buSzPts val="1100"/>
              <a:buChar char="●"/>
            </a:pPr>
            <a:r>
              <a:rPr i="1" lang="en" sz="1200">
                <a:solidFill>
                  <a:srgbClr val="156082"/>
                </a:solidFill>
              </a:rPr>
              <a:t>COR 49 - Added Straw Mats - It was recommended by the site contractor that straw mats or hydroseeding (same cost) be utilized at disturbed site areas with steep slopes to ensure grass would take root and to avoid excess erosion.</a:t>
            </a:r>
            <a:endParaRPr i="1" sz="1200">
              <a:solidFill>
                <a:srgbClr val="156082"/>
              </a:solidFill>
            </a:endParaRPr>
          </a:p>
          <a:p>
            <a:pPr indent="-298450" lvl="0" marL="457200" rtl="0" algn="l">
              <a:lnSpc>
                <a:spcPct val="115000"/>
              </a:lnSpc>
              <a:spcBef>
                <a:spcPts val="0"/>
              </a:spcBef>
              <a:spcAft>
                <a:spcPts val="0"/>
              </a:spcAft>
              <a:buClr>
                <a:srgbClr val="156082"/>
              </a:buClr>
              <a:buSzPts val="1100"/>
              <a:buChar char="●"/>
            </a:pPr>
            <a:r>
              <a:rPr i="1" lang="en" sz="1200">
                <a:solidFill>
                  <a:srgbClr val="156082"/>
                </a:solidFill>
              </a:rPr>
              <a:t>COR 50 - Detectable warning pavers were added at ramped curb cuts as required by building code.</a:t>
            </a:r>
            <a:endParaRPr i="1" sz="1200">
              <a:solidFill>
                <a:srgbClr val="156082"/>
              </a:solidFill>
            </a:endParaRPr>
          </a:p>
          <a:p>
            <a:pPr indent="-298450" lvl="0" marL="457200" rtl="0" algn="l">
              <a:lnSpc>
                <a:spcPct val="115000"/>
              </a:lnSpc>
              <a:spcBef>
                <a:spcPts val="0"/>
              </a:spcBef>
              <a:spcAft>
                <a:spcPts val="0"/>
              </a:spcAft>
              <a:buClr>
                <a:srgbClr val="156082"/>
              </a:buClr>
              <a:buSzPts val="1100"/>
              <a:buChar char="●"/>
            </a:pPr>
            <a:r>
              <a:rPr i="1" lang="en" sz="1200">
                <a:solidFill>
                  <a:srgbClr val="156082"/>
                </a:solidFill>
              </a:rPr>
              <a:t>COR 54 - BCPS Facilities requested a French drain system be added to the north side of the tennis court to mitigate erosion and dirt running across the tennis court surface. </a:t>
            </a:r>
            <a:endParaRPr i="1" sz="1200">
              <a:solidFill>
                <a:srgbClr val="156082"/>
              </a:solidFill>
            </a:endParaRPr>
          </a:p>
          <a:p>
            <a:pPr indent="-298450" lvl="0" marL="457200" rtl="0" algn="l">
              <a:lnSpc>
                <a:spcPct val="115000"/>
              </a:lnSpc>
              <a:spcBef>
                <a:spcPts val="0"/>
              </a:spcBef>
              <a:spcAft>
                <a:spcPts val="0"/>
              </a:spcAft>
              <a:buClr>
                <a:srgbClr val="156082"/>
              </a:buClr>
              <a:buSzPts val="1100"/>
              <a:buChar char="●"/>
            </a:pPr>
            <a:r>
              <a:rPr i="1" lang="en" sz="1200">
                <a:solidFill>
                  <a:srgbClr val="156082"/>
                </a:solidFill>
              </a:rPr>
              <a:t>COR 58 - Additional concrete was added at the east end of the baseball/softball plaza next to the visitor dugouts to allow for a larger gathering area near the bleachers and move the batting cage closer to the bullpens at the baseball field.  Fencing was shifted to allow access for a turtle cage. </a:t>
            </a:r>
            <a:endParaRPr i="1" sz="1100">
              <a:solidFill>
                <a:srgbClr val="156082"/>
              </a:solidFill>
            </a:endParaRPr>
          </a:p>
          <a:p>
            <a:pPr indent="0" lvl="0" marL="0" rtl="0" algn="l">
              <a:lnSpc>
                <a:spcPct val="115000"/>
              </a:lnSpc>
              <a:spcBef>
                <a:spcPts val="1200"/>
              </a:spcBef>
              <a:spcAft>
                <a:spcPts val="0"/>
              </a:spcAft>
              <a:buNone/>
            </a:pPr>
            <a:r>
              <a:rPr i="1" lang="en" sz="1300">
                <a:solidFill>
                  <a:srgbClr val="156082"/>
                </a:solidFill>
              </a:rPr>
              <a:t> </a:t>
            </a:r>
            <a:endParaRPr>
              <a:solidFill>
                <a:schemeClr val="dk1"/>
              </a:solidFill>
            </a:endParaRPr>
          </a:p>
          <a:p>
            <a:pPr indent="0" lvl="0" marL="0" rtl="0" algn="l">
              <a:lnSpc>
                <a:spcPct val="115000"/>
              </a:lnSpc>
              <a:spcBef>
                <a:spcPts val="900"/>
              </a:spcBef>
              <a:spcAft>
                <a:spcPts val="0"/>
              </a:spcAft>
              <a:buNone/>
            </a:pPr>
            <a:r>
              <a:rPr lang="en">
                <a:solidFill>
                  <a:schemeClr val="dk1"/>
                </a:solidFill>
              </a:rPr>
              <a:t> </a:t>
            </a:r>
            <a:endParaRPr i="1" sz="1500">
              <a:solidFill>
                <a:schemeClr val="accent1"/>
              </a:solidFill>
            </a:endParaRPr>
          </a:p>
          <a:p>
            <a:pPr indent="0" lvl="0" marL="457200" rtl="0" algn="l">
              <a:spcBef>
                <a:spcPts val="900"/>
              </a:spcBef>
              <a:spcAft>
                <a:spcPts val="0"/>
              </a:spcAft>
              <a:buNone/>
            </a:pPr>
            <a:r>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pic>
        <p:nvPicPr>
          <p:cNvPr id="85" name="Google Shape;85;p16"/>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86" name="Google Shape;86;p16"/>
          <p:cNvPicPr preferRelativeResize="0"/>
          <p:nvPr/>
        </p:nvPicPr>
        <p:blipFill>
          <a:blip r:embed="rId4">
            <a:alphaModFix/>
          </a:blip>
          <a:stretch>
            <a:fillRect/>
          </a:stretch>
        </p:blipFill>
        <p:spPr>
          <a:xfrm>
            <a:off x="0" y="3883750"/>
            <a:ext cx="1259750" cy="1259750"/>
          </a:xfrm>
          <a:prstGeom prst="rect">
            <a:avLst/>
          </a:prstGeom>
          <a:noFill/>
          <a:ln>
            <a:noFill/>
          </a:ln>
        </p:spPr>
      </p:pic>
      <p:sp>
        <p:nvSpPr>
          <p:cNvPr id="87" name="Google Shape;87;p16"/>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2 Athletics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Baseball &amp; Softball Field Construction</a:t>
            </a:r>
            <a:endParaRPr b="1" sz="2800">
              <a:solidFill>
                <a:schemeClr val="dk2"/>
              </a:solidFill>
              <a:latin typeface="Oswald"/>
              <a:ea typeface="Oswald"/>
              <a:cs typeface="Oswald"/>
              <a:sym typeface="Oswald"/>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 name="Shape 91"/>
        <p:cNvGrpSpPr/>
        <p:nvPr/>
      </p:nvGrpSpPr>
      <p:grpSpPr>
        <a:xfrm>
          <a:off x="0" y="0"/>
          <a:ext cx="0" cy="0"/>
          <a:chOff x="0" y="0"/>
          <a:chExt cx="0" cy="0"/>
        </a:xfrm>
      </p:grpSpPr>
      <p:sp>
        <p:nvSpPr>
          <p:cNvPr id="92" name="Google Shape;92;p17"/>
          <p:cNvSpPr txBox="1"/>
          <p:nvPr/>
        </p:nvSpPr>
        <p:spPr>
          <a:xfrm>
            <a:off x="86700" y="54050"/>
            <a:ext cx="9057300" cy="3357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chemeClr val="dk1"/>
                </a:solidFill>
              </a:rPr>
              <a:t>Board Consent Items - Bid Package No. 1 - Baseball/Softball Fields</a:t>
            </a:r>
            <a:endParaRPr b="1" sz="1500" u="sng">
              <a:solidFill>
                <a:schemeClr val="dk1"/>
              </a:solidFill>
            </a:endParaRPr>
          </a:p>
          <a:p>
            <a:pPr indent="0" lvl="0" marL="0" rtl="0" algn="l">
              <a:lnSpc>
                <a:spcPct val="115000"/>
              </a:lnSpc>
              <a:spcBef>
                <a:spcPts val="1200"/>
              </a:spcBef>
              <a:spcAft>
                <a:spcPts val="0"/>
              </a:spcAft>
              <a:buClr>
                <a:schemeClr val="dk1"/>
              </a:buClr>
              <a:buSzPts val="1100"/>
              <a:buFont typeface="Arial"/>
              <a:buNone/>
            </a:pPr>
            <a:r>
              <a:rPr b="1" i="1" lang="en" sz="1450" u="sng">
                <a:solidFill>
                  <a:schemeClr val="dk1"/>
                </a:solidFill>
              </a:rPr>
              <a:t>Change Order 23 - </a:t>
            </a:r>
            <a:r>
              <a:rPr b="1" lang="en" sz="1450" u="sng">
                <a:solidFill>
                  <a:schemeClr val="dk1"/>
                </a:solidFill>
              </a:rPr>
              <a:t>Bullitt Central – Pitching Wall </a:t>
            </a:r>
            <a:r>
              <a:rPr b="1" lang="en" sz="1450" u="sng">
                <a:solidFill>
                  <a:schemeClr val="dk1"/>
                </a:solidFill>
              </a:rPr>
              <a:t> </a:t>
            </a:r>
            <a:endParaRPr b="1" i="1" sz="1450" u="sng">
              <a:solidFill>
                <a:schemeClr val="dk1"/>
              </a:solidFill>
            </a:endParaRPr>
          </a:p>
          <a:p>
            <a:pPr indent="0" lvl="0" marL="0" rtl="0" algn="l">
              <a:lnSpc>
                <a:spcPct val="115000"/>
              </a:lnSpc>
              <a:spcBef>
                <a:spcPts val="1200"/>
              </a:spcBef>
              <a:spcAft>
                <a:spcPts val="0"/>
              </a:spcAft>
              <a:buNone/>
            </a:pPr>
            <a:r>
              <a:rPr b="1" i="1" lang="en" sz="1300">
                <a:solidFill>
                  <a:srgbClr val="156082"/>
                </a:solidFill>
              </a:rPr>
              <a:t>$11,659.00 - </a:t>
            </a:r>
            <a:r>
              <a:rPr i="1" lang="en" sz="1300">
                <a:solidFill>
                  <a:srgbClr val="156082"/>
                </a:solidFill>
              </a:rPr>
              <a:t>BCPS Leadership and BCHS Athletics requested the pitching wall be replaced that was removed at the baseball field.</a:t>
            </a:r>
            <a:endParaRPr i="1" sz="1300">
              <a:solidFill>
                <a:srgbClr val="156082"/>
              </a:solidFill>
            </a:endParaRPr>
          </a:p>
          <a:p>
            <a:pPr indent="0" lvl="0" marL="0" rtl="0" algn="l">
              <a:lnSpc>
                <a:spcPct val="115000"/>
              </a:lnSpc>
              <a:spcBef>
                <a:spcPts val="1200"/>
              </a:spcBef>
              <a:spcAft>
                <a:spcPts val="0"/>
              </a:spcAft>
              <a:buNone/>
            </a:pPr>
            <a:r>
              <a:rPr b="1" lang="en" sz="1450" u="sng">
                <a:solidFill>
                  <a:schemeClr val="dk1"/>
                </a:solidFill>
              </a:rPr>
              <a:t>Change Order 24– Bullitt East - Baseball Clubhouse and Duplication Credits</a:t>
            </a:r>
            <a:endParaRPr b="1" i="1" sz="1450" u="sng">
              <a:solidFill>
                <a:schemeClr val="dk1"/>
              </a:solidFill>
            </a:endParaRPr>
          </a:p>
          <a:p>
            <a:pPr indent="0" lvl="0" marL="0" rtl="0" algn="l">
              <a:lnSpc>
                <a:spcPct val="115000"/>
              </a:lnSpc>
              <a:spcBef>
                <a:spcPts val="1200"/>
              </a:spcBef>
              <a:spcAft>
                <a:spcPts val="0"/>
              </a:spcAft>
              <a:buNone/>
            </a:pPr>
            <a:r>
              <a:rPr b="1" i="1" lang="en" sz="1300">
                <a:solidFill>
                  <a:srgbClr val="156082"/>
                </a:solidFill>
              </a:rPr>
              <a:t>$101,635.00 - </a:t>
            </a:r>
            <a:r>
              <a:rPr i="1" lang="en" sz="1300">
                <a:solidFill>
                  <a:srgbClr val="156082"/>
                </a:solidFill>
              </a:rPr>
              <a:t>The existing Baseball Clubhouse was renovated to include a bathroom, interior storage rooms and connection stair to the new Home dugout.  The connector and restrooms were not yet documented in the original bid documents but an allowance of $100,000 was included in the construction package to account for this request from the baseball coach.  The cost of work exceeded the $100,000 allowance due to the addition of a new metal standing seam roof as well as expanded storage areas. </a:t>
            </a:r>
            <a:endParaRPr i="1" sz="1300">
              <a:solidFill>
                <a:srgbClr val="156082"/>
              </a:solidFill>
            </a:endParaRPr>
          </a:p>
          <a:p>
            <a:pPr indent="0" lvl="0" marL="0" rtl="0" algn="l">
              <a:lnSpc>
                <a:spcPct val="115000"/>
              </a:lnSpc>
              <a:spcBef>
                <a:spcPts val="1200"/>
              </a:spcBef>
              <a:spcAft>
                <a:spcPts val="0"/>
              </a:spcAft>
              <a:buNone/>
            </a:pPr>
            <a:r>
              <a:rPr i="1" lang="en" sz="1300">
                <a:solidFill>
                  <a:srgbClr val="156082"/>
                </a:solidFill>
              </a:rPr>
              <a:t> This change order also includes two credits where COR's were double counted in two separate Change Orders.  COR-39 and COR-41 are being credited back via this change order. </a:t>
            </a:r>
            <a:endParaRPr i="1" sz="1300">
              <a:solidFill>
                <a:srgbClr val="156082"/>
              </a:solidFill>
            </a:endParaRPr>
          </a:p>
          <a:p>
            <a:pPr indent="0" lvl="0" marL="0" rtl="0" algn="l">
              <a:lnSpc>
                <a:spcPct val="115000"/>
              </a:lnSpc>
              <a:spcBef>
                <a:spcPts val="1200"/>
              </a:spcBef>
              <a:spcAft>
                <a:spcPts val="0"/>
              </a:spcAft>
              <a:buNone/>
            </a:pPr>
            <a:r>
              <a:t/>
            </a:r>
            <a:endParaRPr b="1" i="1" sz="1300">
              <a:solidFill>
                <a:srgbClr val="156082"/>
              </a:solidFill>
            </a:endParaRPr>
          </a:p>
          <a:p>
            <a:pPr indent="0" lvl="0" marL="0" rtl="0" algn="l">
              <a:lnSpc>
                <a:spcPct val="115000"/>
              </a:lnSpc>
              <a:spcBef>
                <a:spcPts val="1200"/>
              </a:spcBef>
              <a:spcAft>
                <a:spcPts val="0"/>
              </a:spcAft>
              <a:buNone/>
            </a:pPr>
            <a:r>
              <a:rPr i="1" lang="en" sz="1300">
                <a:solidFill>
                  <a:srgbClr val="156082"/>
                </a:solidFill>
              </a:rPr>
              <a:t> </a:t>
            </a:r>
            <a:endParaRPr>
              <a:solidFill>
                <a:schemeClr val="dk1"/>
              </a:solidFill>
            </a:endParaRPr>
          </a:p>
          <a:p>
            <a:pPr indent="0" lvl="0" marL="0" rtl="0" algn="l">
              <a:lnSpc>
                <a:spcPct val="115000"/>
              </a:lnSpc>
              <a:spcBef>
                <a:spcPts val="900"/>
              </a:spcBef>
              <a:spcAft>
                <a:spcPts val="0"/>
              </a:spcAft>
              <a:buNone/>
            </a:pPr>
            <a:r>
              <a:rPr lang="en">
                <a:solidFill>
                  <a:schemeClr val="dk1"/>
                </a:solidFill>
              </a:rPr>
              <a:t> </a:t>
            </a:r>
            <a:endParaRPr i="1" sz="1500">
              <a:solidFill>
                <a:schemeClr val="accent1"/>
              </a:solidFill>
            </a:endParaRPr>
          </a:p>
          <a:p>
            <a:pPr indent="0" lvl="0" marL="457200" rtl="0" algn="l">
              <a:spcBef>
                <a:spcPts val="900"/>
              </a:spcBef>
              <a:spcAft>
                <a:spcPts val="0"/>
              </a:spcAft>
              <a:buNone/>
            </a:pPr>
            <a:r>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pic>
        <p:nvPicPr>
          <p:cNvPr id="93" name="Google Shape;93;p17"/>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94" name="Google Shape;94;p17"/>
          <p:cNvPicPr preferRelativeResize="0"/>
          <p:nvPr/>
        </p:nvPicPr>
        <p:blipFill>
          <a:blip r:embed="rId4">
            <a:alphaModFix/>
          </a:blip>
          <a:stretch>
            <a:fillRect/>
          </a:stretch>
        </p:blipFill>
        <p:spPr>
          <a:xfrm>
            <a:off x="0" y="3883750"/>
            <a:ext cx="1259750" cy="1259750"/>
          </a:xfrm>
          <a:prstGeom prst="rect">
            <a:avLst/>
          </a:prstGeom>
          <a:noFill/>
          <a:ln>
            <a:noFill/>
          </a:ln>
        </p:spPr>
      </p:pic>
      <p:sp>
        <p:nvSpPr>
          <p:cNvPr id="95" name="Google Shape;95;p17"/>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2 Athletics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Baseball &amp; Softball Field Construction</a:t>
            </a:r>
            <a:endParaRPr b="1" sz="2800">
              <a:solidFill>
                <a:schemeClr val="dk2"/>
              </a:solidFill>
              <a:latin typeface="Oswald"/>
              <a:ea typeface="Oswald"/>
              <a:cs typeface="Oswald"/>
              <a:sym typeface="Oswald"/>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18"/>
          <p:cNvSpPr txBox="1"/>
          <p:nvPr/>
        </p:nvSpPr>
        <p:spPr>
          <a:xfrm>
            <a:off x="86700" y="54050"/>
            <a:ext cx="9057300" cy="3631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chemeClr val="dk1"/>
                </a:solidFill>
              </a:rPr>
              <a:t>Board Consent Items - Bid Package No. 1 - Baseball/Softball Fields</a:t>
            </a:r>
            <a:endParaRPr b="1" sz="1500" u="sng">
              <a:solidFill>
                <a:schemeClr val="dk1"/>
              </a:solidFill>
            </a:endParaRPr>
          </a:p>
          <a:p>
            <a:pPr indent="0" lvl="0" marL="0" rtl="0" algn="l">
              <a:lnSpc>
                <a:spcPct val="115000"/>
              </a:lnSpc>
              <a:spcBef>
                <a:spcPts val="1200"/>
              </a:spcBef>
              <a:spcAft>
                <a:spcPts val="0"/>
              </a:spcAft>
              <a:buClr>
                <a:schemeClr val="dk1"/>
              </a:buClr>
              <a:buSzPts val="1100"/>
              <a:buFont typeface="Arial"/>
              <a:buNone/>
            </a:pPr>
            <a:r>
              <a:t/>
            </a:r>
            <a:endParaRPr i="1" sz="1300">
              <a:solidFill>
                <a:srgbClr val="156082"/>
              </a:solidFill>
            </a:endParaRPr>
          </a:p>
          <a:p>
            <a:pPr indent="0" lvl="0" marL="0" rtl="0" algn="l">
              <a:lnSpc>
                <a:spcPct val="115000"/>
              </a:lnSpc>
              <a:spcBef>
                <a:spcPts val="1200"/>
              </a:spcBef>
              <a:spcAft>
                <a:spcPts val="0"/>
              </a:spcAft>
              <a:buNone/>
            </a:pPr>
            <a:r>
              <a:rPr b="1" i="1" lang="en" sz="1450" u="sng">
                <a:solidFill>
                  <a:schemeClr val="dk1"/>
                </a:solidFill>
              </a:rPr>
              <a:t>Purchase Order - Septic System </a:t>
            </a:r>
            <a:r>
              <a:rPr b="1" i="1" lang="en" sz="1450" u="sng">
                <a:solidFill>
                  <a:schemeClr val="dk1"/>
                </a:solidFill>
              </a:rPr>
              <a:t>Lateral Field </a:t>
            </a:r>
            <a:r>
              <a:rPr b="1" i="1" lang="en" sz="1450" u="sng">
                <a:solidFill>
                  <a:schemeClr val="dk1"/>
                </a:solidFill>
              </a:rPr>
              <a:t>for Baseball/Softball at North Bullitt</a:t>
            </a:r>
            <a:endParaRPr b="1" i="1" sz="1450" u="sng">
              <a:solidFill>
                <a:schemeClr val="dk1"/>
              </a:solidFill>
            </a:endParaRPr>
          </a:p>
          <a:p>
            <a:pPr indent="0" lvl="0" marL="0" rtl="0" algn="l">
              <a:lnSpc>
                <a:spcPct val="115000"/>
              </a:lnSpc>
              <a:spcBef>
                <a:spcPts val="900"/>
              </a:spcBef>
              <a:spcAft>
                <a:spcPts val="0"/>
              </a:spcAft>
              <a:buNone/>
            </a:pPr>
            <a:r>
              <a:rPr b="1" i="1" lang="en" sz="1300">
                <a:solidFill>
                  <a:srgbClr val="156082"/>
                </a:solidFill>
              </a:rPr>
              <a:t>$110,000 - </a:t>
            </a:r>
            <a:r>
              <a:rPr i="1" lang="en" sz="1300">
                <a:solidFill>
                  <a:srgbClr val="156082"/>
                </a:solidFill>
              </a:rPr>
              <a:t>Studio Kremer Architects and Buzick Engineering have reviewed the septic design provided by Ray Walls Excavating.  Ray Walls Excavating provided the design and coordinated with Bullitt County’s Health Department to obtain preliminarily approved the septic system that will serve the North Bullitt Baseball/Softball athletic complex.  Ray Walls Excavating is a Certified septic system installer as certified by the Cabinet for Health and Family Services.  The work for the septic system was broken down in two phases, Phase 1 was providing of the storage tanks and pumps, this work has already been installed by Ray Walls Excavating.  Phase 2 is the addition of a lateral field that will connect to the tanks already installed and complete the system as approved by the local health department.    </a:t>
            </a:r>
            <a:endParaRPr i="1" sz="1300">
              <a:solidFill>
                <a:srgbClr val="156082"/>
              </a:solidFill>
            </a:endParaRPr>
          </a:p>
          <a:p>
            <a:pPr indent="0" lvl="0" marL="0" rtl="0" algn="l">
              <a:lnSpc>
                <a:spcPct val="115000"/>
              </a:lnSpc>
              <a:spcBef>
                <a:spcPts val="900"/>
              </a:spcBef>
              <a:spcAft>
                <a:spcPts val="0"/>
              </a:spcAft>
              <a:buNone/>
            </a:pPr>
            <a:r>
              <a:rPr b="1" i="1" lang="en" sz="1300">
                <a:solidFill>
                  <a:srgbClr val="156082"/>
                </a:solidFill>
              </a:rPr>
              <a:t>This is a request of the Board to approve use of Construction Contingency to fund the construction of a septic lateral field</a:t>
            </a:r>
            <a:r>
              <a:rPr b="1" lang="en" sz="1300">
                <a:solidFill>
                  <a:schemeClr val="dk1"/>
                </a:solidFill>
              </a:rPr>
              <a:t>.</a:t>
            </a:r>
            <a:endParaRPr b="1" i="1" sz="1300">
              <a:solidFill>
                <a:srgbClr val="156082"/>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rPr i="1" lang="en" sz="1300">
                <a:solidFill>
                  <a:srgbClr val="156082"/>
                </a:solidFill>
              </a:rPr>
              <a:t> </a:t>
            </a:r>
            <a:endParaRPr>
              <a:solidFill>
                <a:schemeClr val="dk1"/>
              </a:solidFill>
            </a:endParaRPr>
          </a:p>
          <a:p>
            <a:pPr indent="0" lvl="0" marL="0" rtl="0" algn="l">
              <a:lnSpc>
                <a:spcPct val="115000"/>
              </a:lnSpc>
              <a:spcBef>
                <a:spcPts val="900"/>
              </a:spcBef>
              <a:spcAft>
                <a:spcPts val="0"/>
              </a:spcAft>
              <a:buNone/>
            </a:pPr>
            <a:r>
              <a:rPr lang="en">
                <a:solidFill>
                  <a:schemeClr val="dk1"/>
                </a:solidFill>
              </a:rPr>
              <a:t> </a:t>
            </a:r>
            <a:endParaRPr i="1" sz="1500">
              <a:solidFill>
                <a:schemeClr val="accent1"/>
              </a:solidFill>
            </a:endParaRPr>
          </a:p>
          <a:p>
            <a:pPr indent="0" lvl="0" marL="457200" rtl="0" algn="l">
              <a:spcBef>
                <a:spcPts val="900"/>
              </a:spcBef>
              <a:spcAft>
                <a:spcPts val="0"/>
              </a:spcAft>
              <a:buNone/>
            </a:pPr>
            <a:r>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pic>
        <p:nvPicPr>
          <p:cNvPr id="101" name="Google Shape;101;p18"/>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02" name="Google Shape;102;p18"/>
          <p:cNvPicPr preferRelativeResize="0"/>
          <p:nvPr/>
        </p:nvPicPr>
        <p:blipFill>
          <a:blip r:embed="rId4">
            <a:alphaModFix/>
          </a:blip>
          <a:stretch>
            <a:fillRect/>
          </a:stretch>
        </p:blipFill>
        <p:spPr>
          <a:xfrm>
            <a:off x="0" y="3883750"/>
            <a:ext cx="1259750" cy="1259750"/>
          </a:xfrm>
          <a:prstGeom prst="rect">
            <a:avLst/>
          </a:prstGeom>
          <a:noFill/>
          <a:ln>
            <a:noFill/>
          </a:ln>
        </p:spPr>
      </p:pic>
      <p:sp>
        <p:nvSpPr>
          <p:cNvPr id="103" name="Google Shape;103;p18"/>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2 Athletics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Baseball &amp; Softball Field Construction</a:t>
            </a:r>
            <a:endParaRPr b="1" sz="2800">
              <a:solidFill>
                <a:schemeClr val="dk2"/>
              </a:solidFill>
              <a:latin typeface="Oswald"/>
              <a:ea typeface="Oswald"/>
              <a:cs typeface="Oswald"/>
              <a:sym typeface="Oswald"/>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pic>
        <p:nvPicPr>
          <p:cNvPr id="108" name="Google Shape;108;p19"/>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09" name="Google Shape;109;p19"/>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110" name="Google Shape;110;p19"/>
          <p:cNvPicPr preferRelativeResize="0"/>
          <p:nvPr/>
        </p:nvPicPr>
        <p:blipFill rotWithShape="1">
          <a:blip r:embed="rId5">
            <a:alphaModFix/>
          </a:blip>
          <a:srcRect b="18284" l="0" r="0" t="11711"/>
          <a:stretch/>
        </p:blipFill>
        <p:spPr>
          <a:xfrm>
            <a:off x="5714875" y="3685750"/>
            <a:ext cx="1799526" cy="1259750"/>
          </a:xfrm>
          <a:prstGeom prst="rect">
            <a:avLst/>
          </a:prstGeom>
          <a:noFill/>
          <a:ln>
            <a:noFill/>
          </a:ln>
        </p:spPr>
      </p:pic>
      <p:sp>
        <p:nvSpPr>
          <p:cNvPr id="111" name="Google Shape;111;p19"/>
          <p:cNvSpPr txBox="1"/>
          <p:nvPr/>
        </p:nvSpPr>
        <p:spPr>
          <a:xfrm>
            <a:off x="75050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2 Athletics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NBHS Physical </a:t>
            </a:r>
            <a:r>
              <a:rPr b="1" lang="en" sz="2800">
                <a:solidFill>
                  <a:schemeClr val="dk2"/>
                </a:solidFill>
                <a:latin typeface="Oswald"/>
                <a:ea typeface="Oswald"/>
                <a:cs typeface="Oswald"/>
                <a:sym typeface="Oswald"/>
              </a:rPr>
              <a:t>Science</a:t>
            </a:r>
            <a:r>
              <a:rPr b="1" lang="en" sz="2800">
                <a:solidFill>
                  <a:schemeClr val="dk2"/>
                </a:solidFill>
                <a:latin typeface="Oswald"/>
                <a:ea typeface="Oswald"/>
                <a:cs typeface="Oswald"/>
                <a:sym typeface="Oswald"/>
              </a:rPr>
              <a:t> Center </a:t>
            </a:r>
            <a:endParaRPr b="1" sz="2800">
              <a:solidFill>
                <a:schemeClr val="dk2"/>
              </a:solidFill>
              <a:latin typeface="Oswald"/>
              <a:ea typeface="Oswald"/>
              <a:cs typeface="Oswald"/>
              <a:sym typeface="Oswald"/>
            </a:endParaRPr>
          </a:p>
        </p:txBody>
      </p:sp>
      <p:pic>
        <p:nvPicPr>
          <p:cNvPr id="112" name="Google Shape;112;p19"/>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13" name="Google Shape;113;p19"/>
          <p:cNvPicPr preferRelativeResize="0"/>
          <p:nvPr/>
        </p:nvPicPr>
        <p:blipFill rotWithShape="1">
          <a:blip r:embed="rId6">
            <a:alphaModFix/>
          </a:blip>
          <a:srcRect b="3428" l="9284" r="8186" t="68023"/>
          <a:stretch/>
        </p:blipFill>
        <p:spPr>
          <a:xfrm>
            <a:off x="311900" y="865751"/>
            <a:ext cx="8270075" cy="24317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pic>
        <p:nvPicPr>
          <p:cNvPr id="118" name="Google Shape;118;p20"/>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19" name="Google Shape;119;p20"/>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120" name="Google Shape;120;p20"/>
          <p:cNvPicPr preferRelativeResize="0"/>
          <p:nvPr/>
        </p:nvPicPr>
        <p:blipFill rotWithShape="1">
          <a:blip r:embed="rId5">
            <a:alphaModFix/>
          </a:blip>
          <a:srcRect b="18284" l="0" r="0" t="11711"/>
          <a:stretch/>
        </p:blipFill>
        <p:spPr>
          <a:xfrm>
            <a:off x="5714875" y="3685750"/>
            <a:ext cx="1799526" cy="1259750"/>
          </a:xfrm>
          <a:prstGeom prst="rect">
            <a:avLst/>
          </a:prstGeom>
          <a:noFill/>
          <a:ln>
            <a:noFill/>
          </a:ln>
        </p:spPr>
      </p:pic>
      <p:sp>
        <p:nvSpPr>
          <p:cNvPr id="121" name="Google Shape;121;p20"/>
          <p:cNvSpPr txBox="1"/>
          <p:nvPr/>
        </p:nvSpPr>
        <p:spPr>
          <a:xfrm>
            <a:off x="75050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2 Athletics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NBHS Physical Science Center </a:t>
            </a:r>
            <a:endParaRPr b="1" sz="2800">
              <a:solidFill>
                <a:schemeClr val="dk2"/>
              </a:solidFill>
              <a:latin typeface="Oswald"/>
              <a:ea typeface="Oswald"/>
              <a:cs typeface="Oswald"/>
              <a:sym typeface="Oswald"/>
            </a:endParaRPr>
          </a:p>
        </p:txBody>
      </p:sp>
      <p:pic>
        <p:nvPicPr>
          <p:cNvPr id="122" name="Google Shape;122;p20"/>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23" name="Google Shape;123;p20"/>
          <p:cNvPicPr preferRelativeResize="0"/>
          <p:nvPr/>
        </p:nvPicPr>
        <p:blipFill rotWithShape="1">
          <a:blip r:embed="rId6">
            <a:alphaModFix/>
          </a:blip>
          <a:srcRect b="0" l="0" r="10746" t="0"/>
          <a:stretch/>
        </p:blipFill>
        <p:spPr>
          <a:xfrm>
            <a:off x="0" y="228800"/>
            <a:ext cx="4259052" cy="3578949"/>
          </a:xfrm>
          <a:prstGeom prst="rect">
            <a:avLst/>
          </a:prstGeom>
          <a:noFill/>
          <a:ln>
            <a:noFill/>
          </a:ln>
        </p:spPr>
      </p:pic>
      <p:pic>
        <p:nvPicPr>
          <p:cNvPr id="124" name="Google Shape;124;p20"/>
          <p:cNvPicPr preferRelativeResize="0"/>
          <p:nvPr/>
        </p:nvPicPr>
        <p:blipFill>
          <a:blip r:embed="rId7">
            <a:alphaModFix/>
          </a:blip>
          <a:stretch>
            <a:fillRect/>
          </a:stretch>
        </p:blipFill>
        <p:spPr>
          <a:xfrm>
            <a:off x="4372074" y="228801"/>
            <a:ext cx="4771932" cy="3578949"/>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pic>
        <p:nvPicPr>
          <p:cNvPr id="129" name="Google Shape;129;p21"/>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30" name="Google Shape;130;p21"/>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131" name="Google Shape;131;p21"/>
          <p:cNvPicPr preferRelativeResize="0"/>
          <p:nvPr/>
        </p:nvPicPr>
        <p:blipFill rotWithShape="1">
          <a:blip r:embed="rId5">
            <a:alphaModFix/>
          </a:blip>
          <a:srcRect b="18284" l="0" r="0" t="11711"/>
          <a:stretch/>
        </p:blipFill>
        <p:spPr>
          <a:xfrm>
            <a:off x="5714875" y="3685750"/>
            <a:ext cx="1799526" cy="1259750"/>
          </a:xfrm>
          <a:prstGeom prst="rect">
            <a:avLst/>
          </a:prstGeom>
          <a:noFill/>
          <a:ln>
            <a:noFill/>
          </a:ln>
        </p:spPr>
      </p:pic>
      <p:sp>
        <p:nvSpPr>
          <p:cNvPr id="132" name="Google Shape;132;p21"/>
          <p:cNvSpPr txBox="1"/>
          <p:nvPr/>
        </p:nvSpPr>
        <p:spPr>
          <a:xfrm>
            <a:off x="75050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2 Athletics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NBHS Physical Science Center </a:t>
            </a:r>
            <a:endParaRPr b="1" sz="2800">
              <a:solidFill>
                <a:schemeClr val="dk2"/>
              </a:solidFill>
              <a:latin typeface="Oswald"/>
              <a:ea typeface="Oswald"/>
              <a:cs typeface="Oswald"/>
              <a:sym typeface="Oswald"/>
            </a:endParaRPr>
          </a:p>
        </p:txBody>
      </p:sp>
      <p:pic>
        <p:nvPicPr>
          <p:cNvPr id="133" name="Google Shape;133;p21"/>
          <p:cNvPicPr preferRelativeResize="0"/>
          <p:nvPr/>
        </p:nvPicPr>
        <p:blipFill>
          <a:blip r:embed="rId3">
            <a:alphaModFix/>
          </a:blip>
          <a:stretch>
            <a:fillRect/>
          </a:stretch>
        </p:blipFill>
        <p:spPr>
          <a:xfrm>
            <a:off x="7555325" y="3883750"/>
            <a:ext cx="1588675" cy="1259750"/>
          </a:xfrm>
          <a:prstGeom prst="rect">
            <a:avLst/>
          </a:prstGeom>
          <a:noFill/>
          <a:ln>
            <a:noFill/>
          </a:ln>
        </p:spPr>
      </p:pic>
      <p:sp>
        <p:nvSpPr>
          <p:cNvPr id="134" name="Google Shape;134;p21"/>
          <p:cNvSpPr txBox="1"/>
          <p:nvPr/>
        </p:nvSpPr>
        <p:spPr>
          <a:xfrm>
            <a:off x="86700" y="54050"/>
            <a:ext cx="4547400" cy="3746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chemeClr val="dk1"/>
                </a:solidFill>
              </a:rPr>
              <a:t>Board Consent Items - Bid Package No. 2 - North Bullitt Physical Science Center </a:t>
            </a:r>
            <a:endParaRPr b="1" sz="1500" u="sng">
              <a:solidFill>
                <a:schemeClr val="dk1"/>
              </a:solidFill>
            </a:endParaRPr>
          </a:p>
          <a:p>
            <a:pPr indent="0" lvl="0" marL="0" rtl="0" algn="l">
              <a:lnSpc>
                <a:spcPct val="115000"/>
              </a:lnSpc>
              <a:spcBef>
                <a:spcPts val="1200"/>
              </a:spcBef>
              <a:spcAft>
                <a:spcPts val="0"/>
              </a:spcAft>
              <a:buClr>
                <a:schemeClr val="dk1"/>
              </a:buClr>
              <a:buSzPts val="1100"/>
              <a:buFont typeface="Arial"/>
              <a:buNone/>
            </a:pPr>
            <a:r>
              <a:t/>
            </a:r>
            <a:endParaRPr i="1" sz="1300">
              <a:solidFill>
                <a:srgbClr val="156082"/>
              </a:solidFill>
            </a:endParaRPr>
          </a:p>
          <a:p>
            <a:pPr indent="0" lvl="0" marL="0" rtl="0" algn="l">
              <a:lnSpc>
                <a:spcPct val="115000"/>
              </a:lnSpc>
              <a:spcBef>
                <a:spcPts val="1200"/>
              </a:spcBef>
              <a:spcAft>
                <a:spcPts val="0"/>
              </a:spcAft>
              <a:buNone/>
            </a:pPr>
            <a:r>
              <a:rPr b="1" i="1" lang="en" sz="1450" u="sng">
                <a:solidFill>
                  <a:schemeClr val="dk1"/>
                </a:solidFill>
              </a:rPr>
              <a:t>Change Order 06 - Added Sewage Ejector Pump </a:t>
            </a:r>
            <a:endParaRPr b="1" i="1" sz="1450" u="sng">
              <a:solidFill>
                <a:schemeClr val="dk1"/>
              </a:solidFill>
            </a:endParaRPr>
          </a:p>
          <a:p>
            <a:pPr indent="0" lvl="0" marL="0" rtl="0" algn="l">
              <a:lnSpc>
                <a:spcPct val="115000"/>
              </a:lnSpc>
              <a:spcBef>
                <a:spcPts val="900"/>
              </a:spcBef>
              <a:spcAft>
                <a:spcPts val="0"/>
              </a:spcAft>
              <a:buNone/>
            </a:pPr>
            <a:r>
              <a:rPr b="1" i="1" lang="en" sz="1300">
                <a:solidFill>
                  <a:srgbClr val="156082"/>
                </a:solidFill>
              </a:rPr>
              <a:t>$76,553.00 - </a:t>
            </a:r>
            <a:r>
              <a:rPr i="1" lang="en" sz="1300">
                <a:solidFill>
                  <a:srgbClr val="156082"/>
                </a:solidFill>
              </a:rPr>
              <a:t>A sewage ejector pump is recommended at the physical science center annex building to pump sanitary waste from the new facility to an existing sanitary manhole that is at a higher elevation than the building's finished floor.  This recommendation is the result of revising the site sanitary routing to avoid conflict with existing site utilities (the geothermal well field) and primary electrical lines already installed.  The pump inside the building will mitigate the need for a separate site lift station that would have required additional equipment and site power.</a:t>
            </a:r>
            <a:endParaRPr i="1" sz="1300">
              <a:solidFill>
                <a:srgbClr val="156082"/>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rPr i="1" lang="en" sz="1300">
                <a:solidFill>
                  <a:srgbClr val="156082"/>
                </a:solidFill>
              </a:rPr>
              <a:t> </a:t>
            </a:r>
            <a:endParaRPr>
              <a:solidFill>
                <a:schemeClr val="dk1"/>
              </a:solidFill>
            </a:endParaRPr>
          </a:p>
          <a:p>
            <a:pPr indent="0" lvl="0" marL="0" rtl="0" algn="l">
              <a:lnSpc>
                <a:spcPct val="115000"/>
              </a:lnSpc>
              <a:spcBef>
                <a:spcPts val="900"/>
              </a:spcBef>
              <a:spcAft>
                <a:spcPts val="0"/>
              </a:spcAft>
              <a:buNone/>
            </a:pPr>
            <a:r>
              <a:rPr lang="en">
                <a:solidFill>
                  <a:schemeClr val="dk1"/>
                </a:solidFill>
              </a:rPr>
              <a:t> </a:t>
            </a:r>
            <a:endParaRPr i="1" sz="1500">
              <a:solidFill>
                <a:schemeClr val="accent1"/>
              </a:solidFill>
            </a:endParaRPr>
          </a:p>
          <a:p>
            <a:pPr indent="0" lvl="0" marL="457200" rtl="0" algn="l">
              <a:spcBef>
                <a:spcPts val="900"/>
              </a:spcBef>
              <a:spcAft>
                <a:spcPts val="0"/>
              </a:spcAft>
              <a:buNone/>
            </a:pPr>
            <a:r>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pic>
        <p:nvPicPr>
          <p:cNvPr id="135" name="Google Shape;135;p21"/>
          <p:cNvPicPr preferRelativeResize="0"/>
          <p:nvPr/>
        </p:nvPicPr>
        <p:blipFill>
          <a:blip r:embed="rId6">
            <a:alphaModFix/>
          </a:blip>
          <a:stretch>
            <a:fillRect/>
          </a:stretch>
        </p:blipFill>
        <p:spPr>
          <a:xfrm>
            <a:off x="4781365" y="413775"/>
            <a:ext cx="4362624" cy="3271976"/>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pic>
        <p:nvPicPr>
          <p:cNvPr id="140" name="Google Shape;140;p22"/>
          <p:cNvPicPr preferRelativeResize="0"/>
          <p:nvPr/>
        </p:nvPicPr>
        <p:blipFill rotWithShape="1">
          <a:blip r:embed="rId3">
            <a:alphaModFix/>
          </a:blip>
          <a:srcRect b="25003" l="0" r="0" t="0"/>
          <a:stretch/>
        </p:blipFill>
        <p:spPr>
          <a:xfrm>
            <a:off x="0" y="0"/>
            <a:ext cx="9144000" cy="5143500"/>
          </a:xfrm>
          <a:prstGeom prst="rect">
            <a:avLst/>
          </a:prstGeom>
          <a:noFill/>
          <a:ln>
            <a:noFill/>
          </a:ln>
        </p:spPr>
      </p:pic>
      <p:pic>
        <p:nvPicPr>
          <p:cNvPr id="141" name="Google Shape;141;p22"/>
          <p:cNvPicPr preferRelativeResize="0"/>
          <p:nvPr/>
        </p:nvPicPr>
        <p:blipFill>
          <a:blip r:embed="rId4">
            <a:alphaModFix/>
          </a:blip>
          <a:stretch>
            <a:fillRect/>
          </a:stretch>
        </p:blipFill>
        <p:spPr>
          <a:xfrm>
            <a:off x="0" y="3883750"/>
            <a:ext cx="1259750" cy="1259750"/>
          </a:xfrm>
          <a:prstGeom prst="rect">
            <a:avLst/>
          </a:prstGeom>
          <a:noFill/>
          <a:ln>
            <a:noFill/>
          </a:ln>
        </p:spPr>
      </p:pic>
      <p:sp>
        <p:nvSpPr>
          <p:cNvPr id="142" name="Google Shape;142;p22"/>
          <p:cNvSpPr txBox="1"/>
          <p:nvPr/>
        </p:nvSpPr>
        <p:spPr>
          <a:xfrm>
            <a:off x="1259750" y="4350900"/>
            <a:ext cx="6295500" cy="792600"/>
          </a:xfrm>
          <a:prstGeom prst="rect">
            <a:avLst/>
          </a:prstGeom>
          <a:noFill/>
          <a:ln>
            <a:noFill/>
          </a:ln>
        </p:spPr>
        <p:txBody>
          <a:bodyPr anchorCtr="0" anchor="t" bIns="91425" lIns="91425" spcFirstLastPara="1" rIns="91425" wrap="square" tIns="91425">
            <a:normAutofit/>
          </a:bodyPr>
          <a:lstStyle/>
          <a:p>
            <a:pPr indent="0" lvl="0" marL="0" rtl="0" algn="ctr">
              <a:spcBef>
                <a:spcPts val="0"/>
              </a:spcBef>
              <a:spcAft>
                <a:spcPts val="0"/>
              </a:spcAft>
              <a:buNone/>
            </a:pPr>
            <a:r>
              <a:rPr lang="en" sz="2800">
                <a:solidFill>
                  <a:schemeClr val="lt1"/>
                </a:solidFill>
                <a:latin typeface="Oswald"/>
                <a:ea typeface="Oswald"/>
                <a:cs typeface="Oswald"/>
                <a:sym typeface="Oswald"/>
              </a:rPr>
              <a:t>Bullitt East High School - Construction </a:t>
            </a:r>
            <a:endParaRPr sz="2800">
              <a:solidFill>
                <a:schemeClr val="lt1"/>
              </a:solidFill>
              <a:latin typeface="Oswald"/>
              <a:ea typeface="Oswald"/>
              <a:cs typeface="Oswald"/>
              <a:sym typeface="Oswald"/>
            </a:endParaRPr>
          </a:p>
        </p:txBody>
      </p:sp>
      <p:pic>
        <p:nvPicPr>
          <p:cNvPr id="143" name="Google Shape;143;p22"/>
          <p:cNvPicPr preferRelativeResize="0"/>
          <p:nvPr/>
        </p:nvPicPr>
        <p:blipFill rotWithShape="1">
          <a:blip r:embed="rId5">
            <a:alphaModFix/>
          </a:blip>
          <a:srcRect b="20105" l="23014" r="21715" t="25288"/>
          <a:stretch/>
        </p:blipFill>
        <p:spPr>
          <a:xfrm>
            <a:off x="7555325" y="2742327"/>
            <a:ext cx="1588675" cy="980998"/>
          </a:xfrm>
          <a:prstGeom prst="rect">
            <a:avLst/>
          </a:prstGeom>
          <a:noFill/>
          <a:ln>
            <a:noFill/>
          </a:ln>
        </p:spPr>
      </p:pic>
      <p:pic>
        <p:nvPicPr>
          <p:cNvPr id="144" name="Google Shape;144;p22"/>
          <p:cNvPicPr preferRelativeResize="0"/>
          <p:nvPr/>
        </p:nvPicPr>
        <p:blipFill>
          <a:blip r:embed="rId6">
            <a:alphaModFix/>
          </a:blip>
          <a:stretch>
            <a:fillRect/>
          </a:stretch>
        </p:blipFill>
        <p:spPr>
          <a:xfrm>
            <a:off x="7555325" y="3883750"/>
            <a:ext cx="1588675" cy="125975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pic>
        <p:nvPicPr>
          <p:cNvPr id="149" name="Google Shape;149;p23"/>
          <p:cNvPicPr preferRelativeResize="0"/>
          <p:nvPr/>
        </p:nvPicPr>
        <p:blipFill rotWithShape="1">
          <a:blip r:embed="rId3">
            <a:alphaModFix/>
          </a:blip>
          <a:srcRect b="2971" l="0" r="0" t="9639"/>
          <a:stretch/>
        </p:blipFill>
        <p:spPr>
          <a:xfrm>
            <a:off x="1382950" y="0"/>
            <a:ext cx="5775649" cy="4494599"/>
          </a:xfrm>
          <a:prstGeom prst="rect">
            <a:avLst/>
          </a:prstGeom>
          <a:noFill/>
          <a:ln>
            <a:noFill/>
          </a:ln>
        </p:spPr>
      </p:pic>
      <p:sp>
        <p:nvSpPr>
          <p:cNvPr id="150" name="Google Shape;150;p23"/>
          <p:cNvSpPr/>
          <p:nvPr/>
        </p:nvSpPr>
        <p:spPr>
          <a:xfrm>
            <a:off x="2038350" y="1987550"/>
            <a:ext cx="2628900" cy="2595900"/>
          </a:xfrm>
          <a:prstGeom prst="rect">
            <a:avLst/>
          </a:prstGeom>
          <a:noFill/>
          <a:ln cap="flat" cmpd="sng" w="38100">
            <a:solidFill>
              <a:srgbClr val="FF0000"/>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pic>
        <p:nvPicPr>
          <p:cNvPr id="151" name="Google Shape;151;p23"/>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152" name="Google Shape;152;p23"/>
          <p:cNvPicPr preferRelativeResize="0"/>
          <p:nvPr/>
        </p:nvPicPr>
        <p:blipFill rotWithShape="1">
          <a:blip r:embed="rId5">
            <a:alphaModFix/>
          </a:blip>
          <a:srcRect b="20105" l="23014" r="21715" t="25288"/>
          <a:stretch/>
        </p:blipFill>
        <p:spPr>
          <a:xfrm>
            <a:off x="7281801" y="2571750"/>
            <a:ext cx="2040084" cy="1259750"/>
          </a:xfrm>
          <a:prstGeom prst="rect">
            <a:avLst/>
          </a:prstGeom>
          <a:noFill/>
          <a:ln>
            <a:noFill/>
          </a:ln>
        </p:spPr>
      </p:pic>
      <p:sp>
        <p:nvSpPr>
          <p:cNvPr id="153" name="Google Shape;153;p23"/>
          <p:cNvSpPr txBox="1"/>
          <p:nvPr/>
        </p:nvSpPr>
        <p:spPr>
          <a:xfrm>
            <a:off x="1259750" y="4350900"/>
            <a:ext cx="6295500" cy="792600"/>
          </a:xfrm>
          <a:prstGeom prst="rect">
            <a:avLst/>
          </a:prstGeom>
          <a:noFill/>
          <a:ln>
            <a:noFill/>
          </a:ln>
        </p:spPr>
        <p:txBody>
          <a:bodyPr anchorCtr="0" anchor="t" bIns="91425" lIns="91425" spcFirstLastPara="1" rIns="91425" wrap="square" tIns="91425">
            <a:normAutofit lnSpcReduction="20000"/>
          </a:bodyPr>
          <a:lstStyle/>
          <a:p>
            <a:pPr indent="0" lvl="0" marL="0" rtl="0" algn="l">
              <a:spcBef>
                <a:spcPts val="0"/>
              </a:spcBef>
              <a:spcAft>
                <a:spcPts val="0"/>
              </a:spcAft>
              <a:buNone/>
            </a:pPr>
            <a:r>
              <a:t/>
            </a:r>
            <a:endParaRPr sz="2300">
              <a:solidFill>
                <a:srgbClr val="595959"/>
              </a:solidFill>
              <a:latin typeface="Oswald"/>
              <a:ea typeface="Oswald"/>
              <a:cs typeface="Oswald"/>
              <a:sym typeface="Oswald"/>
            </a:endParaRPr>
          </a:p>
          <a:p>
            <a:pPr indent="0" lvl="0" marL="0" rtl="0" algn="l">
              <a:spcBef>
                <a:spcPts val="0"/>
              </a:spcBef>
              <a:spcAft>
                <a:spcPts val="0"/>
              </a:spcAft>
              <a:buNone/>
            </a:pPr>
            <a:r>
              <a:rPr lang="en" sz="2300">
                <a:solidFill>
                  <a:srgbClr val="595959"/>
                </a:solidFill>
                <a:latin typeface="Oswald"/>
                <a:ea typeface="Oswald"/>
                <a:cs typeface="Oswald"/>
                <a:sym typeface="Oswald"/>
              </a:rPr>
              <a:t>Bullitt East High School  Construction </a:t>
            </a:r>
            <a:endParaRPr sz="2300">
              <a:solidFill>
                <a:srgbClr val="595959"/>
              </a:solidFill>
              <a:latin typeface="Oswald"/>
              <a:ea typeface="Oswald"/>
              <a:cs typeface="Oswald"/>
              <a:sym typeface="Oswald"/>
            </a:endParaRPr>
          </a:p>
        </p:txBody>
      </p:sp>
      <p:sp>
        <p:nvSpPr>
          <p:cNvPr id="154" name="Google Shape;154;p23"/>
          <p:cNvSpPr txBox="1"/>
          <p:nvPr/>
        </p:nvSpPr>
        <p:spPr>
          <a:xfrm>
            <a:off x="3405700" y="1604325"/>
            <a:ext cx="977400" cy="3519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700">
                <a:solidFill>
                  <a:srgbClr val="FF0000"/>
                </a:solidFill>
              </a:rPr>
              <a:t>Area A</a:t>
            </a:r>
            <a:endParaRPr sz="1700">
              <a:solidFill>
                <a:srgbClr val="FF0000"/>
              </a:solidFill>
            </a:endParaRPr>
          </a:p>
        </p:txBody>
      </p:sp>
      <p:sp>
        <p:nvSpPr>
          <p:cNvPr id="155" name="Google Shape;155;p23"/>
          <p:cNvSpPr/>
          <p:nvPr/>
        </p:nvSpPr>
        <p:spPr>
          <a:xfrm>
            <a:off x="4603750" y="95250"/>
            <a:ext cx="2628900" cy="4494600"/>
          </a:xfrm>
          <a:prstGeom prst="rect">
            <a:avLst/>
          </a:prstGeom>
          <a:noFill/>
          <a:ln cap="flat" cmpd="sng" w="38100">
            <a:solidFill>
              <a:schemeClr val="accent5"/>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56" name="Google Shape;156;p23"/>
          <p:cNvSpPr txBox="1"/>
          <p:nvPr/>
        </p:nvSpPr>
        <p:spPr>
          <a:xfrm>
            <a:off x="4703925" y="179800"/>
            <a:ext cx="977400" cy="3519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700">
                <a:solidFill>
                  <a:schemeClr val="accent5"/>
                </a:solidFill>
              </a:rPr>
              <a:t>Area B</a:t>
            </a:r>
            <a:endParaRPr sz="1700">
              <a:solidFill>
                <a:schemeClr val="accent5"/>
              </a:solidFill>
            </a:endParaRPr>
          </a:p>
        </p:txBody>
      </p:sp>
      <p:sp>
        <p:nvSpPr>
          <p:cNvPr id="157" name="Google Shape;157;p23"/>
          <p:cNvSpPr/>
          <p:nvPr/>
        </p:nvSpPr>
        <p:spPr>
          <a:xfrm>
            <a:off x="1546500" y="1121450"/>
            <a:ext cx="846900" cy="866100"/>
          </a:xfrm>
          <a:prstGeom prst="rect">
            <a:avLst/>
          </a:prstGeom>
          <a:noFill/>
          <a:ln cap="flat" cmpd="sng" w="38100">
            <a:solidFill>
              <a:srgbClr val="6AA84F"/>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58" name="Google Shape;158;p23"/>
          <p:cNvSpPr txBox="1"/>
          <p:nvPr/>
        </p:nvSpPr>
        <p:spPr>
          <a:xfrm>
            <a:off x="2469575" y="1121450"/>
            <a:ext cx="977400" cy="3519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700">
                <a:solidFill>
                  <a:srgbClr val="6AA84F"/>
                </a:solidFill>
              </a:rPr>
              <a:t>Area C</a:t>
            </a:r>
            <a:endParaRPr sz="1700">
              <a:solidFill>
                <a:srgbClr val="6AA84F"/>
              </a:solidFill>
            </a:endParaRPr>
          </a:p>
        </p:txBody>
      </p:sp>
      <p:sp>
        <p:nvSpPr>
          <p:cNvPr id="159" name="Google Shape;159;p23"/>
          <p:cNvSpPr txBox="1"/>
          <p:nvPr/>
        </p:nvSpPr>
        <p:spPr>
          <a:xfrm>
            <a:off x="7351700" y="95250"/>
            <a:ext cx="1792200" cy="25959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700" u="sng">
                <a:solidFill>
                  <a:schemeClr val="dk1"/>
                </a:solidFill>
              </a:rPr>
              <a:t>Construction Timeframe:</a:t>
            </a:r>
            <a:endParaRPr b="1" sz="1700" u="sng">
              <a:solidFill>
                <a:schemeClr val="dk1"/>
              </a:solidFill>
            </a:endParaRPr>
          </a:p>
          <a:p>
            <a:pPr indent="0" lvl="0" marL="0" rtl="0" algn="l">
              <a:spcBef>
                <a:spcPts val="0"/>
              </a:spcBef>
              <a:spcAft>
                <a:spcPts val="0"/>
              </a:spcAft>
              <a:buNone/>
            </a:pPr>
            <a:r>
              <a:rPr lang="en" sz="1700">
                <a:solidFill>
                  <a:schemeClr val="dk1"/>
                </a:solidFill>
              </a:rPr>
              <a:t>Anticipated Completion - May 2026 </a:t>
            </a:r>
            <a:endParaRPr sz="1700">
              <a:solidFill>
                <a:schemeClr val="dk1"/>
              </a:solidFill>
            </a:endParaRPr>
          </a:p>
          <a:p>
            <a:pPr indent="0" lvl="0" marL="0" rtl="0" algn="l">
              <a:spcBef>
                <a:spcPts val="0"/>
              </a:spcBef>
              <a:spcAft>
                <a:spcPts val="0"/>
              </a:spcAft>
              <a:buNone/>
            </a:pPr>
            <a:r>
              <a:t/>
            </a:r>
            <a:endParaRPr sz="1700">
              <a:solidFill>
                <a:schemeClr val="dk1"/>
              </a:solidFill>
            </a:endParaRPr>
          </a:p>
          <a:p>
            <a:pPr indent="0" lvl="0" marL="0" rtl="0" algn="l">
              <a:spcBef>
                <a:spcPts val="0"/>
              </a:spcBef>
              <a:spcAft>
                <a:spcPts val="0"/>
              </a:spcAft>
              <a:buNone/>
            </a:pPr>
            <a:r>
              <a:rPr lang="en" sz="1700">
                <a:solidFill>
                  <a:schemeClr val="dk1"/>
                </a:solidFill>
              </a:rPr>
              <a:t>Furniture Delivery - June 2026</a:t>
            </a:r>
            <a:endParaRPr sz="1700">
              <a:solidFill>
                <a:schemeClr val="dk1"/>
              </a:solidFill>
            </a:endParaRPr>
          </a:p>
          <a:p>
            <a:pPr indent="0" lvl="0" marL="0" rtl="0" algn="l">
              <a:spcBef>
                <a:spcPts val="0"/>
              </a:spcBef>
              <a:spcAft>
                <a:spcPts val="0"/>
              </a:spcAft>
              <a:buNone/>
            </a:pPr>
            <a:r>
              <a:t/>
            </a:r>
            <a:endParaRPr sz="1700">
              <a:solidFill>
                <a:schemeClr val="dk1"/>
              </a:solidFill>
            </a:endParaRPr>
          </a:p>
          <a:p>
            <a:pPr indent="0" lvl="0" marL="0" rtl="0" algn="l">
              <a:spcBef>
                <a:spcPts val="0"/>
              </a:spcBef>
              <a:spcAft>
                <a:spcPts val="0"/>
              </a:spcAft>
              <a:buNone/>
            </a:pPr>
            <a:r>
              <a:t/>
            </a:r>
            <a:endParaRPr sz="1700">
              <a:solidFill>
                <a:schemeClr val="dk1"/>
              </a:solidFill>
            </a:endParaRPr>
          </a:p>
        </p:txBody>
      </p:sp>
      <p:pic>
        <p:nvPicPr>
          <p:cNvPr id="160" name="Google Shape;160;p23"/>
          <p:cNvPicPr preferRelativeResize="0"/>
          <p:nvPr/>
        </p:nvPicPr>
        <p:blipFill>
          <a:blip r:embed="rId6">
            <a:alphaModFix/>
          </a:blip>
          <a:stretch>
            <a:fillRect/>
          </a:stretch>
        </p:blipFill>
        <p:spPr>
          <a:xfrm>
            <a:off x="7555325" y="3883750"/>
            <a:ext cx="1588675" cy="125975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pic>
        <p:nvPicPr>
          <p:cNvPr id="165" name="Google Shape;165;p24"/>
          <p:cNvPicPr preferRelativeResize="0"/>
          <p:nvPr/>
        </p:nvPicPr>
        <p:blipFill>
          <a:blip r:embed="rId3">
            <a:alphaModFix/>
          </a:blip>
          <a:stretch>
            <a:fillRect/>
          </a:stretch>
        </p:blipFill>
        <p:spPr>
          <a:xfrm>
            <a:off x="0" y="3883750"/>
            <a:ext cx="1259750" cy="1259750"/>
          </a:xfrm>
          <a:prstGeom prst="rect">
            <a:avLst/>
          </a:prstGeom>
          <a:noFill/>
          <a:ln>
            <a:noFill/>
          </a:ln>
        </p:spPr>
      </p:pic>
      <p:sp>
        <p:nvSpPr>
          <p:cNvPr id="166" name="Google Shape;166;p24"/>
          <p:cNvSpPr txBox="1"/>
          <p:nvPr/>
        </p:nvSpPr>
        <p:spPr>
          <a:xfrm>
            <a:off x="1259750" y="4350900"/>
            <a:ext cx="5696400" cy="792600"/>
          </a:xfrm>
          <a:prstGeom prst="rect">
            <a:avLst/>
          </a:prstGeom>
          <a:noFill/>
          <a:ln>
            <a:noFill/>
          </a:ln>
        </p:spPr>
        <p:txBody>
          <a:bodyPr anchorCtr="0" anchor="t" bIns="91425" lIns="91425" spcFirstLastPara="1" rIns="91425" wrap="square" tIns="91425">
            <a:normAutofit/>
          </a:bodyPr>
          <a:lstStyle/>
          <a:p>
            <a:pPr indent="0" lvl="0" marL="0" rtl="0" algn="l">
              <a:spcBef>
                <a:spcPts val="0"/>
              </a:spcBef>
              <a:spcAft>
                <a:spcPts val="0"/>
              </a:spcAft>
              <a:buNone/>
            </a:pPr>
            <a:r>
              <a:rPr lang="en" sz="2800">
                <a:solidFill>
                  <a:schemeClr val="dk2"/>
                </a:solidFill>
                <a:latin typeface="Oswald"/>
                <a:ea typeface="Oswald"/>
                <a:cs typeface="Oswald"/>
                <a:sym typeface="Oswald"/>
              </a:rPr>
              <a:t>Bullitt East High School - Construction </a:t>
            </a:r>
            <a:endParaRPr sz="2800">
              <a:solidFill>
                <a:schemeClr val="dk2"/>
              </a:solidFill>
              <a:latin typeface="Oswald"/>
              <a:ea typeface="Oswald"/>
              <a:cs typeface="Oswald"/>
              <a:sym typeface="Oswald"/>
            </a:endParaRPr>
          </a:p>
        </p:txBody>
      </p:sp>
      <p:pic>
        <p:nvPicPr>
          <p:cNvPr id="167" name="Google Shape;167;p24"/>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168" name="Google Shape;168;p24"/>
          <p:cNvPicPr preferRelativeResize="0"/>
          <p:nvPr/>
        </p:nvPicPr>
        <p:blipFill rotWithShape="1">
          <a:blip r:embed="rId5">
            <a:alphaModFix/>
          </a:blip>
          <a:srcRect b="20105" l="23014" r="21715" t="25288"/>
          <a:stretch/>
        </p:blipFill>
        <p:spPr>
          <a:xfrm>
            <a:off x="6005538" y="3883750"/>
            <a:ext cx="1631949" cy="1007725"/>
          </a:xfrm>
          <a:prstGeom prst="rect">
            <a:avLst/>
          </a:prstGeom>
          <a:noFill/>
          <a:ln>
            <a:noFill/>
          </a:ln>
        </p:spPr>
      </p:pic>
      <p:pic>
        <p:nvPicPr>
          <p:cNvPr id="169" name="Google Shape;169;p24"/>
          <p:cNvPicPr preferRelativeResize="0"/>
          <p:nvPr/>
        </p:nvPicPr>
        <p:blipFill rotWithShape="1">
          <a:blip r:embed="rId6">
            <a:alphaModFix/>
          </a:blip>
          <a:srcRect b="0" l="4938" r="5279" t="0"/>
          <a:stretch/>
        </p:blipFill>
        <p:spPr>
          <a:xfrm>
            <a:off x="0" y="25"/>
            <a:ext cx="4284124" cy="3578926"/>
          </a:xfrm>
          <a:prstGeom prst="rect">
            <a:avLst/>
          </a:prstGeom>
          <a:noFill/>
          <a:ln>
            <a:noFill/>
          </a:ln>
        </p:spPr>
      </p:pic>
      <p:pic>
        <p:nvPicPr>
          <p:cNvPr id="170" name="Google Shape;170;p24"/>
          <p:cNvPicPr preferRelativeResize="0"/>
          <p:nvPr/>
        </p:nvPicPr>
        <p:blipFill>
          <a:blip r:embed="rId7">
            <a:alphaModFix/>
          </a:blip>
          <a:stretch>
            <a:fillRect/>
          </a:stretch>
        </p:blipFill>
        <p:spPr>
          <a:xfrm>
            <a:off x="4413100" y="13"/>
            <a:ext cx="4771927" cy="3578938"/>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pic>
        <p:nvPicPr>
          <p:cNvPr id="175" name="Google Shape;175;p25"/>
          <p:cNvPicPr preferRelativeResize="0"/>
          <p:nvPr/>
        </p:nvPicPr>
        <p:blipFill>
          <a:blip r:embed="rId3">
            <a:alphaModFix/>
          </a:blip>
          <a:stretch>
            <a:fillRect/>
          </a:stretch>
        </p:blipFill>
        <p:spPr>
          <a:xfrm>
            <a:off x="0" y="3883750"/>
            <a:ext cx="1259750" cy="1259750"/>
          </a:xfrm>
          <a:prstGeom prst="rect">
            <a:avLst/>
          </a:prstGeom>
          <a:noFill/>
          <a:ln>
            <a:noFill/>
          </a:ln>
        </p:spPr>
      </p:pic>
      <p:pic>
        <p:nvPicPr>
          <p:cNvPr id="176" name="Google Shape;176;p25"/>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177" name="Google Shape;177;p25"/>
          <p:cNvPicPr preferRelativeResize="0"/>
          <p:nvPr/>
        </p:nvPicPr>
        <p:blipFill rotWithShape="1">
          <a:blip r:embed="rId5">
            <a:alphaModFix/>
          </a:blip>
          <a:srcRect b="33157" l="0" r="0" t="3430"/>
          <a:stretch/>
        </p:blipFill>
        <p:spPr>
          <a:xfrm>
            <a:off x="1002625" y="0"/>
            <a:ext cx="6909951" cy="3724424"/>
          </a:xfrm>
          <a:prstGeom prst="rect">
            <a:avLst/>
          </a:prstGeom>
          <a:noFill/>
          <a:ln>
            <a:noFill/>
          </a:ln>
        </p:spPr>
      </p:pic>
      <p:sp>
        <p:nvSpPr>
          <p:cNvPr id="178" name="Google Shape;178;p25"/>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3 Athletics - </a:t>
            </a:r>
            <a:r>
              <a:rPr lang="en" sz="2800">
                <a:solidFill>
                  <a:schemeClr val="dk2"/>
                </a:solidFill>
                <a:latin typeface="Oswald"/>
                <a:ea typeface="Oswald"/>
                <a:cs typeface="Oswald"/>
                <a:sym typeface="Oswald"/>
              </a:rPr>
              <a:t>Physical Science Centers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Bullitt Central and Bullitt East</a:t>
            </a:r>
            <a:endParaRPr b="1" sz="2800">
              <a:solidFill>
                <a:schemeClr val="dk2"/>
              </a:solidFill>
              <a:latin typeface="Oswald"/>
              <a:ea typeface="Oswald"/>
              <a:cs typeface="Oswald"/>
              <a:sym typeface="Oswald"/>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pic>
        <p:nvPicPr>
          <p:cNvPr id="183" name="Google Shape;183;p26"/>
          <p:cNvPicPr preferRelativeResize="0"/>
          <p:nvPr/>
        </p:nvPicPr>
        <p:blipFill>
          <a:blip r:embed="rId3">
            <a:alphaModFix/>
          </a:blip>
          <a:stretch>
            <a:fillRect/>
          </a:stretch>
        </p:blipFill>
        <p:spPr>
          <a:xfrm>
            <a:off x="0" y="3883750"/>
            <a:ext cx="1259750" cy="1259750"/>
          </a:xfrm>
          <a:prstGeom prst="rect">
            <a:avLst/>
          </a:prstGeom>
          <a:noFill/>
          <a:ln>
            <a:noFill/>
          </a:ln>
        </p:spPr>
      </p:pic>
      <p:pic>
        <p:nvPicPr>
          <p:cNvPr id="184" name="Google Shape;184;p26"/>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185" name="Google Shape;185;p26"/>
          <p:cNvPicPr preferRelativeResize="0"/>
          <p:nvPr/>
        </p:nvPicPr>
        <p:blipFill rotWithShape="1">
          <a:blip r:embed="rId5">
            <a:alphaModFix/>
          </a:blip>
          <a:srcRect b="33157" l="0" r="0" t="3430"/>
          <a:stretch/>
        </p:blipFill>
        <p:spPr>
          <a:xfrm>
            <a:off x="4503800" y="693850"/>
            <a:ext cx="4546975" cy="2450801"/>
          </a:xfrm>
          <a:prstGeom prst="rect">
            <a:avLst/>
          </a:prstGeom>
          <a:noFill/>
          <a:ln>
            <a:noFill/>
          </a:ln>
        </p:spPr>
      </p:pic>
      <p:sp>
        <p:nvSpPr>
          <p:cNvPr id="186" name="Google Shape;186;p26"/>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7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3 Athletics - Physical Science Centers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Schematic Design and Design Development Submission</a:t>
            </a:r>
            <a:endParaRPr b="1" sz="2800">
              <a:solidFill>
                <a:schemeClr val="dk2"/>
              </a:solidFill>
              <a:latin typeface="Oswald"/>
              <a:ea typeface="Oswald"/>
              <a:cs typeface="Oswald"/>
              <a:sym typeface="Oswald"/>
            </a:endParaRPr>
          </a:p>
        </p:txBody>
      </p:sp>
      <p:sp>
        <p:nvSpPr>
          <p:cNvPr id="187" name="Google Shape;187;p26"/>
          <p:cNvSpPr txBox="1"/>
          <p:nvPr/>
        </p:nvSpPr>
        <p:spPr>
          <a:xfrm>
            <a:off x="86700" y="54050"/>
            <a:ext cx="4547400" cy="3746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chemeClr val="dk1"/>
                </a:solidFill>
              </a:rPr>
              <a:t>Physical Science Centers </a:t>
            </a:r>
            <a:endParaRPr b="1" sz="1500" u="sng">
              <a:solidFill>
                <a:schemeClr val="dk1"/>
              </a:solidFill>
            </a:endParaRPr>
          </a:p>
          <a:p>
            <a:pPr indent="0" lvl="0" marL="0" rtl="0" algn="l">
              <a:spcBef>
                <a:spcPts val="0"/>
              </a:spcBef>
              <a:spcAft>
                <a:spcPts val="0"/>
              </a:spcAft>
              <a:buNone/>
            </a:pPr>
            <a:r>
              <a:rPr b="1" lang="en" sz="1500" u="sng">
                <a:solidFill>
                  <a:schemeClr val="dk1"/>
                </a:solidFill>
              </a:rPr>
              <a:t>Bullitt Central &amp; Bullitt East </a:t>
            </a:r>
            <a:endParaRPr b="1" sz="1500" u="sng">
              <a:solidFill>
                <a:schemeClr val="dk1"/>
              </a:solidFill>
            </a:endParaRPr>
          </a:p>
          <a:p>
            <a:pPr indent="0" lvl="0" marL="0" rtl="0" algn="l">
              <a:lnSpc>
                <a:spcPct val="115000"/>
              </a:lnSpc>
              <a:spcBef>
                <a:spcPts val="900"/>
              </a:spcBef>
              <a:spcAft>
                <a:spcPts val="0"/>
              </a:spcAft>
              <a:buNone/>
            </a:pPr>
            <a:r>
              <a:t/>
            </a:r>
            <a:endParaRPr b="1" i="1" sz="1450" u="sng">
              <a:solidFill>
                <a:schemeClr val="dk1"/>
              </a:solidFill>
            </a:endParaRPr>
          </a:p>
          <a:p>
            <a:pPr indent="0" lvl="0" marL="0" rtl="0" algn="l">
              <a:lnSpc>
                <a:spcPct val="115000"/>
              </a:lnSpc>
              <a:spcBef>
                <a:spcPts val="900"/>
              </a:spcBef>
              <a:spcAft>
                <a:spcPts val="0"/>
              </a:spcAft>
              <a:buNone/>
            </a:pPr>
            <a:r>
              <a:rPr lang="en" sz="1450">
                <a:solidFill>
                  <a:schemeClr val="dk1"/>
                </a:solidFill>
              </a:rPr>
              <a:t>We submit a combined Schematic Design and Design Development package.  This </a:t>
            </a:r>
            <a:r>
              <a:rPr lang="en" sz="1450">
                <a:solidFill>
                  <a:schemeClr val="dk1"/>
                </a:solidFill>
              </a:rPr>
              <a:t>submission</a:t>
            </a:r>
            <a:r>
              <a:rPr lang="en" sz="1450">
                <a:solidFill>
                  <a:schemeClr val="dk1"/>
                </a:solidFill>
              </a:rPr>
              <a:t> includes drawings, guide </a:t>
            </a:r>
            <a:r>
              <a:rPr lang="en" sz="1450">
                <a:solidFill>
                  <a:schemeClr val="dk1"/>
                </a:solidFill>
              </a:rPr>
              <a:t>specification (BG-2)</a:t>
            </a:r>
            <a:r>
              <a:rPr lang="en" sz="1450">
                <a:solidFill>
                  <a:schemeClr val="dk1"/>
                </a:solidFill>
              </a:rPr>
              <a:t> and cost assumption (BG-3).</a:t>
            </a:r>
            <a:endParaRPr sz="1450">
              <a:solidFill>
                <a:schemeClr val="dk1"/>
              </a:solidFill>
            </a:endParaRPr>
          </a:p>
          <a:p>
            <a:pPr indent="0" lvl="0" marL="0" rtl="0" algn="l">
              <a:lnSpc>
                <a:spcPct val="115000"/>
              </a:lnSpc>
              <a:spcBef>
                <a:spcPts val="900"/>
              </a:spcBef>
              <a:spcAft>
                <a:spcPts val="0"/>
              </a:spcAft>
              <a:buNone/>
            </a:pPr>
            <a:r>
              <a:rPr lang="en" sz="1450">
                <a:solidFill>
                  <a:schemeClr val="dk1"/>
                </a:solidFill>
              </a:rPr>
              <a:t>The design of the two Physical Science Centers remains the same that was bid in 2024.  The added scope includes an access road to the BB/SB complex at Bullitt Central and intercom upgrades at the existing Bullitt East Facility as well as a </a:t>
            </a:r>
            <a:r>
              <a:rPr lang="en" sz="1450">
                <a:solidFill>
                  <a:schemeClr val="dk1"/>
                </a:solidFill>
              </a:rPr>
              <a:t>backup</a:t>
            </a:r>
            <a:r>
              <a:rPr lang="en" sz="1450">
                <a:solidFill>
                  <a:schemeClr val="dk1"/>
                </a:solidFill>
              </a:rPr>
              <a:t> generator at Bullitt Central.  </a:t>
            </a:r>
            <a:endParaRPr sz="1450">
              <a:solidFill>
                <a:schemeClr val="dk1"/>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rPr i="1" lang="en" sz="1300">
                <a:solidFill>
                  <a:srgbClr val="156082"/>
                </a:solidFill>
              </a:rPr>
              <a:t> </a:t>
            </a:r>
            <a:endParaRPr>
              <a:solidFill>
                <a:schemeClr val="dk1"/>
              </a:solidFill>
            </a:endParaRPr>
          </a:p>
          <a:p>
            <a:pPr indent="0" lvl="0" marL="0" rtl="0" algn="l">
              <a:lnSpc>
                <a:spcPct val="115000"/>
              </a:lnSpc>
              <a:spcBef>
                <a:spcPts val="900"/>
              </a:spcBef>
              <a:spcAft>
                <a:spcPts val="0"/>
              </a:spcAft>
              <a:buNone/>
            </a:pPr>
            <a:r>
              <a:rPr lang="en">
                <a:solidFill>
                  <a:schemeClr val="dk1"/>
                </a:solidFill>
              </a:rPr>
              <a:t> </a:t>
            </a:r>
            <a:endParaRPr i="1" sz="1500">
              <a:solidFill>
                <a:schemeClr val="accent1"/>
              </a:solidFill>
            </a:endParaRPr>
          </a:p>
          <a:p>
            <a:pPr indent="0" lvl="0" marL="457200" rtl="0" algn="l">
              <a:spcBef>
                <a:spcPts val="900"/>
              </a:spcBef>
              <a:spcAft>
                <a:spcPts val="0"/>
              </a:spcAft>
              <a:buNone/>
            </a:pPr>
            <a:r>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pic>
        <p:nvPicPr>
          <p:cNvPr id="192" name="Google Shape;192;p27"/>
          <p:cNvPicPr preferRelativeResize="0"/>
          <p:nvPr/>
        </p:nvPicPr>
        <p:blipFill>
          <a:blip r:embed="rId3">
            <a:alphaModFix/>
          </a:blip>
          <a:stretch>
            <a:fillRect/>
          </a:stretch>
        </p:blipFill>
        <p:spPr>
          <a:xfrm>
            <a:off x="0" y="3883750"/>
            <a:ext cx="1259750" cy="1259750"/>
          </a:xfrm>
          <a:prstGeom prst="rect">
            <a:avLst/>
          </a:prstGeom>
          <a:noFill/>
          <a:ln>
            <a:noFill/>
          </a:ln>
        </p:spPr>
      </p:pic>
      <p:pic>
        <p:nvPicPr>
          <p:cNvPr id="193" name="Google Shape;193;p27"/>
          <p:cNvPicPr preferRelativeResize="0"/>
          <p:nvPr/>
        </p:nvPicPr>
        <p:blipFill>
          <a:blip r:embed="rId4">
            <a:alphaModFix/>
          </a:blip>
          <a:stretch>
            <a:fillRect/>
          </a:stretch>
        </p:blipFill>
        <p:spPr>
          <a:xfrm>
            <a:off x="7555325" y="3883750"/>
            <a:ext cx="1588675" cy="1259750"/>
          </a:xfrm>
          <a:prstGeom prst="rect">
            <a:avLst/>
          </a:prstGeom>
          <a:noFill/>
          <a:ln>
            <a:noFill/>
          </a:ln>
        </p:spPr>
      </p:pic>
      <p:sp>
        <p:nvSpPr>
          <p:cNvPr id="194" name="Google Shape;194;p27"/>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7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3 Athletics - Physical Science Centers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Schematic Design and Design Development Submission</a:t>
            </a:r>
            <a:endParaRPr b="1" sz="2800">
              <a:solidFill>
                <a:schemeClr val="dk2"/>
              </a:solidFill>
              <a:latin typeface="Oswald"/>
              <a:ea typeface="Oswald"/>
              <a:cs typeface="Oswald"/>
              <a:sym typeface="Oswald"/>
            </a:endParaRPr>
          </a:p>
        </p:txBody>
      </p:sp>
      <p:pic>
        <p:nvPicPr>
          <p:cNvPr id="195" name="Google Shape;195;p27"/>
          <p:cNvPicPr preferRelativeResize="0"/>
          <p:nvPr/>
        </p:nvPicPr>
        <p:blipFill>
          <a:blip r:embed="rId5">
            <a:alphaModFix/>
          </a:blip>
          <a:stretch>
            <a:fillRect/>
          </a:stretch>
        </p:blipFill>
        <p:spPr>
          <a:xfrm>
            <a:off x="1329375" y="44200"/>
            <a:ext cx="4591248" cy="4046100"/>
          </a:xfrm>
          <a:prstGeom prst="rect">
            <a:avLst/>
          </a:prstGeom>
          <a:noFill/>
          <a:ln>
            <a:noFill/>
          </a:ln>
        </p:spPr>
      </p:pic>
      <p:sp>
        <p:nvSpPr>
          <p:cNvPr id="196" name="Google Shape;196;p27"/>
          <p:cNvSpPr txBox="1"/>
          <p:nvPr/>
        </p:nvSpPr>
        <p:spPr>
          <a:xfrm>
            <a:off x="6180725" y="904088"/>
            <a:ext cx="2476200" cy="356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a:solidFill>
                  <a:srgbClr val="1C4587"/>
                </a:solidFill>
              </a:rPr>
              <a:t>$36,000,000 - $39,000,000</a:t>
            </a:r>
            <a:endParaRPr b="1" sz="1500">
              <a:solidFill>
                <a:srgbClr val="1C4587"/>
              </a:solidFill>
            </a:endParaRPr>
          </a:p>
        </p:txBody>
      </p:sp>
      <p:sp>
        <p:nvSpPr>
          <p:cNvPr id="197" name="Google Shape;197;p27"/>
          <p:cNvSpPr txBox="1"/>
          <p:nvPr/>
        </p:nvSpPr>
        <p:spPr>
          <a:xfrm>
            <a:off x="6111075" y="190575"/>
            <a:ext cx="2476200" cy="356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a:solidFill>
                  <a:srgbClr val="1C4587"/>
                </a:solidFill>
              </a:rPr>
              <a:t>Initial BG-1 Assumptions</a:t>
            </a:r>
            <a:endParaRPr b="1" sz="1500">
              <a:solidFill>
                <a:srgbClr val="1C4587"/>
              </a:solidFill>
            </a:endParaRPr>
          </a:p>
        </p:txBody>
      </p:sp>
      <p:pic>
        <p:nvPicPr>
          <p:cNvPr id="198" name="Google Shape;198;p27"/>
          <p:cNvPicPr preferRelativeResize="0"/>
          <p:nvPr/>
        </p:nvPicPr>
        <p:blipFill rotWithShape="1">
          <a:blip r:embed="rId5">
            <a:alphaModFix/>
          </a:blip>
          <a:srcRect b="69145" l="84902" r="3004" t="26133"/>
          <a:stretch/>
        </p:blipFill>
        <p:spPr>
          <a:xfrm>
            <a:off x="4717500" y="904100"/>
            <a:ext cx="1203124" cy="413775"/>
          </a:xfrm>
          <a:prstGeom prst="rect">
            <a:avLst/>
          </a:prstGeom>
          <a:noFill/>
          <a:ln cap="flat" cmpd="sng" w="19050">
            <a:solidFill>
              <a:srgbClr val="FF0000"/>
            </a:solidFill>
            <a:prstDash val="solid"/>
            <a:round/>
            <a:headEnd len="sm" w="sm" type="none"/>
            <a:tailEnd len="sm" w="sm" type="none"/>
          </a:ln>
        </p:spPr>
      </p:pic>
      <p:pic>
        <p:nvPicPr>
          <p:cNvPr id="199" name="Google Shape;199;p27"/>
          <p:cNvPicPr preferRelativeResize="0"/>
          <p:nvPr/>
        </p:nvPicPr>
        <p:blipFill rotWithShape="1">
          <a:blip r:embed="rId5">
            <a:alphaModFix/>
          </a:blip>
          <a:srcRect b="304" l="85031" r="2874" t="96315"/>
          <a:stretch/>
        </p:blipFill>
        <p:spPr>
          <a:xfrm>
            <a:off x="4717500" y="3793975"/>
            <a:ext cx="1203124" cy="296325"/>
          </a:xfrm>
          <a:prstGeom prst="rect">
            <a:avLst/>
          </a:prstGeom>
          <a:noFill/>
          <a:ln cap="flat" cmpd="sng" w="19050">
            <a:solidFill>
              <a:srgbClr val="FF0000"/>
            </a:solidFill>
            <a:prstDash val="solid"/>
            <a:round/>
            <a:headEnd len="sm" w="sm" type="none"/>
            <a:tailEnd len="sm" w="sm" type="none"/>
          </a:ln>
        </p:spPr>
      </p:pic>
      <p:sp>
        <p:nvSpPr>
          <p:cNvPr id="200" name="Google Shape;200;p27"/>
          <p:cNvSpPr txBox="1"/>
          <p:nvPr/>
        </p:nvSpPr>
        <p:spPr>
          <a:xfrm>
            <a:off x="6142400" y="3763925"/>
            <a:ext cx="1330800" cy="356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a:solidFill>
                  <a:srgbClr val="1C4587"/>
                </a:solidFill>
              </a:rPr>
              <a:t>$42,455,000</a:t>
            </a:r>
            <a:endParaRPr b="1" sz="1500">
              <a:solidFill>
                <a:srgbClr val="1C4587"/>
              </a:solidFill>
            </a:endParaRPr>
          </a:p>
        </p:txBody>
      </p:sp>
      <p:cxnSp>
        <p:nvCxnSpPr>
          <p:cNvPr id="201" name="Google Shape;201;p27"/>
          <p:cNvCxnSpPr/>
          <p:nvPr/>
        </p:nvCxnSpPr>
        <p:spPr>
          <a:xfrm>
            <a:off x="6041075" y="95475"/>
            <a:ext cx="19200" cy="4207800"/>
          </a:xfrm>
          <a:prstGeom prst="straightConnector1">
            <a:avLst/>
          </a:prstGeom>
          <a:noFill/>
          <a:ln cap="flat" cmpd="sng" w="19050">
            <a:solidFill>
              <a:srgbClr val="156082"/>
            </a:solidFill>
            <a:prstDash val="solid"/>
            <a:round/>
            <a:headEnd len="med" w="med" type="none"/>
            <a:tailEnd len="med" w="med" type="none"/>
          </a:ln>
        </p:spPr>
      </p:cxn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pic>
        <p:nvPicPr>
          <p:cNvPr id="206" name="Google Shape;206;p28"/>
          <p:cNvPicPr preferRelativeResize="0"/>
          <p:nvPr/>
        </p:nvPicPr>
        <p:blipFill>
          <a:blip r:embed="rId3">
            <a:alphaModFix/>
          </a:blip>
          <a:stretch>
            <a:fillRect/>
          </a:stretch>
        </p:blipFill>
        <p:spPr>
          <a:xfrm>
            <a:off x="0" y="3883750"/>
            <a:ext cx="1259750" cy="1259750"/>
          </a:xfrm>
          <a:prstGeom prst="rect">
            <a:avLst/>
          </a:prstGeom>
          <a:noFill/>
          <a:ln>
            <a:noFill/>
          </a:ln>
        </p:spPr>
      </p:pic>
      <p:pic>
        <p:nvPicPr>
          <p:cNvPr id="207" name="Google Shape;207;p28"/>
          <p:cNvPicPr preferRelativeResize="0"/>
          <p:nvPr/>
        </p:nvPicPr>
        <p:blipFill>
          <a:blip r:embed="rId4">
            <a:alphaModFix/>
          </a:blip>
          <a:stretch>
            <a:fillRect/>
          </a:stretch>
        </p:blipFill>
        <p:spPr>
          <a:xfrm>
            <a:off x="7555325" y="3883750"/>
            <a:ext cx="1588675" cy="1259750"/>
          </a:xfrm>
          <a:prstGeom prst="rect">
            <a:avLst/>
          </a:prstGeom>
          <a:noFill/>
          <a:ln>
            <a:noFill/>
          </a:ln>
        </p:spPr>
      </p:pic>
      <p:sp>
        <p:nvSpPr>
          <p:cNvPr id="208" name="Google Shape;208;p28"/>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77500" lnSpcReduction="1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3 Athletics - Physical Science Centers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Bullitt Central and Bullitt East - Design and Rebid</a:t>
            </a:r>
            <a:endParaRPr b="1" sz="2800">
              <a:solidFill>
                <a:schemeClr val="dk2"/>
              </a:solidFill>
              <a:latin typeface="Oswald"/>
              <a:ea typeface="Oswald"/>
              <a:cs typeface="Oswald"/>
              <a:sym typeface="Oswald"/>
            </a:endParaRPr>
          </a:p>
        </p:txBody>
      </p:sp>
      <p:cxnSp>
        <p:nvCxnSpPr>
          <p:cNvPr id="209" name="Google Shape;209;p28"/>
          <p:cNvCxnSpPr/>
          <p:nvPr/>
        </p:nvCxnSpPr>
        <p:spPr>
          <a:xfrm flipH="1">
            <a:off x="4939625" y="70025"/>
            <a:ext cx="12900" cy="3717300"/>
          </a:xfrm>
          <a:prstGeom prst="straightConnector1">
            <a:avLst/>
          </a:prstGeom>
          <a:noFill/>
          <a:ln cap="flat" cmpd="sng" w="38100">
            <a:solidFill>
              <a:schemeClr val="dk2"/>
            </a:solidFill>
            <a:prstDash val="solid"/>
            <a:round/>
            <a:headEnd len="med" w="med" type="none"/>
            <a:tailEnd len="med" w="med" type="none"/>
          </a:ln>
        </p:spPr>
      </p:cxnSp>
      <p:pic>
        <p:nvPicPr>
          <p:cNvPr id="210" name="Google Shape;210;p28"/>
          <p:cNvPicPr preferRelativeResize="0"/>
          <p:nvPr/>
        </p:nvPicPr>
        <p:blipFill rotWithShape="1">
          <a:blip r:embed="rId5">
            <a:alphaModFix/>
          </a:blip>
          <a:srcRect b="0" l="2139" r="7591" t="0"/>
          <a:stretch/>
        </p:blipFill>
        <p:spPr>
          <a:xfrm>
            <a:off x="4978000" y="150200"/>
            <a:ext cx="4085249" cy="3520625"/>
          </a:xfrm>
          <a:prstGeom prst="rect">
            <a:avLst/>
          </a:prstGeom>
          <a:noFill/>
          <a:ln>
            <a:noFill/>
          </a:ln>
        </p:spPr>
      </p:pic>
      <p:pic>
        <p:nvPicPr>
          <p:cNvPr id="211" name="Google Shape;211;p28"/>
          <p:cNvPicPr preferRelativeResize="0"/>
          <p:nvPr/>
        </p:nvPicPr>
        <p:blipFill rotWithShape="1">
          <a:blip r:embed="rId6">
            <a:alphaModFix/>
          </a:blip>
          <a:srcRect b="0" l="0" r="0" t="21235"/>
          <a:stretch/>
        </p:blipFill>
        <p:spPr>
          <a:xfrm>
            <a:off x="29650" y="150200"/>
            <a:ext cx="4884488" cy="3637125"/>
          </a:xfrm>
          <a:prstGeom prst="rect">
            <a:avLst/>
          </a:prstGeom>
          <a:noFill/>
          <a:ln>
            <a:noFill/>
          </a:ln>
        </p:spPr>
      </p:pic>
      <p:sp>
        <p:nvSpPr>
          <p:cNvPr id="212" name="Google Shape;212;p28"/>
          <p:cNvSpPr/>
          <p:nvPr/>
        </p:nvSpPr>
        <p:spPr>
          <a:xfrm>
            <a:off x="744800" y="1330425"/>
            <a:ext cx="3628500" cy="267300"/>
          </a:xfrm>
          <a:prstGeom prst="rect">
            <a:avLst/>
          </a:prstGeom>
          <a:noFill/>
          <a:ln cap="flat" cmpd="sng" w="19050">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cxnSp>
        <p:nvCxnSpPr>
          <p:cNvPr id="213" name="Google Shape;213;p28"/>
          <p:cNvCxnSpPr/>
          <p:nvPr/>
        </p:nvCxnSpPr>
        <p:spPr>
          <a:xfrm>
            <a:off x="331050" y="1464075"/>
            <a:ext cx="362700" cy="0"/>
          </a:xfrm>
          <a:prstGeom prst="straightConnector1">
            <a:avLst/>
          </a:prstGeom>
          <a:noFill/>
          <a:ln cap="flat" cmpd="sng" w="28575">
            <a:solidFill>
              <a:srgbClr val="FF0000"/>
            </a:solidFill>
            <a:prstDash val="solid"/>
            <a:round/>
            <a:headEnd len="med" w="med" type="none"/>
            <a:tailEnd len="med" w="med" type="triangle"/>
          </a:ln>
        </p:spPr>
      </p:cxn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