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5" r:id="rId8"/>
    <p:sldId id="258" r:id="rId9"/>
    <p:sldId id="259"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68A1DD1-1848-4CF8-82D7-6D855E73C51E}" type="datetimeFigureOut">
              <a:rPr lang="en-US" smtClean="0"/>
              <a:t>8/31/2022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3484723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8A1DD1-1848-4CF8-82D7-6D855E73C51E}" type="datetimeFigureOut">
              <a:rPr lang="en-US" smtClean="0"/>
              <a:t>8/31/2022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3097464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8A1DD1-1848-4CF8-82D7-6D855E73C51E}" type="datetimeFigureOut">
              <a:rPr lang="en-US" smtClean="0"/>
              <a:t>8/31/2022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1657540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8A1DD1-1848-4CF8-82D7-6D855E73C51E}" type="datetimeFigureOut">
              <a:rPr lang="en-US" smtClean="0"/>
              <a:t>8/31/2022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1921053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68A1DD1-1848-4CF8-82D7-6D855E73C51E}" type="datetimeFigureOut">
              <a:rPr lang="en-US" smtClean="0"/>
              <a:t>8/31/2022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2915101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68A1DD1-1848-4CF8-82D7-6D855E73C51E}" type="datetimeFigureOut">
              <a:rPr lang="en-US" smtClean="0"/>
              <a:t>8/31/2022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965588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8A1DD1-1848-4CF8-82D7-6D855E73C51E}" type="datetimeFigureOut">
              <a:rPr lang="en-US" smtClean="0"/>
              <a:t>8/31/2022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22200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8A1DD1-1848-4CF8-82D7-6D855E73C51E}" type="datetimeFigureOut">
              <a:rPr lang="en-US" smtClean="0"/>
              <a:t>8/31/2022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3307777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8A1DD1-1848-4CF8-82D7-6D855E73C51E}" type="datetimeFigureOut">
              <a:rPr lang="en-US" smtClean="0"/>
              <a:t>8/31/2022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1519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8A1DD1-1848-4CF8-82D7-6D855E73C51E}" type="datetimeFigureOut">
              <a:rPr lang="en-US" smtClean="0"/>
              <a:t>8/31/2022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3886686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8A1DD1-1848-4CF8-82D7-6D855E73C51E}" type="datetimeFigureOut">
              <a:rPr lang="en-US" smtClean="0"/>
              <a:t>8/31/2022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F24E7-0879-47CC-BC89-1E63E80B47A4}" type="slidenum">
              <a:rPr lang="en-US" smtClean="0"/>
              <a:t>‹#›</a:t>
            </a:fld>
            <a:endParaRPr lang="en-US"/>
          </a:p>
        </p:txBody>
      </p:sp>
    </p:spTree>
    <p:extLst>
      <p:ext uri="{BB962C8B-B14F-4D97-AF65-F5344CB8AC3E}">
        <p14:creationId xmlns:p14="http://schemas.microsoft.com/office/powerpoint/2010/main" val="1095671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1DD1-1848-4CF8-82D7-6D855E73C51E}" type="datetimeFigureOut">
              <a:rPr lang="en-US" smtClean="0"/>
              <a:t>8/31/2022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FF24E7-0879-47CC-BC89-1E63E80B47A4}" type="slidenum">
              <a:rPr lang="en-US" smtClean="0"/>
              <a:t>‹#›</a:t>
            </a:fld>
            <a:endParaRPr lang="en-US"/>
          </a:p>
        </p:txBody>
      </p:sp>
    </p:spTree>
    <p:extLst>
      <p:ext uri="{BB962C8B-B14F-4D97-AF65-F5344CB8AC3E}">
        <p14:creationId xmlns:p14="http://schemas.microsoft.com/office/powerpoint/2010/main" val="28397952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7498" y="2431000"/>
            <a:ext cx="9144000" cy="2387600"/>
          </a:xfrm>
        </p:spPr>
        <p:txBody>
          <a:bodyPr/>
          <a:lstStyle/>
          <a:p>
            <a:r>
              <a:rPr lang="en-US" dirty="0" smtClean="0">
                <a:latin typeface="Arial Black" panose="020B0A04020102020204" pitchFamily="34" charset="0"/>
              </a:rPr>
              <a:t>Board </a:t>
            </a:r>
            <a:r>
              <a:rPr lang="en-US" dirty="0" smtClean="0">
                <a:latin typeface="Arial Black" panose="020B0A04020102020204" pitchFamily="34" charset="0"/>
              </a:rPr>
              <a:t>Presentation</a:t>
            </a:r>
            <a:endParaRPr lang="en-US" dirty="0">
              <a:latin typeface="Arial Black" panose="020B0A04020102020204" pitchFamily="34" charset="0"/>
            </a:endParaRPr>
          </a:p>
        </p:txBody>
      </p:sp>
      <p:sp>
        <p:nvSpPr>
          <p:cNvPr id="3" name="Subtitle 2"/>
          <p:cNvSpPr>
            <a:spLocks noGrp="1"/>
          </p:cNvSpPr>
          <p:nvPr>
            <p:ph type="subTitle" idx="1"/>
          </p:nvPr>
        </p:nvSpPr>
        <p:spPr>
          <a:xfrm>
            <a:off x="1174919" y="4818600"/>
            <a:ext cx="9144000" cy="1655762"/>
          </a:xfrm>
        </p:spPr>
        <p:txBody>
          <a:bodyPr>
            <a:normAutofit/>
          </a:bodyPr>
          <a:lstStyle/>
          <a:p>
            <a:r>
              <a:rPr lang="en-US" sz="5400" dirty="0" smtClean="0"/>
              <a:t> 2022-2023</a:t>
            </a:r>
            <a:endParaRPr lang="en-US" sz="5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7368" y="0"/>
            <a:ext cx="4854970" cy="3773980"/>
          </a:xfrm>
          <a:prstGeom prst="rect">
            <a:avLst/>
          </a:prstGeom>
        </p:spPr>
      </p:pic>
    </p:spTree>
    <p:extLst>
      <p:ext uri="{BB962C8B-B14F-4D97-AF65-F5344CB8AC3E}">
        <p14:creationId xmlns:p14="http://schemas.microsoft.com/office/powerpoint/2010/main" val="2866031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School Culture</a:t>
            </a:r>
            <a:endParaRPr lang="en-US" dirty="0"/>
          </a:p>
        </p:txBody>
      </p:sp>
      <p:sp>
        <p:nvSpPr>
          <p:cNvPr id="3" name="Content Placeholder 2"/>
          <p:cNvSpPr>
            <a:spLocks noGrp="1"/>
          </p:cNvSpPr>
          <p:nvPr>
            <p:ph idx="1"/>
          </p:nvPr>
        </p:nvSpPr>
        <p:spPr/>
        <p:txBody>
          <a:bodyPr>
            <a:normAutofit/>
          </a:bodyPr>
          <a:lstStyle/>
          <a:p>
            <a:r>
              <a:rPr lang="en-US" dirty="0" smtClean="0"/>
              <a:t>Whole Child Development</a:t>
            </a:r>
          </a:p>
          <a:p>
            <a:pPr lvl="1"/>
            <a:r>
              <a:rPr lang="en-US" sz="1400" dirty="0" smtClean="0"/>
              <a:t>Meet weekly to discuss student needs academically, emotionally and behaviorally.</a:t>
            </a:r>
          </a:p>
          <a:p>
            <a:pPr lvl="1"/>
            <a:r>
              <a:rPr lang="en-US" sz="1400" dirty="0" smtClean="0"/>
              <a:t>If students need support, we give it or find it for them.</a:t>
            </a:r>
          </a:p>
          <a:p>
            <a:pPr lvl="1"/>
            <a:r>
              <a:rPr lang="en-US" sz="1400" dirty="0" smtClean="0"/>
              <a:t>Staff go above and beyond by learning as much as we can about each student so we have a better understanding of their needs. </a:t>
            </a:r>
          </a:p>
          <a:p>
            <a:pPr lvl="1"/>
            <a:r>
              <a:rPr lang="en-US" sz="1400" dirty="0" smtClean="0"/>
              <a:t>We do a lot more than teaching, we model, show caring and concern for each individual who comes through our doors. </a:t>
            </a:r>
          </a:p>
          <a:p>
            <a:r>
              <a:rPr lang="en-US" dirty="0" smtClean="0"/>
              <a:t>Safe and Civil Schools and Positive </a:t>
            </a:r>
            <a:r>
              <a:rPr lang="en-US" dirty="0"/>
              <a:t>S</a:t>
            </a:r>
            <a:r>
              <a:rPr lang="en-US" dirty="0" smtClean="0"/>
              <a:t>chool Culture</a:t>
            </a:r>
          </a:p>
          <a:p>
            <a:pPr lvl="1"/>
            <a:r>
              <a:rPr lang="en-US" sz="1400" dirty="0" smtClean="0"/>
              <a:t>The entire staff had foundations training as well as </a:t>
            </a:r>
            <a:r>
              <a:rPr lang="en-US" sz="1400" b="1" i="1" u="sng" dirty="0" smtClean="0"/>
              <a:t>Capturing Kids Heart Excel Model</a:t>
            </a:r>
            <a:r>
              <a:rPr lang="en-US" sz="1400" dirty="0" smtClean="0"/>
              <a:t> professional development in SEL. We know it is important and we will continue to build utilizing strategies learned through the Larry Bell professional development, particularly UNRAAVEL strategy.</a:t>
            </a:r>
          </a:p>
          <a:p>
            <a:pPr lvl="1"/>
            <a:r>
              <a:rPr lang="en-US" sz="1400" dirty="0" smtClean="0"/>
              <a:t>Our behavior data has decreased over the past year</a:t>
            </a:r>
            <a:r>
              <a:rPr lang="en-US" sz="1400" dirty="0"/>
              <a:t>;</a:t>
            </a:r>
            <a:r>
              <a:rPr lang="en-US" sz="1400" dirty="0" smtClean="0"/>
              <a:t> but as mentioned earlier, we meet regularly to discuss individual needs of students. We attempt to stop negative behaviors in their tracks. </a:t>
            </a:r>
          </a:p>
          <a:p>
            <a:pPr lvl="1"/>
            <a:r>
              <a:rPr lang="en-US" sz="1400" dirty="0" smtClean="0"/>
              <a:t>Our staff goes the extra mile to </a:t>
            </a:r>
            <a:r>
              <a:rPr lang="en-US" sz="1400" b="1" i="1" u="sng" dirty="0" smtClean="0"/>
              <a:t>Grow Positive Teacher Student Interactions</a:t>
            </a:r>
            <a:r>
              <a:rPr lang="en-US" sz="1400" dirty="0" smtClean="0"/>
              <a:t>. Our students feel safe and connected here at TLC. </a:t>
            </a:r>
          </a:p>
          <a:p>
            <a:pPr lvl="1"/>
            <a:r>
              <a:rPr lang="en-US" sz="1400" dirty="0" smtClean="0"/>
              <a:t>A positive culture and climate starts with the steadiness and stability of the staff. We have an experienced Staff that is diverse. We work as a team and as most of you know, </a:t>
            </a:r>
            <a:r>
              <a:rPr lang="en-US" sz="1400" b="1" u="sng" dirty="0" smtClean="0"/>
              <a:t>Team Work Makes the Dream Work!!!!! </a:t>
            </a:r>
          </a:p>
          <a:p>
            <a:pPr lvl="1"/>
            <a:r>
              <a:rPr lang="en-US" sz="1400" dirty="0" smtClean="0"/>
              <a:t>Our staff is a Team that is supportive and will help anyone, including colleagues, with whatever they need. </a:t>
            </a:r>
          </a:p>
          <a:p>
            <a:pPr lvl="1"/>
            <a:endParaRPr lang="en-US" sz="1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1228730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Collaboration/PLC</a:t>
            </a:r>
            <a:endParaRPr lang="en-US" dirty="0"/>
          </a:p>
        </p:txBody>
      </p:sp>
      <p:sp>
        <p:nvSpPr>
          <p:cNvPr id="3" name="Content Placeholder 2"/>
          <p:cNvSpPr>
            <a:spLocks noGrp="1"/>
          </p:cNvSpPr>
          <p:nvPr>
            <p:ph idx="1"/>
          </p:nvPr>
        </p:nvSpPr>
        <p:spPr/>
        <p:txBody>
          <a:bodyPr>
            <a:normAutofit/>
          </a:bodyPr>
          <a:lstStyle/>
          <a:p>
            <a:r>
              <a:rPr lang="en-US" sz="2400" dirty="0" smtClean="0"/>
              <a:t>One of the first things I did after receiving the position, I invited the MS &amp; HS up for an informal lunch to build a stronger relationship &amp; to hear their concerns</a:t>
            </a:r>
          </a:p>
          <a:p>
            <a:r>
              <a:rPr lang="en-US" sz="2400" dirty="0" smtClean="0"/>
              <a:t> Mr. Turner &amp; I are working well together</a:t>
            </a:r>
            <a:r>
              <a:rPr lang="en-US" sz="2400" dirty="0"/>
              <a:t> </a:t>
            </a:r>
            <a:r>
              <a:rPr lang="en-US" sz="2400" dirty="0" smtClean="0"/>
              <a:t>for the benefit of our students</a:t>
            </a:r>
          </a:p>
          <a:p>
            <a:r>
              <a:rPr lang="en-US" sz="2400" dirty="0" smtClean="0"/>
              <a:t>We will have a collaboration with the middle school staff in several topics @ PLC work with his team</a:t>
            </a:r>
          </a:p>
          <a:p>
            <a:pPr lvl="1"/>
            <a:r>
              <a:rPr lang="en-US" sz="1800" dirty="0" smtClean="0"/>
              <a:t>We will continue to give KPRE like test every 6 weeks to all students.</a:t>
            </a:r>
          </a:p>
          <a:p>
            <a:pPr lvl="1"/>
            <a:r>
              <a:rPr lang="en-US" sz="1800" dirty="0"/>
              <a:t>We will continue </a:t>
            </a:r>
            <a:r>
              <a:rPr lang="en-US" sz="1800" dirty="0" smtClean="0"/>
              <a:t>to worked as a group to analyze data.</a:t>
            </a:r>
          </a:p>
          <a:p>
            <a:r>
              <a:rPr lang="en-US" sz="2400" dirty="0" smtClean="0"/>
              <a:t>Our goal is to get back to Make Things Make Sense &amp; Achieve Excellence Together.</a:t>
            </a:r>
          </a:p>
          <a:p>
            <a:r>
              <a:rPr lang="en-US" sz="2400" dirty="0" smtClean="0"/>
              <a:t>We will be have a Positive Deposit Parent Night (PDPN)</a:t>
            </a:r>
          </a:p>
          <a:p>
            <a:endParaRPr lang="en-US" sz="2400" dirty="0" smtClean="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199784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Teacher Retention</a:t>
            </a:r>
            <a:endParaRPr lang="en-US" dirty="0"/>
          </a:p>
        </p:txBody>
      </p:sp>
      <p:sp>
        <p:nvSpPr>
          <p:cNvPr id="3" name="Content Placeholder 2"/>
          <p:cNvSpPr>
            <a:spLocks noGrp="1"/>
          </p:cNvSpPr>
          <p:nvPr>
            <p:ph idx="1"/>
          </p:nvPr>
        </p:nvSpPr>
        <p:spPr/>
        <p:txBody>
          <a:bodyPr>
            <a:normAutofit/>
          </a:bodyPr>
          <a:lstStyle/>
          <a:p>
            <a:r>
              <a:rPr lang="en-US" sz="2000" dirty="0" smtClean="0"/>
              <a:t>Staff stay because they know what they are doing is making a bigger impact on students who have been labeled negatively due to their behavior, academic status, or attendance.</a:t>
            </a:r>
          </a:p>
          <a:p>
            <a:r>
              <a:rPr lang="en-US" sz="2000" dirty="0" smtClean="0"/>
              <a:t>Alternative Educators love to work with this population. Our numbers are very impressive! The total number of years for our staff: 300+ years just in Alternative Education. </a:t>
            </a:r>
          </a:p>
          <a:p>
            <a:r>
              <a:rPr lang="en-US" sz="2000" dirty="0" smtClean="0"/>
              <a:t> Below are what some of our staff members said about why they like working at the alternative school:</a:t>
            </a:r>
          </a:p>
          <a:p>
            <a:pPr lvl="1"/>
            <a:r>
              <a:rPr lang="en-US" sz="1400" dirty="0" smtClean="0"/>
              <a:t>“I like working with the underserved population that can really benefit from the extra support that we provide at TLC, and I like having coworkers who feel the same way.”</a:t>
            </a:r>
          </a:p>
          <a:p>
            <a:pPr lvl="1"/>
            <a:r>
              <a:rPr lang="en-US" sz="1400" dirty="0" smtClean="0"/>
              <a:t>“I like working at TLC because we have a student friendly staff that promotes a positive learning environment. Teachers and administrators are willing to take extra steps to promote student success.”</a:t>
            </a:r>
          </a:p>
          <a:p>
            <a:pPr lvl="1"/>
            <a:r>
              <a:rPr lang="en-US" sz="1400" dirty="0" smtClean="0"/>
              <a:t>“Knowing that we are their advocates and “personal Cheerleaders” brightens my day, especially when I see their confidence grow.”  </a:t>
            </a:r>
          </a:p>
          <a:p>
            <a:pPr lvl="1"/>
            <a:r>
              <a:rPr lang="en-US" sz="1400" dirty="0" smtClean="0"/>
              <a:t>“I work at TLC because I feel like my work and guidance has a purpose. I can be a role model for our students and demonstrate patience and consistency that is needed to work with our clientele.” </a:t>
            </a:r>
          </a:p>
          <a:p>
            <a:pPr lvl="1"/>
            <a:r>
              <a:rPr lang="en-US" sz="1400" dirty="0" smtClean="0"/>
              <a:t>“I enjoy working at </a:t>
            </a:r>
            <a:r>
              <a:rPr lang="en-US" sz="1400" dirty="0"/>
              <a:t>T</a:t>
            </a:r>
            <a:r>
              <a:rPr lang="en-US" sz="1400" dirty="0" smtClean="0"/>
              <a:t>LC because we all have the kids’ best interests at heart. We rely upon the strengths of and relationships between individuals to elevate our programs.”</a:t>
            </a:r>
            <a:endParaRPr lang="en-US" sz="1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549004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Professional Development</a:t>
            </a:r>
            <a:endParaRPr lang="en-US" dirty="0"/>
          </a:p>
        </p:txBody>
      </p:sp>
      <p:sp>
        <p:nvSpPr>
          <p:cNvPr id="3" name="Content Placeholder 2"/>
          <p:cNvSpPr>
            <a:spLocks noGrp="1"/>
          </p:cNvSpPr>
          <p:nvPr>
            <p:ph idx="1"/>
          </p:nvPr>
        </p:nvSpPr>
        <p:spPr/>
        <p:txBody>
          <a:bodyPr>
            <a:normAutofit/>
          </a:bodyPr>
          <a:lstStyle/>
          <a:p>
            <a:r>
              <a:rPr lang="en-US" sz="1800" dirty="0" smtClean="0"/>
              <a:t>Feedback on this year’s PD:</a:t>
            </a:r>
          </a:p>
          <a:p>
            <a:pPr lvl="1"/>
            <a:r>
              <a:rPr lang="en-US" sz="1400" dirty="0" smtClean="0"/>
              <a:t>I thought the Explicit Instruction PD was one of the best I attended. It offered a lot of practical and applicable practices. Sometimes PD can seem a bit redundant or abstract, but I thought the explicit instruction PD gave me solid ideas and inspiration. I like when trainings give me clear, concrete skills or ideas that I can work into my lessons/classrooms.</a:t>
            </a:r>
          </a:p>
          <a:p>
            <a:pPr lvl="1"/>
            <a:r>
              <a:rPr lang="en-US" sz="1400" dirty="0" smtClean="0"/>
              <a:t>The PD we attended this year was helpful in providing different approaches to handling emotion, academic and behavioral problems. </a:t>
            </a:r>
          </a:p>
          <a:p>
            <a:pPr lvl="1"/>
            <a:r>
              <a:rPr lang="en-US" sz="1400" dirty="0" smtClean="0"/>
              <a:t>I would like to see more technology training on the new equipment. </a:t>
            </a:r>
          </a:p>
          <a:p>
            <a:pPr lvl="1"/>
            <a:r>
              <a:rPr lang="en-US" sz="1400" dirty="0" smtClean="0"/>
              <a:t>ALICE training is so important! I would also like to hear more inspirational speakers.</a:t>
            </a:r>
          </a:p>
          <a:p>
            <a:pPr lvl="1"/>
            <a:r>
              <a:rPr lang="en-US" sz="1400" dirty="0" smtClean="0"/>
              <a:t>I thought the first session of Explicit Training was very beneficial. Really just the emphasis on clarity and repetition during instruction is huge. Getting students vocal is very important. As well as the idea of “I do”, “We do”, “You do”. I would still like to see more training on the very specific methodology material that I might cover in class. I had training a few years ago the really gave me a lot of specific ideas on materials and strategies.</a:t>
            </a:r>
          </a:p>
          <a:p>
            <a:pPr lvl="1"/>
            <a:r>
              <a:rPr lang="en-US" sz="1400" dirty="0" smtClean="0"/>
              <a:t>Suggestion: SEL for students. Improvements: Not applicable – the training offerings have been strongly aligned with what we’re working on and trying to accomplish. </a:t>
            </a:r>
          </a:p>
          <a:p>
            <a:pPr lvl="1"/>
            <a:r>
              <a:rPr lang="en-US" sz="1400" dirty="0" smtClean="0"/>
              <a:t>I learned a lot during Safe Crisis Management and Foundations. I’d like more training on unit plans and special education paperwork. </a:t>
            </a:r>
          </a:p>
          <a:p>
            <a:r>
              <a:rPr lang="en-US" sz="1800" dirty="0" smtClean="0"/>
              <a:t>How will implementation be monitored?</a:t>
            </a:r>
          </a:p>
          <a:p>
            <a:pPr lvl="1"/>
            <a:r>
              <a:rPr lang="en-US" sz="1400" dirty="0" smtClean="0"/>
              <a:t>Monitoring will happen via lesson plans, Foundation meetings and various data (Academic, attendance and behavioral)</a:t>
            </a:r>
          </a:p>
          <a:p>
            <a:endParaRPr lang="en-US" sz="1800" dirty="0" smtClean="0"/>
          </a:p>
          <a:p>
            <a:pPr lvl="1"/>
            <a:endParaRPr lang="en-US" sz="1400" dirty="0" smtClean="0"/>
          </a:p>
          <a:p>
            <a:pPr lvl="1"/>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4189187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Curriculum</a:t>
            </a:r>
            <a:endParaRPr lang="en-US" dirty="0"/>
          </a:p>
        </p:txBody>
      </p:sp>
      <p:sp>
        <p:nvSpPr>
          <p:cNvPr id="3" name="Content Placeholder 2"/>
          <p:cNvSpPr>
            <a:spLocks noGrp="1"/>
          </p:cNvSpPr>
          <p:nvPr>
            <p:ph idx="1"/>
          </p:nvPr>
        </p:nvSpPr>
        <p:spPr/>
        <p:txBody>
          <a:bodyPr>
            <a:normAutofit lnSpcReduction="10000"/>
          </a:bodyPr>
          <a:lstStyle/>
          <a:p>
            <a:r>
              <a:rPr lang="en-US" dirty="0" smtClean="0"/>
              <a:t>Development:</a:t>
            </a:r>
          </a:p>
          <a:p>
            <a:pPr lvl="1"/>
            <a:r>
              <a:rPr lang="en-US" sz="2000" dirty="0" smtClean="0"/>
              <a:t>Our certified staff members participated in the development of the curriculum along with the other teachers in the district.</a:t>
            </a:r>
          </a:p>
          <a:p>
            <a:pPr lvl="1"/>
            <a:endParaRPr lang="en-US" sz="2000" dirty="0" smtClean="0"/>
          </a:p>
          <a:p>
            <a:r>
              <a:rPr lang="en-US" dirty="0" smtClean="0"/>
              <a:t>Implementation:</a:t>
            </a:r>
          </a:p>
          <a:p>
            <a:pPr lvl="1"/>
            <a:r>
              <a:rPr lang="en-US" sz="2000" dirty="0" smtClean="0"/>
              <a:t>This is an area we will be working on throughout the school year. We have multiple grade levels in each classroom. </a:t>
            </a:r>
          </a:p>
          <a:p>
            <a:pPr lvl="1"/>
            <a:r>
              <a:rPr lang="en-US" sz="2000" dirty="0" smtClean="0"/>
              <a:t>Staff are working hard to ensure our students are working at high levels. </a:t>
            </a:r>
          </a:p>
          <a:p>
            <a:pPr lvl="1"/>
            <a:r>
              <a:rPr lang="en-US" sz="2000" dirty="0" smtClean="0"/>
              <a:t>Lesson plans will be checked weekly for priority standards and the use of explicate instruction.</a:t>
            </a:r>
          </a:p>
          <a:p>
            <a:pPr lvl="1"/>
            <a:r>
              <a:rPr lang="en-US" sz="2000" dirty="0" smtClean="0"/>
              <a:t>Incorporating </a:t>
            </a:r>
            <a:r>
              <a:rPr lang="en-US" sz="2000" dirty="0" err="1" smtClean="0"/>
              <a:t>Edgenuity</a:t>
            </a:r>
            <a:r>
              <a:rPr lang="en-US" sz="2000" dirty="0" smtClean="0"/>
              <a:t> and career based studies as well as other digital assets to create seamless transition back to HHS &amp; HMS online and traditional learning environments for our students.</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1788161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Technology</a:t>
            </a:r>
            <a:endParaRPr lang="en-US" dirty="0"/>
          </a:p>
        </p:txBody>
      </p:sp>
      <p:sp>
        <p:nvSpPr>
          <p:cNvPr id="3" name="Content Placeholder 2"/>
          <p:cNvSpPr>
            <a:spLocks noGrp="1"/>
          </p:cNvSpPr>
          <p:nvPr>
            <p:ph idx="1"/>
          </p:nvPr>
        </p:nvSpPr>
        <p:spPr/>
        <p:txBody>
          <a:bodyPr/>
          <a:lstStyle/>
          <a:p>
            <a:r>
              <a:rPr lang="en-US" dirty="0" smtClean="0"/>
              <a:t>Using technology to enhance learning:</a:t>
            </a:r>
          </a:p>
          <a:p>
            <a:pPr lvl="1"/>
            <a:r>
              <a:rPr lang="en-US" sz="2000" dirty="0" smtClean="0"/>
              <a:t>Using the remote camera and Clever to enhance lessons, Interventions and RTI.</a:t>
            </a:r>
          </a:p>
          <a:p>
            <a:pPr lvl="1"/>
            <a:r>
              <a:rPr lang="en-US" sz="2000" dirty="0" smtClean="0"/>
              <a:t>The new televisions we were able to purchase with our ESSER funds are great, but we are still in the learning process with them.</a:t>
            </a:r>
          </a:p>
          <a:p>
            <a:pPr lvl="1"/>
            <a:r>
              <a:rPr lang="en-US" sz="2000" dirty="0" smtClean="0"/>
              <a:t>I use prodigy to enhance learning in the classroom. The students enjoy it and can review skills that were taught in person. The use google classroom as an interactive daily notebook.</a:t>
            </a:r>
          </a:p>
          <a:p>
            <a:pPr lvl="1"/>
            <a:r>
              <a:rPr lang="en-US" sz="2000" dirty="0" smtClean="0"/>
              <a:t>The use of technology to present information in front of the class, give students digital assignments  and I make heavy use of google classroom and other online resources to engage students. </a:t>
            </a:r>
          </a:p>
          <a:p>
            <a:pPr lvl="1"/>
            <a:r>
              <a:rPr lang="en-US" sz="2000" dirty="0" smtClean="0"/>
              <a:t>Last year we moved into full technology. The staff has stepped up and is using the technology to enhance learning in the classrooms. </a:t>
            </a:r>
            <a:endParaRPr lang="en-US" sz="2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1675846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Information</a:t>
            </a:r>
            <a:endParaRPr lang="en-US" dirty="0"/>
          </a:p>
        </p:txBody>
      </p:sp>
      <p:sp>
        <p:nvSpPr>
          <p:cNvPr id="3" name="Content Placeholder 2"/>
          <p:cNvSpPr>
            <a:spLocks noGrp="1"/>
          </p:cNvSpPr>
          <p:nvPr>
            <p:ph idx="1"/>
          </p:nvPr>
        </p:nvSpPr>
        <p:spPr/>
        <p:txBody>
          <a:bodyPr>
            <a:normAutofit/>
          </a:bodyPr>
          <a:lstStyle/>
          <a:p>
            <a:r>
              <a:rPr lang="en-US" dirty="0" smtClean="0"/>
              <a:t>Areas of growth:</a:t>
            </a:r>
          </a:p>
          <a:p>
            <a:pPr lvl="1"/>
            <a:r>
              <a:rPr lang="en-US" dirty="0" smtClean="0"/>
              <a:t>Developing a Clear Scorecard to show student growth</a:t>
            </a:r>
          </a:p>
          <a:p>
            <a:pPr lvl="1"/>
            <a:r>
              <a:rPr lang="en-US" dirty="0" smtClean="0"/>
              <a:t>PLCs-concrete assessment tools to use</a:t>
            </a:r>
          </a:p>
          <a:p>
            <a:pPr lvl="1"/>
            <a:r>
              <a:rPr lang="en-US" dirty="0" smtClean="0"/>
              <a:t>RTI</a:t>
            </a:r>
          </a:p>
          <a:p>
            <a:pPr lvl="1"/>
            <a:r>
              <a:rPr lang="en-US" dirty="0" smtClean="0"/>
              <a:t>SEL – program </a:t>
            </a:r>
          </a:p>
          <a:p>
            <a:pPr lvl="1"/>
            <a:endParaRPr lang="en-US" dirty="0" smtClean="0"/>
          </a:p>
          <a:p>
            <a:pPr lvl="1"/>
            <a:endParaRPr lang="en-US" dirty="0" smtClean="0"/>
          </a:p>
          <a:p>
            <a:endParaRPr lang="en-US" dirty="0" smtClean="0"/>
          </a:p>
          <a:p>
            <a:pPr lvl="1"/>
            <a:endParaRPr lang="en-US" dirty="0"/>
          </a:p>
          <a:p>
            <a:pPr lvl="1"/>
            <a:endParaRPr lang="en-US" dirty="0" smtClean="0"/>
          </a:p>
          <a:p>
            <a:pPr lvl="1"/>
            <a:endParaRPr lang="en-US" dirty="0" smtClean="0"/>
          </a:p>
          <a:p>
            <a:endParaRPr lang="en-US" dirty="0" smtClean="0"/>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122812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a:t>
            </a:r>
            <a:r>
              <a:rPr lang="en-US" dirty="0"/>
              <a:t>I</a:t>
            </a:r>
            <a:r>
              <a:rPr lang="en-US" dirty="0" smtClean="0"/>
              <a:t>nformation </a:t>
            </a:r>
            <a:endParaRPr lang="en-US" dirty="0"/>
          </a:p>
        </p:txBody>
      </p:sp>
      <p:sp>
        <p:nvSpPr>
          <p:cNvPr id="3" name="Content Placeholder 2"/>
          <p:cNvSpPr>
            <a:spLocks noGrp="1"/>
          </p:cNvSpPr>
          <p:nvPr>
            <p:ph idx="1"/>
          </p:nvPr>
        </p:nvSpPr>
        <p:spPr/>
        <p:txBody>
          <a:bodyPr>
            <a:normAutofit/>
          </a:bodyPr>
          <a:lstStyle/>
          <a:p>
            <a:r>
              <a:rPr lang="en-US" dirty="0" smtClean="0"/>
              <a:t>What we do well:</a:t>
            </a:r>
          </a:p>
          <a:p>
            <a:pPr lvl="1"/>
            <a:r>
              <a:rPr lang="en-US" dirty="0" smtClean="0"/>
              <a:t>We meet the students, parents and families where they are and grow them each day, academically, behaviorally and emotionally.</a:t>
            </a:r>
          </a:p>
          <a:p>
            <a:pPr lvl="1"/>
            <a:r>
              <a:rPr lang="en-US" dirty="0" smtClean="0"/>
              <a:t>Our goal is to inspire our students to reach their potential with daily feedback.</a:t>
            </a:r>
          </a:p>
          <a:p>
            <a:r>
              <a:rPr lang="en-US" dirty="0" smtClean="0"/>
              <a:t>Promoting our school:</a:t>
            </a:r>
          </a:p>
          <a:p>
            <a:pPr lvl="1"/>
            <a:r>
              <a:rPr lang="en-US" dirty="0" smtClean="0"/>
              <a:t>We let our work promote our school</a:t>
            </a:r>
          </a:p>
          <a:p>
            <a:pPr lvl="2"/>
            <a:r>
              <a:rPr lang="en-US" dirty="0" smtClean="0"/>
              <a:t>Word of mouth – parent to parent</a:t>
            </a:r>
          </a:p>
          <a:p>
            <a:pPr lvl="2"/>
            <a:r>
              <a:rPr lang="en-US" dirty="0" smtClean="0"/>
              <a:t>Students find us from years ago and thank us for helping them</a:t>
            </a:r>
          </a:p>
          <a:p>
            <a:pPr lvl="2"/>
            <a:r>
              <a:rPr lang="en-US" dirty="0" smtClean="0"/>
              <a:t>We work with outside agencies to help our students improve.</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2271705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Story, the END…….</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What are you most proud of in our school?</a:t>
            </a:r>
          </a:p>
          <a:p>
            <a:pPr lvl="1"/>
            <a:r>
              <a:rPr lang="en-US" sz="1500" dirty="0" smtClean="0"/>
              <a:t>Our staff members go above and beyond </a:t>
            </a:r>
            <a:r>
              <a:rPr lang="en-US" sz="1500" b="1" dirty="0" smtClean="0"/>
              <a:t>Everyday</a:t>
            </a:r>
            <a:r>
              <a:rPr lang="en-US" sz="1500" dirty="0" smtClean="0"/>
              <a:t>.</a:t>
            </a:r>
          </a:p>
          <a:p>
            <a:pPr lvl="1"/>
            <a:r>
              <a:rPr lang="en-US" sz="1500" dirty="0" smtClean="0"/>
              <a:t>Our students receive </a:t>
            </a:r>
            <a:r>
              <a:rPr lang="en-US" sz="1500" b="1" dirty="0" smtClean="0"/>
              <a:t>one on one attention</a:t>
            </a:r>
            <a:r>
              <a:rPr lang="en-US" sz="1500" dirty="0" smtClean="0"/>
              <a:t>. </a:t>
            </a:r>
            <a:r>
              <a:rPr lang="en-US" sz="1500" i="1" u="sng" dirty="0" smtClean="0"/>
              <a:t>All students have an adult connection</a:t>
            </a:r>
            <a:r>
              <a:rPr lang="en-US" sz="1500" dirty="0" smtClean="0"/>
              <a:t>. </a:t>
            </a:r>
          </a:p>
          <a:p>
            <a:pPr lvl="1"/>
            <a:r>
              <a:rPr lang="en-US" sz="1500" dirty="0" smtClean="0"/>
              <a:t>TLC has been a school of distinction for </a:t>
            </a:r>
            <a:r>
              <a:rPr lang="en-US" sz="1500" b="1" dirty="0" smtClean="0"/>
              <a:t>5</a:t>
            </a:r>
            <a:r>
              <a:rPr lang="en-US" sz="1500" dirty="0" smtClean="0"/>
              <a:t> years running.</a:t>
            </a:r>
          </a:p>
          <a:p>
            <a:pPr lvl="1"/>
            <a:r>
              <a:rPr lang="en-US" sz="1500" dirty="0" smtClean="0"/>
              <a:t>Last year we graduated 10 students who would have not graduated otherwise. </a:t>
            </a:r>
            <a:r>
              <a:rPr lang="en-US" sz="1500" b="1" i="1" u="sng" dirty="0" smtClean="0"/>
              <a:t>This year we already have students catching up on credits and a student ready to transition back to the traditional setting</a:t>
            </a:r>
          </a:p>
          <a:p>
            <a:pPr lvl="1"/>
            <a:r>
              <a:rPr lang="en-US" sz="1500" dirty="0" smtClean="0"/>
              <a:t>The many ways we work with students to support them while they’re in our program, but also the </a:t>
            </a:r>
            <a:r>
              <a:rPr lang="en-US" sz="1500" b="1" i="1" u="sng" dirty="0" smtClean="0"/>
              <a:t>relationships</a:t>
            </a:r>
            <a:r>
              <a:rPr lang="en-US" sz="1500" dirty="0" smtClean="0"/>
              <a:t> we create with them that dramatically impacts their lives now and in the future.</a:t>
            </a:r>
          </a:p>
          <a:p>
            <a:pPr lvl="1"/>
            <a:r>
              <a:rPr lang="en-US" sz="1500" dirty="0" smtClean="0"/>
              <a:t>Our </a:t>
            </a:r>
            <a:r>
              <a:rPr lang="en-US" sz="1500" b="1" i="1" u="sng" dirty="0" smtClean="0"/>
              <a:t>students feel comfortable and safe </a:t>
            </a:r>
            <a:r>
              <a:rPr lang="en-US" sz="1500" dirty="0" smtClean="0"/>
              <a:t>here. I know a lot don’t want too leave because TLC is a place where they have finally experience  success. This can be a problem at times, but I am still very proud of that!</a:t>
            </a:r>
          </a:p>
          <a:p>
            <a:pPr lvl="1"/>
            <a:r>
              <a:rPr lang="en-US" sz="1500" dirty="0" smtClean="0"/>
              <a:t>The opportunity to remind our students that the </a:t>
            </a:r>
            <a:r>
              <a:rPr lang="en-US" sz="1500" b="1" i="1" u="sng" dirty="0" smtClean="0"/>
              <a:t>CAN</a:t>
            </a:r>
            <a:r>
              <a:rPr lang="en-US" sz="1500" dirty="0" smtClean="0"/>
              <a:t> change their views about education, as well as “Start Fresh” here when turning their behavior around.</a:t>
            </a:r>
          </a:p>
          <a:p>
            <a:pPr lvl="1"/>
            <a:r>
              <a:rPr lang="en-US" sz="1500" b="1" i="1" u="sng" dirty="0" smtClean="0"/>
              <a:t>The effort we put in our classroom to make it a wonderful place for the students.</a:t>
            </a:r>
          </a:p>
          <a:p>
            <a:pPr lvl="1"/>
            <a:r>
              <a:rPr lang="en-US" sz="1500" dirty="0" smtClean="0"/>
              <a:t>We are proud of the students that have stayed in our program and graduated. Some of these students have overcome difficult situations in their lives and still managed to graduate.</a:t>
            </a:r>
          </a:p>
          <a:p>
            <a:pPr lvl="1"/>
            <a:r>
              <a:rPr lang="en-US" sz="1500" dirty="0" smtClean="0"/>
              <a:t>We are proud of how our school welcomes each student and parent with open arms every day, no matter what may have happened the day before. </a:t>
            </a:r>
            <a:r>
              <a:rPr lang="en-US" sz="1500" b="1" i="1" u="sng" dirty="0" smtClean="0"/>
              <a:t>Everyday is a New Day</a:t>
            </a:r>
            <a:r>
              <a:rPr lang="en-US" sz="1500" dirty="0" smtClean="0"/>
              <a:t>…</a:t>
            </a:r>
          </a:p>
          <a:p>
            <a:pPr lvl="1"/>
            <a:r>
              <a:rPr lang="en-US" sz="1500" dirty="0" smtClean="0"/>
              <a:t>I am proud of the staff especially the 2 new staff members who have jump right end and came on board. No matter what differences or disagreements we might have, we know we are </a:t>
            </a:r>
            <a:r>
              <a:rPr lang="en-US" sz="1500" b="1" i="1" u="sng" dirty="0" smtClean="0"/>
              <a:t>ALL </a:t>
            </a:r>
            <a:r>
              <a:rPr lang="en-US" sz="1500" dirty="0" smtClean="0"/>
              <a:t>here for the students. </a:t>
            </a:r>
            <a:r>
              <a:rPr lang="en-US" sz="1500" b="1" i="1" u="sng" dirty="0" smtClean="0"/>
              <a:t>They are what matters</a:t>
            </a:r>
            <a:r>
              <a:rPr lang="en-US" sz="1500" dirty="0" smtClean="0"/>
              <a:t> to each and everyone of us. This is Our Story.</a:t>
            </a:r>
          </a:p>
          <a:p>
            <a:pPr lvl="1"/>
            <a:endParaRPr lang="en-US" sz="1500" dirty="0" smtClean="0"/>
          </a:p>
          <a:p>
            <a:pPr lvl="1"/>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88249" y="124213"/>
            <a:ext cx="1540514" cy="1197509"/>
          </a:xfrm>
          <a:prstGeom prst="rect">
            <a:avLst/>
          </a:prstGeom>
        </p:spPr>
      </p:pic>
    </p:spTree>
    <p:extLst>
      <p:ext uri="{BB962C8B-B14F-4D97-AF65-F5344CB8AC3E}">
        <p14:creationId xmlns:p14="http://schemas.microsoft.com/office/powerpoint/2010/main" val="3267863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7861</TotalTime>
  <Words>1618</Words>
  <Application>Microsoft Office PowerPoint</Application>
  <PresentationFormat>Widescreen</PresentationFormat>
  <Paragraphs>93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Black</vt:lpstr>
      <vt:lpstr>Calibri</vt:lpstr>
      <vt:lpstr>Calibri Light</vt:lpstr>
      <vt:lpstr>Office Theme</vt:lpstr>
      <vt:lpstr>Board Presentation</vt:lpstr>
      <vt:lpstr>School Culture</vt:lpstr>
      <vt:lpstr>Collaboration/PLC</vt:lpstr>
      <vt:lpstr>Teacher Retention</vt:lpstr>
      <vt:lpstr>Professional Development</vt:lpstr>
      <vt:lpstr>Curriculum</vt:lpstr>
      <vt:lpstr>Technology</vt:lpstr>
      <vt:lpstr>General Information</vt:lpstr>
      <vt:lpstr>General Information </vt:lpstr>
      <vt:lpstr>Our Story, 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TLC Board Presentation</dc:title>
  <dc:creator>Duffy, Lorie - Principal, TLC</dc:creator>
  <cp:lastModifiedBy>Egan, Becky - Secretary, Central Office</cp:lastModifiedBy>
  <cp:revision>38</cp:revision>
  <dcterms:created xsi:type="dcterms:W3CDTF">2021-08-25T13:35:29Z</dcterms:created>
  <dcterms:modified xsi:type="dcterms:W3CDTF">2022-08-31T18:01:58Z</dcterms:modified>
</cp:coreProperties>
</file>