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explosion val="7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dLbls>
            <c:dLbl>
              <c:idx val="0"/>
              <c:layout>
                <c:manualLayout>
                  <c:x val="0.16742683008019629"/>
                  <c:y val="0.120688888130171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75552E7-963D-4678-AB92-9D44464CB218}" type="CATEGORYNAME">
                      <a:rPr lang="en-US" sz="900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7F8F2AB4-A441-4424-9C68-AE15B37A7A11}" type="PERCENTAGE">
                      <a:rPr lang="en-US" baseline="0"/>
                      <a:pPr>
                        <a:defRPr/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DAF-49AD-B235-156D17380CF6}"/>
                </c:ext>
              </c:extLst>
            </c:dLbl>
            <c:dLbl>
              <c:idx val="1"/>
              <c:layout>
                <c:manualLayout>
                  <c:x val="-0.11019089085648996"/>
                  <c:y val="0.7527968233177416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114214D-3630-43B3-880E-805026435A29}" type="CATEGORYNAME">
                      <a:rPr lang="en-US" sz="900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0F2FD2D2-538E-42E4-9FF4-5258B9B41DC1}" type="PERCENTAGE">
                      <a:rPr lang="en-US" baseline="0"/>
                      <a:pPr>
                        <a:defRPr/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DAF-49AD-B235-156D17380CF6}"/>
                </c:ext>
              </c:extLst>
            </c:dLbl>
            <c:dLbl>
              <c:idx val="2"/>
              <c:layout>
                <c:manualLayout>
                  <c:x val="0.10313299600066451"/>
                  <c:y val="0.7914270239399591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CA47AF1-B9ED-4DE8-B7A2-CE20B8ECCEE7}" type="CATEGORYNAME">
                      <a:rPr lang="en-US" sz="900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FCA8DD96-A2A8-4809-9ABB-35A5C412F41E}" type="PERCENTAGE">
                      <a:rPr lang="en-US" baseline="0"/>
                      <a:pPr>
                        <a:defRPr/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DAF-49AD-B235-156D17380CF6}"/>
                </c:ext>
              </c:extLst>
            </c:dLbl>
            <c:dLbl>
              <c:idx val="3"/>
              <c:layout>
                <c:manualLayout>
                  <c:x val="5.7386305775880005E-2"/>
                  <c:y val="0.2256353312785876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DBBACE3-FF2E-4E65-99C1-30C1D46143ED}" type="CATEGORYNAME">
                      <a:rPr lang="en-US" sz="1000" dirty="0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612BD913-1FEA-4045-88FF-A5FE430A8624}" type="PERCENTAGE">
                      <a:rPr lang="en-US" baseline="0" dirty="0"/>
                      <a:pPr>
                        <a:defRPr/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DAF-49AD-B235-156D17380CF6}"/>
                </c:ext>
              </c:extLst>
            </c:dLbl>
            <c:dLbl>
              <c:idx val="4"/>
              <c:layout>
                <c:manualLayout>
                  <c:x val="5.7993371842380084E-2"/>
                  <c:y val="0.334290610971265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7AF66BA-6C21-4F79-BF88-5FD6E20E4795}" type="CATEGORYNAME">
                      <a:rPr lang="en-US" sz="900"/>
                      <a:pPr>
                        <a:defRPr/>
                      </a:pPr>
                      <a:t>[CATEGORY NAME]</a:t>
                    </a:fld>
                    <a:r>
                      <a:rPr lang="en-US" sz="900" baseline="0" dirty="0"/>
                      <a:t>
</a:t>
                    </a:r>
                    <a:fld id="{46FBEEE7-CB4C-466C-8BE9-115DFC14DD8E}" type="PERCENTAGE">
                      <a:rPr lang="en-US" sz="900" baseline="0"/>
                      <a:pPr>
                        <a:defRPr/>
                      </a:pPr>
                      <a:t>[PERCENTAGE]</a:t>
                    </a:fld>
                    <a:endParaRPr lang="en-US" sz="900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5DAF-49AD-B235-156D17380CF6}"/>
                </c:ext>
              </c:extLst>
            </c:dLbl>
            <c:dLbl>
              <c:idx val="5"/>
              <c:layout>
                <c:manualLayout>
                  <c:x val="0.65288887331068368"/>
                  <c:y val="-0.42055319835744503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333925120775453"/>
                      <c:h val="7.844348363187152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5DAF-49AD-B235-156D17380CF6}"/>
                </c:ext>
              </c:extLst>
            </c:dLbl>
            <c:dLbl>
              <c:idx val="6"/>
              <c:layout>
                <c:manualLayout>
                  <c:x val="0.37666199113106974"/>
                  <c:y val="0.59749824891391279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DAF-49AD-B235-156D17380CF6}"/>
                </c:ext>
              </c:extLst>
            </c:dLbl>
            <c:dLbl>
              <c:idx val="7"/>
              <c:layout>
                <c:manualLayout>
                  <c:x val="0.15672239078255099"/>
                  <c:y val="0.59515794951698997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1438617988278"/>
                      <c:h val="0.162208510123191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5DAF-49AD-B235-156D17380CF6}"/>
                </c:ext>
              </c:extLst>
            </c:dLbl>
            <c:dLbl>
              <c:idx val="8"/>
              <c:layout>
                <c:manualLayout>
                  <c:x val="0.37622748364582276"/>
                  <c:y val="0.7026151449030202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A397428-FC20-4B53-B43C-65E8FC369E68}" type="CATEGORYNAME">
                      <a:rPr lang="en-US" sz="1000"/>
                      <a:pPr>
                        <a:defRPr/>
                      </a:pPr>
                      <a:t>[CATEGORY NAME]</a:t>
                    </a:fld>
                    <a:r>
                      <a:rPr lang="en-US" sz="1000" baseline="0" dirty="0"/>
                      <a:t>
</a:t>
                    </a:r>
                    <a:fld id="{9E4AFCE3-4BB6-454F-BA09-C3113EF3E84B}" type="PERCENTAGE">
                      <a:rPr lang="en-US" sz="1000" baseline="0"/>
                      <a:pPr>
                        <a:defRPr/>
                      </a:pPr>
                      <a:t>[PERCENTAGE]</a:t>
                    </a:fld>
                    <a:endParaRPr lang="en-US" sz="1000" baseline="0" dirty="0"/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5DAF-49AD-B235-156D17380CF6}"/>
                </c:ext>
              </c:extLst>
            </c:dLbl>
            <c:dLbl>
              <c:idx val="9"/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3-5DAF-49AD-B235-156D17380CF6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186384.9</c:v>
                </c:pt>
                <c:pt idx="1">
                  <c:v>0</c:v>
                </c:pt>
                <c:pt idx="2">
                  <c:v>405</c:v>
                </c:pt>
                <c:pt idx="3">
                  <c:v>25457.53</c:v>
                </c:pt>
                <c:pt idx="4">
                  <c:v>24099.74</c:v>
                </c:pt>
                <c:pt idx="5">
                  <c:v>730654</c:v>
                </c:pt>
                <c:pt idx="6">
                  <c:v>1140.99</c:v>
                </c:pt>
                <c:pt idx="7">
                  <c:v>469.88</c:v>
                </c:pt>
                <c:pt idx="8">
                  <c:v>1417.95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2.8911858445550302E-3"/>
          <c:y val="0.22745806446272954"/>
          <c:w val="0.33860701670479065"/>
          <c:h val="0.7701323169274414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522936090377796"/>
          <c:y val="7.90372568648614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05F8-4A6A-9035-7FAE3EE17B6B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05F8-4A6A-9035-7FAE3EE17B6B}"/>
                </c:ext>
              </c:extLst>
            </c:dLbl>
            <c:dLbl>
              <c:idx val="2"/>
              <c:layout>
                <c:manualLayout>
                  <c:x val="0.12390847509632577"/>
                  <c:y val="8.58120566934509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F8-4A6A-9035-7FAE3EE17B6B}"/>
                </c:ext>
              </c:extLst>
            </c:dLbl>
            <c:dLbl>
              <c:idx val="3"/>
              <c:layout>
                <c:manualLayout>
                  <c:x val="0"/>
                  <c:y val="0.173881787291093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5F8-4A6A-9035-7FAE3EE17B6B}"/>
                </c:ext>
              </c:extLst>
            </c:dLbl>
            <c:dLbl>
              <c:idx val="4"/>
              <c:layout>
                <c:manualLayout>
                  <c:x val="3.4068338250696203E-2"/>
                  <c:y val="2.484028072895652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5F8-4A6A-9035-7FAE3EE17B6B}"/>
                </c:ext>
              </c:extLst>
            </c:dLbl>
            <c:dLbl>
              <c:idx val="5"/>
              <c:layout>
                <c:manualLayout>
                  <c:x val="0"/>
                  <c:y val="3.38729322733390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5F8-4A6A-9035-7FAE3EE17B6B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5F8-4A6A-9035-7FAE3EE17B6B}"/>
                </c:ext>
              </c:extLst>
            </c:dLbl>
            <c:dLbl>
              <c:idx val="7"/>
              <c:layout>
                <c:manualLayout>
                  <c:x val="-6.1647469215545536E-2"/>
                  <c:y val="-7.389050005956689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5F8-4A6A-9035-7FAE3EE17B6B}"/>
                </c:ext>
              </c:extLst>
            </c:dLbl>
            <c:dLbl>
              <c:idx val="8"/>
              <c:layout>
                <c:manualLayout>
                  <c:x val="5.2350431313966952E-2"/>
                  <c:y val="-7.67790495258653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5F8-4A6A-9035-7FAE3EE17B6B}"/>
                </c:ext>
              </c:extLst>
            </c:dLbl>
            <c:dLbl>
              <c:idx val="9"/>
              <c:layout>
                <c:manualLayout>
                  <c:x val="0.13262109266204972"/>
                  <c:y val="-1.35492440339762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5F8-4A6A-9035-7FAE3EE17B6B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5-05F8-4A6A-9035-7FAE3EE17B6B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7-05F8-4A6A-9035-7FAE3EE17B6B}"/>
                </c:ext>
              </c:extLst>
            </c:dLbl>
            <c:dLbl>
              <c:idx val="1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9-05F8-4A6A-9035-7FAE3EE17B6B}"/>
                </c:ext>
              </c:extLst>
            </c:dLbl>
            <c:dLbl>
              <c:idx val="1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B-05F8-4A6A-9035-7FAE3EE17B6B}"/>
                </c:ext>
              </c:extLst>
            </c:dLbl>
            <c:dLbl>
              <c:idx val="1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D-05F8-4A6A-9035-7FAE3EE17B6B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20384.68</c:v>
                </c:pt>
                <c:pt idx="1">
                  <c:v>31904.74</c:v>
                </c:pt>
                <c:pt idx="2">
                  <c:v>0</c:v>
                </c:pt>
                <c:pt idx="3">
                  <c:v>298290.08</c:v>
                </c:pt>
                <c:pt idx="4">
                  <c:v>62063.92</c:v>
                </c:pt>
                <c:pt idx="5">
                  <c:v>45567.34</c:v>
                </c:pt>
                <c:pt idx="6">
                  <c:v>69481.02</c:v>
                </c:pt>
                <c:pt idx="7">
                  <c:v>95284.19</c:v>
                </c:pt>
                <c:pt idx="8">
                  <c:v>933.86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F81150-1E12-4EA5-8C87-515FC55CD3C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F4DDFE-EDBD-463F-81B8-103C87ED042F}">
      <dgm:prSet/>
      <dgm:spPr/>
      <dgm:t>
        <a:bodyPr/>
        <a:lstStyle/>
        <a:p>
          <a:r>
            <a:rPr lang="en-US" dirty="0"/>
            <a:t>AFR submitted 8/5/26, awaiting tax report.</a:t>
          </a:r>
        </a:p>
      </dgm:t>
    </dgm:pt>
    <dgm:pt modelId="{B03EA58A-A7E5-45FD-BE48-1ADF2459091B}" type="parTrans" cxnId="{1A5ECBCF-B1A8-4E6E-9BA6-B48E338BF931}">
      <dgm:prSet/>
      <dgm:spPr/>
      <dgm:t>
        <a:bodyPr/>
        <a:lstStyle/>
        <a:p>
          <a:endParaRPr lang="en-US"/>
        </a:p>
      </dgm:t>
    </dgm:pt>
    <dgm:pt modelId="{35E5F653-554C-4015-8EE7-016668F1C483}" type="sibTrans" cxnId="{1A5ECBCF-B1A8-4E6E-9BA6-B48E338BF931}">
      <dgm:prSet/>
      <dgm:spPr/>
      <dgm:t>
        <a:bodyPr/>
        <a:lstStyle/>
        <a:p>
          <a:endParaRPr lang="en-US"/>
        </a:p>
      </dgm:t>
    </dgm:pt>
    <dgm:pt modelId="{934CAE9A-9269-417B-99DB-EA1D667EE369}">
      <dgm:prSet/>
      <dgm:spPr/>
      <dgm:t>
        <a:bodyPr/>
        <a:lstStyle/>
        <a:p>
          <a:r>
            <a:rPr lang="en-US" dirty="0"/>
            <a:t>Received money from federal cash request, in the amount of $506,455.73. I will submit my next request after the August payroll.</a:t>
          </a:r>
        </a:p>
      </dgm:t>
    </dgm:pt>
    <dgm:pt modelId="{348F6262-D362-40F0-8E19-470BAB5DBAD6}" type="parTrans" cxnId="{7FB41345-A10F-42EA-9C81-100E16D6BCBB}">
      <dgm:prSet/>
      <dgm:spPr/>
      <dgm:t>
        <a:bodyPr/>
        <a:lstStyle/>
        <a:p>
          <a:endParaRPr lang="en-US"/>
        </a:p>
      </dgm:t>
    </dgm:pt>
    <dgm:pt modelId="{30D30C3B-1AEA-4B6E-9006-CD4EABC1918A}" type="sibTrans" cxnId="{7FB41345-A10F-42EA-9C81-100E16D6BCBB}">
      <dgm:prSet/>
      <dgm:spPr/>
      <dgm:t>
        <a:bodyPr/>
        <a:lstStyle/>
        <a:p>
          <a:endParaRPr lang="en-US"/>
        </a:p>
      </dgm:t>
    </dgm:pt>
    <dgm:pt modelId="{6D54BE24-F5ED-4F90-A011-1B14EC0BFB71}">
      <dgm:prSet/>
      <dgm:spPr/>
      <dgm:t>
        <a:bodyPr/>
        <a:lstStyle/>
        <a:p>
          <a:r>
            <a:rPr lang="en-US" dirty="0"/>
            <a:t>Received the House Bill monies for the facility renovations/</a:t>
          </a:r>
          <a:r>
            <a:rPr lang="en-US" dirty="0" err="1"/>
            <a:t>wasterwater</a:t>
          </a:r>
          <a:r>
            <a:rPr lang="en-US" dirty="0"/>
            <a:t> project in the amount of $500,000.</a:t>
          </a:r>
        </a:p>
      </dgm:t>
    </dgm:pt>
    <dgm:pt modelId="{104A5FEC-D063-4DC8-A74D-ACF5FD7F8D7F}" type="parTrans" cxnId="{4B589435-CBDD-4D4D-8634-B5243BF03CE4}">
      <dgm:prSet/>
      <dgm:spPr/>
      <dgm:t>
        <a:bodyPr/>
        <a:lstStyle/>
        <a:p>
          <a:endParaRPr lang="en-US"/>
        </a:p>
      </dgm:t>
    </dgm:pt>
    <dgm:pt modelId="{825FE7B6-9090-4D2A-8124-FF7F10C6FDE2}" type="sibTrans" cxnId="{4B589435-CBDD-4D4D-8634-B5243BF03CE4}">
      <dgm:prSet/>
      <dgm:spPr/>
      <dgm:t>
        <a:bodyPr/>
        <a:lstStyle/>
        <a:p>
          <a:endParaRPr lang="en-US"/>
        </a:p>
      </dgm:t>
    </dgm:pt>
    <dgm:pt modelId="{4318CAB2-37F4-4C20-9BFA-FBD768DC4A3A}">
      <dgm:prSet/>
      <dgm:spPr/>
      <dgm:t>
        <a:bodyPr/>
        <a:lstStyle/>
        <a:p>
          <a:r>
            <a:rPr lang="en-US"/>
            <a:t>BOE Audit 9/16/26-9/18/26</a:t>
          </a:r>
        </a:p>
      </dgm:t>
    </dgm:pt>
    <dgm:pt modelId="{9266F49A-B941-4079-A3C9-58C6DA704668}" type="parTrans" cxnId="{EF3FFB05-3CF8-4BE3-89BF-BC3C2CD919C2}">
      <dgm:prSet/>
      <dgm:spPr/>
      <dgm:t>
        <a:bodyPr/>
        <a:lstStyle/>
        <a:p>
          <a:endParaRPr lang="en-US"/>
        </a:p>
      </dgm:t>
    </dgm:pt>
    <dgm:pt modelId="{247551D8-2470-491F-9990-55BF5E138C29}" type="sibTrans" cxnId="{EF3FFB05-3CF8-4BE3-89BF-BC3C2CD919C2}">
      <dgm:prSet/>
      <dgm:spPr/>
      <dgm:t>
        <a:bodyPr/>
        <a:lstStyle/>
        <a:p>
          <a:endParaRPr lang="en-US"/>
        </a:p>
      </dgm:t>
    </dgm:pt>
    <dgm:pt modelId="{579AFB6C-03A9-4D2A-B7ED-C533F8D92381}">
      <dgm:prSet/>
      <dgm:spPr/>
      <dgm:t>
        <a:bodyPr/>
        <a:lstStyle/>
        <a:p>
          <a:pPr>
            <a:buNone/>
          </a:pPr>
          <a:r>
            <a:rPr lang="en-US" dirty="0"/>
            <a:t>Our quarterly Bookkeepers Meeting will be held on </a:t>
          </a:r>
          <a:r>
            <a:rPr lang="en-US" b="1" dirty="0"/>
            <a:t>Tuesday, August 11, 2026</a:t>
          </a:r>
          <a:r>
            <a:rPr lang="en-US" dirty="0"/>
            <a:t>, from </a:t>
          </a:r>
          <a:r>
            <a:rPr lang="en-US" b="1" dirty="0"/>
            <a:t>1:00 p.m. to 3:00 p.m.</a:t>
          </a:r>
          <a:r>
            <a:rPr lang="en-US" dirty="0"/>
            <a:t> at the </a:t>
          </a:r>
          <a:r>
            <a:rPr lang="en-US" b="1" dirty="0"/>
            <a:t>BOE</a:t>
          </a:r>
          <a:r>
            <a:rPr lang="en-US" dirty="0"/>
            <a:t>.</a:t>
          </a:r>
        </a:p>
        <a:p>
          <a:pPr>
            <a:buNone/>
          </a:pPr>
          <a:r>
            <a:rPr lang="en-US" dirty="0"/>
            <a:t>Our guest speaker will be </a:t>
          </a:r>
          <a:r>
            <a:rPr lang="en-US" b="1" dirty="0"/>
            <a:t>AEPA</a:t>
          </a:r>
          <a:r>
            <a:rPr lang="en-US" dirty="0"/>
            <a:t>, who will provide training on how to effectively use AEPA when placing purchase orders. This session will help bookkeepers better understand the purchasing process and how AEPA can be a valuable resource.</a:t>
          </a:r>
        </a:p>
      </dgm:t>
    </dgm:pt>
    <dgm:pt modelId="{B075B262-2B4A-4158-A0FC-774724F6ADD8}" type="parTrans" cxnId="{906DC7A4-8C0B-43F8-97E0-C7ACC551F7F9}">
      <dgm:prSet/>
      <dgm:spPr/>
      <dgm:t>
        <a:bodyPr/>
        <a:lstStyle/>
        <a:p>
          <a:endParaRPr lang="en-US"/>
        </a:p>
      </dgm:t>
    </dgm:pt>
    <dgm:pt modelId="{C40AAE64-CE0F-4114-8222-614D05A8C281}" type="sibTrans" cxnId="{906DC7A4-8C0B-43F8-97E0-C7ACC551F7F9}">
      <dgm:prSet/>
      <dgm:spPr/>
      <dgm:t>
        <a:bodyPr/>
        <a:lstStyle/>
        <a:p>
          <a:endParaRPr lang="en-US"/>
        </a:p>
      </dgm:t>
    </dgm:pt>
    <dgm:pt modelId="{EBE7DAB9-1FB6-4C8D-BFC1-1F8D21FF599F}">
      <dgm:prSet/>
      <dgm:spPr/>
      <dgm:t>
        <a:bodyPr/>
        <a:lstStyle/>
        <a:p>
          <a:pPr>
            <a:buNone/>
          </a:pPr>
          <a:r>
            <a:rPr lang="en-US" dirty="0"/>
            <a:t>Financial disclosures are available on the district website, as required under House Bill 67.</a:t>
          </a:r>
        </a:p>
      </dgm:t>
    </dgm:pt>
    <dgm:pt modelId="{76CCE7AB-FD93-49C7-9D2A-3168C7B9F3CB}" type="parTrans" cxnId="{D7612BE9-0BC7-4CBB-9E1F-213A2821EA4F}">
      <dgm:prSet/>
      <dgm:spPr/>
      <dgm:t>
        <a:bodyPr/>
        <a:lstStyle/>
        <a:p>
          <a:endParaRPr lang="en-US"/>
        </a:p>
      </dgm:t>
    </dgm:pt>
    <dgm:pt modelId="{ED38D17F-DD48-4074-AF5C-C1C37878CF87}" type="sibTrans" cxnId="{D7612BE9-0BC7-4CBB-9E1F-213A2821EA4F}">
      <dgm:prSet/>
      <dgm:spPr/>
      <dgm:t>
        <a:bodyPr/>
        <a:lstStyle/>
        <a:p>
          <a:endParaRPr lang="en-US"/>
        </a:p>
      </dgm:t>
    </dgm:pt>
    <dgm:pt modelId="{E8930DAC-8BAF-4DF8-8A21-A224D2CFD599}" type="pres">
      <dgm:prSet presAssocID="{ABF81150-1E12-4EA5-8C87-515FC55CD3C0}" presName="vert0" presStyleCnt="0">
        <dgm:presLayoutVars>
          <dgm:dir/>
          <dgm:animOne val="branch"/>
          <dgm:animLvl val="lvl"/>
        </dgm:presLayoutVars>
      </dgm:prSet>
      <dgm:spPr/>
    </dgm:pt>
    <dgm:pt modelId="{2D54C7B1-B8C8-497D-BF32-C7ABE06D7410}" type="pres">
      <dgm:prSet presAssocID="{6BF4DDFE-EDBD-463F-81B8-103C87ED042F}" presName="thickLine" presStyleLbl="alignNode1" presStyleIdx="0" presStyleCnt="6"/>
      <dgm:spPr/>
    </dgm:pt>
    <dgm:pt modelId="{A384F0A1-61FD-45E1-A1C3-B90790EA6493}" type="pres">
      <dgm:prSet presAssocID="{6BF4DDFE-EDBD-463F-81B8-103C87ED042F}" presName="horz1" presStyleCnt="0"/>
      <dgm:spPr/>
    </dgm:pt>
    <dgm:pt modelId="{A829BD7B-1A5B-49FC-8044-9691CD32F4EF}" type="pres">
      <dgm:prSet presAssocID="{6BF4DDFE-EDBD-463F-81B8-103C87ED042F}" presName="tx1" presStyleLbl="revTx" presStyleIdx="0" presStyleCnt="6"/>
      <dgm:spPr/>
    </dgm:pt>
    <dgm:pt modelId="{37730C6D-53BA-4D1F-9AF9-D6C985945B85}" type="pres">
      <dgm:prSet presAssocID="{6BF4DDFE-EDBD-463F-81B8-103C87ED042F}" presName="vert1" presStyleCnt="0"/>
      <dgm:spPr/>
    </dgm:pt>
    <dgm:pt modelId="{D648D29D-D863-4BC2-9FD2-A5ABD79A209A}" type="pres">
      <dgm:prSet presAssocID="{EBE7DAB9-1FB6-4C8D-BFC1-1F8D21FF599F}" presName="thickLine" presStyleLbl="alignNode1" presStyleIdx="1" presStyleCnt="6"/>
      <dgm:spPr/>
    </dgm:pt>
    <dgm:pt modelId="{05E0E57A-78A6-4850-BED0-10BEDD9BE36C}" type="pres">
      <dgm:prSet presAssocID="{EBE7DAB9-1FB6-4C8D-BFC1-1F8D21FF599F}" presName="horz1" presStyleCnt="0"/>
      <dgm:spPr/>
    </dgm:pt>
    <dgm:pt modelId="{15DBF4EA-7CF1-4E6B-AB1F-5B07056C6DFB}" type="pres">
      <dgm:prSet presAssocID="{EBE7DAB9-1FB6-4C8D-BFC1-1F8D21FF599F}" presName="tx1" presStyleLbl="revTx" presStyleIdx="1" presStyleCnt="6"/>
      <dgm:spPr/>
    </dgm:pt>
    <dgm:pt modelId="{DD4C48DD-E839-49B2-B972-6EC166C073CE}" type="pres">
      <dgm:prSet presAssocID="{EBE7DAB9-1FB6-4C8D-BFC1-1F8D21FF599F}" presName="vert1" presStyleCnt="0"/>
      <dgm:spPr/>
    </dgm:pt>
    <dgm:pt modelId="{26DCAA4D-2447-46C2-BBE3-9888DDD03116}" type="pres">
      <dgm:prSet presAssocID="{934CAE9A-9269-417B-99DB-EA1D667EE369}" presName="thickLine" presStyleLbl="alignNode1" presStyleIdx="2" presStyleCnt="6"/>
      <dgm:spPr/>
    </dgm:pt>
    <dgm:pt modelId="{DF210D8C-D03E-46E1-ACEC-4BFAD56EF68C}" type="pres">
      <dgm:prSet presAssocID="{934CAE9A-9269-417B-99DB-EA1D667EE369}" presName="horz1" presStyleCnt="0"/>
      <dgm:spPr/>
    </dgm:pt>
    <dgm:pt modelId="{23C3633E-D22A-47E8-BBEF-439679463E9A}" type="pres">
      <dgm:prSet presAssocID="{934CAE9A-9269-417B-99DB-EA1D667EE369}" presName="tx1" presStyleLbl="revTx" presStyleIdx="2" presStyleCnt="6"/>
      <dgm:spPr/>
    </dgm:pt>
    <dgm:pt modelId="{66D61A8B-E700-434C-B964-60FA8DE50E82}" type="pres">
      <dgm:prSet presAssocID="{934CAE9A-9269-417B-99DB-EA1D667EE369}" presName="vert1" presStyleCnt="0"/>
      <dgm:spPr/>
    </dgm:pt>
    <dgm:pt modelId="{C5E88E47-4561-4115-A595-962B5CD62A4A}" type="pres">
      <dgm:prSet presAssocID="{6D54BE24-F5ED-4F90-A011-1B14EC0BFB71}" presName="thickLine" presStyleLbl="alignNode1" presStyleIdx="3" presStyleCnt="6"/>
      <dgm:spPr/>
    </dgm:pt>
    <dgm:pt modelId="{0B930D96-6011-4FEC-8F12-ECD756E04A9E}" type="pres">
      <dgm:prSet presAssocID="{6D54BE24-F5ED-4F90-A011-1B14EC0BFB71}" presName="horz1" presStyleCnt="0"/>
      <dgm:spPr/>
    </dgm:pt>
    <dgm:pt modelId="{1E0F202D-DB0C-4055-A571-C9DA1A6848FE}" type="pres">
      <dgm:prSet presAssocID="{6D54BE24-F5ED-4F90-A011-1B14EC0BFB71}" presName="tx1" presStyleLbl="revTx" presStyleIdx="3" presStyleCnt="6"/>
      <dgm:spPr/>
    </dgm:pt>
    <dgm:pt modelId="{AF17FAA0-0662-47BB-BD7F-A5D8BDFFC46F}" type="pres">
      <dgm:prSet presAssocID="{6D54BE24-F5ED-4F90-A011-1B14EC0BFB71}" presName="vert1" presStyleCnt="0"/>
      <dgm:spPr/>
    </dgm:pt>
    <dgm:pt modelId="{314F22A2-E249-48B3-AB40-E10E013AD2CF}" type="pres">
      <dgm:prSet presAssocID="{4318CAB2-37F4-4C20-9BFA-FBD768DC4A3A}" presName="thickLine" presStyleLbl="alignNode1" presStyleIdx="4" presStyleCnt="6"/>
      <dgm:spPr/>
    </dgm:pt>
    <dgm:pt modelId="{97DE50CF-8752-47AE-8723-6EA9A27CC017}" type="pres">
      <dgm:prSet presAssocID="{4318CAB2-37F4-4C20-9BFA-FBD768DC4A3A}" presName="horz1" presStyleCnt="0"/>
      <dgm:spPr/>
    </dgm:pt>
    <dgm:pt modelId="{36BDC315-59BE-4D47-87FA-9EEE28E04BEE}" type="pres">
      <dgm:prSet presAssocID="{4318CAB2-37F4-4C20-9BFA-FBD768DC4A3A}" presName="tx1" presStyleLbl="revTx" presStyleIdx="4" presStyleCnt="6"/>
      <dgm:spPr/>
    </dgm:pt>
    <dgm:pt modelId="{79697198-DC06-4535-A24D-903616F54DB5}" type="pres">
      <dgm:prSet presAssocID="{4318CAB2-37F4-4C20-9BFA-FBD768DC4A3A}" presName="vert1" presStyleCnt="0"/>
      <dgm:spPr/>
    </dgm:pt>
    <dgm:pt modelId="{7672B2BF-48E4-422C-85D2-4F80C0F6E2A2}" type="pres">
      <dgm:prSet presAssocID="{579AFB6C-03A9-4D2A-B7ED-C533F8D92381}" presName="thickLine" presStyleLbl="alignNode1" presStyleIdx="5" presStyleCnt="6"/>
      <dgm:spPr/>
    </dgm:pt>
    <dgm:pt modelId="{3A03956E-3BC0-4A74-A2C3-6374C73AB96C}" type="pres">
      <dgm:prSet presAssocID="{579AFB6C-03A9-4D2A-B7ED-C533F8D92381}" presName="horz1" presStyleCnt="0"/>
      <dgm:spPr/>
    </dgm:pt>
    <dgm:pt modelId="{14962B40-2495-44E3-B249-5BA1DD21FAF2}" type="pres">
      <dgm:prSet presAssocID="{579AFB6C-03A9-4D2A-B7ED-C533F8D92381}" presName="tx1" presStyleLbl="revTx" presStyleIdx="5" presStyleCnt="6"/>
      <dgm:spPr/>
    </dgm:pt>
    <dgm:pt modelId="{7399DD3C-534B-4203-A697-5CEFB3EF9E20}" type="pres">
      <dgm:prSet presAssocID="{579AFB6C-03A9-4D2A-B7ED-C533F8D92381}" presName="vert1" presStyleCnt="0"/>
      <dgm:spPr/>
    </dgm:pt>
  </dgm:ptLst>
  <dgm:cxnLst>
    <dgm:cxn modelId="{EF3FFB05-3CF8-4BE3-89BF-BC3C2CD919C2}" srcId="{ABF81150-1E12-4EA5-8C87-515FC55CD3C0}" destId="{4318CAB2-37F4-4C20-9BFA-FBD768DC4A3A}" srcOrd="4" destOrd="0" parTransId="{9266F49A-B941-4079-A3C9-58C6DA704668}" sibTransId="{247551D8-2470-491F-9990-55BF5E138C29}"/>
    <dgm:cxn modelId="{6C53752F-C319-4243-AFA7-8E5AACDC7D7B}" type="presOf" srcId="{4318CAB2-37F4-4C20-9BFA-FBD768DC4A3A}" destId="{36BDC315-59BE-4D47-87FA-9EEE28E04BEE}" srcOrd="0" destOrd="0" presId="urn:microsoft.com/office/officeart/2008/layout/LinedList"/>
    <dgm:cxn modelId="{4B589435-CBDD-4D4D-8634-B5243BF03CE4}" srcId="{ABF81150-1E12-4EA5-8C87-515FC55CD3C0}" destId="{6D54BE24-F5ED-4F90-A011-1B14EC0BFB71}" srcOrd="3" destOrd="0" parTransId="{104A5FEC-D063-4DC8-A74D-ACF5FD7F8D7F}" sibTransId="{825FE7B6-9090-4D2A-8124-FF7F10C6FDE2}"/>
    <dgm:cxn modelId="{7FB41345-A10F-42EA-9C81-100E16D6BCBB}" srcId="{ABF81150-1E12-4EA5-8C87-515FC55CD3C0}" destId="{934CAE9A-9269-417B-99DB-EA1D667EE369}" srcOrd="2" destOrd="0" parTransId="{348F6262-D362-40F0-8E19-470BAB5DBAD6}" sibTransId="{30D30C3B-1AEA-4B6E-9006-CD4EABC1918A}"/>
    <dgm:cxn modelId="{C9348A6F-02B0-4C14-8450-2EEA6AC074CD}" type="presOf" srcId="{934CAE9A-9269-417B-99DB-EA1D667EE369}" destId="{23C3633E-D22A-47E8-BBEF-439679463E9A}" srcOrd="0" destOrd="0" presId="urn:microsoft.com/office/officeart/2008/layout/LinedList"/>
    <dgm:cxn modelId="{F06CD073-902C-4571-A20D-25BCA51C5648}" type="presOf" srcId="{6BF4DDFE-EDBD-463F-81B8-103C87ED042F}" destId="{A829BD7B-1A5B-49FC-8044-9691CD32F4EF}" srcOrd="0" destOrd="0" presId="urn:microsoft.com/office/officeart/2008/layout/LinedList"/>
    <dgm:cxn modelId="{52EC4D54-A968-4F37-97A7-3647F6BAB386}" type="presOf" srcId="{6D54BE24-F5ED-4F90-A011-1B14EC0BFB71}" destId="{1E0F202D-DB0C-4055-A571-C9DA1A6848FE}" srcOrd="0" destOrd="0" presId="urn:microsoft.com/office/officeart/2008/layout/LinedList"/>
    <dgm:cxn modelId="{44A4CA8B-DB24-481F-A4A0-7B88C97B867F}" type="presOf" srcId="{579AFB6C-03A9-4D2A-B7ED-C533F8D92381}" destId="{14962B40-2495-44E3-B249-5BA1DD21FAF2}" srcOrd="0" destOrd="0" presId="urn:microsoft.com/office/officeart/2008/layout/LinedList"/>
    <dgm:cxn modelId="{5A232D98-A1C4-4FC7-9888-E27C86A43D1E}" type="presOf" srcId="{ABF81150-1E12-4EA5-8C87-515FC55CD3C0}" destId="{E8930DAC-8BAF-4DF8-8A21-A224D2CFD599}" srcOrd="0" destOrd="0" presId="urn:microsoft.com/office/officeart/2008/layout/LinedList"/>
    <dgm:cxn modelId="{906DC7A4-8C0B-43F8-97E0-C7ACC551F7F9}" srcId="{ABF81150-1E12-4EA5-8C87-515FC55CD3C0}" destId="{579AFB6C-03A9-4D2A-B7ED-C533F8D92381}" srcOrd="5" destOrd="0" parTransId="{B075B262-2B4A-4158-A0FC-774724F6ADD8}" sibTransId="{C40AAE64-CE0F-4114-8222-614D05A8C281}"/>
    <dgm:cxn modelId="{1A5ECBCF-B1A8-4E6E-9BA6-B48E338BF931}" srcId="{ABF81150-1E12-4EA5-8C87-515FC55CD3C0}" destId="{6BF4DDFE-EDBD-463F-81B8-103C87ED042F}" srcOrd="0" destOrd="0" parTransId="{B03EA58A-A7E5-45FD-BE48-1ADF2459091B}" sibTransId="{35E5F653-554C-4015-8EE7-016668F1C483}"/>
    <dgm:cxn modelId="{D7612BE9-0BC7-4CBB-9E1F-213A2821EA4F}" srcId="{ABF81150-1E12-4EA5-8C87-515FC55CD3C0}" destId="{EBE7DAB9-1FB6-4C8D-BFC1-1F8D21FF599F}" srcOrd="1" destOrd="0" parTransId="{76CCE7AB-FD93-49C7-9D2A-3168C7B9F3CB}" sibTransId="{ED38D17F-DD48-4074-AF5C-C1C37878CF87}"/>
    <dgm:cxn modelId="{27BA3BF7-9E69-4029-BF7E-49BD9E3D6A02}" type="presOf" srcId="{EBE7DAB9-1FB6-4C8D-BFC1-1F8D21FF599F}" destId="{15DBF4EA-7CF1-4E6B-AB1F-5B07056C6DFB}" srcOrd="0" destOrd="0" presId="urn:microsoft.com/office/officeart/2008/layout/LinedList"/>
    <dgm:cxn modelId="{FED03657-2D86-40F9-8BF1-A68AEA4F75E1}" type="presParOf" srcId="{E8930DAC-8BAF-4DF8-8A21-A224D2CFD599}" destId="{2D54C7B1-B8C8-497D-BF32-C7ABE06D7410}" srcOrd="0" destOrd="0" presId="urn:microsoft.com/office/officeart/2008/layout/LinedList"/>
    <dgm:cxn modelId="{0BCE6EA7-E536-4529-9E72-7001F2405DC8}" type="presParOf" srcId="{E8930DAC-8BAF-4DF8-8A21-A224D2CFD599}" destId="{A384F0A1-61FD-45E1-A1C3-B90790EA6493}" srcOrd="1" destOrd="0" presId="urn:microsoft.com/office/officeart/2008/layout/LinedList"/>
    <dgm:cxn modelId="{0D95DDC2-7894-4684-80D9-36B4897FAC6D}" type="presParOf" srcId="{A384F0A1-61FD-45E1-A1C3-B90790EA6493}" destId="{A829BD7B-1A5B-49FC-8044-9691CD32F4EF}" srcOrd="0" destOrd="0" presId="urn:microsoft.com/office/officeart/2008/layout/LinedList"/>
    <dgm:cxn modelId="{CAA16D7F-0089-4D7B-93AF-82C17D374BF3}" type="presParOf" srcId="{A384F0A1-61FD-45E1-A1C3-B90790EA6493}" destId="{37730C6D-53BA-4D1F-9AF9-D6C985945B85}" srcOrd="1" destOrd="0" presId="urn:microsoft.com/office/officeart/2008/layout/LinedList"/>
    <dgm:cxn modelId="{BB1625E3-9773-41A6-92BD-FCFB5DA230CD}" type="presParOf" srcId="{E8930DAC-8BAF-4DF8-8A21-A224D2CFD599}" destId="{D648D29D-D863-4BC2-9FD2-A5ABD79A209A}" srcOrd="2" destOrd="0" presId="urn:microsoft.com/office/officeart/2008/layout/LinedList"/>
    <dgm:cxn modelId="{E41EDBAB-5C27-4EFD-8DDB-EFA502F83045}" type="presParOf" srcId="{E8930DAC-8BAF-4DF8-8A21-A224D2CFD599}" destId="{05E0E57A-78A6-4850-BED0-10BEDD9BE36C}" srcOrd="3" destOrd="0" presId="urn:microsoft.com/office/officeart/2008/layout/LinedList"/>
    <dgm:cxn modelId="{D2179E9D-968E-4CE8-9A29-8B129B9D9C57}" type="presParOf" srcId="{05E0E57A-78A6-4850-BED0-10BEDD9BE36C}" destId="{15DBF4EA-7CF1-4E6B-AB1F-5B07056C6DFB}" srcOrd="0" destOrd="0" presId="urn:microsoft.com/office/officeart/2008/layout/LinedList"/>
    <dgm:cxn modelId="{E73808C5-C370-4DDA-BDCE-34336D825897}" type="presParOf" srcId="{05E0E57A-78A6-4850-BED0-10BEDD9BE36C}" destId="{DD4C48DD-E839-49B2-B972-6EC166C073CE}" srcOrd="1" destOrd="0" presId="urn:microsoft.com/office/officeart/2008/layout/LinedList"/>
    <dgm:cxn modelId="{A677D4BC-949A-4B6B-A619-C5DC2CC944BA}" type="presParOf" srcId="{E8930DAC-8BAF-4DF8-8A21-A224D2CFD599}" destId="{26DCAA4D-2447-46C2-BBE3-9888DDD03116}" srcOrd="4" destOrd="0" presId="urn:microsoft.com/office/officeart/2008/layout/LinedList"/>
    <dgm:cxn modelId="{3D4D0F11-8EB2-45A6-B1CB-9E9D866FE00D}" type="presParOf" srcId="{E8930DAC-8BAF-4DF8-8A21-A224D2CFD599}" destId="{DF210D8C-D03E-46E1-ACEC-4BFAD56EF68C}" srcOrd="5" destOrd="0" presId="urn:microsoft.com/office/officeart/2008/layout/LinedList"/>
    <dgm:cxn modelId="{F24E9337-9DF6-4CD2-9CAA-E8212308C874}" type="presParOf" srcId="{DF210D8C-D03E-46E1-ACEC-4BFAD56EF68C}" destId="{23C3633E-D22A-47E8-BBEF-439679463E9A}" srcOrd="0" destOrd="0" presId="urn:microsoft.com/office/officeart/2008/layout/LinedList"/>
    <dgm:cxn modelId="{F80D529F-4E3F-4B07-BF37-5CC27EE3C690}" type="presParOf" srcId="{DF210D8C-D03E-46E1-ACEC-4BFAD56EF68C}" destId="{66D61A8B-E700-434C-B964-60FA8DE50E82}" srcOrd="1" destOrd="0" presId="urn:microsoft.com/office/officeart/2008/layout/LinedList"/>
    <dgm:cxn modelId="{99060B4B-55F0-4488-9523-7A02A138571A}" type="presParOf" srcId="{E8930DAC-8BAF-4DF8-8A21-A224D2CFD599}" destId="{C5E88E47-4561-4115-A595-962B5CD62A4A}" srcOrd="6" destOrd="0" presId="urn:microsoft.com/office/officeart/2008/layout/LinedList"/>
    <dgm:cxn modelId="{3CFACE9A-A454-4BDB-889C-B6E8A8EF18CD}" type="presParOf" srcId="{E8930DAC-8BAF-4DF8-8A21-A224D2CFD599}" destId="{0B930D96-6011-4FEC-8F12-ECD756E04A9E}" srcOrd="7" destOrd="0" presId="urn:microsoft.com/office/officeart/2008/layout/LinedList"/>
    <dgm:cxn modelId="{C86EFDFA-D274-41FE-B6A7-9A85E50D519B}" type="presParOf" srcId="{0B930D96-6011-4FEC-8F12-ECD756E04A9E}" destId="{1E0F202D-DB0C-4055-A571-C9DA1A6848FE}" srcOrd="0" destOrd="0" presId="urn:microsoft.com/office/officeart/2008/layout/LinedList"/>
    <dgm:cxn modelId="{CE7F9807-D077-4487-974F-E11B55A6BBEC}" type="presParOf" srcId="{0B930D96-6011-4FEC-8F12-ECD756E04A9E}" destId="{AF17FAA0-0662-47BB-BD7F-A5D8BDFFC46F}" srcOrd="1" destOrd="0" presId="urn:microsoft.com/office/officeart/2008/layout/LinedList"/>
    <dgm:cxn modelId="{D9219504-32D5-46D7-9BF1-F85925FD5453}" type="presParOf" srcId="{E8930DAC-8BAF-4DF8-8A21-A224D2CFD599}" destId="{314F22A2-E249-48B3-AB40-E10E013AD2CF}" srcOrd="8" destOrd="0" presId="urn:microsoft.com/office/officeart/2008/layout/LinedList"/>
    <dgm:cxn modelId="{43B3C5C5-4860-488C-A0D2-D876B1592AAF}" type="presParOf" srcId="{E8930DAC-8BAF-4DF8-8A21-A224D2CFD599}" destId="{97DE50CF-8752-47AE-8723-6EA9A27CC017}" srcOrd="9" destOrd="0" presId="urn:microsoft.com/office/officeart/2008/layout/LinedList"/>
    <dgm:cxn modelId="{4BFB6484-16EF-4747-8202-DE85E5D6F469}" type="presParOf" srcId="{97DE50CF-8752-47AE-8723-6EA9A27CC017}" destId="{36BDC315-59BE-4D47-87FA-9EEE28E04BEE}" srcOrd="0" destOrd="0" presId="urn:microsoft.com/office/officeart/2008/layout/LinedList"/>
    <dgm:cxn modelId="{C6EE248F-95AB-44DF-8465-15BDD8817C1C}" type="presParOf" srcId="{97DE50CF-8752-47AE-8723-6EA9A27CC017}" destId="{79697198-DC06-4535-A24D-903616F54DB5}" srcOrd="1" destOrd="0" presId="urn:microsoft.com/office/officeart/2008/layout/LinedList"/>
    <dgm:cxn modelId="{12D0DF69-5347-45BB-92AD-77FD668D2022}" type="presParOf" srcId="{E8930DAC-8BAF-4DF8-8A21-A224D2CFD599}" destId="{7672B2BF-48E4-422C-85D2-4F80C0F6E2A2}" srcOrd="10" destOrd="0" presId="urn:microsoft.com/office/officeart/2008/layout/LinedList"/>
    <dgm:cxn modelId="{CFD78D51-7A28-44FE-8B1F-07BD8455F814}" type="presParOf" srcId="{E8930DAC-8BAF-4DF8-8A21-A224D2CFD599}" destId="{3A03956E-3BC0-4A74-A2C3-6374C73AB96C}" srcOrd="11" destOrd="0" presId="urn:microsoft.com/office/officeart/2008/layout/LinedList"/>
    <dgm:cxn modelId="{2C3A98DA-C0FE-4445-848A-DECFE37FB336}" type="presParOf" srcId="{3A03956E-3BC0-4A74-A2C3-6374C73AB96C}" destId="{14962B40-2495-44E3-B249-5BA1DD21FAF2}" srcOrd="0" destOrd="0" presId="urn:microsoft.com/office/officeart/2008/layout/LinedList"/>
    <dgm:cxn modelId="{A2AA16E5-76C8-4A23-BFA3-C40315019900}" type="presParOf" srcId="{3A03956E-3BC0-4A74-A2C3-6374C73AB96C}" destId="{7399DD3C-534B-4203-A697-5CEFB3EF9E2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4C7B1-B8C8-497D-BF32-C7ABE06D7410}">
      <dsp:nvSpPr>
        <dsp:cNvPr id="0" name=""/>
        <dsp:cNvSpPr/>
      </dsp:nvSpPr>
      <dsp:spPr>
        <a:xfrm>
          <a:off x="0" y="2274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BD7B-1A5B-49FC-8044-9691CD32F4EF}">
      <dsp:nvSpPr>
        <dsp:cNvPr id="0" name=""/>
        <dsp:cNvSpPr/>
      </dsp:nvSpPr>
      <dsp:spPr>
        <a:xfrm>
          <a:off x="0" y="2274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AFR submitted 8/5/26, awaiting tax report.</a:t>
          </a:r>
        </a:p>
      </dsp:txBody>
      <dsp:txXfrm>
        <a:off x="0" y="2274"/>
        <a:ext cx="6012470" cy="775712"/>
      </dsp:txXfrm>
    </dsp:sp>
    <dsp:sp modelId="{D648D29D-D863-4BC2-9FD2-A5ABD79A209A}">
      <dsp:nvSpPr>
        <dsp:cNvPr id="0" name=""/>
        <dsp:cNvSpPr/>
      </dsp:nvSpPr>
      <dsp:spPr>
        <a:xfrm>
          <a:off x="0" y="777987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DBF4EA-7CF1-4E6B-AB1F-5B07056C6DFB}">
      <dsp:nvSpPr>
        <dsp:cNvPr id="0" name=""/>
        <dsp:cNvSpPr/>
      </dsp:nvSpPr>
      <dsp:spPr>
        <a:xfrm>
          <a:off x="0" y="777987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Financial disclosures are available on the district website, as required under House Bill 67.</a:t>
          </a:r>
        </a:p>
      </dsp:txBody>
      <dsp:txXfrm>
        <a:off x="0" y="777987"/>
        <a:ext cx="6012470" cy="775712"/>
      </dsp:txXfrm>
    </dsp:sp>
    <dsp:sp modelId="{26DCAA4D-2447-46C2-BBE3-9888DDD03116}">
      <dsp:nvSpPr>
        <dsp:cNvPr id="0" name=""/>
        <dsp:cNvSpPr/>
      </dsp:nvSpPr>
      <dsp:spPr>
        <a:xfrm>
          <a:off x="0" y="1553700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C3633E-D22A-47E8-BBEF-439679463E9A}">
      <dsp:nvSpPr>
        <dsp:cNvPr id="0" name=""/>
        <dsp:cNvSpPr/>
      </dsp:nvSpPr>
      <dsp:spPr>
        <a:xfrm>
          <a:off x="0" y="1553700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Received money from federal cash request, in the amount of $506,455.73. I will submit my next request after the August payroll.</a:t>
          </a:r>
        </a:p>
      </dsp:txBody>
      <dsp:txXfrm>
        <a:off x="0" y="1553700"/>
        <a:ext cx="6012470" cy="775712"/>
      </dsp:txXfrm>
    </dsp:sp>
    <dsp:sp modelId="{C5E88E47-4561-4115-A595-962B5CD62A4A}">
      <dsp:nvSpPr>
        <dsp:cNvPr id="0" name=""/>
        <dsp:cNvSpPr/>
      </dsp:nvSpPr>
      <dsp:spPr>
        <a:xfrm>
          <a:off x="0" y="2329413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0F202D-DB0C-4055-A571-C9DA1A6848FE}">
      <dsp:nvSpPr>
        <dsp:cNvPr id="0" name=""/>
        <dsp:cNvSpPr/>
      </dsp:nvSpPr>
      <dsp:spPr>
        <a:xfrm>
          <a:off x="0" y="2329413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Received the House Bill monies for the facility renovations/</a:t>
          </a:r>
          <a:r>
            <a:rPr lang="en-US" sz="900" kern="1200" dirty="0" err="1"/>
            <a:t>wasterwater</a:t>
          </a:r>
          <a:r>
            <a:rPr lang="en-US" sz="900" kern="1200" dirty="0"/>
            <a:t> project in the amount of $500,000.</a:t>
          </a:r>
        </a:p>
      </dsp:txBody>
      <dsp:txXfrm>
        <a:off x="0" y="2329413"/>
        <a:ext cx="6012470" cy="775712"/>
      </dsp:txXfrm>
    </dsp:sp>
    <dsp:sp modelId="{314F22A2-E249-48B3-AB40-E10E013AD2CF}">
      <dsp:nvSpPr>
        <dsp:cNvPr id="0" name=""/>
        <dsp:cNvSpPr/>
      </dsp:nvSpPr>
      <dsp:spPr>
        <a:xfrm>
          <a:off x="0" y="3105125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DC315-59BE-4D47-87FA-9EEE28E04BEE}">
      <dsp:nvSpPr>
        <dsp:cNvPr id="0" name=""/>
        <dsp:cNvSpPr/>
      </dsp:nvSpPr>
      <dsp:spPr>
        <a:xfrm>
          <a:off x="0" y="3105125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BOE Audit 9/16/26-9/18/26</a:t>
          </a:r>
        </a:p>
      </dsp:txBody>
      <dsp:txXfrm>
        <a:off x="0" y="3105125"/>
        <a:ext cx="6012470" cy="775712"/>
      </dsp:txXfrm>
    </dsp:sp>
    <dsp:sp modelId="{7672B2BF-48E4-422C-85D2-4F80C0F6E2A2}">
      <dsp:nvSpPr>
        <dsp:cNvPr id="0" name=""/>
        <dsp:cNvSpPr/>
      </dsp:nvSpPr>
      <dsp:spPr>
        <a:xfrm>
          <a:off x="0" y="3880838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962B40-2495-44E3-B249-5BA1DD21FAF2}">
      <dsp:nvSpPr>
        <dsp:cNvPr id="0" name=""/>
        <dsp:cNvSpPr/>
      </dsp:nvSpPr>
      <dsp:spPr>
        <a:xfrm>
          <a:off x="0" y="3880838"/>
          <a:ext cx="6012470" cy="775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Our quarterly Bookkeepers Meeting will be held on </a:t>
          </a:r>
          <a:r>
            <a:rPr lang="en-US" sz="900" b="1" kern="1200" dirty="0"/>
            <a:t>Tuesday, August 11, 2026</a:t>
          </a:r>
          <a:r>
            <a:rPr lang="en-US" sz="900" kern="1200" dirty="0"/>
            <a:t>, from </a:t>
          </a:r>
          <a:r>
            <a:rPr lang="en-US" sz="900" b="1" kern="1200" dirty="0"/>
            <a:t>1:00 p.m. to 3:00 p.m.</a:t>
          </a:r>
          <a:r>
            <a:rPr lang="en-US" sz="900" kern="1200" dirty="0"/>
            <a:t> at the </a:t>
          </a:r>
          <a:r>
            <a:rPr lang="en-US" sz="900" b="1" kern="1200" dirty="0"/>
            <a:t>BOE</a:t>
          </a:r>
          <a:r>
            <a:rPr lang="en-US" sz="900" kern="1200" dirty="0"/>
            <a:t>.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Our guest speaker will be </a:t>
          </a:r>
          <a:r>
            <a:rPr lang="en-US" sz="900" b="1" kern="1200" dirty="0"/>
            <a:t>AEPA</a:t>
          </a:r>
          <a:r>
            <a:rPr lang="en-US" sz="900" kern="1200" dirty="0"/>
            <a:t>, who will provide training on how to effectively use AEPA when placing purchase orders. This session will help bookkeepers better understand the purchasing process and how AEPA can be a valuable resource.</a:t>
          </a:r>
        </a:p>
      </dsp:txBody>
      <dsp:txXfrm>
        <a:off x="0" y="3880838"/>
        <a:ext cx="6012470" cy="775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61B17-7C9A-4777-9981-08864F5183E9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1FFDC-31F2-41BD-B2CC-64A482D424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535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75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347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80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744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83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5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088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995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79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77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177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03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488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78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29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78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21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77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608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BCEE2F77-02E8-0E03-D142-228125C6C09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6636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JuLY</a:t>
            </a:r>
            <a:r>
              <a:rPr lang="en-US" dirty="0"/>
              <a:t>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</a:t>
            </a:r>
            <a:r>
              <a:rPr lang="en-US" dirty="0" err="1"/>
              <a:t>JuLY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$7,835,933.88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JULY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$6,678,533.71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417" y="2293993"/>
            <a:ext cx="3243714" cy="463955"/>
          </a:xfrm>
        </p:spPr>
        <p:txBody>
          <a:bodyPr/>
          <a:lstStyle/>
          <a:p>
            <a:r>
              <a:rPr lang="en-US" dirty="0"/>
              <a:t>This </a:t>
            </a:r>
            <a:r>
              <a:rPr lang="en-US" dirty="0" err="1"/>
              <a:t>JuLY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6295" y="2829828"/>
            <a:ext cx="4966636" cy="26661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General Fund - $971,129.99</a:t>
            </a:r>
          </a:p>
          <a:p>
            <a:r>
              <a:rPr lang="en-US" dirty="0"/>
              <a:t>Special Fund - $1,129,937.83</a:t>
            </a:r>
          </a:p>
          <a:p>
            <a:r>
              <a:rPr lang="en-US" dirty="0"/>
              <a:t>Capital Outlay- $77,812.00</a:t>
            </a:r>
          </a:p>
          <a:p>
            <a:r>
              <a:rPr lang="en-US" dirty="0"/>
              <a:t>Building Fund- $464,040.00</a:t>
            </a:r>
          </a:p>
          <a:p>
            <a:r>
              <a:rPr lang="en-US" dirty="0"/>
              <a:t>Food Service- $121,132.78</a:t>
            </a:r>
          </a:p>
          <a:p>
            <a:r>
              <a:rPr lang="en-US" dirty="0"/>
              <a:t>Childcare- $3,421.64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23207" y="2240744"/>
            <a:ext cx="3767185" cy="463955"/>
          </a:xfrm>
        </p:spPr>
        <p:txBody>
          <a:bodyPr/>
          <a:lstStyle/>
          <a:p>
            <a:r>
              <a:rPr lang="en-US" dirty="0"/>
              <a:t>Last JULY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238198" y="2829828"/>
            <a:ext cx="4152695" cy="26661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General Fund - $1,027,386.65</a:t>
            </a:r>
          </a:p>
          <a:p>
            <a:r>
              <a:rPr lang="en-US" dirty="0"/>
              <a:t>Special Fund - $346,180.22</a:t>
            </a:r>
          </a:p>
          <a:p>
            <a:r>
              <a:rPr lang="en-US" dirty="0"/>
              <a:t>Capital Outlay - $78,500.00</a:t>
            </a:r>
          </a:p>
          <a:p>
            <a:r>
              <a:rPr lang="en-US" dirty="0"/>
              <a:t>Building Fund - $400,586.00</a:t>
            </a:r>
          </a:p>
          <a:p>
            <a:r>
              <a:rPr lang="en-US" dirty="0"/>
              <a:t>Food Service - $10,000.00</a:t>
            </a:r>
          </a:p>
          <a:p>
            <a:r>
              <a:rPr lang="en-US" dirty="0"/>
              <a:t>Childcare - $ 833.32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193" y="2146434"/>
            <a:ext cx="3509820" cy="606476"/>
          </a:xfrm>
        </p:spPr>
        <p:txBody>
          <a:bodyPr>
            <a:normAutofit/>
          </a:bodyPr>
          <a:lstStyle/>
          <a:p>
            <a:r>
              <a:rPr lang="en-US" dirty="0"/>
              <a:t>This </a:t>
            </a:r>
            <a:r>
              <a:rPr lang="en-US" dirty="0" err="1"/>
              <a:t>july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7190" y="2752910"/>
            <a:ext cx="4197830" cy="3097383"/>
          </a:xfrm>
        </p:spPr>
        <p:txBody>
          <a:bodyPr>
            <a:normAutofit/>
          </a:bodyPr>
          <a:lstStyle/>
          <a:p>
            <a:r>
              <a:rPr lang="en-US" sz="1400" b="1" dirty="0"/>
              <a:t>General Fund - $623,909.83</a:t>
            </a:r>
          </a:p>
          <a:p>
            <a:pPr lvl="1"/>
            <a:r>
              <a:rPr lang="en-US" sz="1200" b="1" dirty="0"/>
              <a:t>EMC Property &amp; Casualty</a:t>
            </a:r>
          </a:p>
          <a:p>
            <a:pPr lvl="1"/>
            <a:r>
              <a:rPr lang="en-US" sz="1200" b="1" dirty="0"/>
              <a:t>R. J Roberts Student Accident Insurance</a:t>
            </a:r>
          </a:p>
          <a:p>
            <a:r>
              <a:rPr lang="en-US" sz="1400" b="1" dirty="0"/>
              <a:t>Special Fund - $74,967.32</a:t>
            </a:r>
          </a:p>
          <a:p>
            <a:r>
              <a:rPr lang="en-US" sz="1400" b="1" dirty="0"/>
              <a:t>Debt Service- $852,928.82</a:t>
            </a:r>
          </a:p>
          <a:p>
            <a:pPr lvl="1"/>
            <a:r>
              <a:rPr lang="en-US" sz="1200" b="1" dirty="0"/>
              <a:t>Argent Building Renovation Bond 2014</a:t>
            </a:r>
          </a:p>
          <a:p>
            <a:r>
              <a:rPr lang="en-US" sz="1400" b="1" dirty="0"/>
              <a:t>Food Service- $7,895.09</a:t>
            </a:r>
          </a:p>
          <a:p>
            <a:endParaRPr lang="en-US" sz="1400" b="1" dirty="0"/>
          </a:p>
          <a:p>
            <a:pPr marL="0" indent="0">
              <a:buNone/>
            </a:pPr>
            <a:endParaRPr lang="en-US" sz="1400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7170" y="2242686"/>
            <a:ext cx="4925164" cy="466813"/>
          </a:xfrm>
        </p:spPr>
        <p:txBody>
          <a:bodyPr>
            <a:normAutofit/>
          </a:bodyPr>
          <a:lstStyle/>
          <a:p>
            <a:r>
              <a:rPr lang="en-US" dirty="0"/>
              <a:t>Last </a:t>
            </a:r>
            <a:r>
              <a:rPr lang="en-US" dirty="0" err="1"/>
              <a:t>july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7170" y="2858702"/>
            <a:ext cx="4955295" cy="2133491"/>
          </a:xfrm>
        </p:spPr>
        <p:txBody>
          <a:bodyPr>
            <a:noAutofit/>
          </a:bodyPr>
          <a:lstStyle/>
          <a:p>
            <a:r>
              <a:rPr lang="en-US" sz="1400" b="1" dirty="0"/>
              <a:t>General Fund - $ 330,843.88</a:t>
            </a:r>
          </a:p>
          <a:p>
            <a:r>
              <a:rPr lang="en-US" sz="1400" b="1" dirty="0"/>
              <a:t>Special Fund - $63,235.09</a:t>
            </a:r>
          </a:p>
          <a:p>
            <a:r>
              <a:rPr lang="en-US" sz="1400" b="1" dirty="0"/>
              <a:t>Debt Service - $1,223,726.66</a:t>
            </a:r>
          </a:p>
          <a:p>
            <a:r>
              <a:rPr lang="en-US" sz="1400" b="1" dirty="0"/>
              <a:t>Food Service - $6631.95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General Fund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Revenue Breakdown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Total Revenue = $971,129.99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3832830"/>
              </p:ext>
            </p:extLst>
          </p:nvPr>
        </p:nvGraphicFramePr>
        <p:xfrm>
          <a:off x="6093926" y="1116345"/>
          <a:ext cx="4821551" cy="3866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954" y="880404"/>
            <a:ext cx="3273099" cy="2247117"/>
          </a:xfrm>
        </p:spPr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5607987"/>
              </p:ext>
            </p:extLst>
          </p:nvPr>
        </p:nvGraphicFramePr>
        <p:xfrm>
          <a:off x="4058816" y="429209"/>
          <a:ext cx="7828383" cy="5623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9954" y="3272617"/>
            <a:ext cx="3275013" cy="2248181"/>
          </a:xfrm>
        </p:spPr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$623,909.83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CA0BD-E7F9-C188-F693-DFC45478E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Finance Updates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7B2E204-9F6B-5661-8B34-EA40A202F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1592286"/>
              </p:ext>
            </p:extLst>
          </p:nvPr>
        </p:nvGraphicFramePr>
        <p:xfrm>
          <a:off x="5043714" y="798974"/>
          <a:ext cx="6012470" cy="465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6E5660-2E8E-C762-9D9B-8C70DEC6292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88582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3204</TotalTime>
  <Words>371</Words>
  <Application>Microsoft Office PowerPoint</Application>
  <PresentationFormat>Widescreen</PresentationFormat>
  <Paragraphs>77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Arial</vt:lpstr>
      <vt:lpstr>Gill Sans MT</vt:lpstr>
      <vt:lpstr>Gallery</vt:lpstr>
      <vt:lpstr>JuLY Financial Report</vt:lpstr>
      <vt:lpstr>Bank Statement</vt:lpstr>
      <vt:lpstr>Revenues</vt:lpstr>
      <vt:lpstr>Expenses</vt:lpstr>
      <vt:lpstr>General Fund</vt:lpstr>
      <vt:lpstr>General Fund</vt:lpstr>
      <vt:lpstr>Finance Updates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74</cp:revision>
  <cp:lastPrinted>2026-08-05T18:46:50Z</cp:lastPrinted>
  <dcterms:created xsi:type="dcterms:W3CDTF">2021-03-04T14:20:50Z</dcterms:created>
  <dcterms:modified xsi:type="dcterms:W3CDTF">2026-08-05T18:46:52Z</dcterms:modified>
</cp:coreProperties>
</file>