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10287000" cx="18288000"/>
  <p:notesSz cx="6858000" cy="9144000"/>
  <p:embeddedFontLst>
    <p:embeddedFont>
      <p:font typeface="Bungee"/>
      <p:regular r:id="rId14"/>
    </p:embeddedFont>
    <p:embeddedFont>
      <p:font typeface="DM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19" roundtripDataSignature="AMtx7mhDJawSKxtdKyOyXo+n3l8BvvReH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DMSans-regular.fntdata"/><Relationship Id="rId14" Type="http://schemas.openxmlformats.org/officeDocument/2006/relationships/font" Target="fonts/Bungee-regular.fntdata"/><Relationship Id="rId17" Type="http://schemas.openxmlformats.org/officeDocument/2006/relationships/font" Target="fonts/DMSans-italic.fntdata"/><Relationship Id="rId16" Type="http://schemas.openxmlformats.org/officeDocument/2006/relationships/font" Target="fonts/DMSans-bold.fntdata"/><Relationship Id="rId5" Type="http://schemas.openxmlformats.org/officeDocument/2006/relationships/notesMaster" Target="notesMasters/notesMaster1.xml"/><Relationship Id="rId19" Type="http://customschemas.google.com/relationships/presentationmetadata" Target="metadata"/><Relationship Id="rId6" Type="http://schemas.openxmlformats.org/officeDocument/2006/relationships/slide" Target="slides/slide1.xml"/><Relationship Id="rId18" Type="http://schemas.openxmlformats.org/officeDocument/2006/relationships/font" Target="fonts/DMSans-bold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 name="Google Shape;13;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11"/>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11"/>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1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13"/>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13"/>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14"/>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14"/>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15"/>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15"/>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15"/>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15"/>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7"/>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7"/>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17"/>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8"/>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8"/>
          <p:cNvSpPr/>
          <p:nvPr>
            <p:ph idx="2" type="pic"/>
          </p:nvPr>
        </p:nvSpPr>
        <p:spPr>
          <a:xfrm>
            <a:off x="1792288" y="612775"/>
            <a:ext cx="5486400" cy="4114800"/>
          </a:xfrm>
          <a:prstGeom prst="rect">
            <a:avLst/>
          </a:prstGeom>
          <a:noFill/>
          <a:ln>
            <a:noFill/>
          </a:ln>
        </p:spPr>
      </p:sp>
      <p:sp>
        <p:nvSpPr>
          <p:cNvPr id="64" name="Google Shape;64;p18"/>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9"/>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0"/>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20"/>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2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3.png"/><Relationship Id="rId5" Type="http://schemas.openxmlformats.org/officeDocument/2006/relationships/image" Target="../media/image11.png"/><Relationship Id="rId6" Type="http://schemas.openxmlformats.org/officeDocument/2006/relationships/image" Target="../media/image12.png"/><Relationship Id="rId7" Type="http://schemas.openxmlformats.org/officeDocument/2006/relationships/image" Target="../media/image9.png"/><Relationship Id="rId8"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3.png"/><Relationship Id="rId5" Type="http://schemas.openxmlformats.org/officeDocument/2006/relationships/image" Target="../media/image26.png"/><Relationship Id="rId6" Type="http://schemas.openxmlformats.org/officeDocument/2006/relationships/image" Target="../media/image2.png"/><Relationship Id="rId7" Type="http://schemas.openxmlformats.org/officeDocument/2006/relationships/image" Target="../media/image13.png"/><Relationship Id="rId8"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hyperlink" Target="https://apps.legislature.ky.gov/law/statutes/statute.aspx?id=43576" TargetMode="External"/><Relationship Id="rId7"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3.png"/><Relationship Id="rId10" Type="http://schemas.openxmlformats.org/officeDocument/2006/relationships/image" Target="../media/image28.png"/><Relationship Id="rId9" Type="http://schemas.openxmlformats.org/officeDocument/2006/relationships/image" Target="../media/image20.png"/><Relationship Id="rId5" Type="http://schemas.openxmlformats.org/officeDocument/2006/relationships/image" Target="../media/image2.png"/><Relationship Id="rId6" Type="http://schemas.openxmlformats.org/officeDocument/2006/relationships/image" Target="../media/image14.png"/><Relationship Id="rId7" Type="http://schemas.openxmlformats.org/officeDocument/2006/relationships/image" Target="../media/image22.png"/><Relationship Id="rId8" Type="http://schemas.openxmlformats.org/officeDocument/2006/relationships/image" Target="../media/image2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2.png"/><Relationship Id="rId7" Type="http://schemas.openxmlformats.org/officeDocument/2006/relationships/image" Target="../media/image14.png"/><Relationship Id="rId8" Type="http://schemas.openxmlformats.org/officeDocument/2006/relationships/image" Target="../media/image2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image" Target="../media/image3.png"/><Relationship Id="rId5" Type="http://schemas.openxmlformats.org/officeDocument/2006/relationships/image" Target="../media/image26.png"/><Relationship Id="rId6" Type="http://schemas.openxmlformats.org/officeDocument/2006/relationships/image" Target="../media/image2.png"/><Relationship Id="rId7" Type="http://schemas.openxmlformats.org/officeDocument/2006/relationships/image" Target="../media/image9.png"/><Relationship Id="rId8" Type="http://schemas.openxmlformats.org/officeDocument/2006/relationships/image" Target="../media/image2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5.png"/><Relationship Id="rId5" Type="http://schemas.openxmlformats.org/officeDocument/2006/relationships/image" Target="../media/image25.png"/><Relationship Id="rId6" Type="http://schemas.openxmlformats.org/officeDocument/2006/relationships/image" Target="../media/image26.png"/><Relationship Id="rId7" Type="http://schemas.openxmlformats.org/officeDocument/2006/relationships/image" Target="../media/image9.png"/><Relationship Id="rId8"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64175"/>
            </a:gs>
            <a:gs pos="100000">
              <a:srgbClr val="3070DF"/>
            </a:gs>
          </a:gsLst>
          <a:lin ang="2700000" scaled="0"/>
        </a:gradFill>
      </p:bgPr>
    </p:bg>
    <p:spTree>
      <p:nvGrpSpPr>
        <p:cNvPr id="83" name="Shape 83"/>
        <p:cNvGrpSpPr/>
        <p:nvPr/>
      </p:nvGrpSpPr>
      <p:grpSpPr>
        <a:xfrm>
          <a:off x="0" y="0"/>
          <a:ext cx="0" cy="0"/>
          <a:chOff x="0" y="0"/>
          <a:chExt cx="0" cy="0"/>
        </a:xfrm>
      </p:grpSpPr>
      <p:sp>
        <p:nvSpPr>
          <p:cNvPr id="84" name="Google Shape;84;p1"/>
          <p:cNvSpPr/>
          <p:nvPr/>
        </p:nvSpPr>
        <p:spPr>
          <a:xfrm>
            <a:off x="0" y="0"/>
            <a:ext cx="5049387" cy="5762496"/>
          </a:xfrm>
          <a:custGeom>
            <a:rect b="b" l="l" r="r" t="t"/>
            <a:pathLst>
              <a:path extrusionOk="0" h="5762496" w="5049387">
                <a:moveTo>
                  <a:pt x="0" y="0"/>
                </a:moveTo>
                <a:lnTo>
                  <a:pt x="5049387" y="0"/>
                </a:lnTo>
                <a:lnTo>
                  <a:pt x="5049387" y="5762496"/>
                </a:lnTo>
                <a:lnTo>
                  <a:pt x="0" y="5762496"/>
                </a:lnTo>
                <a:lnTo>
                  <a:pt x="0" y="0"/>
                </a:lnTo>
                <a:close/>
              </a:path>
            </a:pathLst>
          </a:custGeom>
          <a:blipFill rotWithShape="1">
            <a:blip r:embed="rId3">
              <a:alphaModFix amt="9999"/>
            </a:blip>
            <a:stretch>
              <a:fillRect b="0" l="0" r="0" t="0"/>
            </a:stretch>
          </a:blipFill>
          <a:ln>
            <a:noFill/>
          </a:ln>
        </p:spPr>
      </p:sp>
      <p:sp>
        <p:nvSpPr>
          <p:cNvPr id="85" name="Google Shape;85;p1"/>
          <p:cNvSpPr/>
          <p:nvPr/>
        </p:nvSpPr>
        <p:spPr>
          <a:xfrm rot="10800000">
            <a:off x="13238613" y="4524504"/>
            <a:ext cx="5049387" cy="5762496"/>
          </a:xfrm>
          <a:custGeom>
            <a:rect b="b" l="l" r="r" t="t"/>
            <a:pathLst>
              <a:path extrusionOk="0" h="5762496" w="5049387">
                <a:moveTo>
                  <a:pt x="5049387" y="5762496"/>
                </a:moveTo>
                <a:lnTo>
                  <a:pt x="0" y="5762496"/>
                </a:lnTo>
                <a:lnTo>
                  <a:pt x="0" y="0"/>
                </a:lnTo>
                <a:lnTo>
                  <a:pt x="5049387" y="0"/>
                </a:lnTo>
                <a:lnTo>
                  <a:pt x="5049387" y="5762496"/>
                </a:lnTo>
                <a:close/>
              </a:path>
            </a:pathLst>
          </a:custGeom>
          <a:blipFill rotWithShape="1">
            <a:blip r:embed="rId4">
              <a:alphaModFix amt="9999"/>
            </a:blip>
            <a:stretch>
              <a:fillRect b="0" l="0" r="0" t="0"/>
            </a:stretch>
          </a:blipFill>
          <a:ln>
            <a:noFill/>
          </a:ln>
        </p:spPr>
      </p:sp>
      <p:grpSp>
        <p:nvGrpSpPr>
          <p:cNvPr id="86" name="Google Shape;86;p1"/>
          <p:cNvGrpSpPr/>
          <p:nvPr/>
        </p:nvGrpSpPr>
        <p:grpSpPr>
          <a:xfrm>
            <a:off x="5367273" y="2335632"/>
            <a:ext cx="11629451" cy="5214998"/>
            <a:chOff x="0" y="-38100"/>
            <a:chExt cx="1105668" cy="495815"/>
          </a:xfrm>
        </p:grpSpPr>
        <p:sp>
          <p:nvSpPr>
            <p:cNvPr id="87" name="Google Shape;87;p1"/>
            <p:cNvSpPr/>
            <p:nvPr/>
          </p:nvSpPr>
          <p:spPr>
            <a:xfrm>
              <a:off x="0" y="0"/>
              <a:ext cx="1105668" cy="457715"/>
            </a:xfrm>
            <a:custGeom>
              <a:rect b="b" l="l" r="r" t="t"/>
              <a:pathLst>
                <a:path extrusionOk="0" h="457715" w="1105668">
                  <a:moveTo>
                    <a:pt x="93360" y="0"/>
                  </a:moveTo>
                  <a:lnTo>
                    <a:pt x="1012308" y="0"/>
                  </a:lnTo>
                  <a:cubicBezTo>
                    <a:pt x="1063869" y="0"/>
                    <a:pt x="1105668" y="41799"/>
                    <a:pt x="1105668" y="93360"/>
                  </a:cubicBezTo>
                  <a:lnTo>
                    <a:pt x="1105668" y="364355"/>
                  </a:lnTo>
                  <a:cubicBezTo>
                    <a:pt x="1105668" y="415916"/>
                    <a:pt x="1063869" y="457715"/>
                    <a:pt x="1012308" y="457715"/>
                  </a:cubicBezTo>
                  <a:lnTo>
                    <a:pt x="93360" y="457715"/>
                  </a:lnTo>
                  <a:cubicBezTo>
                    <a:pt x="41799" y="457715"/>
                    <a:pt x="0" y="415916"/>
                    <a:pt x="0" y="364355"/>
                  </a:cubicBezTo>
                  <a:lnTo>
                    <a:pt x="0" y="93360"/>
                  </a:lnTo>
                  <a:cubicBezTo>
                    <a:pt x="0" y="41799"/>
                    <a:pt x="41799" y="0"/>
                    <a:pt x="93360" y="0"/>
                  </a:cubicBezTo>
                  <a:close/>
                </a:path>
              </a:pathLst>
            </a:custGeom>
            <a:solidFill>
              <a:srgbClr val="F2EF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1"/>
            <p:cNvSpPr txBox="1"/>
            <p:nvPr/>
          </p:nvSpPr>
          <p:spPr>
            <a:xfrm>
              <a:off x="0" y="-38100"/>
              <a:ext cx="1105668" cy="49581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9" name="Google Shape;89;p1"/>
          <p:cNvSpPr/>
          <p:nvPr/>
        </p:nvSpPr>
        <p:spPr>
          <a:xfrm>
            <a:off x="1186545" y="2160576"/>
            <a:ext cx="6607896" cy="5872768"/>
          </a:xfrm>
          <a:custGeom>
            <a:rect b="b" l="l" r="r" t="t"/>
            <a:pathLst>
              <a:path extrusionOk="0" h="5872768" w="6607896">
                <a:moveTo>
                  <a:pt x="0" y="0"/>
                </a:moveTo>
                <a:lnTo>
                  <a:pt x="6607896" y="0"/>
                </a:lnTo>
                <a:lnTo>
                  <a:pt x="6607896" y="5872768"/>
                </a:lnTo>
                <a:lnTo>
                  <a:pt x="0" y="5872768"/>
                </a:lnTo>
                <a:lnTo>
                  <a:pt x="0" y="0"/>
                </a:lnTo>
                <a:close/>
              </a:path>
            </a:pathLst>
          </a:custGeom>
          <a:blipFill rotWithShape="1">
            <a:blip r:embed="rId5">
              <a:alphaModFix/>
            </a:blip>
            <a:stretch>
              <a:fillRect b="0" l="0" r="0" t="0"/>
            </a:stretch>
          </a:blipFill>
          <a:ln>
            <a:noFill/>
          </a:ln>
        </p:spPr>
      </p:sp>
      <p:sp>
        <p:nvSpPr>
          <p:cNvPr id="90" name="Google Shape;90;p1"/>
          <p:cNvSpPr/>
          <p:nvPr/>
        </p:nvSpPr>
        <p:spPr>
          <a:xfrm>
            <a:off x="14293370" y="1639017"/>
            <a:ext cx="1872441" cy="2035262"/>
          </a:xfrm>
          <a:custGeom>
            <a:rect b="b" l="l" r="r" t="t"/>
            <a:pathLst>
              <a:path extrusionOk="0" h="2035262" w="1872441">
                <a:moveTo>
                  <a:pt x="0" y="0"/>
                </a:moveTo>
                <a:lnTo>
                  <a:pt x="1872442" y="0"/>
                </a:lnTo>
                <a:lnTo>
                  <a:pt x="1872442" y="2035262"/>
                </a:lnTo>
                <a:lnTo>
                  <a:pt x="0" y="2035262"/>
                </a:lnTo>
                <a:lnTo>
                  <a:pt x="0" y="0"/>
                </a:lnTo>
                <a:close/>
              </a:path>
            </a:pathLst>
          </a:custGeom>
          <a:blipFill rotWithShape="1">
            <a:blip r:embed="rId6">
              <a:alphaModFix/>
            </a:blip>
            <a:stretch>
              <a:fillRect b="0" l="0" r="0" t="0"/>
            </a:stretch>
          </a:blipFill>
          <a:ln>
            <a:noFill/>
          </a:ln>
        </p:spPr>
      </p:sp>
      <p:sp>
        <p:nvSpPr>
          <p:cNvPr id="91" name="Google Shape;91;p1"/>
          <p:cNvSpPr/>
          <p:nvPr/>
        </p:nvSpPr>
        <p:spPr>
          <a:xfrm rot="5400000">
            <a:off x="7802953" y="2565688"/>
            <a:ext cx="407138" cy="1403925"/>
          </a:xfrm>
          <a:custGeom>
            <a:rect b="b" l="l" r="r" t="t"/>
            <a:pathLst>
              <a:path extrusionOk="0" h="1403925" w="407138">
                <a:moveTo>
                  <a:pt x="0" y="0"/>
                </a:moveTo>
                <a:lnTo>
                  <a:pt x="407139" y="0"/>
                </a:lnTo>
                <a:lnTo>
                  <a:pt x="407139" y="1403925"/>
                </a:lnTo>
                <a:lnTo>
                  <a:pt x="0" y="1403925"/>
                </a:lnTo>
                <a:lnTo>
                  <a:pt x="0" y="0"/>
                </a:lnTo>
                <a:close/>
              </a:path>
            </a:pathLst>
          </a:custGeom>
          <a:blipFill rotWithShape="1">
            <a:blip r:embed="rId7">
              <a:alphaModFix/>
            </a:blip>
            <a:stretch>
              <a:fillRect b="0" l="0" r="0" t="0"/>
            </a:stretch>
          </a:blipFill>
          <a:ln>
            <a:noFill/>
          </a:ln>
        </p:spPr>
      </p:sp>
      <p:sp>
        <p:nvSpPr>
          <p:cNvPr id="92" name="Google Shape;92;p1"/>
          <p:cNvSpPr/>
          <p:nvPr/>
        </p:nvSpPr>
        <p:spPr>
          <a:xfrm>
            <a:off x="10785445" y="2922031"/>
            <a:ext cx="2030256" cy="1510796"/>
          </a:xfrm>
          <a:custGeom>
            <a:rect b="b" l="l" r="r" t="t"/>
            <a:pathLst>
              <a:path extrusionOk="0" h="1510796" w="2030256">
                <a:moveTo>
                  <a:pt x="0" y="0"/>
                </a:moveTo>
                <a:lnTo>
                  <a:pt x="2030256" y="0"/>
                </a:lnTo>
                <a:lnTo>
                  <a:pt x="2030256" y="1510796"/>
                </a:lnTo>
                <a:lnTo>
                  <a:pt x="0" y="1510796"/>
                </a:lnTo>
                <a:lnTo>
                  <a:pt x="0" y="0"/>
                </a:lnTo>
                <a:close/>
              </a:path>
            </a:pathLst>
          </a:custGeom>
          <a:blipFill rotWithShape="1">
            <a:blip r:embed="rId8">
              <a:alphaModFix/>
            </a:blip>
            <a:stretch>
              <a:fillRect b="0" l="0" r="0" t="0"/>
            </a:stretch>
          </a:blipFill>
          <a:ln>
            <a:noFill/>
          </a:ln>
        </p:spPr>
      </p:sp>
      <p:sp>
        <p:nvSpPr>
          <p:cNvPr id="93" name="Google Shape;93;p1"/>
          <p:cNvSpPr txBox="1"/>
          <p:nvPr/>
        </p:nvSpPr>
        <p:spPr>
          <a:xfrm>
            <a:off x="7157134" y="4432833"/>
            <a:ext cx="9286800" cy="24474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i="0" lang="en-US" sz="5300" u="none" cap="none" strike="noStrike">
                <a:solidFill>
                  <a:srgbClr val="264175"/>
                </a:solidFill>
                <a:latin typeface="Bungee"/>
                <a:ea typeface="Bungee"/>
                <a:cs typeface="Bungee"/>
                <a:sym typeface="Bungee"/>
              </a:rPr>
              <a:t>DATA SECURITY &amp; BREACH NOTIFICATION BEST PRACTICES</a:t>
            </a:r>
            <a:endParaRPr sz="600">
              <a:latin typeface="Bungee"/>
              <a:ea typeface="Bungee"/>
              <a:cs typeface="Bungee"/>
              <a:sym typeface="Bungee"/>
            </a:endParaRPr>
          </a:p>
        </p:txBody>
      </p:sp>
      <p:sp>
        <p:nvSpPr>
          <p:cNvPr id="94" name="Google Shape;94;p1"/>
          <p:cNvSpPr txBox="1"/>
          <p:nvPr/>
        </p:nvSpPr>
        <p:spPr>
          <a:xfrm>
            <a:off x="6604270" y="7034259"/>
            <a:ext cx="10392600" cy="4311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0" lang="en-US" sz="2800" u="none" cap="none" strike="noStrike">
                <a:solidFill>
                  <a:srgbClr val="072542"/>
                </a:solidFill>
                <a:latin typeface="DM Sans"/>
                <a:ea typeface="DM Sans"/>
                <a:cs typeface="DM Sans"/>
                <a:sym typeface="DM Sans"/>
              </a:rPr>
              <a:t>SAFEGUARDING YOUR IDENTITY</a:t>
            </a:r>
            <a:endParaRPr sz="12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64175"/>
            </a:gs>
            <a:gs pos="100000">
              <a:srgbClr val="3070DF"/>
            </a:gs>
          </a:gsLst>
          <a:lin ang="2700000" scaled="0"/>
        </a:gradFill>
      </p:bgPr>
    </p:bg>
    <p:spTree>
      <p:nvGrpSpPr>
        <p:cNvPr id="98" name="Shape 98"/>
        <p:cNvGrpSpPr/>
        <p:nvPr/>
      </p:nvGrpSpPr>
      <p:grpSpPr>
        <a:xfrm>
          <a:off x="0" y="0"/>
          <a:ext cx="0" cy="0"/>
          <a:chOff x="0" y="0"/>
          <a:chExt cx="0" cy="0"/>
        </a:xfrm>
      </p:grpSpPr>
      <p:sp>
        <p:nvSpPr>
          <p:cNvPr id="99" name="Google Shape;99;p2"/>
          <p:cNvSpPr/>
          <p:nvPr/>
        </p:nvSpPr>
        <p:spPr>
          <a:xfrm>
            <a:off x="0" y="0"/>
            <a:ext cx="5049387" cy="5762496"/>
          </a:xfrm>
          <a:custGeom>
            <a:rect b="b" l="l" r="r" t="t"/>
            <a:pathLst>
              <a:path extrusionOk="0" h="5762496" w="5049387">
                <a:moveTo>
                  <a:pt x="0" y="0"/>
                </a:moveTo>
                <a:lnTo>
                  <a:pt x="5049387" y="0"/>
                </a:lnTo>
                <a:lnTo>
                  <a:pt x="5049387" y="5762496"/>
                </a:lnTo>
                <a:lnTo>
                  <a:pt x="0" y="5762496"/>
                </a:lnTo>
                <a:lnTo>
                  <a:pt x="0" y="0"/>
                </a:lnTo>
                <a:close/>
              </a:path>
            </a:pathLst>
          </a:custGeom>
          <a:blipFill rotWithShape="1">
            <a:blip r:embed="rId3">
              <a:alphaModFix amt="9999"/>
            </a:blip>
            <a:stretch>
              <a:fillRect b="0" l="0" r="0" t="0"/>
            </a:stretch>
          </a:blipFill>
          <a:ln>
            <a:noFill/>
          </a:ln>
        </p:spPr>
      </p:sp>
      <p:sp>
        <p:nvSpPr>
          <p:cNvPr id="100" name="Google Shape;100;p2"/>
          <p:cNvSpPr/>
          <p:nvPr/>
        </p:nvSpPr>
        <p:spPr>
          <a:xfrm rot="10800000">
            <a:off x="13238613" y="4426220"/>
            <a:ext cx="5049387" cy="5762496"/>
          </a:xfrm>
          <a:custGeom>
            <a:rect b="b" l="l" r="r" t="t"/>
            <a:pathLst>
              <a:path extrusionOk="0" h="5762496" w="5049387">
                <a:moveTo>
                  <a:pt x="5049387" y="5762496"/>
                </a:moveTo>
                <a:lnTo>
                  <a:pt x="0" y="5762496"/>
                </a:lnTo>
                <a:lnTo>
                  <a:pt x="0" y="0"/>
                </a:lnTo>
                <a:lnTo>
                  <a:pt x="5049387" y="0"/>
                </a:lnTo>
                <a:lnTo>
                  <a:pt x="5049387" y="5762496"/>
                </a:lnTo>
                <a:close/>
              </a:path>
            </a:pathLst>
          </a:custGeom>
          <a:blipFill rotWithShape="1">
            <a:blip r:embed="rId4">
              <a:alphaModFix amt="9999"/>
            </a:blip>
            <a:stretch>
              <a:fillRect b="0" l="0" r="0" t="0"/>
            </a:stretch>
          </a:blipFill>
          <a:ln>
            <a:noFill/>
          </a:ln>
        </p:spPr>
      </p:sp>
      <p:grpSp>
        <p:nvGrpSpPr>
          <p:cNvPr id="101" name="Google Shape;101;p2"/>
          <p:cNvGrpSpPr/>
          <p:nvPr/>
        </p:nvGrpSpPr>
        <p:grpSpPr>
          <a:xfrm>
            <a:off x="1261670" y="1079663"/>
            <a:ext cx="15764661" cy="7726936"/>
            <a:chOff x="0" y="-38100"/>
            <a:chExt cx="1498823" cy="734637"/>
          </a:xfrm>
        </p:grpSpPr>
        <p:sp>
          <p:nvSpPr>
            <p:cNvPr id="102" name="Google Shape;102;p2"/>
            <p:cNvSpPr/>
            <p:nvPr/>
          </p:nvSpPr>
          <p:spPr>
            <a:xfrm>
              <a:off x="0" y="0"/>
              <a:ext cx="1498823" cy="696537"/>
            </a:xfrm>
            <a:custGeom>
              <a:rect b="b" l="l" r="r" t="t"/>
              <a:pathLst>
                <a:path extrusionOk="0" h="696537" w="1498823">
                  <a:moveTo>
                    <a:pt x="68871" y="0"/>
                  </a:moveTo>
                  <a:lnTo>
                    <a:pt x="1429951" y="0"/>
                  </a:lnTo>
                  <a:cubicBezTo>
                    <a:pt x="1448217" y="0"/>
                    <a:pt x="1465735" y="7256"/>
                    <a:pt x="1478651" y="20172"/>
                  </a:cubicBezTo>
                  <a:cubicBezTo>
                    <a:pt x="1491567" y="33088"/>
                    <a:pt x="1498823" y="50605"/>
                    <a:pt x="1498823" y="68871"/>
                  </a:cubicBezTo>
                  <a:lnTo>
                    <a:pt x="1498823" y="627666"/>
                  </a:lnTo>
                  <a:cubicBezTo>
                    <a:pt x="1498823" y="645932"/>
                    <a:pt x="1491567" y="663449"/>
                    <a:pt x="1478651" y="676365"/>
                  </a:cubicBezTo>
                  <a:cubicBezTo>
                    <a:pt x="1465735" y="689281"/>
                    <a:pt x="1448217" y="696537"/>
                    <a:pt x="1429951" y="696537"/>
                  </a:cubicBezTo>
                  <a:lnTo>
                    <a:pt x="68871" y="696537"/>
                  </a:lnTo>
                  <a:cubicBezTo>
                    <a:pt x="50605" y="696537"/>
                    <a:pt x="33088" y="689281"/>
                    <a:pt x="20172" y="676365"/>
                  </a:cubicBezTo>
                  <a:cubicBezTo>
                    <a:pt x="7256" y="663449"/>
                    <a:pt x="0" y="645932"/>
                    <a:pt x="0" y="627666"/>
                  </a:cubicBezTo>
                  <a:lnTo>
                    <a:pt x="0" y="68871"/>
                  </a:lnTo>
                  <a:cubicBezTo>
                    <a:pt x="0" y="50605"/>
                    <a:pt x="7256" y="33088"/>
                    <a:pt x="20172" y="20172"/>
                  </a:cubicBezTo>
                  <a:cubicBezTo>
                    <a:pt x="33088" y="7256"/>
                    <a:pt x="50605" y="0"/>
                    <a:pt x="68871" y="0"/>
                  </a:cubicBezTo>
                  <a:close/>
                </a:path>
              </a:pathLst>
            </a:custGeom>
            <a:solidFill>
              <a:srgbClr val="F2EF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2"/>
            <p:cNvSpPr txBox="1"/>
            <p:nvPr/>
          </p:nvSpPr>
          <p:spPr>
            <a:xfrm>
              <a:off x="0" y="-38100"/>
              <a:ext cx="1498823" cy="73463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4" name="Google Shape;104;p2"/>
          <p:cNvSpPr/>
          <p:nvPr/>
        </p:nvSpPr>
        <p:spPr>
          <a:xfrm>
            <a:off x="16128255" y="8040440"/>
            <a:ext cx="1273579" cy="1217860"/>
          </a:xfrm>
          <a:custGeom>
            <a:rect b="b" l="l" r="r" t="t"/>
            <a:pathLst>
              <a:path extrusionOk="0" h="1217860" w="1273579">
                <a:moveTo>
                  <a:pt x="0" y="0"/>
                </a:moveTo>
                <a:lnTo>
                  <a:pt x="1273579" y="0"/>
                </a:lnTo>
                <a:lnTo>
                  <a:pt x="1273579" y="1217860"/>
                </a:lnTo>
                <a:lnTo>
                  <a:pt x="0" y="1217860"/>
                </a:lnTo>
                <a:lnTo>
                  <a:pt x="0" y="0"/>
                </a:lnTo>
                <a:close/>
              </a:path>
            </a:pathLst>
          </a:custGeom>
          <a:blipFill rotWithShape="1">
            <a:blip r:embed="rId5">
              <a:alphaModFix/>
            </a:blip>
            <a:stretch>
              <a:fillRect b="0" l="0" r="0" t="0"/>
            </a:stretch>
          </a:blipFill>
          <a:ln>
            <a:noFill/>
          </a:ln>
        </p:spPr>
      </p:sp>
      <p:sp>
        <p:nvSpPr>
          <p:cNvPr id="105" name="Google Shape;105;p2"/>
          <p:cNvSpPr/>
          <p:nvPr/>
        </p:nvSpPr>
        <p:spPr>
          <a:xfrm>
            <a:off x="16161292" y="724888"/>
            <a:ext cx="1240542" cy="1440397"/>
          </a:xfrm>
          <a:custGeom>
            <a:rect b="b" l="l" r="r" t="t"/>
            <a:pathLst>
              <a:path extrusionOk="0" h="1440397" w="1240542">
                <a:moveTo>
                  <a:pt x="0" y="0"/>
                </a:moveTo>
                <a:lnTo>
                  <a:pt x="1240542" y="0"/>
                </a:lnTo>
                <a:lnTo>
                  <a:pt x="1240542" y="1440397"/>
                </a:lnTo>
                <a:lnTo>
                  <a:pt x="0" y="1440397"/>
                </a:lnTo>
                <a:lnTo>
                  <a:pt x="0" y="0"/>
                </a:lnTo>
                <a:close/>
              </a:path>
            </a:pathLst>
          </a:custGeom>
          <a:blipFill rotWithShape="1">
            <a:blip r:embed="rId6">
              <a:alphaModFix/>
            </a:blip>
            <a:stretch>
              <a:fillRect b="0" l="0" r="0" t="0"/>
            </a:stretch>
          </a:blipFill>
          <a:ln>
            <a:noFill/>
          </a:ln>
        </p:spPr>
      </p:sp>
      <p:grpSp>
        <p:nvGrpSpPr>
          <p:cNvPr id="106" name="Google Shape;106;p2"/>
          <p:cNvGrpSpPr/>
          <p:nvPr/>
        </p:nvGrpSpPr>
        <p:grpSpPr>
          <a:xfrm rot="-5400000">
            <a:off x="405015" y="5356433"/>
            <a:ext cx="7803734" cy="7803734"/>
            <a:chOff x="0" y="0"/>
            <a:chExt cx="812800" cy="812800"/>
          </a:xfrm>
        </p:grpSpPr>
        <p:sp>
          <p:nvSpPr>
            <p:cNvPr id="107" name="Google Shape;107;p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264175"/>
                </a:gs>
                <a:gs pos="100000">
                  <a:srgbClr val="3070DF"/>
                </a:gs>
              </a:gsLst>
              <a:lin ang="27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2"/>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9" name="Google Shape;109;p2"/>
          <p:cNvSpPr/>
          <p:nvPr/>
        </p:nvSpPr>
        <p:spPr>
          <a:xfrm>
            <a:off x="1028700" y="4626917"/>
            <a:ext cx="6556364" cy="4179682"/>
          </a:xfrm>
          <a:custGeom>
            <a:rect b="b" l="l" r="r" t="t"/>
            <a:pathLst>
              <a:path extrusionOk="0" h="4179682" w="6556364">
                <a:moveTo>
                  <a:pt x="0" y="0"/>
                </a:moveTo>
                <a:lnTo>
                  <a:pt x="6556364" y="0"/>
                </a:lnTo>
                <a:lnTo>
                  <a:pt x="6556364" y="4179683"/>
                </a:lnTo>
                <a:lnTo>
                  <a:pt x="0" y="4179683"/>
                </a:lnTo>
                <a:lnTo>
                  <a:pt x="0" y="0"/>
                </a:lnTo>
                <a:close/>
              </a:path>
            </a:pathLst>
          </a:custGeom>
          <a:blipFill rotWithShape="1">
            <a:blip r:embed="rId7">
              <a:alphaModFix/>
            </a:blip>
            <a:stretch>
              <a:fillRect b="0" l="0" r="0" t="0"/>
            </a:stretch>
          </a:blipFill>
          <a:ln>
            <a:noFill/>
          </a:ln>
        </p:spPr>
      </p:sp>
      <p:sp>
        <p:nvSpPr>
          <p:cNvPr id="110" name="Google Shape;110;p2"/>
          <p:cNvSpPr txBox="1"/>
          <p:nvPr/>
        </p:nvSpPr>
        <p:spPr>
          <a:xfrm>
            <a:off x="1489918" y="1836559"/>
            <a:ext cx="15275100" cy="19701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i="0" lang="en-US" sz="6400" u="none" cap="none" strike="noStrike">
                <a:solidFill>
                  <a:srgbClr val="264175"/>
                </a:solidFill>
                <a:latin typeface="Bungee"/>
                <a:ea typeface="Bungee"/>
                <a:cs typeface="Bungee"/>
                <a:sym typeface="Bungee"/>
              </a:rPr>
              <a:t>DATA SECURITY COMPLIANCE &amp; GETTING ERATE FUNDING</a:t>
            </a:r>
            <a:endParaRPr>
              <a:latin typeface="Bungee"/>
              <a:ea typeface="Bungee"/>
              <a:cs typeface="Bungee"/>
              <a:sym typeface="Bungee"/>
            </a:endParaRPr>
          </a:p>
        </p:txBody>
      </p:sp>
      <p:sp>
        <p:nvSpPr>
          <p:cNvPr id="111" name="Google Shape;111;p2"/>
          <p:cNvSpPr txBox="1"/>
          <p:nvPr/>
        </p:nvSpPr>
        <p:spPr>
          <a:xfrm>
            <a:off x="8456420" y="3954215"/>
            <a:ext cx="7704900" cy="4049700"/>
          </a:xfrm>
          <a:prstGeom prst="rect">
            <a:avLst/>
          </a:prstGeom>
          <a:noFill/>
          <a:ln>
            <a:noFill/>
          </a:ln>
        </p:spPr>
        <p:txBody>
          <a:bodyPr anchorCtr="0" anchor="t" bIns="0" lIns="0" spcFirstLastPara="1" rIns="0" wrap="square" tIns="0">
            <a:spAutoFit/>
          </a:bodyPr>
          <a:lstStyle/>
          <a:p>
            <a:pPr indent="0" lvl="0" marL="0" marR="0" rtl="0" algn="just">
              <a:lnSpc>
                <a:spcPct val="120008"/>
              </a:lnSpc>
              <a:spcBef>
                <a:spcPts val="0"/>
              </a:spcBef>
              <a:spcAft>
                <a:spcPts val="0"/>
              </a:spcAft>
              <a:buNone/>
            </a:pPr>
            <a:r>
              <a:rPr b="0" i="0" lang="en-US" sz="2499" u="none" cap="none" strike="noStrike">
                <a:solidFill>
                  <a:srgbClr val="072542"/>
                </a:solidFill>
                <a:latin typeface="DM Sans"/>
                <a:ea typeface="DM Sans"/>
                <a:cs typeface="DM Sans"/>
                <a:sym typeface="DM Sans"/>
              </a:rPr>
              <a:t>I</a:t>
            </a:r>
            <a:r>
              <a:rPr b="0" i="0" lang="en-US" sz="2199" u="none" cap="none" strike="noStrike">
                <a:solidFill>
                  <a:srgbClr val="072542"/>
                </a:solidFill>
                <a:latin typeface="DM Sans"/>
                <a:ea typeface="DM Sans"/>
                <a:cs typeface="DM Sans"/>
                <a:sym typeface="DM Sans"/>
              </a:rPr>
              <a:t>n accordance with state and federal law, this presentation is to inform you of how our district goes about data security reporting and notifying the proper personnel in the event of a data breach*. </a:t>
            </a:r>
            <a:endParaRPr sz="1100"/>
          </a:p>
          <a:p>
            <a:pPr indent="0" lvl="0" marL="0" marR="0" rtl="0" algn="just">
              <a:lnSpc>
                <a:spcPct val="120008"/>
              </a:lnSpc>
              <a:spcBef>
                <a:spcPts val="0"/>
              </a:spcBef>
              <a:spcAft>
                <a:spcPts val="0"/>
              </a:spcAft>
              <a:buNone/>
            </a:pPr>
            <a:r>
              <a:t/>
            </a:r>
            <a:endParaRPr b="0" i="0" sz="2199" u="none" cap="none" strike="noStrike">
              <a:solidFill>
                <a:srgbClr val="072542"/>
              </a:solidFill>
              <a:latin typeface="DM Sans"/>
              <a:ea typeface="DM Sans"/>
              <a:cs typeface="DM Sans"/>
              <a:sym typeface="DM Sans"/>
            </a:endParaRPr>
          </a:p>
          <a:p>
            <a:pPr indent="0" lvl="0" marL="0" marR="0" rtl="0" algn="just">
              <a:lnSpc>
                <a:spcPct val="120008"/>
              </a:lnSpc>
              <a:spcBef>
                <a:spcPts val="0"/>
              </a:spcBef>
              <a:spcAft>
                <a:spcPts val="0"/>
              </a:spcAft>
              <a:buNone/>
            </a:pPr>
            <a:r>
              <a:rPr b="0" i="0" lang="en-US" sz="2199" u="none" cap="none" strike="noStrike">
                <a:solidFill>
                  <a:srgbClr val="072542"/>
                </a:solidFill>
                <a:latin typeface="DM Sans"/>
                <a:ea typeface="DM Sans"/>
                <a:cs typeface="DM Sans"/>
                <a:sym typeface="DM Sans"/>
              </a:rPr>
              <a:t>Current and Relevant Federal Legislation includes The Family Rights and Privacy Act (FERPA), the Children’s Online Privacy Protection Act (COPPA), the Children’s Internet Protection Act (CIPA). Our district must be CIPA compliant in order to receive Erate funding. </a:t>
            </a:r>
            <a:endParaRPr sz="1100"/>
          </a:p>
        </p:txBody>
      </p:sp>
      <p:sp>
        <p:nvSpPr>
          <p:cNvPr id="112" name="Google Shape;112;p2"/>
          <p:cNvSpPr/>
          <p:nvPr/>
        </p:nvSpPr>
        <p:spPr>
          <a:xfrm rot="5400000">
            <a:off x="8940431" y="7542047"/>
            <a:ext cx="407138" cy="1403925"/>
          </a:xfrm>
          <a:custGeom>
            <a:rect b="b" l="l" r="r" t="t"/>
            <a:pathLst>
              <a:path extrusionOk="0" h="1403925" w="407138">
                <a:moveTo>
                  <a:pt x="0" y="0"/>
                </a:moveTo>
                <a:lnTo>
                  <a:pt x="407138" y="0"/>
                </a:lnTo>
                <a:lnTo>
                  <a:pt x="407138" y="1403925"/>
                </a:lnTo>
                <a:lnTo>
                  <a:pt x="0" y="1403925"/>
                </a:lnTo>
                <a:lnTo>
                  <a:pt x="0" y="0"/>
                </a:lnTo>
                <a:close/>
              </a:path>
            </a:pathLst>
          </a:custGeom>
          <a:blipFill rotWithShape="1">
            <a:blip r:embed="rId8">
              <a:alphaModFix/>
            </a:blip>
            <a:stretch>
              <a:fillRect b="0" l="0" r="0" t="0"/>
            </a:stretch>
          </a:blipFill>
          <a:ln>
            <a:noFill/>
          </a:ln>
        </p:spPr>
      </p:sp>
      <p:sp>
        <p:nvSpPr>
          <p:cNvPr id="113" name="Google Shape;113;p2"/>
          <p:cNvSpPr txBox="1"/>
          <p:nvPr/>
        </p:nvSpPr>
        <p:spPr>
          <a:xfrm>
            <a:off x="5927080" y="9220200"/>
            <a:ext cx="12007007" cy="35623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2100" u="none" cap="none" strike="noStrike">
                <a:solidFill>
                  <a:srgbClr val="F2EFF1"/>
                </a:solidFill>
                <a:latin typeface="Arial"/>
                <a:ea typeface="Arial"/>
                <a:cs typeface="Arial"/>
                <a:sym typeface="Arial"/>
              </a:rPr>
              <a:t>*A data breach is defined as unauthorized access of personally identifiable information or PII.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64175"/>
            </a:gs>
            <a:gs pos="100000">
              <a:srgbClr val="3070DF"/>
            </a:gs>
          </a:gsLst>
          <a:lin ang="2700000" scaled="0"/>
        </a:gradFill>
      </p:bgPr>
    </p:bg>
    <p:spTree>
      <p:nvGrpSpPr>
        <p:cNvPr id="117" name="Shape 117"/>
        <p:cNvGrpSpPr/>
        <p:nvPr/>
      </p:nvGrpSpPr>
      <p:grpSpPr>
        <a:xfrm>
          <a:off x="0" y="0"/>
          <a:ext cx="0" cy="0"/>
          <a:chOff x="0" y="0"/>
          <a:chExt cx="0" cy="0"/>
        </a:xfrm>
      </p:grpSpPr>
      <p:sp>
        <p:nvSpPr>
          <p:cNvPr id="118" name="Google Shape;118;p3"/>
          <p:cNvSpPr/>
          <p:nvPr/>
        </p:nvSpPr>
        <p:spPr>
          <a:xfrm>
            <a:off x="0" y="0"/>
            <a:ext cx="5049387" cy="5762496"/>
          </a:xfrm>
          <a:custGeom>
            <a:rect b="b" l="l" r="r" t="t"/>
            <a:pathLst>
              <a:path extrusionOk="0" h="5762496" w="5049387">
                <a:moveTo>
                  <a:pt x="0" y="0"/>
                </a:moveTo>
                <a:lnTo>
                  <a:pt x="5049387" y="0"/>
                </a:lnTo>
                <a:lnTo>
                  <a:pt x="5049387" y="5762496"/>
                </a:lnTo>
                <a:lnTo>
                  <a:pt x="0" y="5762496"/>
                </a:lnTo>
                <a:lnTo>
                  <a:pt x="0" y="0"/>
                </a:lnTo>
                <a:close/>
              </a:path>
            </a:pathLst>
          </a:custGeom>
          <a:blipFill rotWithShape="1">
            <a:blip r:embed="rId3">
              <a:alphaModFix amt="9999"/>
            </a:blip>
            <a:stretch>
              <a:fillRect b="0" l="0" r="0" t="0"/>
            </a:stretch>
          </a:blipFill>
          <a:ln>
            <a:noFill/>
          </a:ln>
        </p:spPr>
      </p:sp>
      <p:sp>
        <p:nvSpPr>
          <p:cNvPr id="119" name="Google Shape;119;p3"/>
          <p:cNvSpPr/>
          <p:nvPr/>
        </p:nvSpPr>
        <p:spPr>
          <a:xfrm rot="10800000">
            <a:off x="13238613" y="4524504"/>
            <a:ext cx="5049387" cy="5762496"/>
          </a:xfrm>
          <a:custGeom>
            <a:rect b="b" l="l" r="r" t="t"/>
            <a:pathLst>
              <a:path extrusionOk="0" h="5762496" w="5049387">
                <a:moveTo>
                  <a:pt x="5049387" y="5762496"/>
                </a:moveTo>
                <a:lnTo>
                  <a:pt x="0" y="5762496"/>
                </a:lnTo>
                <a:lnTo>
                  <a:pt x="0" y="0"/>
                </a:lnTo>
                <a:lnTo>
                  <a:pt x="5049387" y="0"/>
                </a:lnTo>
                <a:lnTo>
                  <a:pt x="5049387" y="5762496"/>
                </a:lnTo>
                <a:close/>
              </a:path>
            </a:pathLst>
          </a:custGeom>
          <a:blipFill rotWithShape="1">
            <a:blip r:embed="rId4">
              <a:alphaModFix amt="9999"/>
            </a:blip>
            <a:stretch>
              <a:fillRect b="0" l="0" r="0" t="0"/>
            </a:stretch>
          </a:blipFill>
          <a:ln>
            <a:noFill/>
          </a:ln>
        </p:spPr>
      </p:sp>
      <p:grpSp>
        <p:nvGrpSpPr>
          <p:cNvPr id="120" name="Google Shape;120;p3"/>
          <p:cNvGrpSpPr/>
          <p:nvPr/>
        </p:nvGrpSpPr>
        <p:grpSpPr>
          <a:xfrm>
            <a:off x="1261670" y="1079663"/>
            <a:ext cx="15764661" cy="7726936"/>
            <a:chOff x="0" y="-38100"/>
            <a:chExt cx="1498823" cy="734637"/>
          </a:xfrm>
        </p:grpSpPr>
        <p:sp>
          <p:nvSpPr>
            <p:cNvPr id="121" name="Google Shape;121;p3"/>
            <p:cNvSpPr/>
            <p:nvPr/>
          </p:nvSpPr>
          <p:spPr>
            <a:xfrm>
              <a:off x="0" y="0"/>
              <a:ext cx="1498823" cy="696537"/>
            </a:xfrm>
            <a:custGeom>
              <a:rect b="b" l="l" r="r" t="t"/>
              <a:pathLst>
                <a:path extrusionOk="0" h="696537" w="1498823">
                  <a:moveTo>
                    <a:pt x="68871" y="0"/>
                  </a:moveTo>
                  <a:lnTo>
                    <a:pt x="1429951" y="0"/>
                  </a:lnTo>
                  <a:cubicBezTo>
                    <a:pt x="1448217" y="0"/>
                    <a:pt x="1465735" y="7256"/>
                    <a:pt x="1478651" y="20172"/>
                  </a:cubicBezTo>
                  <a:cubicBezTo>
                    <a:pt x="1491567" y="33088"/>
                    <a:pt x="1498823" y="50605"/>
                    <a:pt x="1498823" y="68871"/>
                  </a:cubicBezTo>
                  <a:lnTo>
                    <a:pt x="1498823" y="627666"/>
                  </a:lnTo>
                  <a:cubicBezTo>
                    <a:pt x="1498823" y="645932"/>
                    <a:pt x="1491567" y="663449"/>
                    <a:pt x="1478651" y="676365"/>
                  </a:cubicBezTo>
                  <a:cubicBezTo>
                    <a:pt x="1465735" y="689281"/>
                    <a:pt x="1448217" y="696537"/>
                    <a:pt x="1429951" y="696537"/>
                  </a:cubicBezTo>
                  <a:lnTo>
                    <a:pt x="68871" y="696537"/>
                  </a:lnTo>
                  <a:cubicBezTo>
                    <a:pt x="50605" y="696537"/>
                    <a:pt x="33088" y="689281"/>
                    <a:pt x="20172" y="676365"/>
                  </a:cubicBezTo>
                  <a:cubicBezTo>
                    <a:pt x="7256" y="663449"/>
                    <a:pt x="0" y="645932"/>
                    <a:pt x="0" y="627666"/>
                  </a:cubicBezTo>
                  <a:lnTo>
                    <a:pt x="0" y="68871"/>
                  </a:lnTo>
                  <a:cubicBezTo>
                    <a:pt x="0" y="50605"/>
                    <a:pt x="7256" y="33088"/>
                    <a:pt x="20172" y="20172"/>
                  </a:cubicBezTo>
                  <a:cubicBezTo>
                    <a:pt x="33088" y="7256"/>
                    <a:pt x="50605" y="0"/>
                    <a:pt x="68871" y="0"/>
                  </a:cubicBezTo>
                  <a:close/>
                </a:path>
              </a:pathLst>
            </a:custGeom>
            <a:solidFill>
              <a:srgbClr val="F2EF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3"/>
            <p:cNvSpPr txBox="1"/>
            <p:nvPr/>
          </p:nvSpPr>
          <p:spPr>
            <a:xfrm>
              <a:off x="0" y="-38100"/>
              <a:ext cx="1498823" cy="73463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3" name="Google Shape;123;p3"/>
          <p:cNvSpPr/>
          <p:nvPr/>
        </p:nvSpPr>
        <p:spPr>
          <a:xfrm>
            <a:off x="12313478" y="1733944"/>
            <a:ext cx="3835886" cy="2905683"/>
          </a:xfrm>
          <a:custGeom>
            <a:rect b="b" l="l" r="r" t="t"/>
            <a:pathLst>
              <a:path extrusionOk="0" h="2905683" w="3835886">
                <a:moveTo>
                  <a:pt x="0" y="0"/>
                </a:moveTo>
                <a:lnTo>
                  <a:pt x="3835885" y="0"/>
                </a:lnTo>
                <a:lnTo>
                  <a:pt x="3835885" y="2905683"/>
                </a:lnTo>
                <a:lnTo>
                  <a:pt x="0" y="2905683"/>
                </a:lnTo>
                <a:lnTo>
                  <a:pt x="0" y="0"/>
                </a:lnTo>
                <a:close/>
              </a:path>
            </a:pathLst>
          </a:custGeom>
          <a:blipFill rotWithShape="1">
            <a:blip r:embed="rId5">
              <a:alphaModFix/>
            </a:blip>
            <a:stretch>
              <a:fillRect b="0" l="0" r="0" t="0"/>
            </a:stretch>
          </a:blipFill>
          <a:ln>
            <a:noFill/>
          </a:ln>
        </p:spPr>
      </p:sp>
      <p:grpSp>
        <p:nvGrpSpPr>
          <p:cNvPr id="124" name="Google Shape;124;p3"/>
          <p:cNvGrpSpPr/>
          <p:nvPr/>
        </p:nvGrpSpPr>
        <p:grpSpPr>
          <a:xfrm>
            <a:off x="2105958" y="6353451"/>
            <a:ext cx="790210" cy="790210"/>
            <a:chOff x="0" y="0"/>
            <a:chExt cx="812800" cy="812800"/>
          </a:xfrm>
        </p:grpSpPr>
        <p:sp>
          <p:nvSpPr>
            <p:cNvPr id="125" name="Google Shape;125;p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B82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3"/>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7" name="Google Shape;127;p3"/>
          <p:cNvGrpSpPr/>
          <p:nvPr/>
        </p:nvGrpSpPr>
        <p:grpSpPr>
          <a:xfrm>
            <a:off x="9144000" y="6353451"/>
            <a:ext cx="790210" cy="790210"/>
            <a:chOff x="0" y="0"/>
            <a:chExt cx="812800" cy="812800"/>
          </a:xfrm>
        </p:grpSpPr>
        <p:sp>
          <p:nvSpPr>
            <p:cNvPr id="128" name="Google Shape;128;p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B82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3"/>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0" name="Google Shape;130;p3"/>
          <p:cNvGrpSpPr/>
          <p:nvPr/>
        </p:nvGrpSpPr>
        <p:grpSpPr>
          <a:xfrm>
            <a:off x="2105958" y="7372991"/>
            <a:ext cx="790210" cy="790210"/>
            <a:chOff x="0" y="0"/>
            <a:chExt cx="812800" cy="812800"/>
          </a:xfrm>
        </p:grpSpPr>
        <p:sp>
          <p:nvSpPr>
            <p:cNvPr id="131" name="Google Shape;131;p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B82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3"/>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3" name="Google Shape;133;p3"/>
          <p:cNvGrpSpPr/>
          <p:nvPr/>
        </p:nvGrpSpPr>
        <p:grpSpPr>
          <a:xfrm>
            <a:off x="9144000" y="7372991"/>
            <a:ext cx="790210" cy="790210"/>
            <a:chOff x="0" y="0"/>
            <a:chExt cx="812800" cy="812800"/>
          </a:xfrm>
        </p:grpSpPr>
        <p:sp>
          <p:nvSpPr>
            <p:cNvPr id="134" name="Google Shape;134;p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B82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3"/>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6" name="Google Shape;136;p3"/>
          <p:cNvSpPr txBox="1"/>
          <p:nvPr/>
        </p:nvSpPr>
        <p:spPr>
          <a:xfrm>
            <a:off x="1984173" y="1997747"/>
            <a:ext cx="9246900" cy="2770500"/>
          </a:xfrm>
          <a:prstGeom prst="rect">
            <a:avLst/>
          </a:prstGeom>
          <a:noFill/>
          <a:ln>
            <a:noFill/>
          </a:ln>
          <a:effectLst>
            <a:outerShdw blurRad="57150" rotWithShape="0" algn="bl" dir="5400000" dist="19050">
              <a:srgbClr val="000000">
                <a:alpha val="50000"/>
              </a:srgbClr>
            </a:outerShdw>
          </a:effectLst>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6000">
                <a:solidFill>
                  <a:srgbClr val="264175"/>
                </a:solidFill>
                <a:latin typeface="Bungee"/>
                <a:ea typeface="Bungee"/>
                <a:cs typeface="Bungee"/>
                <a:sym typeface="Bungee"/>
              </a:rPr>
              <a:t>Data Security in KY:</a:t>
            </a:r>
            <a:endParaRPr sz="6000">
              <a:solidFill>
                <a:srgbClr val="264175"/>
              </a:solidFill>
              <a:latin typeface="Bungee"/>
              <a:ea typeface="Bungee"/>
              <a:cs typeface="Bungee"/>
              <a:sym typeface="Bungee"/>
            </a:endParaRPr>
          </a:p>
          <a:p>
            <a:pPr indent="0" lvl="0" marL="0" marR="0" rtl="0" algn="l">
              <a:lnSpc>
                <a:spcPct val="100000"/>
              </a:lnSpc>
              <a:spcBef>
                <a:spcPts val="0"/>
              </a:spcBef>
              <a:spcAft>
                <a:spcPts val="0"/>
              </a:spcAft>
              <a:buNone/>
            </a:pPr>
            <a:r>
              <a:rPr lang="en-US" sz="6000">
                <a:solidFill>
                  <a:srgbClr val="33D982"/>
                </a:solidFill>
                <a:latin typeface="Bungee"/>
                <a:ea typeface="Bungee"/>
                <a:cs typeface="Bungee"/>
                <a:sym typeface="Bungee"/>
              </a:rPr>
              <a:t>Things we should all Know</a:t>
            </a:r>
            <a:endParaRPr sz="6000">
              <a:solidFill>
                <a:srgbClr val="33D982"/>
              </a:solidFill>
              <a:latin typeface="Bungee"/>
              <a:ea typeface="Bungee"/>
              <a:cs typeface="Bungee"/>
              <a:sym typeface="Bungee"/>
            </a:endParaRPr>
          </a:p>
        </p:txBody>
      </p:sp>
      <p:sp>
        <p:nvSpPr>
          <p:cNvPr id="137" name="Google Shape;137;p3"/>
          <p:cNvSpPr txBox="1"/>
          <p:nvPr/>
        </p:nvSpPr>
        <p:spPr>
          <a:xfrm>
            <a:off x="1986435" y="5125064"/>
            <a:ext cx="14315100" cy="846300"/>
          </a:xfrm>
          <a:prstGeom prst="rect">
            <a:avLst/>
          </a:prstGeom>
          <a:noFill/>
          <a:ln>
            <a:noFill/>
          </a:ln>
        </p:spPr>
        <p:txBody>
          <a:bodyPr anchorCtr="0" anchor="t" bIns="0" lIns="0" spcFirstLastPara="1" rIns="0" wrap="square" tIns="0">
            <a:spAutoFit/>
          </a:bodyPr>
          <a:lstStyle/>
          <a:p>
            <a:pPr indent="0" lvl="0" marL="0" marR="0" rtl="0" algn="just">
              <a:lnSpc>
                <a:spcPct val="120008"/>
              </a:lnSpc>
              <a:spcBef>
                <a:spcPts val="0"/>
              </a:spcBef>
              <a:spcAft>
                <a:spcPts val="0"/>
              </a:spcAft>
              <a:buNone/>
            </a:pPr>
            <a:r>
              <a:rPr b="0" i="0" lang="en-US" sz="2499" u="none" cap="none" strike="noStrike">
                <a:solidFill>
                  <a:srgbClr val="072542"/>
                </a:solidFill>
                <a:latin typeface="DM Sans"/>
                <a:ea typeface="DM Sans"/>
                <a:cs typeface="DM Sans"/>
                <a:sym typeface="DM Sans"/>
              </a:rPr>
              <a:t>702 KAR 1:170 is a regulation that establishes the requirements and standards for school district data security and breach investigation procedures and practices in Kentucky. </a:t>
            </a:r>
            <a:endParaRPr/>
          </a:p>
        </p:txBody>
      </p:sp>
      <p:sp>
        <p:nvSpPr>
          <p:cNvPr id="138" name="Google Shape;138;p3"/>
          <p:cNvSpPr txBox="1"/>
          <p:nvPr/>
        </p:nvSpPr>
        <p:spPr>
          <a:xfrm>
            <a:off x="3288375" y="6400711"/>
            <a:ext cx="4151400" cy="846300"/>
          </a:xfrm>
          <a:prstGeom prst="rect">
            <a:avLst/>
          </a:prstGeom>
          <a:noFill/>
          <a:ln>
            <a:noFill/>
          </a:ln>
        </p:spPr>
        <p:txBody>
          <a:bodyPr anchorCtr="0" anchor="t" bIns="0" lIns="0" spcFirstLastPara="1" rIns="0" wrap="square" tIns="0">
            <a:spAutoFit/>
          </a:bodyPr>
          <a:lstStyle/>
          <a:p>
            <a:pPr indent="0" lvl="0" marL="0" marR="0" rtl="0" algn="l">
              <a:lnSpc>
                <a:spcPct val="120008"/>
              </a:lnSpc>
              <a:spcBef>
                <a:spcPts val="0"/>
              </a:spcBef>
              <a:spcAft>
                <a:spcPts val="0"/>
              </a:spcAft>
              <a:buNone/>
            </a:pPr>
            <a:r>
              <a:rPr b="1" i="0" lang="en-US" sz="2499" u="none" cap="none" strike="noStrike">
                <a:solidFill>
                  <a:srgbClr val="072542"/>
                </a:solidFill>
                <a:latin typeface="DM Sans"/>
                <a:ea typeface="DM Sans"/>
                <a:cs typeface="DM Sans"/>
                <a:sym typeface="DM Sans"/>
              </a:rPr>
              <a:t>THIS DIRECTLY RELATES TO </a:t>
            </a:r>
            <a:r>
              <a:rPr b="1" i="0" lang="en-US" sz="2499" u="sng" cap="none" strike="noStrike">
                <a:solidFill>
                  <a:schemeClr val="hlink"/>
                </a:solidFill>
                <a:latin typeface="DM Sans"/>
                <a:ea typeface="DM Sans"/>
                <a:cs typeface="DM Sans"/>
                <a:sym typeface="DM Sans"/>
                <a:hlinkClick r:id="rId6"/>
              </a:rPr>
              <a:t>KRS 61.931, 932, &amp; 933</a:t>
            </a:r>
            <a:endParaRPr/>
          </a:p>
        </p:txBody>
      </p:sp>
      <p:sp>
        <p:nvSpPr>
          <p:cNvPr id="139" name="Google Shape;139;p3"/>
          <p:cNvSpPr txBox="1"/>
          <p:nvPr/>
        </p:nvSpPr>
        <p:spPr>
          <a:xfrm>
            <a:off x="2153485" y="6562818"/>
            <a:ext cx="695156" cy="371475"/>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i="0" lang="en-US" sz="2499" u="none" cap="none" strike="noStrike">
                <a:solidFill>
                  <a:srgbClr val="F2EFF1"/>
                </a:solidFill>
                <a:latin typeface="DM Sans"/>
                <a:ea typeface="DM Sans"/>
                <a:cs typeface="DM Sans"/>
                <a:sym typeface="DM Sans"/>
              </a:rPr>
              <a:t>01</a:t>
            </a:r>
            <a:endParaRPr/>
          </a:p>
        </p:txBody>
      </p:sp>
      <p:sp>
        <p:nvSpPr>
          <p:cNvPr id="140" name="Google Shape;140;p3"/>
          <p:cNvSpPr txBox="1"/>
          <p:nvPr/>
        </p:nvSpPr>
        <p:spPr>
          <a:xfrm>
            <a:off x="9191527" y="6579305"/>
            <a:ext cx="695100" cy="3846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i="0" lang="en-US" sz="2499" u="none" cap="none" strike="noStrike">
                <a:solidFill>
                  <a:srgbClr val="F2EFF1"/>
                </a:solidFill>
                <a:latin typeface="DM Sans"/>
                <a:ea typeface="DM Sans"/>
                <a:cs typeface="DM Sans"/>
                <a:sym typeface="DM Sans"/>
              </a:rPr>
              <a:t>03</a:t>
            </a:r>
            <a:endParaRPr/>
          </a:p>
        </p:txBody>
      </p:sp>
      <p:sp>
        <p:nvSpPr>
          <p:cNvPr id="141" name="Google Shape;141;p3"/>
          <p:cNvSpPr txBox="1"/>
          <p:nvPr/>
        </p:nvSpPr>
        <p:spPr>
          <a:xfrm>
            <a:off x="2153485" y="7558728"/>
            <a:ext cx="695156" cy="371475"/>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i="0" lang="en-US" sz="2499" u="none" cap="none" strike="noStrike">
                <a:solidFill>
                  <a:srgbClr val="F2EFF1"/>
                </a:solidFill>
                <a:latin typeface="DM Sans"/>
                <a:ea typeface="DM Sans"/>
                <a:cs typeface="DM Sans"/>
                <a:sym typeface="DM Sans"/>
              </a:rPr>
              <a:t>02</a:t>
            </a:r>
            <a:endParaRPr/>
          </a:p>
        </p:txBody>
      </p:sp>
      <p:sp>
        <p:nvSpPr>
          <p:cNvPr id="142" name="Google Shape;142;p3"/>
          <p:cNvSpPr txBox="1"/>
          <p:nvPr/>
        </p:nvSpPr>
        <p:spPr>
          <a:xfrm>
            <a:off x="9191527" y="7558728"/>
            <a:ext cx="695156" cy="371475"/>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i="0" lang="en-US" sz="2499" u="none" cap="none" strike="noStrike">
                <a:solidFill>
                  <a:srgbClr val="F2EFF1"/>
                </a:solidFill>
                <a:latin typeface="DM Sans"/>
                <a:ea typeface="DM Sans"/>
                <a:cs typeface="DM Sans"/>
                <a:sym typeface="DM Sans"/>
              </a:rPr>
              <a:t>04</a:t>
            </a:r>
            <a:endParaRPr/>
          </a:p>
        </p:txBody>
      </p:sp>
      <p:sp>
        <p:nvSpPr>
          <p:cNvPr id="143" name="Google Shape;143;p3"/>
          <p:cNvSpPr txBox="1"/>
          <p:nvPr/>
        </p:nvSpPr>
        <p:spPr>
          <a:xfrm>
            <a:off x="3288413" y="7502091"/>
            <a:ext cx="4151400" cy="1308000"/>
          </a:xfrm>
          <a:prstGeom prst="rect">
            <a:avLst/>
          </a:prstGeom>
          <a:noFill/>
          <a:ln>
            <a:noFill/>
          </a:ln>
        </p:spPr>
        <p:txBody>
          <a:bodyPr anchorCtr="0" anchor="t" bIns="0" lIns="0" spcFirstLastPara="1" rIns="0" wrap="square" tIns="0">
            <a:spAutoFit/>
          </a:bodyPr>
          <a:lstStyle/>
          <a:p>
            <a:pPr indent="0" lvl="0" marL="0" marR="0" rtl="0" algn="l">
              <a:lnSpc>
                <a:spcPct val="120008"/>
              </a:lnSpc>
              <a:spcBef>
                <a:spcPts val="0"/>
              </a:spcBef>
              <a:spcAft>
                <a:spcPts val="0"/>
              </a:spcAft>
              <a:buNone/>
            </a:pPr>
            <a:r>
              <a:rPr b="1" i="0" lang="en-US" sz="2499" u="none" cap="none" strike="noStrike">
                <a:solidFill>
                  <a:srgbClr val="072542"/>
                </a:solidFill>
                <a:latin typeface="DM Sans"/>
                <a:ea typeface="DM Sans"/>
                <a:cs typeface="DM Sans"/>
                <a:sym typeface="DM Sans"/>
              </a:rPr>
              <a:t>WE MUST NOTIFY THE AFFECTED INDIVIDUAL(S) IMMEDIATELY</a:t>
            </a:r>
            <a:endParaRPr/>
          </a:p>
        </p:txBody>
      </p:sp>
      <p:sp>
        <p:nvSpPr>
          <p:cNvPr id="144" name="Google Shape;144;p3"/>
          <p:cNvSpPr txBox="1"/>
          <p:nvPr/>
        </p:nvSpPr>
        <p:spPr>
          <a:xfrm>
            <a:off x="10324735" y="6400711"/>
            <a:ext cx="5658501" cy="742950"/>
          </a:xfrm>
          <a:prstGeom prst="rect">
            <a:avLst/>
          </a:prstGeom>
          <a:noFill/>
          <a:ln>
            <a:noFill/>
          </a:ln>
        </p:spPr>
        <p:txBody>
          <a:bodyPr anchorCtr="0" anchor="t" bIns="0" lIns="0" spcFirstLastPara="1" rIns="0" wrap="square" tIns="0">
            <a:spAutoFit/>
          </a:bodyPr>
          <a:lstStyle/>
          <a:p>
            <a:pPr indent="0" lvl="0" marL="0" marR="0" rtl="0" algn="l">
              <a:lnSpc>
                <a:spcPct val="120008"/>
              </a:lnSpc>
              <a:spcBef>
                <a:spcPts val="0"/>
              </a:spcBef>
              <a:spcAft>
                <a:spcPts val="0"/>
              </a:spcAft>
              <a:buNone/>
            </a:pPr>
            <a:r>
              <a:rPr b="1" i="0" lang="en-US" sz="2499" u="none" cap="none" strike="noStrike">
                <a:solidFill>
                  <a:srgbClr val="072542"/>
                </a:solidFill>
                <a:latin typeface="DM Sans"/>
                <a:ea typeface="DM Sans"/>
                <a:cs typeface="DM Sans"/>
                <a:sym typeface="DM Sans"/>
              </a:rPr>
              <a:t>THIS IS IF THEIR INFORMATION IS BREACHED UNKNOWINGLY</a:t>
            </a:r>
            <a:endParaRPr/>
          </a:p>
        </p:txBody>
      </p:sp>
      <p:sp>
        <p:nvSpPr>
          <p:cNvPr id="145" name="Google Shape;145;p3"/>
          <p:cNvSpPr txBox="1"/>
          <p:nvPr/>
        </p:nvSpPr>
        <p:spPr>
          <a:xfrm>
            <a:off x="10324735" y="7502111"/>
            <a:ext cx="4151400" cy="1308000"/>
          </a:xfrm>
          <a:prstGeom prst="rect">
            <a:avLst/>
          </a:prstGeom>
          <a:noFill/>
          <a:ln>
            <a:noFill/>
          </a:ln>
        </p:spPr>
        <p:txBody>
          <a:bodyPr anchorCtr="0" anchor="t" bIns="0" lIns="0" spcFirstLastPara="1" rIns="0" wrap="square" tIns="0">
            <a:spAutoFit/>
          </a:bodyPr>
          <a:lstStyle/>
          <a:p>
            <a:pPr indent="0" lvl="0" marL="0" marR="0" rtl="0" algn="l">
              <a:lnSpc>
                <a:spcPct val="120008"/>
              </a:lnSpc>
              <a:spcBef>
                <a:spcPts val="0"/>
              </a:spcBef>
              <a:spcAft>
                <a:spcPts val="0"/>
              </a:spcAft>
              <a:buNone/>
            </a:pPr>
            <a:r>
              <a:rPr b="1" i="0" lang="en-US" sz="2499" u="none" cap="none" strike="noStrike">
                <a:solidFill>
                  <a:srgbClr val="072542"/>
                </a:solidFill>
                <a:latin typeface="DM Sans"/>
                <a:ea typeface="DM Sans"/>
                <a:cs typeface="DM Sans"/>
                <a:sym typeface="DM Sans"/>
              </a:rPr>
              <a:t>WITHIN 72 HOURS, THIS HAS TO BE REPORTED TO KDE &amp; KY AG, ETC. </a:t>
            </a:r>
            <a:endParaRPr/>
          </a:p>
        </p:txBody>
      </p:sp>
      <p:sp>
        <p:nvSpPr>
          <p:cNvPr id="146" name="Google Shape;146;p3"/>
          <p:cNvSpPr/>
          <p:nvPr/>
        </p:nvSpPr>
        <p:spPr>
          <a:xfrm rot="3520750">
            <a:off x="16088375" y="7495810"/>
            <a:ext cx="1386167" cy="1540186"/>
          </a:xfrm>
          <a:custGeom>
            <a:rect b="b" l="l" r="r" t="t"/>
            <a:pathLst>
              <a:path extrusionOk="0" h="1540186" w="1386167">
                <a:moveTo>
                  <a:pt x="0" y="0"/>
                </a:moveTo>
                <a:lnTo>
                  <a:pt x="1386167" y="0"/>
                </a:lnTo>
                <a:lnTo>
                  <a:pt x="1386167" y="1540185"/>
                </a:lnTo>
                <a:lnTo>
                  <a:pt x="0" y="1540185"/>
                </a:lnTo>
                <a:lnTo>
                  <a:pt x="0" y="0"/>
                </a:lnTo>
                <a:close/>
              </a:path>
            </a:pathLst>
          </a:custGeom>
          <a:blipFill rotWithShape="1">
            <a:blip r:embed="rId7">
              <a:alphaModFix/>
            </a:blip>
            <a:stretch>
              <a:fillRect b="0" l="0" r="0" t="0"/>
            </a:stretch>
          </a:blipFill>
          <a:ln>
            <a:noFill/>
          </a:ln>
        </p:spPr>
      </p:sp>
      <p:sp>
        <p:nvSpPr>
          <p:cNvPr id="147" name="Google Shape;147;p3"/>
          <p:cNvSpPr txBox="1"/>
          <p:nvPr/>
        </p:nvSpPr>
        <p:spPr>
          <a:xfrm>
            <a:off x="605044" y="9168550"/>
            <a:ext cx="17395854" cy="43179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500" u="none" cap="none" strike="noStrike">
                <a:solidFill>
                  <a:srgbClr val="F2EFF1"/>
                </a:solidFill>
                <a:latin typeface="Arial"/>
                <a:ea typeface="Arial"/>
                <a:cs typeface="Arial"/>
                <a:sym typeface="Arial"/>
              </a:rPr>
              <a:t>*We complete the FAC-001 form and send that to CommonwealthBreachNotification@ky.gov</a:t>
            </a:r>
            <a:endParaRPr/>
          </a:p>
        </p:txBody>
      </p:sp>
      <p:sp>
        <p:nvSpPr>
          <p:cNvPr id="148" name="Google Shape;148;p3"/>
          <p:cNvSpPr txBox="1"/>
          <p:nvPr/>
        </p:nvSpPr>
        <p:spPr>
          <a:xfrm>
            <a:off x="1460129" y="9562248"/>
            <a:ext cx="15462796" cy="372743"/>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200" u="none" cap="none" strike="noStrike">
                <a:solidFill>
                  <a:srgbClr val="F2EFF1"/>
                </a:solidFill>
                <a:latin typeface="Arial"/>
                <a:ea typeface="Arial"/>
                <a:cs typeface="Arial"/>
                <a:sym typeface="Arial"/>
              </a:rPr>
              <a:t>This distribution list includes KDE, KY AG, State Police, Dept. of Library and Archives, &amp; State Office of Technology</a:t>
            </a:r>
            <a:endParaRPr/>
          </a:p>
        </p:txBody>
      </p:sp>
      <p:cxnSp>
        <p:nvCxnSpPr>
          <p:cNvPr id="149" name="Google Shape;149;p3"/>
          <p:cNvCxnSpPr/>
          <p:nvPr/>
        </p:nvCxnSpPr>
        <p:spPr>
          <a:xfrm>
            <a:off x="1958500" y="4761225"/>
            <a:ext cx="9209700" cy="0"/>
          </a:xfrm>
          <a:prstGeom prst="straightConnector1">
            <a:avLst/>
          </a:prstGeom>
          <a:noFill/>
          <a:ln cap="flat" cmpd="sng" w="38100">
            <a:solidFill>
              <a:schemeClr val="dk2"/>
            </a:solidFill>
            <a:prstDash val="solid"/>
            <a:round/>
            <a:headEnd len="med" w="med" type="none"/>
            <a:tailEnd len="med" w="med" type="none"/>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64175"/>
            </a:gs>
            <a:gs pos="100000">
              <a:srgbClr val="3070DF"/>
            </a:gs>
          </a:gsLst>
          <a:lin ang="2700000" scaled="0"/>
        </a:gradFill>
      </p:bgPr>
    </p:bg>
    <p:spTree>
      <p:nvGrpSpPr>
        <p:cNvPr id="153" name="Shape 153"/>
        <p:cNvGrpSpPr/>
        <p:nvPr/>
      </p:nvGrpSpPr>
      <p:grpSpPr>
        <a:xfrm>
          <a:off x="0" y="0"/>
          <a:ext cx="0" cy="0"/>
          <a:chOff x="0" y="0"/>
          <a:chExt cx="0" cy="0"/>
        </a:xfrm>
      </p:grpSpPr>
      <p:sp>
        <p:nvSpPr>
          <p:cNvPr id="154" name="Google Shape;154;p4"/>
          <p:cNvSpPr/>
          <p:nvPr/>
        </p:nvSpPr>
        <p:spPr>
          <a:xfrm>
            <a:off x="0" y="0"/>
            <a:ext cx="5049387" cy="5762496"/>
          </a:xfrm>
          <a:custGeom>
            <a:rect b="b" l="l" r="r" t="t"/>
            <a:pathLst>
              <a:path extrusionOk="0" h="5762496" w="5049387">
                <a:moveTo>
                  <a:pt x="0" y="0"/>
                </a:moveTo>
                <a:lnTo>
                  <a:pt x="5049387" y="0"/>
                </a:lnTo>
                <a:lnTo>
                  <a:pt x="5049387" y="5762496"/>
                </a:lnTo>
                <a:lnTo>
                  <a:pt x="0" y="5762496"/>
                </a:lnTo>
                <a:lnTo>
                  <a:pt x="0" y="0"/>
                </a:lnTo>
                <a:close/>
              </a:path>
            </a:pathLst>
          </a:custGeom>
          <a:blipFill rotWithShape="1">
            <a:blip r:embed="rId3">
              <a:alphaModFix amt="9999"/>
            </a:blip>
            <a:stretch>
              <a:fillRect b="0" l="0" r="0" t="0"/>
            </a:stretch>
          </a:blipFill>
          <a:ln>
            <a:noFill/>
          </a:ln>
        </p:spPr>
      </p:sp>
      <p:sp>
        <p:nvSpPr>
          <p:cNvPr id="155" name="Google Shape;155;p4"/>
          <p:cNvSpPr/>
          <p:nvPr/>
        </p:nvSpPr>
        <p:spPr>
          <a:xfrm rot="10800000">
            <a:off x="13238613" y="4524504"/>
            <a:ext cx="5049387" cy="5762496"/>
          </a:xfrm>
          <a:custGeom>
            <a:rect b="b" l="l" r="r" t="t"/>
            <a:pathLst>
              <a:path extrusionOk="0" h="5762496" w="5049387">
                <a:moveTo>
                  <a:pt x="5049387" y="5762496"/>
                </a:moveTo>
                <a:lnTo>
                  <a:pt x="0" y="5762496"/>
                </a:lnTo>
                <a:lnTo>
                  <a:pt x="0" y="0"/>
                </a:lnTo>
                <a:lnTo>
                  <a:pt x="5049387" y="0"/>
                </a:lnTo>
                <a:lnTo>
                  <a:pt x="5049387" y="5762496"/>
                </a:lnTo>
                <a:close/>
              </a:path>
            </a:pathLst>
          </a:custGeom>
          <a:blipFill rotWithShape="1">
            <a:blip r:embed="rId4">
              <a:alphaModFix amt="9999"/>
            </a:blip>
            <a:stretch>
              <a:fillRect b="0" l="0" r="0" t="0"/>
            </a:stretch>
          </a:blipFill>
          <a:ln>
            <a:noFill/>
          </a:ln>
        </p:spPr>
      </p:sp>
      <p:grpSp>
        <p:nvGrpSpPr>
          <p:cNvPr id="156" name="Google Shape;156;p4"/>
          <p:cNvGrpSpPr/>
          <p:nvPr/>
        </p:nvGrpSpPr>
        <p:grpSpPr>
          <a:xfrm>
            <a:off x="1261670" y="4123767"/>
            <a:ext cx="15764661" cy="4682833"/>
            <a:chOff x="0" y="-38100"/>
            <a:chExt cx="1498823" cy="445220"/>
          </a:xfrm>
        </p:grpSpPr>
        <p:sp>
          <p:nvSpPr>
            <p:cNvPr id="157" name="Google Shape;157;p4"/>
            <p:cNvSpPr/>
            <p:nvPr/>
          </p:nvSpPr>
          <p:spPr>
            <a:xfrm>
              <a:off x="0" y="0"/>
              <a:ext cx="1498823" cy="407120"/>
            </a:xfrm>
            <a:custGeom>
              <a:rect b="b" l="l" r="r" t="t"/>
              <a:pathLst>
                <a:path extrusionOk="0" h="407120" w="1498823">
                  <a:moveTo>
                    <a:pt x="68871" y="0"/>
                  </a:moveTo>
                  <a:lnTo>
                    <a:pt x="1429951" y="0"/>
                  </a:lnTo>
                  <a:cubicBezTo>
                    <a:pt x="1448217" y="0"/>
                    <a:pt x="1465735" y="7256"/>
                    <a:pt x="1478651" y="20172"/>
                  </a:cubicBezTo>
                  <a:cubicBezTo>
                    <a:pt x="1491567" y="33088"/>
                    <a:pt x="1498823" y="50605"/>
                    <a:pt x="1498823" y="68871"/>
                  </a:cubicBezTo>
                  <a:lnTo>
                    <a:pt x="1498823" y="338248"/>
                  </a:lnTo>
                  <a:cubicBezTo>
                    <a:pt x="1498823" y="376285"/>
                    <a:pt x="1467988" y="407120"/>
                    <a:pt x="1429951" y="407120"/>
                  </a:cubicBezTo>
                  <a:lnTo>
                    <a:pt x="68871" y="407120"/>
                  </a:lnTo>
                  <a:cubicBezTo>
                    <a:pt x="50605" y="407120"/>
                    <a:pt x="33088" y="399863"/>
                    <a:pt x="20172" y="386948"/>
                  </a:cubicBezTo>
                  <a:cubicBezTo>
                    <a:pt x="7256" y="374032"/>
                    <a:pt x="0" y="356514"/>
                    <a:pt x="0" y="338248"/>
                  </a:cubicBezTo>
                  <a:lnTo>
                    <a:pt x="0" y="68871"/>
                  </a:lnTo>
                  <a:cubicBezTo>
                    <a:pt x="0" y="50605"/>
                    <a:pt x="7256" y="33088"/>
                    <a:pt x="20172" y="20172"/>
                  </a:cubicBezTo>
                  <a:cubicBezTo>
                    <a:pt x="33088" y="7256"/>
                    <a:pt x="50605" y="0"/>
                    <a:pt x="68871" y="0"/>
                  </a:cubicBezTo>
                  <a:close/>
                </a:path>
              </a:pathLst>
            </a:custGeom>
            <a:solidFill>
              <a:srgbClr val="F2EF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4"/>
            <p:cNvSpPr txBox="1"/>
            <p:nvPr/>
          </p:nvSpPr>
          <p:spPr>
            <a:xfrm>
              <a:off x="0" y="-38100"/>
              <a:ext cx="1498823" cy="44522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9" name="Google Shape;159;p4"/>
          <p:cNvGrpSpPr/>
          <p:nvPr/>
        </p:nvGrpSpPr>
        <p:grpSpPr>
          <a:xfrm>
            <a:off x="1261670" y="1079663"/>
            <a:ext cx="15764661" cy="3091205"/>
            <a:chOff x="0" y="-38100"/>
            <a:chExt cx="1498823" cy="293896"/>
          </a:xfrm>
        </p:grpSpPr>
        <p:sp>
          <p:nvSpPr>
            <p:cNvPr id="160" name="Google Shape;160;p4"/>
            <p:cNvSpPr/>
            <p:nvPr/>
          </p:nvSpPr>
          <p:spPr>
            <a:xfrm>
              <a:off x="0" y="0"/>
              <a:ext cx="1498823" cy="255796"/>
            </a:xfrm>
            <a:custGeom>
              <a:rect b="b" l="l" r="r" t="t"/>
              <a:pathLst>
                <a:path extrusionOk="0" h="255796" w="1498823">
                  <a:moveTo>
                    <a:pt x="68871" y="0"/>
                  </a:moveTo>
                  <a:lnTo>
                    <a:pt x="1429951" y="0"/>
                  </a:lnTo>
                  <a:cubicBezTo>
                    <a:pt x="1448217" y="0"/>
                    <a:pt x="1465735" y="7256"/>
                    <a:pt x="1478651" y="20172"/>
                  </a:cubicBezTo>
                  <a:cubicBezTo>
                    <a:pt x="1491567" y="33088"/>
                    <a:pt x="1498823" y="50605"/>
                    <a:pt x="1498823" y="68871"/>
                  </a:cubicBezTo>
                  <a:lnTo>
                    <a:pt x="1498823" y="186925"/>
                  </a:lnTo>
                  <a:cubicBezTo>
                    <a:pt x="1498823" y="205190"/>
                    <a:pt x="1491567" y="222708"/>
                    <a:pt x="1478651" y="235624"/>
                  </a:cubicBezTo>
                  <a:cubicBezTo>
                    <a:pt x="1465735" y="248540"/>
                    <a:pt x="1448217" y="255796"/>
                    <a:pt x="1429951" y="255796"/>
                  </a:cubicBezTo>
                  <a:lnTo>
                    <a:pt x="68871" y="255796"/>
                  </a:lnTo>
                  <a:cubicBezTo>
                    <a:pt x="30835" y="255796"/>
                    <a:pt x="0" y="224961"/>
                    <a:pt x="0" y="186925"/>
                  </a:cubicBezTo>
                  <a:lnTo>
                    <a:pt x="0" y="68871"/>
                  </a:lnTo>
                  <a:cubicBezTo>
                    <a:pt x="0" y="50605"/>
                    <a:pt x="7256" y="33088"/>
                    <a:pt x="20172" y="20172"/>
                  </a:cubicBezTo>
                  <a:cubicBezTo>
                    <a:pt x="33088" y="7256"/>
                    <a:pt x="50605" y="0"/>
                    <a:pt x="68871" y="0"/>
                  </a:cubicBezTo>
                  <a:close/>
                </a:path>
              </a:pathLst>
            </a:custGeom>
            <a:solidFill>
              <a:srgbClr val="F2EF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4"/>
            <p:cNvSpPr txBox="1"/>
            <p:nvPr/>
          </p:nvSpPr>
          <p:spPr>
            <a:xfrm>
              <a:off x="0" y="-38100"/>
              <a:ext cx="1498823" cy="29389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2" name="Google Shape;162;p4"/>
          <p:cNvSpPr txBox="1"/>
          <p:nvPr/>
        </p:nvSpPr>
        <p:spPr>
          <a:xfrm>
            <a:off x="1874990" y="1696094"/>
            <a:ext cx="14538000" cy="2370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i="0" lang="en-US" sz="7700" u="none" cap="none" strike="noStrike">
                <a:solidFill>
                  <a:srgbClr val="264175"/>
                </a:solidFill>
                <a:latin typeface="Bungee"/>
                <a:ea typeface="Bungee"/>
                <a:cs typeface="Bungee"/>
                <a:sym typeface="Bungee"/>
              </a:rPr>
              <a:t>DATA PROTECTION STRATEGIES IN BCPS</a:t>
            </a:r>
            <a:endParaRPr>
              <a:latin typeface="Bungee"/>
              <a:ea typeface="Bungee"/>
              <a:cs typeface="Bungee"/>
              <a:sym typeface="Bungee"/>
            </a:endParaRPr>
          </a:p>
        </p:txBody>
      </p:sp>
      <p:sp>
        <p:nvSpPr>
          <p:cNvPr id="163" name="Google Shape;163;p4"/>
          <p:cNvSpPr/>
          <p:nvPr/>
        </p:nvSpPr>
        <p:spPr>
          <a:xfrm>
            <a:off x="16259576" y="1134405"/>
            <a:ext cx="1240542" cy="1440397"/>
          </a:xfrm>
          <a:custGeom>
            <a:rect b="b" l="l" r="r" t="t"/>
            <a:pathLst>
              <a:path extrusionOk="0" h="1440397" w="1240542">
                <a:moveTo>
                  <a:pt x="0" y="0"/>
                </a:moveTo>
                <a:lnTo>
                  <a:pt x="1240542" y="0"/>
                </a:lnTo>
                <a:lnTo>
                  <a:pt x="1240542" y="1440397"/>
                </a:lnTo>
                <a:lnTo>
                  <a:pt x="0" y="1440397"/>
                </a:lnTo>
                <a:lnTo>
                  <a:pt x="0" y="0"/>
                </a:lnTo>
                <a:close/>
              </a:path>
            </a:pathLst>
          </a:custGeom>
          <a:blipFill rotWithShape="1">
            <a:blip r:embed="rId5">
              <a:alphaModFix/>
            </a:blip>
            <a:stretch>
              <a:fillRect b="0" l="0" r="0" t="0"/>
            </a:stretch>
          </a:blipFill>
          <a:ln>
            <a:noFill/>
          </a:ln>
        </p:spPr>
      </p:sp>
      <p:sp>
        <p:nvSpPr>
          <p:cNvPr id="164" name="Google Shape;164;p4"/>
          <p:cNvSpPr/>
          <p:nvPr/>
        </p:nvSpPr>
        <p:spPr>
          <a:xfrm rot="-10486416">
            <a:off x="715173" y="2570751"/>
            <a:ext cx="1386167" cy="1540186"/>
          </a:xfrm>
          <a:custGeom>
            <a:rect b="b" l="l" r="r" t="t"/>
            <a:pathLst>
              <a:path extrusionOk="0" h="1540186" w="1386167">
                <a:moveTo>
                  <a:pt x="0" y="0"/>
                </a:moveTo>
                <a:lnTo>
                  <a:pt x="1386168" y="0"/>
                </a:lnTo>
                <a:lnTo>
                  <a:pt x="1386168" y="1540185"/>
                </a:lnTo>
                <a:lnTo>
                  <a:pt x="0" y="1540185"/>
                </a:lnTo>
                <a:lnTo>
                  <a:pt x="0" y="0"/>
                </a:lnTo>
                <a:close/>
              </a:path>
            </a:pathLst>
          </a:custGeom>
          <a:blipFill rotWithShape="1">
            <a:blip r:embed="rId6">
              <a:alphaModFix/>
            </a:blip>
            <a:stretch>
              <a:fillRect b="0" l="0" r="0" t="0"/>
            </a:stretch>
          </a:blipFill>
          <a:ln>
            <a:noFill/>
          </a:ln>
        </p:spPr>
      </p:sp>
      <p:grpSp>
        <p:nvGrpSpPr>
          <p:cNvPr id="165" name="Google Shape;165;p4"/>
          <p:cNvGrpSpPr/>
          <p:nvPr/>
        </p:nvGrpSpPr>
        <p:grpSpPr>
          <a:xfrm>
            <a:off x="3539175" y="6230961"/>
            <a:ext cx="1158775" cy="1158775"/>
            <a:chOff x="0" y="0"/>
            <a:chExt cx="812800" cy="812800"/>
          </a:xfrm>
        </p:grpSpPr>
        <p:sp>
          <p:nvSpPr>
            <p:cNvPr id="166" name="Google Shape;166;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B82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4"/>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8" name="Google Shape;168;p4"/>
          <p:cNvGrpSpPr/>
          <p:nvPr/>
        </p:nvGrpSpPr>
        <p:grpSpPr>
          <a:xfrm>
            <a:off x="13590050" y="6230961"/>
            <a:ext cx="1158775" cy="1158775"/>
            <a:chOff x="0" y="0"/>
            <a:chExt cx="812800" cy="812800"/>
          </a:xfrm>
        </p:grpSpPr>
        <p:sp>
          <p:nvSpPr>
            <p:cNvPr id="169" name="Google Shape;169;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B82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4"/>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1" name="Google Shape;171;p4"/>
          <p:cNvGrpSpPr/>
          <p:nvPr/>
        </p:nvGrpSpPr>
        <p:grpSpPr>
          <a:xfrm>
            <a:off x="10239758" y="6230961"/>
            <a:ext cx="1158775" cy="1158775"/>
            <a:chOff x="0" y="0"/>
            <a:chExt cx="812800" cy="812800"/>
          </a:xfrm>
        </p:grpSpPr>
        <p:sp>
          <p:nvSpPr>
            <p:cNvPr id="172" name="Google Shape;172;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B82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4"/>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4" name="Google Shape;174;p4"/>
          <p:cNvGrpSpPr/>
          <p:nvPr/>
        </p:nvGrpSpPr>
        <p:grpSpPr>
          <a:xfrm>
            <a:off x="6889467" y="6230961"/>
            <a:ext cx="1158775" cy="1158775"/>
            <a:chOff x="0" y="0"/>
            <a:chExt cx="812800" cy="812800"/>
          </a:xfrm>
        </p:grpSpPr>
        <p:sp>
          <p:nvSpPr>
            <p:cNvPr id="175" name="Google Shape;175;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B82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4"/>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7" name="Google Shape;177;p4"/>
          <p:cNvSpPr/>
          <p:nvPr/>
        </p:nvSpPr>
        <p:spPr>
          <a:xfrm>
            <a:off x="3776794" y="6469007"/>
            <a:ext cx="683536" cy="682682"/>
          </a:xfrm>
          <a:custGeom>
            <a:rect b="b" l="l" r="r" t="t"/>
            <a:pathLst>
              <a:path extrusionOk="0" h="682682" w="683536">
                <a:moveTo>
                  <a:pt x="0" y="0"/>
                </a:moveTo>
                <a:lnTo>
                  <a:pt x="683537" y="0"/>
                </a:lnTo>
                <a:lnTo>
                  <a:pt x="683537" y="682682"/>
                </a:lnTo>
                <a:lnTo>
                  <a:pt x="0" y="682682"/>
                </a:lnTo>
                <a:lnTo>
                  <a:pt x="0" y="0"/>
                </a:lnTo>
                <a:close/>
              </a:path>
            </a:pathLst>
          </a:custGeom>
          <a:blipFill rotWithShape="1">
            <a:blip r:embed="rId7">
              <a:alphaModFix/>
            </a:blip>
            <a:stretch>
              <a:fillRect b="0" l="0" r="0" t="0"/>
            </a:stretch>
          </a:blipFill>
          <a:ln>
            <a:noFill/>
          </a:ln>
        </p:spPr>
      </p:sp>
      <p:sp>
        <p:nvSpPr>
          <p:cNvPr id="178" name="Google Shape;178;p4"/>
          <p:cNvSpPr/>
          <p:nvPr/>
        </p:nvSpPr>
        <p:spPr>
          <a:xfrm>
            <a:off x="7183408" y="6469007"/>
            <a:ext cx="570893" cy="682682"/>
          </a:xfrm>
          <a:custGeom>
            <a:rect b="b" l="l" r="r" t="t"/>
            <a:pathLst>
              <a:path extrusionOk="0" h="682682" w="570893">
                <a:moveTo>
                  <a:pt x="0" y="0"/>
                </a:moveTo>
                <a:lnTo>
                  <a:pt x="570893" y="0"/>
                </a:lnTo>
                <a:lnTo>
                  <a:pt x="570893" y="682682"/>
                </a:lnTo>
                <a:lnTo>
                  <a:pt x="0" y="682682"/>
                </a:lnTo>
                <a:lnTo>
                  <a:pt x="0" y="0"/>
                </a:lnTo>
                <a:close/>
              </a:path>
            </a:pathLst>
          </a:custGeom>
          <a:blipFill rotWithShape="1">
            <a:blip r:embed="rId8">
              <a:alphaModFix/>
            </a:blip>
            <a:stretch>
              <a:fillRect b="0" l="0" r="0" t="0"/>
            </a:stretch>
          </a:blipFill>
          <a:ln>
            <a:noFill/>
          </a:ln>
        </p:spPr>
      </p:sp>
      <p:sp>
        <p:nvSpPr>
          <p:cNvPr id="179" name="Google Shape;179;p4"/>
          <p:cNvSpPr/>
          <p:nvPr/>
        </p:nvSpPr>
        <p:spPr>
          <a:xfrm>
            <a:off x="10477378" y="6469007"/>
            <a:ext cx="683536" cy="682682"/>
          </a:xfrm>
          <a:custGeom>
            <a:rect b="b" l="l" r="r" t="t"/>
            <a:pathLst>
              <a:path extrusionOk="0" h="682682" w="683536">
                <a:moveTo>
                  <a:pt x="0" y="0"/>
                </a:moveTo>
                <a:lnTo>
                  <a:pt x="683536" y="0"/>
                </a:lnTo>
                <a:lnTo>
                  <a:pt x="683536" y="682682"/>
                </a:lnTo>
                <a:lnTo>
                  <a:pt x="0" y="682682"/>
                </a:lnTo>
                <a:lnTo>
                  <a:pt x="0" y="0"/>
                </a:lnTo>
                <a:close/>
              </a:path>
            </a:pathLst>
          </a:custGeom>
          <a:blipFill rotWithShape="1">
            <a:blip r:embed="rId9">
              <a:alphaModFix/>
            </a:blip>
            <a:stretch>
              <a:fillRect b="0" l="0" r="0" t="0"/>
            </a:stretch>
          </a:blipFill>
          <a:ln>
            <a:noFill/>
          </a:ln>
        </p:spPr>
      </p:sp>
      <p:sp>
        <p:nvSpPr>
          <p:cNvPr id="180" name="Google Shape;180;p4"/>
          <p:cNvSpPr/>
          <p:nvPr/>
        </p:nvSpPr>
        <p:spPr>
          <a:xfrm>
            <a:off x="13884558" y="6469007"/>
            <a:ext cx="596737" cy="592262"/>
          </a:xfrm>
          <a:custGeom>
            <a:rect b="b" l="l" r="r" t="t"/>
            <a:pathLst>
              <a:path extrusionOk="0" h="592262" w="596737">
                <a:moveTo>
                  <a:pt x="0" y="0"/>
                </a:moveTo>
                <a:lnTo>
                  <a:pt x="596738" y="0"/>
                </a:lnTo>
                <a:lnTo>
                  <a:pt x="596738" y="592262"/>
                </a:lnTo>
                <a:lnTo>
                  <a:pt x="0" y="592262"/>
                </a:lnTo>
                <a:lnTo>
                  <a:pt x="0" y="0"/>
                </a:lnTo>
                <a:close/>
              </a:path>
            </a:pathLst>
          </a:custGeom>
          <a:blipFill rotWithShape="1">
            <a:blip r:embed="rId10">
              <a:alphaModFix/>
            </a:blip>
            <a:stretch>
              <a:fillRect b="0" l="0" r="0" t="0"/>
            </a:stretch>
          </a:blipFill>
          <a:ln>
            <a:noFill/>
          </a:ln>
        </p:spPr>
      </p:sp>
      <p:sp>
        <p:nvSpPr>
          <p:cNvPr id="181" name="Google Shape;181;p4"/>
          <p:cNvSpPr txBox="1"/>
          <p:nvPr/>
        </p:nvSpPr>
        <p:spPr>
          <a:xfrm>
            <a:off x="2355006" y="4836818"/>
            <a:ext cx="13577988" cy="1114425"/>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0" i="0" lang="en-US" sz="2499" u="none" cap="none" strike="noStrike">
                <a:solidFill>
                  <a:srgbClr val="072542"/>
                </a:solidFill>
                <a:latin typeface="DM Sans"/>
                <a:ea typeface="DM Sans"/>
                <a:cs typeface="DM Sans"/>
                <a:sym typeface="DM Sans"/>
              </a:rPr>
              <a:t>Effective data protection strategies are essential for safeguarding sensitive information and maintaining compliance. Effective data protection strategies are essential for safeguarding sensitive information and maintaining compliance.</a:t>
            </a:r>
            <a:endParaRPr/>
          </a:p>
        </p:txBody>
      </p:sp>
      <p:sp>
        <p:nvSpPr>
          <p:cNvPr id="182" name="Google Shape;182;p4"/>
          <p:cNvSpPr txBox="1"/>
          <p:nvPr/>
        </p:nvSpPr>
        <p:spPr>
          <a:xfrm>
            <a:off x="2968332" y="7460944"/>
            <a:ext cx="2300400" cy="12555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i="0" lang="en-US" sz="2399" u="none" cap="none" strike="noStrike">
                <a:solidFill>
                  <a:srgbClr val="072542"/>
                </a:solidFill>
                <a:latin typeface="DM Sans"/>
                <a:ea typeface="DM Sans"/>
                <a:cs typeface="DM Sans"/>
                <a:sym typeface="DM Sans"/>
              </a:rPr>
              <a:t>DATA LOSS PREVENTION IN GOOGLE</a:t>
            </a:r>
            <a:endParaRPr sz="1300"/>
          </a:p>
        </p:txBody>
      </p:sp>
      <p:sp>
        <p:nvSpPr>
          <p:cNvPr id="183" name="Google Shape;183;p4"/>
          <p:cNvSpPr txBox="1"/>
          <p:nvPr/>
        </p:nvSpPr>
        <p:spPr>
          <a:xfrm>
            <a:off x="6318623" y="7460944"/>
            <a:ext cx="2300400" cy="12555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i="0" lang="en-US" sz="2399" u="none" cap="none" strike="noStrike">
                <a:solidFill>
                  <a:srgbClr val="072542"/>
                </a:solidFill>
                <a:latin typeface="DM Sans"/>
                <a:ea typeface="DM Sans"/>
                <a:cs typeface="DM Sans"/>
                <a:sym typeface="DM Sans"/>
              </a:rPr>
              <a:t>ACCESS PERMISSIONS &amp; 2FA</a:t>
            </a:r>
            <a:endParaRPr sz="1300"/>
          </a:p>
        </p:txBody>
      </p:sp>
      <p:sp>
        <p:nvSpPr>
          <p:cNvPr id="184" name="Google Shape;184;p4"/>
          <p:cNvSpPr txBox="1"/>
          <p:nvPr/>
        </p:nvSpPr>
        <p:spPr>
          <a:xfrm>
            <a:off x="9668900" y="7460950"/>
            <a:ext cx="2348700" cy="12555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i="0" lang="en-US" sz="2399" u="none" cap="none" strike="noStrike">
                <a:solidFill>
                  <a:srgbClr val="072542"/>
                </a:solidFill>
                <a:latin typeface="DM Sans"/>
                <a:ea typeface="DM Sans"/>
                <a:cs typeface="DM Sans"/>
                <a:sym typeface="DM Sans"/>
              </a:rPr>
              <a:t>CISA </a:t>
            </a:r>
            <a:r>
              <a:rPr b="1" lang="en-US" sz="2399">
                <a:solidFill>
                  <a:srgbClr val="072542"/>
                </a:solidFill>
                <a:latin typeface="DM Sans"/>
                <a:ea typeface="DM Sans"/>
                <a:cs typeface="DM Sans"/>
                <a:sym typeface="DM Sans"/>
              </a:rPr>
              <a:t>VULNERABILITY</a:t>
            </a:r>
            <a:r>
              <a:rPr b="1" i="0" lang="en-US" sz="2399" u="none" cap="none" strike="noStrike">
                <a:solidFill>
                  <a:srgbClr val="072542"/>
                </a:solidFill>
                <a:latin typeface="DM Sans"/>
                <a:ea typeface="DM Sans"/>
                <a:cs typeface="DM Sans"/>
                <a:sym typeface="DM Sans"/>
              </a:rPr>
              <a:t> SCANS</a:t>
            </a:r>
            <a:endParaRPr sz="1300"/>
          </a:p>
        </p:txBody>
      </p:sp>
      <p:sp>
        <p:nvSpPr>
          <p:cNvPr id="185" name="Google Shape;185;p4"/>
          <p:cNvSpPr txBox="1"/>
          <p:nvPr/>
        </p:nvSpPr>
        <p:spPr>
          <a:xfrm>
            <a:off x="13019206" y="7603356"/>
            <a:ext cx="2300400" cy="7446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i="0" lang="en-US" sz="2199" u="none" cap="none" strike="noStrike">
                <a:solidFill>
                  <a:srgbClr val="072542"/>
                </a:solidFill>
                <a:latin typeface="DM Sans"/>
                <a:ea typeface="DM Sans"/>
                <a:cs typeface="DM Sans"/>
                <a:sym typeface="DM Sans"/>
              </a:rPr>
              <a:t>COMING SOON: RAPID IDENTITY*</a:t>
            </a:r>
            <a:endParaRPr sz="1100"/>
          </a:p>
        </p:txBody>
      </p:sp>
      <p:sp>
        <p:nvSpPr>
          <p:cNvPr id="186" name="Google Shape;186;p4"/>
          <p:cNvSpPr txBox="1"/>
          <p:nvPr/>
        </p:nvSpPr>
        <p:spPr>
          <a:xfrm>
            <a:off x="839144" y="9025675"/>
            <a:ext cx="16705362" cy="9410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700" u="none" cap="none" strike="noStrike">
                <a:solidFill>
                  <a:srgbClr val="F2EFF1"/>
                </a:solidFill>
                <a:latin typeface="Arial"/>
                <a:ea typeface="Arial"/>
                <a:cs typeface="Arial"/>
                <a:sym typeface="Arial"/>
              </a:rPr>
              <a:t>*Rapid Identity will provide several security factors for all users including SafeID, SheildID, and 2FA. </a:t>
            </a:r>
            <a:endParaRPr/>
          </a:p>
          <a:p>
            <a:pPr indent="0" lvl="0" marL="0" marR="0" rtl="0" algn="ctr">
              <a:lnSpc>
                <a:spcPct val="140000"/>
              </a:lnSpc>
              <a:spcBef>
                <a:spcPts val="0"/>
              </a:spcBef>
              <a:spcAft>
                <a:spcPts val="0"/>
              </a:spcAft>
              <a:buNone/>
            </a:pPr>
            <a:r>
              <a:rPr b="1" i="0" lang="en-US" sz="2700" u="none" cap="none" strike="noStrike">
                <a:solidFill>
                  <a:srgbClr val="F2EFF1"/>
                </a:solidFill>
                <a:latin typeface="Arial"/>
                <a:ea typeface="Arial"/>
                <a:cs typeface="Arial"/>
                <a:sym typeface="Arial"/>
              </a:rPr>
              <a:t>They are also a Secure By Design Pledge Signer on the CISA website.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64175"/>
            </a:gs>
            <a:gs pos="100000">
              <a:srgbClr val="3070DF"/>
            </a:gs>
          </a:gsLst>
          <a:lin ang="2700000" scaled="0"/>
        </a:gradFill>
      </p:bgPr>
    </p:bg>
    <p:spTree>
      <p:nvGrpSpPr>
        <p:cNvPr id="190" name="Shape 190"/>
        <p:cNvGrpSpPr/>
        <p:nvPr/>
      </p:nvGrpSpPr>
      <p:grpSpPr>
        <a:xfrm>
          <a:off x="0" y="0"/>
          <a:ext cx="0" cy="0"/>
          <a:chOff x="0" y="0"/>
          <a:chExt cx="0" cy="0"/>
        </a:xfrm>
      </p:grpSpPr>
      <p:pic>
        <p:nvPicPr>
          <p:cNvPr id="191" name="Google Shape;191;p5"/>
          <p:cNvPicPr preferRelativeResize="0"/>
          <p:nvPr/>
        </p:nvPicPr>
        <p:blipFill rotWithShape="1">
          <a:blip r:embed="rId3">
            <a:alphaModFix/>
          </a:blip>
          <a:srcRect b="0" l="0" r="0" t="0"/>
          <a:stretch/>
        </p:blipFill>
        <p:spPr>
          <a:xfrm>
            <a:off x="6675120" y="3429004"/>
            <a:ext cx="4937760" cy="4937760"/>
          </a:xfrm>
          <a:prstGeom prst="rect">
            <a:avLst/>
          </a:prstGeom>
          <a:noFill/>
          <a:ln>
            <a:noFill/>
          </a:ln>
        </p:spPr>
      </p:pic>
      <p:sp>
        <p:nvSpPr>
          <p:cNvPr id="192" name="Google Shape;192;p5"/>
          <p:cNvSpPr txBox="1"/>
          <p:nvPr/>
        </p:nvSpPr>
        <p:spPr>
          <a:xfrm>
            <a:off x="-179525" y="597447"/>
            <a:ext cx="18288000" cy="28446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7700" u="none" cap="none" strike="noStrike">
                <a:solidFill>
                  <a:srgbClr val="F2EFF1"/>
                </a:solidFill>
                <a:latin typeface="Arial"/>
                <a:ea typeface="Arial"/>
                <a:cs typeface="Arial"/>
                <a:sym typeface="Arial"/>
              </a:rPr>
              <a:t>Scan the QR code to visit CISA’s Secure by Design Pledge page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64175"/>
            </a:gs>
            <a:gs pos="100000">
              <a:srgbClr val="3070DF"/>
            </a:gs>
          </a:gsLst>
          <a:lin ang="2700000" scaled="0"/>
        </a:gradFill>
      </p:bgPr>
    </p:bg>
    <p:spTree>
      <p:nvGrpSpPr>
        <p:cNvPr id="196" name="Shape 196"/>
        <p:cNvGrpSpPr/>
        <p:nvPr/>
      </p:nvGrpSpPr>
      <p:grpSpPr>
        <a:xfrm>
          <a:off x="0" y="0"/>
          <a:ext cx="0" cy="0"/>
          <a:chOff x="0" y="0"/>
          <a:chExt cx="0" cy="0"/>
        </a:xfrm>
      </p:grpSpPr>
      <p:sp>
        <p:nvSpPr>
          <p:cNvPr id="197" name="Google Shape;197;p6"/>
          <p:cNvSpPr/>
          <p:nvPr/>
        </p:nvSpPr>
        <p:spPr>
          <a:xfrm rot="10800000">
            <a:off x="14270595" y="5562876"/>
            <a:ext cx="5049387" cy="5762496"/>
          </a:xfrm>
          <a:custGeom>
            <a:rect b="b" l="l" r="r" t="t"/>
            <a:pathLst>
              <a:path extrusionOk="0" h="5762496" w="5049387">
                <a:moveTo>
                  <a:pt x="5049388" y="5762496"/>
                </a:moveTo>
                <a:lnTo>
                  <a:pt x="0" y="5762496"/>
                </a:lnTo>
                <a:lnTo>
                  <a:pt x="0" y="0"/>
                </a:lnTo>
                <a:lnTo>
                  <a:pt x="5049388" y="0"/>
                </a:lnTo>
                <a:lnTo>
                  <a:pt x="5049388" y="5762496"/>
                </a:lnTo>
                <a:close/>
              </a:path>
            </a:pathLst>
          </a:custGeom>
          <a:blipFill rotWithShape="1">
            <a:blip r:embed="rId3">
              <a:alphaModFix amt="9999"/>
            </a:blip>
            <a:stretch>
              <a:fillRect b="0" l="0" r="0" t="0"/>
            </a:stretch>
          </a:blipFill>
          <a:ln>
            <a:noFill/>
          </a:ln>
        </p:spPr>
      </p:sp>
      <p:sp>
        <p:nvSpPr>
          <p:cNvPr id="198" name="Google Shape;198;p6"/>
          <p:cNvSpPr/>
          <p:nvPr/>
        </p:nvSpPr>
        <p:spPr>
          <a:xfrm>
            <a:off x="0" y="0"/>
            <a:ext cx="5049387" cy="5762496"/>
          </a:xfrm>
          <a:custGeom>
            <a:rect b="b" l="l" r="r" t="t"/>
            <a:pathLst>
              <a:path extrusionOk="0" h="5762496" w="5049387">
                <a:moveTo>
                  <a:pt x="0" y="0"/>
                </a:moveTo>
                <a:lnTo>
                  <a:pt x="5049387" y="0"/>
                </a:lnTo>
                <a:lnTo>
                  <a:pt x="5049387" y="5762496"/>
                </a:lnTo>
                <a:lnTo>
                  <a:pt x="0" y="5762496"/>
                </a:lnTo>
                <a:lnTo>
                  <a:pt x="0" y="0"/>
                </a:lnTo>
                <a:close/>
              </a:path>
            </a:pathLst>
          </a:custGeom>
          <a:blipFill rotWithShape="1">
            <a:blip r:embed="rId4">
              <a:alphaModFix amt="9999"/>
            </a:blip>
            <a:stretch>
              <a:fillRect b="0" l="0" r="0" t="0"/>
            </a:stretch>
          </a:blipFill>
          <a:ln>
            <a:noFill/>
          </a:ln>
        </p:spPr>
      </p:sp>
      <p:grpSp>
        <p:nvGrpSpPr>
          <p:cNvPr id="199" name="Google Shape;199;p6"/>
          <p:cNvGrpSpPr/>
          <p:nvPr/>
        </p:nvGrpSpPr>
        <p:grpSpPr>
          <a:xfrm>
            <a:off x="1261670" y="1079663"/>
            <a:ext cx="15764661" cy="3091205"/>
            <a:chOff x="0" y="-38100"/>
            <a:chExt cx="1498823" cy="293896"/>
          </a:xfrm>
        </p:grpSpPr>
        <p:sp>
          <p:nvSpPr>
            <p:cNvPr id="200" name="Google Shape;200;p6"/>
            <p:cNvSpPr/>
            <p:nvPr/>
          </p:nvSpPr>
          <p:spPr>
            <a:xfrm>
              <a:off x="0" y="0"/>
              <a:ext cx="1498823" cy="255796"/>
            </a:xfrm>
            <a:custGeom>
              <a:rect b="b" l="l" r="r" t="t"/>
              <a:pathLst>
                <a:path extrusionOk="0" h="255796" w="1498823">
                  <a:moveTo>
                    <a:pt x="68871" y="0"/>
                  </a:moveTo>
                  <a:lnTo>
                    <a:pt x="1429951" y="0"/>
                  </a:lnTo>
                  <a:cubicBezTo>
                    <a:pt x="1448217" y="0"/>
                    <a:pt x="1465735" y="7256"/>
                    <a:pt x="1478651" y="20172"/>
                  </a:cubicBezTo>
                  <a:cubicBezTo>
                    <a:pt x="1491567" y="33088"/>
                    <a:pt x="1498823" y="50605"/>
                    <a:pt x="1498823" y="68871"/>
                  </a:cubicBezTo>
                  <a:lnTo>
                    <a:pt x="1498823" y="186925"/>
                  </a:lnTo>
                  <a:cubicBezTo>
                    <a:pt x="1498823" y="205190"/>
                    <a:pt x="1491567" y="222708"/>
                    <a:pt x="1478651" y="235624"/>
                  </a:cubicBezTo>
                  <a:cubicBezTo>
                    <a:pt x="1465735" y="248540"/>
                    <a:pt x="1448217" y="255796"/>
                    <a:pt x="1429951" y="255796"/>
                  </a:cubicBezTo>
                  <a:lnTo>
                    <a:pt x="68871" y="255796"/>
                  </a:lnTo>
                  <a:cubicBezTo>
                    <a:pt x="30835" y="255796"/>
                    <a:pt x="0" y="224961"/>
                    <a:pt x="0" y="186925"/>
                  </a:cubicBezTo>
                  <a:lnTo>
                    <a:pt x="0" y="68871"/>
                  </a:lnTo>
                  <a:cubicBezTo>
                    <a:pt x="0" y="50605"/>
                    <a:pt x="7256" y="33088"/>
                    <a:pt x="20172" y="20172"/>
                  </a:cubicBezTo>
                  <a:cubicBezTo>
                    <a:pt x="33088" y="7256"/>
                    <a:pt x="50605" y="0"/>
                    <a:pt x="68871" y="0"/>
                  </a:cubicBezTo>
                  <a:close/>
                </a:path>
              </a:pathLst>
            </a:custGeom>
            <a:solidFill>
              <a:srgbClr val="F2EF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6"/>
            <p:cNvSpPr txBox="1"/>
            <p:nvPr/>
          </p:nvSpPr>
          <p:spPr>
            <a:xfrm>
              <a:off x="0" y="-38100"/>
              <a:ext cx="1498823" cy="29389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2" name="Google Shape;202;p6"/>
          <p:cNvSpPr txBox="1"/>
          <p:nvPr/>
        </p:nvSpPr>
        <p:spPr>
          <a:xfrm>
            <a:off x="2513848" y="1880119"/>
            <a:ext cx="13260300" cy="21858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i="0" lang="en-US" sz="7100" u="none" cap="none" strike="noStrike">
                <a:solidFill>
                  <a:srgbClr val="264175"/>
                </a:solidFill>
                <a:latin typeface="Bungee"/>
                <a:ea typeface="Bungee"/>
                <a:cs typeface="Bungee"/>
                <a:sym typeface="Bungee"/>
              </a:rPr>
              <a:t>THE IMPORTANCE OF CISA’S VULNERABILITY SCAN</a:t>
            </a:r>
            <a:endParaRPr sz="1300">
              <a:latin typeface="Bungee"/>
              <a:ea typeface="Bungee"/>
              <a:cs typeface="Bungee"/>
              <a:sym typeface="Bungee"/>
            </a:endParaRPr>
          </a:p>
        </p:txBody>
      </p:sp>
      <p:grpSp>
        <p:nvGrpSpPr>
          <p:cNvPr id="203" name="Google Shape;203;p6"/>
          <p:cNvGrpSpPr/>
          <p:nvPr/>
        </p:nvGrpSpPr>
        <p:grpSpPr>
          <a:xfrm>
            <a:off x="1261670" y="4123767"/>
            <a:ext cx="15764661" cy="4682833"/>
            <a:chOff x="0" y="-38100"/>
            <a:chExt cx="1498823" cy="445220"/>
          </a:xfrm>
        </p:grpSpPr>
        <p:sp>
          <p:nvSpPr>
            <p:cNvPr id="204" name="Google Shape;204;p6"/>
            <p:cNvSpPr/>
            <p:nvPr/>
          </p:nvSpPr>
          <p:spPr>
            <a:xfrm>
              <a:off x="0" y="0"/>
              <a:ext cx="1498823" cy="407120"/>
            </a:xfrm>
            <a:custGeom>
              <a:rect b="b" l="l" r="r" t="t"/>
              <a:pathLst>
                <a:path extrusionOk="0" h="407120" w="1498823">
                  <a:moveTo>
                    <a:pt x="68871" y="0"/>
                  </a:moveTo>
                  <a:lnTo>
                    <a:pt x="1429951" y="0"/>
                  </a:lnTo>
                  <a:cubicBezTo>
                    <a:pt x="1448217" y="0"/>
                    <a:pt x="1465735" y="7256"/>
                    <a:pt x="1478651" y="20172"/>
                  </a:cubicBezTo>
                  <a:cubicBezTo>
                    <a:pt x="1491567" y="33088"/>
                    <a:pt x="1498823" y="50605"/>
                    <a:pt x="1498823" y="68871"/>
                  </a:cubicBezTo>
                  <a:lnTo>
                    <a:pt x="1498823" y="338248"/>
                  </a:lnTo>
                  <a:cubicBezTo>
                    <a:pt x="1498823" y="376285"/>
                    <a:pt x="1467988" y="407120"/>
                    <a:pt x="1429951" y="407120"/>
                  </a:cubicBezTo>
                  <a:lnTo>
                    <a:pt x="68871" y="407120"/>
                  </a:lnTo>
                  <a:cubicBezTo>
                    <a:pt x="50605" y="407120"/>
                    <a:pt x="33088" y="399863"/>
                    <a:pt x="20172" y="386948"/>
                  </a:cubicBezTo>
                  <a:cubicBezTo>
                    <a:pt x="7256" y="374032"/>
                    <a:pt x="0" y="356514"/>
                    <a:pt x="0" y="338248"/>
                  </a:cubicBezTo>
                  <a:lnTo>
                    <a:pt x="0" y="68871"/>
                  </a:lnTo>
                  <a:cubicBezTo>
                    <a:pt x="0" y="50605"/>
                    <a:pt x="7256" y="33088"/>
                    <a:pt x="20172" y="20172"/>
                  </a:cubicBezTo>
                  <a:cubicBezTo>
                    <a:pt x="33088" y="7256"/>
                    <a:pt x="50605" y="0"/>
                    <a:pt x="68871" y="0"/>
                  </a:cubicBezTo>
                  <a:close/>
                </a:path>
              </a:pathLst>
            </a:custGeom>
            <a:solidFill>
              <a:srgbClr val="F2EF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6"/>
            <p:cNvSpPr txBox="1"/>
            <p:nvPr/>
          </p:nvSpPr>
          <p:spPr>
            <a:xfrm>
              <a:off x="0" y="-38100"/>
              <a:ext cx="1498823" cy="44522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6" name="Google Shape;206;p6"/>
          <p:cNvSpPr txBox="1"/>
          <p:nvPr/>
        </p:nvSpPr>
        <p:spPr>
          <a:xfrm>
            <a:off x="1527625" y="4819925"/>
            <a:ext cx="7581600" cy="31830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2200" u="none" cap="none" strike="noStrike">
                <a:solidFill>
                  <a:srgbClr val="072542"/>
                </a:solidFill>
                <a:latin typeface="DM Sans"/>
                <a:ea typeface="DM Sans"/>
                <a:cs typeface="DM Sans"/>
                <a:sym typeface="DM Sans"/>
              </a:rPr>
              <a:t>CISA (Cybersecurity and Infrastructure Security Agency) vulnerability scans assess internet-accessible systems for security weaknesses and potential vulnerabilities. They identify and report on issues like unpatched software, misconfigurations, and other flaws that could be exploited by malicious actors. These scans help organizations proactively improve their security posture and reduce their risk of </a:t>
            </a:r>
            <a:r>
              <a:rPr lang="en-US" sz="2200">
                <a:solidFill>
                  <a:srgbClr val="072542"/>
                </a:solidFill>
                <a:latin typeface="DM Sans"/>
                <a:ea typeface="DM Sans"/>
                <a:cs typeface="DM Sans"/>
                <a:sym typeface="DM Sans"/>
              </a:rPr>
              <a:t>cyber attacks</a:t>
            </a:r>
            <a:r>
              <a:rPr b="0" i="0" lang="en-US" sz="2200" u="none" cap="none" strike="noStrike">
                <a:solidFill>
                  <a:srgbClr val="072542"/>
                </a:solidFill>
                <a:latin typeface="DM Sans"/>
                <a:ea typeface="DM Sans"/>
                <a:cs typeface="DM Sans"/>
                <a:sym typeface="DM Sans"/>
              </a:rPr>
              <a:t>. </a:t>
            </a:r>
            <a:endParaRPr sz="1300"/>
          </a:p>
        </p:txBody>
      </p:sp>
      <p:grpSp>
        <p:nvGrpSpPr>
          <p:cNvPr id="207" name="Google Shape;207;p6"/>
          <p:cNvGrpSpPr/>
          <p:nvPr/>
        </p:nvGrpSpPr>
        <p:grpSpPr>
          <a:xfrm>
            <a:off x="9881545" y="4597630"/>
            <a:ext cx="6467685" cy="1109140"/>
            <a:chOff x="0" y="-38100"/>
            <a:chExt cx="614914" cy="105452"/>
          </a:xfrm>
        </p:grpSpPr>
        <p:sp>
          <p:nvSpPr>
            <p:cNvPr id="208" name="Google Shape;208;p6"/>
            <p:cNvSpPr/>
            <p:nvPr/>
          </p:nvSpPr>
          <p:spPr>
            <a:xfrm>
              <a:off x="0" y="0"/>
              <a:ext cx="614914" cy="67352"/>
            </a:xfrm>
            <a:custGeom>
              <a:rect b="b" l="l" r="r" t="t"/>
              <a:pathLst>
                <a:path extrusionOk="0" h="67352" w="614914">
                  <a:moveTo>
                    <a:pt x="33676" y="0"/>
                  </a:moveTo>
                  <a:lnTo>
                    <a:pt x="581238" y="0"/>
                  </a:lnTo>
                  <a:cubicBezTo>
                    <a:pt x="599837" y="0"/>
                    <a:pt x="614914" y="15077"/>
                    <a:pt x="614914" y="33676"/>
                  </a:cubicBezTo>
                  <a:lnTo>
                    <a:pt x="614914" y="33676"/>
                  </a:lnTo>
                  <a:cubicBezTo>
                    <a:pt x="614914" y="52274"/>
                    <a:pt x="599837" y="67352"/>
                    <a:pt x="581238" y="67352"/>
                  </a:cubicBezTo>
                  <a:lnTo>
                    <a:pt x="33676" y="67352"/>
                  </a:lnTo>
                  <a:cubicBezTo>
                    <a:pt x="15077" y="67352"/>
                    <a:pt x="0" y="52274"/>
                    <a:pt x="0" y="33676"/>
                  </a:cubicBezTo>
                  <a:lnTo>
                    <a:pt x="0" y="33676"/>
                  </a:lnTo>
                  <a:cubicBezTo>
                    <a:pt x="0" y="15077"/>
                    <a:pt x="15077" y="0"/>
                    <a:pt x="33676" y="0"/>
                  </a:cubicBezTo>
                  <a:close/>
                </a:path>
              </a:pathLst>
            </a:custGeom>
            <a:solidFill>
              <a:srgbClr val="3577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6"/>
            <p:cNvSpPr txBox="1"/>
            <p:nvPr/>
          </p:nvSpPr>
          <p:spPr>
            <a:xfrm>
              <a:off x="0" y="-38100"/>
              <a:ext cx="614914" cy="105452"/>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0" name="Google Shape;210;p6"/>
          <p:cNvGrpSpPr/>
          <p:nvPr/>
        </p:nvGrpSpPr>
        <p:grpSpPr>
          <a:xfrm>
            <a:off x="9881545" y="5437098"/>
            <a:ext cx="6467685" cy="1109140"/>
            <a:chOff x="0" y="-38100"/>
            <a:chExt cx="614914" cy="105452"/>
          </a:xfrm>
        </p:grpSpPr>
        <p:sp>
          <p:nvSpPr>
            <p:cNvPr id="211" name="Google Shape;211;p6"/>
            <p:cNvSpPr/>
            <p:nvPr/>
          </p:nvSpPr>
          <p:spPr>
            <a:xfrm>
              <a:off x="0" y="0"/>
              <a:ext cx="614914" cy="67352"/>
            </a:xfrm>
            <a:custGeom>
              <a:rect b="b" l="l" r="r" t="t"/>
              <a:pathLst>
                <a:path extrusionOk="0" h="67352" w="614914">
                  <a:moveTo>
                    <a:pt x="33676" y="0"/>
                  </a:moveTo>
                  <a:lnTo>
                    <a:pt x="581238" y="0"/>
                  </a:lnTo>
                  <a:cubicBezTo>
                    <a:pt x="599837" y="0"/>
                    <a:pt x="614914" y="15077"/>
                    <a:pt x="614914" y="33676"/>
                  </a:cubicBezTo>
                  <a:lnTo>
                    <a:pt x="614914" y="33676"/>
                  </a:lnTo>
                  <a:cubicBezTo>
                    <a:pt x="614914" y="52274"/>
                    <a:pt x="599837" y="67352"/>
                    <a:pt x="581238" y="67352"/>
                  </a:cubicBezTo>
                  <a:lnTo>
                    <a:pt x="33676" y="67352"/>
                  </a:lnTo>
                  <a:cubicBezTo>
                    <a:pt x="15077" y="67352"/>
                    <a:pt x="0" y="52274"/>
                    <a:pt x="0" y="33676"/>
                  </a:cubicBezTo>
                  <a:lnTo>
                    <a:pt x="0" y="33676"/>
                  </a:lnTo>
                  <a:cubicBezTo>
                    <a:pt x="0" y="15077"/>
                    <a:pt x="15077" y="0"/>
                    <a:pt x="33676" y="0"/>
                  </a:cubicBezTo>
                  <a:close/>
                </a:path>
              </a:pathLst>
            </a:custGeom>
            <a:solidFill>
              <a:srgbClr val="3577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6"/>
            <p:cNvSpPr txBox="1"/>
            <p:nvPr/>
          </p:nvSpPr>
          <p:spPr>
            <a:xfrm>
              <a:off x="0" y="-38100"/>
              <a:ext cx="614914" cy="105452"/>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3" name="Google Shape;213;p6"/>
          <p:cNvGrpSpPr/>
          <p:nvPr/>
        </p:nvGrpSpPr>
        <p:grpSpPr>
          <a:xfrm>
            <a:off x="9881545" y="6276567"/>
            <a:ext cx="6467685" cy="1109140"/>
            <a:chOff x="0" y="-38100"/>
            <a:chExt cx="614914" cy="105452"/>
          </a:xfrm>
        </p:grpSpPr>
        <p:sp>
          <p:nvSpPr>
            <p:cNvPr id="214" name="Google Shape;214;p6"/>
            <p:cNvSpPr/>
            <p:nvPr/>
          </p:nvSpPr>
          <p:spPr>
            <a:xfrm>
              <a:off x="0" y="0"/>
              <a:ext cx="614914" cy="67352"/>
            </a:xfrm>
            <a:custGeom>
              <a:rect b="b" l="l" r="r" t="t"/>
              <a:pathLst>
                <a:path extrusionOk="0" h="67352" w="614914">
                  <a:moveTo>
                    <a:pt x="33676" y="0"/>
                  </a:moveTo>
                  <a:lnTo>
                    <a:pt x="581238" y="0"/>
                  </a:lnTo>
                  <a:cubicBezTo>
                    <a:pt x="599837" y="0"/>
                    <a:pt x="614914" y="15077"/>
                    <a:pt x="614914" y="33676"/>
                  </a:cubicBezTo>
                  <a:lnTo>
                    <a:pt x="614914" y="33676"/>
                  </a:lnTo>
                  <a:cubicBezTo>
                    <a:pt x="614914" y="52274"/>
                    <a:pt x="599837" y="67352"/>
                    <a:pt x="581238" y="67352"/>
                  </a:cubicBezTo>
                  <a:lnTo>
                    <a:pt x="33676" y="67352"/>
                  </a:lnTo>
                  <a:cubicBezTo>
                    <a:pt x="15077" y="67352"/>
                    <a:pt x="0" y="52274"/>
                    <a:pt x="0" y="33676"/>
                  </a:cubicBezTo>
                  <a:lnTo>
                    <a:pt x="0" y="33676"/>
                  </a:lnTo>
                  <a:cubicBezTo>
                    <a:pt x="0" y="15077"/>
                    <a:pt x="15077" y="0"/>
                    <a:pt x="33676" y="0"/>
                  </a:cubicBezTo>
                  <a:close/>
                </a:path>
              </a:pathLst>
            </a:custGeom>
            <a:solidFill>
              <a:srgbClr val="3577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6"/>
            <p:cNvSpPr txBox="1"/>
            <p:nvPr/>
          </p:nvSpPr>
          <p:spPr>
            <a:xfrm>
              <a:off x="0" y="-38100"/>
              <a:ext cx="614914" cy="105452"/>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6" name="Google Shape;216;p6"/>
          <p:cNvGrpSpPr/>
          <p:nvPr/>
        </p:nvGrpSpPr>
        <p:grpSpPr>
          <a:xfrm>
            <a:off x="9881545" y="7116035"/>
            <a:ext cx="6467685" cy="1109140"/>
            <a:chOff x="0" y="-38100"/>
            <a:chExt cx="614914" cy="105452"/>
          </a:xfrm>
        </p:grpSpPr>
        <p:sp>
          <p:nvSpPr>
            <p:cNvPr id="217" name="Google Shape;217;p6"/>
            <p:cNvSpPr/>
            <p:nvPr/>
          </p:nvSpPr>
          <p:spPr>
            <a:xfrm>
              <a:off x="0" y="0"/>
              <a:ext cx="614914" cy="67352"/>
            </a:xfrm>
            <a:custGeom>
              <a:rect b="b" l="l" r="r" t="t"/>
              <a:pathLst>
                <a:path extrusionOk="0" h="67352" w="614914">
                  <a:moveTo>
                    <a:pt x="33676" y="0"/>
                  </a:moveTo>
                  <a:lnTo>
                    <a:pt x="581238" y="0"/>
                  </a:lnTo>
                  <a:cubicBezTo>
                    <a:pt x="599837" y="0"/>
                    <a:pt x="614914" y="15077"/>
                    <a:pt x="614914" y="33676"/>
                  </a:cubicBezTo>
                  <a:lnTo>
                    <a:pt x="614914" y="33676"/>
                  </a:lnTo>
                  <a:cubicBezTo>
                    <a:pt x="614914" y="52274"/>
                    <a:pt x="599837" y="67352"/>
                    <a:pt x="581238" y="67352"/>
                  </a:cubicBezTo>
                  <a:lnTo>
                    <a:pt x="33676" y="67352"/>
                  </a:lnTo>
                  <a:cubicBezTo>
                    <a:pt x="15077" y="67352"/>
                    <a:pt x="0" y="52274"/>
                    <a:pt x="0" y="33676"/>
                  </a:cubicBezTo>
                  <a:lnTo>
                    <a:pt x="0" y="33676"/>
                  </a:lnTo>
                  <a:cubicBezTo>
                    <a:pt x="0" y="15077"/>
                    <a:pt x="15077" y="0"/>
                    <a:pt x="33676" y="0"/>
                  </a:cubicBezTo>
                  <a:close/>
                </a:path>
              </a:pathLst>
            </a:custGeom>
            <a:solidFill>
              <a:srgbClr val="3577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6"/>
            <p:cNvSpPr txBox="1"/>
            <p:nvPr/>
          </p:nvSpPr>
          <p:spPr>
            <a:xfrm>
              <a:off x="0" y="-38100"/>
              <a:ext cx="614914" cy="105452"/>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9" name="Google Shape;219;p6"/>
          <p:cNvSpPr txBox="1"/>
          <p:nvPr/>
        </p:nvSpPr>
        <p:spPr>
          <a:xfrm>
            <a:off x="10594156" y="5166830"/>
            <a:ext cx="5691262" cy="371475"/>
          </a:xfrm>
          <a:prstGeom prst="rect">
            <a:avLst/>
          </a:prstGeom>
          <a:noFill/>
          <a:ln>
            <a:noFill/>
          </a:ln>
        </p:spPr>
        <p:txBody>
          <a:bodyPr anchorCtr="0" anchor="t" bIns="0" lIns="0" spcFirstLastPara="1" rIns="0" wrap="square" tIns="0">
            <a:spAutoFit/>
          </a:bodyPr>
          <a:lstStyle/>
          <a:p>
            <a:pPr indent="0" lvl="0" marL="0" marR="0" rtl="0" algn="l">
              <a:lnSpc>
                <a:spcPct val="120008"/>
              </a:lnSpc>
              <a:spcBef>
                <a:spcPts val="0"/>
              </a:spcBef>
              <a:spcAft>
                <a:spcPts val="0"/>
              </a:spcAft>
              <a:buNone/>
            </a:pPr>
            <a:r>
              <a:rPr b="1" i="0" lang="en-US" sz="2499" u="none" cap="none" strike="noStrike">
                <a:solidFill>
                  <a:srgbClr val="F2EFF1"/>
                </a:solidFill>
                <a:latin typeface="DM Sans"/>
                <a:ea typeface="DM Sans"/>
                <a:cs typeface="DM Sans"/>
                <a:sym typeface="DM Sans"/>
              </a:rPr>
              <a:t>IDENTIFYNG VULNERABILITIES</a:t>
            </a:r>
            <a:endParaRPr/>
          </a:p>
        </p:txBody>
      </p:sp>
      <p:sp>
        <p:nvSpPr>
          <p:cNvPr id="220" name="Google Shape;220;p6"/>
          <p:cNvSpPr txBox="1"/>
          <p:nvPr/>
        </p:nvSpPr>
        <p:spPr>
          <a:xfrm>
            <a:off x="10594156" y="6006298"/>
            <a:ext cx="5691262" cy="371475"/>
          </a:xfrm>
          <a:prstGeom prst="rect">
            <a:avLst/>
          </a:prstGeom>
          <a:noFill/>
          <a:ln>
            <a:noFill/>
          </a:ln>
        </p:spPr>
        <p:txBody>
          <a:bodyPr anchorCtr="0" anchor="t" bIns="0" lIns="0" spcFirstLastPara="1" rIns="0" wrap="square" tIns="0">
            <a:spAutoFit/>
          </a:bodyPr>
          <a:lstStyle/>
          <a:p>
            <a:pPr indent="0" lvl="0" marL="0" marR="0" rtl="0" algn="l">
              <a:lnSpc>
                <a:spcPct val="120008"/>
              </a:lnSpc>
              <a:spcBef>
                <a:spcPts val="0"/>
              </a:spcBef>
              <a:spcAft>
                <a:spcPts val="0"/>
              </a:spcAft>
              <a:buNone/>
            </a:pPr>
            <a:r>
              <a:rPr b="1" i="0" lang="en-US" sz="2499" u="none" cap="none" strike="noStrike">
                <a:solidFill>
                  <a:srgbClr val="F2EFF1"/>
                </a:solidFill>
                <a:latin typeface="DM Sans"/>
                <a:ea typeface="DM Sans"/>
                <a:cs typeface="DM Sans"/>
                <a:sym typeface="DM Sans"/>
              </a:rPr>
              <a:t>PROVIDES REGULAR REPORTS</a:t>
            </a:r>
            <a:endParaRPr/>
          </a:p>
        </p:txBody>
      </p:sp>
      <p:sp>
        <p:nvSpPr>
          <p:cNvPr id="221" name="Google Shape;221;p6"/>
          <p:cNvSpPr txBox="1"/>
          <p:nvPr/>
        </p:nvSpPr>
        <p:spPr>
          <a:xfrm>
            <a:off x="10594156" y="6863038"/>
            <a:ext cx="5691262" cy="361950"/>
          </a:xfrm>
          <a:prstGeom prst="rect">
            <a:avLst/>
          </a:prstGeom>
          <a:noFill/>
          <a:ln>
            <a:noFill/>
          </a:ln>
        </p:spPr>
        <p:txBody>
          <a:bodyPr anchorCtr="0" anchor="t" bIns="0" lIns="0" spcFirstLastPara="1" rIns="0" wrap="square" tIns="0">
            <a:spAutoFit/>
          </a:bodyPr>
          <a:lstStyle/>
          <a:p>
            <a:pPr indent="0" lvl="0" marL="0" marR="0" rtl="0" algn="l">
              <a:lnSpc>
                <a:spcPct val="119958"/>
              </a:lnSpc>
              <a:spcBef>
                <a:spcPts val="0"/>
              </a:spcBef>
              <a:spcAft>
                <a:spcPts val="0"/>
              </a:spcAft>
              <a:buNone/>
            </a:pPr>
            <a:r>
              <a:rPr b="1" i="0" lang="en-US" sz="2400" u="none" cap="none" strike="noStrike">
                <a:solidFill>
                  <a:srgbClr val="F2EFF1"/>
                </a:solidFill>
                <a:latin typeface="DM Sans"/>
                <a:ea typeface="DM Sans"/>
                <a:cs typeface="DM Sans"/>
                <a:sym typeface="DM Sans"/>
              </a:rPr>
              <a:t>SCANS PUBLIC FACING IP ADDRESSES</a:t>
            </a:r>
            <a:endParaRPr/>
          </a:p>
        </p:txBody>
      </p:sp>
      <p:sp>
        <p:nvSpPr>
          <p:cNvPr id="222" name="Google Shape;222;p6"/>
          <p:cNvSpPr txBox="1"/>
          <p:nvPr/>
        </p:nvSpPr>
        <p:spPr>
          <a:xfrm>
            <a:off x="10594156" y="7685235"/>
            <a:ext cx="5179995" cy="371475"/>
          </a:xfrm>
          <a:prstGeom prst="rect">
            <a:avLst/>
          </a:prstGeom>
          <a:noFill/>
          <a:ln>
            <a:noFill/>
          </a:ln>
        </p:spPr>
        <p:txBody>
          <a:bodyPr anchorCtr="0" anchor="t" bIns="0" lIns="0" spcFirstLastPara="1" rIns="0" wrap="square" tIns="0">
            <a:spAutoFit/>
          </a:bodyPr>
          <a:lstStyle/>
          <a:p>
            <a:pPr indent="0" lvl="0" marL="0" marR="0" rtl="0" algn="l">
              <a:lnSpc>
                <a:spcPct val="120008"/>
              </a:lnSpc>
              <a:spcBef>
                <a:spcPts val="0"/>
              </a:spcBef>
              <a:spcAft>
                <a:spcPts val="0"/>
              </a:spcAft>
              <a:buNone/>
            </a:pPr>
            <a:r>
              <a:rPr b="1" i="0" lang="en-US" sz="2499" u="none" cap="none" strike="noStrike">
                <a:solidFill>
                  <a:srgbClr val="F2EFF1"/>
                </a:solidFill>
                <a:latin typeface="DM Sans"/>
                <a:ea typeface="DM Sans"/>
                <a:cs typeface="DM Sans"/>
                <a:sym typeface="DM Sans"/>
              </a:rPr>
              <a:t>CONTINUOUS MONITORING</a:t>
            </a:r>
            <a:endParaRPr/>
          </a:p>
        </p:txBody>
      </p:sp>
      <p:grpSp>
        <p:nvGrpSpPr>
          <p:cNvPr id="223" name="Google Shape;223;p6"/>
          <p:cNvGrpSpPr/>
          <p:nvPr/>
        </p:nvGrpSpPr>
        <p:grpSpPr>
          <a:xfrm>
            <a:off x="9707529" y="4998364"/>
            <a:ext cx="708406" cy="708406"/>
            <a:chOff x="0" y="0"/>
            <a:chExt cx="812800" cy="812800"/>
          </a:xfrm>
        </p:grpSpPr>
        <p:sp>
          <p:nvSpPr>
            <p:cNvPr id="224" name="Google Shape;224;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BF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6"/>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6" name="Google Shape;226;p6"/>
          <p:cNvGrpSpPr/>
          <p:nvPr/>
        </p:nvGrpSpPr>
        <p:grpSpPr>
          <a:xfrm>
            <a:off x="9707529" y="5837832"/>
            <a:ext cx="708406" cy="708406"/>
            <a:chOff x="0" y="0"/>
            <a:chExt cx="812800" cy="812800"/>
          </a:xfrm>
        </p:grpSpPr>
        <p:sp>
          <p:nvSpPr>
            <p:cNvPr id="227" name="Google Shape;227;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BF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6"/>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9" name="Google Shape;229;p6"/>
          <p:cNvGrpSpPr/>
          <p:nvPr/>
        </p:nvGrpSpPr>
        <p:grpSpPr>
          <a:xfrm>
            <a:off x="9707529" y="6677301"/>
            <a:ext cx="708406" cy="708406"/>
            <a:chOff x="0" y="0"/>
            <a:chExt cx="812800" cy="812800"/>
          </a:xfrm>
        </p:grpSpPr>
        <p:sp>
          <p:nvSpPr>
            <p:cNvPr id="230" name="Google Shape;230;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BF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6"/>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2" name="Google Shape;232;p6"/>
          <p:cNvGrpSpPr/>
          <p:nvPr/>
        </p:nvGrpSpPr>
        <p:grpSpPr>
          <a:xfrm>
            <a:off x="9707529" y="7516769"/>
            <a:ext cx="708406" cy="708406"/>
            <a:chOff x="0" y="0"/>
            <a:chExt cx="812800" cy="812800"/>
          </a:xfrm>
        </p:grpSpPr>
        <p:sp>
          <p:nvSpPr>
            <p:cNvPr id="233" name="Google Shape;233;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BF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6"/>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5" name="Google Shape;235;p6"/>
          <p:cNvSpPr/>
          <p:nvPr/>
        </p:nvSpPr>
        <p:spPr>
          <a:xfrm>
            <a:off x="9890376" y="5191401"/>
            <a:ext cx="342713" cy="313582"/>
          </a:xfrm>
          <a:custGeom>
            <a:rect b="b" l="l" r="r" t="t"/>
            <a:pathLst>
              <a:path extrusionOk="0" h="313582" w="342713">
                <a:moveTo>
                  <a:pt x="0" y="0"/>
                </a:moveTo>
                <a:lnTo>
                  <a:pt x="342713" y="0"/>
                </a:lnTo>
                <a:lnTo>
                  <a:pt x="342713" y="313582"/>
                </a:lnTo>
                <a:lnTo>
                  <a:pt x="0" y="313582"/>
                </a:lnTo>
                <a:lnTo>
                  <a:pt x="0" y="0"/>
                </a:lnTo>
                <a:close/>
              </a:path>
            </a:pathLst>
          </a:custGeom>
          <a:blipFill rotWithShape="1">
            <a:blip r:embed="rId5">
              <a:alphaModFix/>
            </a:blip>
            <a:stretch>
              <a:fillRect b="0" l="0" r="0" t="0"/>
            </a:stretch>
          </a:blipFill>
          <a:ln>
            <a:noFill/>
          </a:ln>
        </p:spPr>
      </p:sp>
      <p:sp>
        <p:nvSpPr>
          <p:cNvPr id="236" name="Google Shape;236;p6"/>
          <p:cNvSpPr/>
          <p:nvPr/>
        </p:nvSpPr>
        <p:spPr>
          <a:xfrm>
            <a:off x="9890376" y="6035245"/>
            <a:ext cx="342713" cy="313582"/>
          </a:xfrm>
          <a:custGeom>
            <a:rect b="b" l="l" r="r" t="t"/>
            <a:pathLst>
              <a:path extrusionOk="0" h="313582" w="342713">
                <a:moveTo>
                  <a:pt x="0" y="0"/>
                </a:moveTo>
                <a:lnTo>
                  <a:pt x="342713" y="0"/>
                </a:lnTo>
                <a:lnTo>
                  <a:pt x="342713" y="313582"/>
                </a:lnTo>
                <a:lnTo>
                  <a:pt x="0" y="313582"/>
                </a:lnTo>
                <a:lnTo>
                  <a:pt x="0" y="0"/>
                </a:lnTo>
                <a:close/>
              </a:path>
            </a:pathLst>
          </a:custGeom>
          <a:blipFill rotWithShape="1">
            <a:blip r:embed="rId5">
              <a:alphaModFix/>
            </a:blip>
            <a:stretch>
              <a:fillRect b="0" l="0" r="0" t="0"/>
            </a:stretch>
          </a:blipFill>
          <a:ln>
            <a:noFill/>
          </a:ln>
        </p:spPr>
      </p:sp>
      <p:sp>
        <p:nvSpPr>
          <p:cNvPr id="237" name="Google Shape;237;p6"/>
          <p:cNvSpPr/>
          <p:nvPr/>
        </p:nvSpPr>
        <p:spPr>
          <a:xfrm>
            <a:off x="9890376" y="6879088"/>
            <a:ext cx="342713" cy="313582"/>
          </a:xfrm>
          <a:custGeom>
            <a:rect b="b" l="l" r="r" t="t"/>
            <a:pathLst>
              <a:path extrusionOk="0" h="313582" w="342713">
                <a:moveTo>
                  <a:pt x="0" y="0"/>
                </a:moveTo>
                <a:lnTo>
                  <a:pt x="342713" y="0"/>
                </a:lnTo>
                <a:lnTo>
                  <a:pt x="342713" y="313583"/>
                </a:lnTo>
                <a:lnTo>
                  <a:pt x="0" y="313583"/>
                </a:lnTo>
                <a:lnTo>
                  <a:pt x="0" y="0"/>
                </a:lnTo>
                <a:close/>
              </a:path>
            </a:pathLst>
          </a:custGeom>
          <a:blipFill rotWithShape="1">
            <a:blip r:embed="rId5">
              <a:alphaModFix/>
            </a:blip>
            <a:stretch>
              <a:fillRect b="0" l="0" r="0" t="0"/>
            </a:stretch>
          </a:blipFill>
          <a:ln>
            <a:noFill/>
          </a:ln>
        </p:spPr>
      </p:sp>
      <p:sp>
        <p:nvSpPr>
          <p:cNvPr id="238" name="Google Shape;238;p6"/>
          <p:cNvSpPr/>
          <p:nvPr/>
        </p:nvSpPr>
        <p:spPr>
          <a:xfrm>
            <a:off x="9890376" y="7722932"/>
            <a:ext cx="342713" cy="313582"/>
          </a:xfrm>
          <a:custGeom>
            <a:rect b="b" l="l" r="r" t="t"/>
            <a:pathLst>
              <a:path extrusionOk="0" h="313582" w="342713">
                <a:moveTo>
                  <a:pt x="0" y="0"/>
                </a:moveTo>
                <a:lnTo>
                  <a:pt x="342713" y="0"/>
                </a:lnTo>
                <a:lnTo>
                  <a:pt x="342713" y="313582"/>
                </a:lnTo>
                <a:lnTo>
                  <a:pt x="0" y="313582"/>
                </a:lnTo>
                <a:lnTo>
                  <a:pt x="0" y="0"/>
                </a:lnTo>
                <a:close/>
              </a:path>
            </a:pathLst>
          </a:custGeom>
          <a:blipFill rotWithShape="1">
            <a:blip r:embed="rId5">
              <a:alphaModFix/>
            </a:blip>
            <a:stretch>
              <a:fillRect b="0" l="0" r="0" t="0"/>
            </a:stretch>
          </a:blipFill>
          <a:ln>
            <a:noFill/>
          </a:ln>
        </p:spPr>
      </p:sp>
      <p:sp>
        <p:nvSpPr>
          <p:cNvPr id="239" name="Google Shape;239;p6"/>
          <p:cNvSpPr/>
          <p:nvPr/>
        </p:nvSpPr>
        <p:spPr>
          <a:xfrm>
            <a:off x="16259576" y="1134405"/>
            <a:ext cx="1240542" cy="1440397"/>
          </a:xfrm>
          <a:custGeom>
            <a:rect b="b" l="l" r="r" t="t"/>
            <a:pathLst>
              <a:path extrusionOk="0" h="1440397" w="1240542">
                <a:moveTo>
                  <a:pt x="0" y="0"/>
                </a:moveTo>
                <a:lnTo>
                  <a:pt x="1240542" y="0"/>
                </a:lnTo>
                <a:lnTo>
                  <a:pt x="1240542" y="1440397"/>
                </a:lnTo>
                <a:lnTo>
                  <a:pt x="0" y="1440397"/>
                </a:lnTo>
                <a:lnTo>
                  <a:pt x="0" y="0"/>
                </a:lnTo>
                <a:close/>
              </a:path>
            </a:pathLst>
          </a:custGeom>
          <a:blipFill rotWithShape="1">
            <a:blip r:embed="rId6">
              <a:alphaModFix/>
            </a:blip>
            <a:stretch>
              <a:fillRect b="0" l="0" r="0" t="0"/>
            </a:stretch>
          </a:blipFill>
          <a:ln>
            <a:noFill/>
          </a:ln>
        </p:spPr>
      </p:sp>
      <p:sp>
        <p:nvSpPr>
          <p:cNvPr id="240" name="Google Shape;240;p6"/>
          <p:cNvSpPr/>
          <p:nvPr/>
        </p:nvSpPr>
        <p:spPr>
          <a:xfrm rot="-10486416">
            <a:off x="715173" y="2570751"/>
            <a:ext cx="1386167" cy="1540186"/>
          </a:xfrm>
          <a:custGeom>
            <a:rect b="b" l="l" r="r" t="t"/>
            <a:pathLst>
              <a:path extrusionOk="0" h="1540186" w="1386167">
                <a:moveTo>
                  <a:pt x="0" y="0"/>
                </a:moveTo>
                <a:lnTo>
                  <a:pt x="1386168" y="0"/>
                </a:lnTo>
                <a:lnTo>
                  <a:pt x="1386168" y="1540185"/>
                </a:lnTo>
                <a:lnTo>
                  <a:pt x="0" y="1540185"/>
                </a:lnTo>
                <a:lnTo>
                  <a:pt x="0" y="0"/>
                </a:lnTo>
                <a:close/>
              </a:path>
            </a:pathLst>
          </a:custGeom>
          <a:blipFill rotWithShape="1">
            <a:blip r:embed="rId7">
              <a:alphaModFix/>
            </a:blip>
            <a:stretch>
              <a:fillRect b="0" l="0" r="0" t="0"/>
            </a:stretch>
          </a:blipFill>
          <a:ln>
            <a:noFill/>
          </a:ln>
        </p:spPr>
      </p:sp>
      <p:pic>
        <p:nvPicPr>
          <p:cNvPr id="241" name="Google Shape;241;p6"/>
          <p:cNvPicPr preferRelativeResize="0"/>
          <p:nvPr/>
        </p:nvPicPr>
        <p:blipFill rotWithShape="1">
          <a:blip r:embed="rId8">
            <a:alphaModFix/>
          </a:blip>
          <a:srcRect b="0" l="0" r="0" t="0"/>
          <a:stretch/>
        </p:blipFill>
        <p:spPr>
          <a:xfrm>
            <a:off x="6702218" y="7454532"/>
            <a:ext cx="2704134" cy="2704134"/>
          </a:xfrm>
          <a:prstGeom prst="rect">
            <a:avLst/>
          </a:prstGeom>
          <a:noFill/>
          <a:ln>
            <a:noFill/>
          </a:ln>
        </p:spPr>
      </p:pic>
      <p:sp>
        <p:nvSpPr>
          <p:cNvPr id="242" name="Google Shape;242;p6"/>
          <p:cNvSpPr txBox="1"/>
          <p:nvPr/>
        </p:nvSpPr>
        <p:spPr>
          <a:xfrm>
            <a:off x="9327936" y="9101875"/>
            <a:ext cx="6159847" cy="44831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2600" u="none" cap="none" strike="noStrike">
                <a:solidFill>
                  <a:srgbClr val="F2EFF1"/>
                </a:solidFill>
                <a:latin typeface="Arial"/>
                <a:ea typeface="Arial"/>
                <a:cs typeface="Arial"/>
                <a:sym typeface="Arial"/>
              </a:rPr>
              <a:t>*takes you to CISA’s Cybersecurity Site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64175"/>
            </a:gs>
            <a:gs pos="100000">
              <a:srgbClr val="3070DF"/>
            </a:gs>
          </a:gsLst>
          <a:lin ang="2700000" scaled="0"/>
        </a:gradFill>
      </p:bgPr>
    </p:bg>
    <p:spTree>
      <p:nvGrpSpPr>
        <p:cNvPr id="246" name="Shape 246"/>
        <p:cNvGrpSpPr/>
        <p:nvPr/>
      </p:nvGrpSpPr>
      <p:grpSpPr>
        <a:xfrm>
          <a:off x="0" y="0"/>
          <a:ext cx="0" cy="0"/>
          <a:chOff x="0" y="0"/>
          <a:chExt cx="0" cy="0"/>
        </a:xfrm>
      </p:grpSpPr>
      <p:sp>
        <p:nvSpPr>
          <p:cNvPr id="247" name="Google Shape;247;p7"/>
          <p:cNvSpPr/>
          <p:nvPr/>
        </p:nvSpPr>
        <p:spPr>
          <a:xfrm>
            <a:off x="0" y="0"/>
            <a:ext cx="5049387" cy="5762496"/>
          </a:xfrm>
          <a:custGeom>
            <a:rect b="b" l="l" r="r" t="t"/>
            <a:pathLst>
              <a:path extrusionOk="0" h="5762496" w="5049387">
                <a:moveTo>
                  <a:pt x="0" y="0"/>
                </a:moveTo>
                <a:lnTo>
                  <a:pt x="5049387" y="0"/>
                </a:lnTo>
                <a:lnTo>
                  <a:pt x="5049387" y="5762496"/>
                </a:lnTo>
                <a:lnTo>
                  <a:pt x="0" y="5762496"/>
                </a:lnTo>
                <a:lnTo>
                  <a:pt x="0" y="0"/>
                </a:lnTo>
                <a:close/>
              </a:path>
            </a:pathLst>
          </a:custGeom>
          <a:blipFill rotWithShape="1">
            <a:blip r:embed="rId3">
              <a:alphaModFix amt="9999"/>
            </a:blip>
            <a:stretch>
              <a:fillRect b="0" l="0" r="0" t="0"/>
            </a:stretch>
          </a:blipFill>
          <a:ln>
            <a:noFill/>
          </a:ln>
        </p:spPr>
      </p:sp>
      <p:sp>
        <p:nvSpPr>
          <p:cNvPr id="248" name="Google Shape;248;p7"/>
          <p:cNvSpPr/>
          <p:nvPr/>
        </p:nvSpPr>
        <p:spPr>
          <a:xfrm rot="10800000">
            <a:off x="13238613" y="4327936"/>
            <a:ext cx="5049387" cy="5762496"/>
          </a:xfrm>
          <a:custGeom>
            <a:rect b="b" l="l" r="r" t="t"/>
            <a:pathLst>
              <a:path extrusionOk="0" h="5762496" w="5049387">
                <a:moveTo>
                  <a:pt x="5049387" y="5762496"/>
                </a:moveTo>
                <a:lnTo>
                  <a:pt x="0" y="5762496"/>
                </a:lnTo>
                <a:lnTo>
                  <a:pt x="0" y="0"/>
                </a:lnTo>
                <a:lnTo>
                  <a:pt x="5049387" y="0"/>
                </a:lnTo>
                <a:lnTo>
                  <a:pt x="5049387" y="5762496"/>
                </a:lnTo>
                <a:close/>
              </a:path>
            </a:pathLst>
          </a:custGeom>
          <a:blipFill rotWithShape="1">
            <a:blip r:embed="rId4">
              <a:alphaModFix amt="9999"/>
            </a:blip>
            <a:stretch>
              <a:fillRect b="0" l="0" r="0" t="0"/>
            </a:stretch>
          </a:blipFill>
          <a:ln>
            <a:noFill/>
          </a:ln>
        </p:spPr>
      </p:sp>
      <p:grpSp>
        <p:nvGrpSpPr>
          <p:cNvPr id="249" name="Google Shape;249;p7"/>
          <p:cNvGrpSpPr/>
          <p:nvPr/>
        </p:nvGrpSpPr>
        <p:grpSpPr>
          <a:xfrm>
            <a:off x="1261670" y="1079663"/>
            <a:ext cx="15764661" cy="7726936"/>
            <a:chOff x="0" y="-38100"/>
            <a:chExt cx="1498823" cy="734637"/>
          </a:xfrm>
        </p:grpSpPr>
        <p:sp>
          <p:nvSpPr>
            <p:cNvPr id="250" name="Google Shape;250;p7"/>
            <p:cNvSpPr/>
            <p:nvPr/>
          </p:nvSpPr>
          <p:spPr>
            <a:xfrm>
              <a:off x="0" y="0"/>
              <a:ext cx="1498823" cy="696537"/>
            </a:xfrm>
            <a:custGeom>
              <a:rect b="b" l="l" r="r" t="t"/>
              <a:pathLst>
                <a:path extrusionOk="0" h="696537" w="1498823">
                  <a:moveTo>
                    <a:pt x="68871" y="0"/>
                  </a:moveTo>
                  <a:lnTo>
                    <a:pt x="1429951" y="0"/>
                  </a:lnTo>
                  <a:cubicBezTo>
                    <a:pt x="1448217" y="0"/>
                    <a:pt x="1465735" y="7256"/>
                    <a:pt x="1478651" y="20172"/>
                  </a:cubicBezTo>
                  <a:cubicBezTo>
                    <a:pt x="1491567" y="33088"/>
                    <a:pt x="1498823" y="50605"/>
                    <a:pt x="1498823" y="68871"/>
                  </a:cubicBezTo>
                  <a:lnTo>
                    <a:pt x="1498823" y="627666"/>
                  </a:lnTo>
                  <a:cubicBezTo>
                    <a:pt x="1498823" y="645932"/>
                    <a:pt x="1491567" y="663449"/>
                    <a:pt x="1478651" y="676365"/>
                  </a:cubicBezTo>
                  <a:cubicBezTo>
                    <a:pt x="1465735" y="689281"/>
                    <a:pt x="1448217" y="696537"/>
                    <a:pt x="1429951" y="696537"/>
                  </a:cubicBezTo>
                  <a:lnTo>
                    <a:pt x="68871" y="696537"/>
                  </a:lnTo>
                  <a:cubicBezTo>
                    <a:pt x="50605" y="696537"/>
                    <a:pt x="33088" y="689281"/>
                    <a:pt x="20172" y="676365"/>
                  </a:cubicBezTo>
                  <a:cubicBezTo>
                    <a:pt x="7256" y="663449"/>
                    <a:pt x="0" y="645932"/>
                    <a:pt x="0" y="627666"/>
                  </a:cubicBezTo>
                  <a:lnTo>
                    <a:pt x="0" y="68871"/>
                  </a:lnTo>
                  <a:cubicBezTo>
                    <a:pt x="0" y="50605"/>
                    <a:pt x="7256" y="33088"/>
                    <a:pt x="20172" y="20172"/>
                  </a:cubicBezTo>
                  <a:cubicBezTo>
                    <a:pt x="33088" y="7256"/>
                    <a:pt x="50605" y="0"/>
                    <a:pt x="68871" y="0"/>
                  </a:cubicBezTo>
                  <a:close/>
                </a:path>
              </a:pathLst>
            </a:custGeom>
            <a:solidFill>
              <a:srgbClr val="F2EF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7"/>
            <p:cNvSpPr txBox="1"/>
            <p:nvPr/>
          </p:nvSpPr>
          <p:spPr>
            <a:xfrm>
              <a:off x="0" y="-38100"/>
              <a:ext cx="1498823" cy="73463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2" name="Google Shape;252;p7"/>
          <p:cNvSpPr/>
          <p:nvPr/>
        </p:nvSpPr>
        <p:spPr>
          <a:xfrm>
            <a:off x="885225" y="7853797"/>
            <a:ext cx="1273579" cy="1217860"/>
          </a:xfrm>
          <a:custGeom>
            <a:rect b="b" l="l" r="r" t="t"/>
            <a:pathLst>
              <a:path extrusionOk="0" h="1217860" w="1273579">
                <a:moveTo>
                  <a:pt x="0" y="0"/>
                </a:moveTo>
                <a:lnTo>
                  <a:pt x="1273579" y="0"/>
                </a:lnTo>
                <a:lnTo>
                  <a:pt x="1273579" y="1217859"/>
                </a:lnTo>
                <a:lnTo>
                  <a:pt x="0" y="1217859"/>
                </a:lnTo>
                <a:lnTo>
                  <a:pt x="0" y="0"/>
                </a:lnTo>
                <a:close/>
              </a:path>
            </a:pathLst>
          </a:custGeom>
          <a:blipFill rotWithShape="1">
            <a:blip r:embed="rId5">
              <a:alphaModFix/>
            </a:blip>
            <a:stretch>
              <a:fillRect b="0" l="0" r="0" t="0"/>
            </a:stretch>
          </a:blipFill>
          <a:ln>
            <a:noFill/>
          </a:ln>
        </p:spPr>
      </p:sp>
      <p:sp>
        <p:nvSpPr>
          <p:cNvPr id="253" name="Google Shape;253;p7"/>
          <p:cNvSpPr/>
          <p:nvPr/>
        </p:nvSpPr>
        <p:spPr>
          <a:xfrm>
            <a:off x="16161292" y="724888"/>
            <a:ext cx="1240542" cy="1440397"/>
          </a:xfrm>
          <a:custGeom>
            <a:rect b="b" l="l" r="r" t="t"/>
            <a:pathLst>
              <a:path extrusionOk="0" h="1440397" w="1240542">
                <a:moveTo>
                  <a:pt x="0" y="0"/>
                </a:moveTo>
                <a:lnTo>
                  <a:pt x="1240542" y="0"/>
                </a:lnTo>
                <a:lnTo>
                  <a:pt x="1240542" y="1440397"/>
                </a:lnTo>
                <a:lnTo>
                  <a:pt x="0" y="1440397"/>
                </a:lnTo>
                <a:lnTo>
                  <a:pt x="0" y="0"/>
                </a:lnTo>
                <a:close/>
              </a:path>
            </a:pathLst>
          </a:custGeom>
          <a:blipFill rotWithShape="1">
            <a:blip r:embed="rId6">
              <a:alphaModFix/>
            </a:blip>
            <a:stretch>
              <a:fillRect b="0" l="0" r="0" t="0"/>
            </a:stretch>
          </a:blipFill>
          <a:ln>
            <a:noFill/>
          </a:ln>
        </p:spPr>
      </p:sp>
      <p:grpSp>
        <p:nvGrpSpPr>
          <p:cNvPr id="254" name="Google Shape;254;p7"/>
          <p:cNvGrpSpPr/>
          <p:nvPr/>
        </p:nvGrpSpPr>
        <p:grpSpPr>
          <a:xfrm rot="-5400000">
            <a:off x="10016169" y="5143500"/>
            <a:ext cx="7803734" cy="7803734"/>
            <a:chOff x="0" y="0"/>
            <a:chExt cx="812800" cy="812800"/>
          </a:xfrm>
        </p:grpSpPr>
        <p:sp>
          <p:nvSpPr>
            <p:cNvPr id="255" name="Google Shape;255;p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264175"/>
                </a:gs>
                <a:gs pos="100000">
                  <a:srgbClr val="3070DF"/>
                </a:gs>
              </a:gsLst>
              <a:lin ang="27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7"/>
            <p:cNvSpPr txBox="1"/>
            <p:nvPr/>
          </p:nvSpPr>
          <p:spPr>
            <a:xfrm>
              <a:off x="76200" y="76200"/>
              <a:ext cx="660400" cy="660400"/>
            </a:xfrm>
            <a:prstGeom prst="rect">
              <a:avLst/>
            </a:prstGeom>
            <a:noFill/>
            <a:ln>
              <a:noFill/>
            </a:ln>
          </p:spPr>
          <p:txBody>
            <a:bodyPr anchorCtr="0" anchor="ctr" bIns="50800" lIns="50800" spcFirstLastPara="1" rIns="50800" wrap="square" tIns="50800">
              <a:noAutofit/>
            </a:bodyPr>
            <a:lstStyle/>
            <a:p>
              <a:pPr indent="0" lvl="0" marL="0" marR="0" rtl="0" algn="ctr">
                <a:lnSpc>
                  <a:spcPct val="16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7" name="Google Shape;257;p7"/>
          <p:cNvSpPr/>
          <p:nvPr/>
        </p:nvSpPr>
        <p:spPr>
          <a:xfrm rot="5400000">
            <a:off x="8238468" y="7542047"/>
            <a:ext cx="407138" cy="1403925"/>
          </a:xfrm>
          <a:custGeom>
            <a:rect b="b" l="l" r="r" t="t"/>
            <a:pathLst>
              <a:path extrusionOk="0" h="1403925" w="407138">
                <a:moveTo>
                  <a:pt x="0" y="0"/>
                </a:moveTo>
                <a:lnTo>
                  <a:pt x="407139" y="0"/>
                </a:lnTo>
                <a:lnTo>
                  <a:pt x="407139" y="1403925"/>
                </a:lnTo>
                <a:lnTo>
                  <a:pt x="0" y="1403925"/>
                </a:lnTo>
                <a:lnTo>
                  <a:pt x="0" y="0"/>
                </a:lnTo>
                <a:close/>
              </a:path>
            </a:pathLst>
          </a:custGeom>
          <a:blipFill rotWithShape="1">
            <a:blip r:embed="rId7">
              <a:alphaModFix/>
            </a:blip>
            <a:stretch>
              <a:fillRect b="0" l="0" r="0" t="0"/>
            </a:stretch>
          </a:blipFill>
          <a:ln>
            <a:noFill/>
          </a:ln>
        </p:spPr>
      </p:sp>
      <p:sp>
        <p:nvSpPr>
          <p:cNvPr id="258" name="Google Shape;258;p7"/>
          <p:cNvSpPr/>
          <p:nvPr/>
        </p:nvSpPr>
        <p:spPr>
          <a:xfrm>
            <a:off x="10662891" y="4090320"/>
            <a:ext cx="5961953" cy="5283781"/>
          </a:xfrm>
          <a:custGeom>
            <a:rect b="b" l="l" r="r" t="t"/>
            <a:pathLst>
              <a:path extrusionOk="0" h="5283781" w="5961953">
                <a:moveTo>
                  <a:pt x="0" y="0"/>
                </a:moveTo>
                <a:lnTo>
                  <a:pt x="5961952" y="0"/>
                </a:lnTo>
                <a:lnTo>
                  <a:pt x="5961952" y="5283780"/>
                </a:lnTo>
                <a:lnTo>
                  <a:pt x="0" y="5283780"/>
                </a:lnTo>
                <a:lnTo>
                  <a:pt x="0" y="0"/>
                </a:lnTo>
                <a:close/>
              </a:path>
            </a:pathLst>
          </a:custGeom>
          <a:blipFill rotWithShape="1">
            <a:blip r:embed="rId8">
              <a:alphaModFix/>
            </a:blip>
            <a:stretch>
              <a:fillRect b="0" l="0" r="0" t="0"/>
            </a:stretch>
          </a:blipFill>
          <a:ln>
            <a:noFill/>
          </a:ln>
        </p:spPr>
      </p:sp>
      <p:sp>
        <p:nvSpPr>
          <p:cNvPr id="259" name="Google Shape;259;p7"/>
          <p:cNvSpPr txBox="1"/>
          <p:nvPr/>
        </p:nvSpPr>
        <p:spPr>
          <a:xfrm>
            <a:off x="1987447" y="2075464"/>
            <a:ext cx="15275100" cy="11697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i="0" lang="en-US" sz="7600" u="none" cap="none" strike="noStrike">
                <a:solidFill>
                  <a:srgbClr val="264175"/>
                </a:solidFill>
                <a:latin typeface="Bungee"/>
                <a:ea typeface="Bungee"/>
                <a:cs typeface="Bungee"/>
                <a:sym typeface="Bungee"/>
              </a:rPr>
              <a:t>GOGUARDIAN ADMIN</a:t>
            </a:r>
            <a:endParaRPr sz="1300">
              <a:latin typeface="Bungee"/>
              <a:ea typeface="Bungee"/>
              <a:cs typeface="Bungee"/>
              <a:sym typeface="Bungee"/>
            </a:endParaRPr>
          </a:p>
        </p:txBody>
      </p:sp>
      <p:sp>
        <p:nvSpPr>
          <p:cNvPr id="260" name="Google Shape;260;p7"/>
          <p:cNvSpPr txBox="1"/>
          <p:nvPr/>
        </p:nvSpPr>
        <p:spPr>
          <a:xfrm>
            <a:off x="2158806" y="3429009"/>
            <a:ext cx="7833900" cy="4539300"/>
          </a:xfrm>
          <a:prstGeom prst="rect">
            <a:avLst/>
          </a:prstGeom>
          <a:noFill/>
          <a:ln>
            <a:noFill/>
          </a:ln>
        </p:spPr>
        <p:txBody>
          <a:bodyPr anchorCtr="0" anchor="t" bIns="0" lIns="0" spcFirstLastPara="1" rIns="0" wrap="square" tIns="0">
            <a:spAutoFit/>
          </a:bodyPr>
          <a:lstStyle/>
          <a:p>
            <a:pPr indent="0" lvl="0" marL="0" marR="0" rtl="0" algn="just">
              <a:lnSpc>
                <a:spcPct val="120007"/>
              </a:lnSpc>
              <a:spcBef>
                <a:spcPts val="0"/>
              </a:spcBef>
              <a:spcAft>
                <a:spcPts val="0"/>
              </a:spcAft>
              <a:buNone/>
            </a:pPr>
            <a:r>
              <a:rPr b="0" i="0" lang="en-US" sz="2499" u="none" cap="none" strike="noStrike">
                <a:solidFill>
                  <a:srgbClr val="072542"/>
                </a:solidFill>
                <a:latin typeface="DM Sans"/>
                <a:ea typeface="DM Sans"/>
                <a:cs typeface="DM Sans"/>
                <a:sym typeface="DM Sans"/>
              </a:rPr>
              <a:t>In addition to having GoGuardian Teacher so that </a:t>
            </a:r>
            <a:r>
              <a:rPr lang="en-US" sz="2499">
                <a:solidFill>
                  <a:srgbClr val="072542"/>
                </a:solidFill>
                <a:latin typeface="DM Sans"/>
                <a:ea typeface="DM Sans"/>
                <a:cs typeface="DM Sans"/>
                <a:sym typeface="DM Sans"/>
              </a:rPr>
              <a:t>teachers</a:t>
            </a:r>
            <a:r>
              <a:rPr b="0" i="0" lang="en-US" sz="2499" u="none" cap="none" strike="noStrike">
                <a:solidFill>
                  <a:srgbClr val="072542"/>
                </a:solidFill>
                <a:latin typeface="DM Sans"/>
                <a:ea typeface="DM Sans"/>
                <a:cs typeface="DM Sans"/>
                <a:sym typeface="DM Sans"/>
              </a:rPr>
              <a:t> can monitor student activity, the state has moved to GoGuardian Admin for filtering services at the district level. It analyzes web activity and applies predefined rules to block or allow content based on categories. It uses a combination of web filtering and content filtering, and administrators can customize these rules to meet their specific needs. This allows for a safer learning environment while still providing access to appropriate educational materials. </a:t>
            </a:r>
            <a:endParaRPr sz="1300"/>
          </a:p>
        </p:txBody>
      </p:sp>
      <p:sp>
        <p:nvSpPr>
          <p:cNvPr id="261" name="Google Shape;261;p7"/>
          <p:cNvSpPr txBox="1"/>
          <p:nvPr/>
        </p:nvSpPr>
        <p:spPr>
          <a:xfrm>
            <a:off x="11363868" y="3039719"/>
            <a:ext cx="3570000" cy="523200"/>
          </a:xfrm>
          <a:prstGeom prst="rect">
            <a:avLst/>
          </a:prstGeom>
          <a:noFill/>
          <a:ln>
            <a:noFill/>
          </a:ln>
        </p:spPr>
        <p:txBody>
          <a:bodyPr anchorCtr="0" anchor="t" bIns="0" lIns="0" spcFirstLastPara="1" rIns="0" wrap="square" tIns="0">
            <a:spAutoFit/>
          </a:bodyPr>
          <a:lstStyle/>
          <a:p>
            <a:pPr indent="0" lvl="0" marL="0" marR="0" rtl="0" algn="ctr">
              <a:lnSpc>
                <a:spcPct val="140011"/>
              </a:lnSpc>
              <a:spcBef>
                <a:spcPts val="0"/>
              </a:spcBef>
              <a:spcAft>
                <a:spcPts val="0"/>
              </a:spcAft>
              <a:buNone/>
            </a:pPr>
            <a:r>
              <a:rPr b="0" i="0" lang="en-US" sz="3399" u="none" cap="none" strike="noStrike">
                <a:solidFill>
                  <a:srgbClr val="094576"/>
                </a:solidFill>
                <a:latin typeface="Arial"/>
                <a:ea typeface="Arial"/>
                <a:cs typeface="Arial"/>
                <a:sym typeface="Arial"/>
              </a:rPr>
              <a:t>CIPA Compliance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64175"/>
            </a:gs>
            <a:gs pos="100000">
              <a:srgbClr val="3070DF"/>
            </a:gs>
          </a:gsLst>
          <a:lin ang="2700000" scaled="0"/>
        </a:gradFill>
      </p:bgPr>
    </p:bg>
    <p:spTree>
      <p:nvGrpSpPr>
        <p:cNvPr id="265" name="Shape 265"/>
        <p:cNvGrpSpPr/>
        <p:nvPr/>
      </p:nvGrpSpPr>
      <p:grpSpPr>
        <a:xfrm>
          <a:off x="0" y="0"/>
          <a:ext cx="0" cy="0"/>
          <a:chOff x="0" y="0"/>
          <a:chExt cx="0" cy="0"/>
        </a:xfrm>
      </p:grpSpPr>
      <p:sp>
        <p:nvSpPr>
          <p:cNvPr id="266" name="Google Shape;266;p8"/>
          <p:cNvSpPr/>
          <p:nvPr/>
        </p:nvSpPr>
        <p:spPr>
          <a:xfrm>
            <a:off x="-245710" y="4524504"/>
            <a:ext cx="5049387" cy="5762496"/>
          </a:xfrm>
          <a:custGeom>
            <a:rect b="b" l="l" r="r" t="t"/>
            <a:pathLst>
              <a:path extrusionOk="0" h="5762496" w="5049387">
                <a:moveTo>
                  <a:pt x="0" y="0"/>
                </a:moveTo>
                <a:lnTo>
                  <a:pt x="5049387" y="0"/>
                </a:lnTo>
                <a:lnTo>
                  <a:pt x="5049387" y="5762496"/>
                </a:lnTo>
                <a:lnTo>
                  <a:pt x="0" y="5762496"/>
                </a:lnTo>
                <a:lnTo>
                  <a:pt x="0" y="0"/>
                </a:lnTo>
                <a:close/>
              </a:path>
            </a:pathLst>
          </a:custGeom>
          <a:blipFill rotWithShape="1">
            <a:blip r:embed="rId3">
              <a:alphaModFix amt="9999"/>
            </a:blip>
            <a:stretch>
              <a:fillRect b="0" l="0" r="0" t="0"/>
            </a:stretch>
          </a:blipFill>
          <a:ln>
            <a:noFill/>
          </a:ln>
        </p:spPr>
      </p:sp>
      <p:sp>
        <p:nvSpPr>
          <p:cNvPr id="267" name="Google Shape;267;p8"/>
          <p:cNvSpPr/>
          <p:nvPr/>
        </p:nvSpPr>
        <p:spPr>
          <a:xfrm rot="10800000">
            <a:off x="13779175" y="-1852548"/>
            <a:ext cx="5049387" cy="5762496"/>
          </a:xfrm>
          <a:custGeom>
            <a:rect b="b" l="l" r="r" t="t"/>
            <a:pathLst>
              <a:path extrusionOk="0" h="5762496" w="5049387">
                <a:moveTo>
                  <a:pt x="5049387" y="5762496"/>
                </a:moveTo>
                <a:lnTo>
                  <a:pt x="0" y="5762496"/>
                </a:lnTo>
                <a:lnTo>
                  <a:pt x="0" y="0"/>
                </a:lnTo>
                <a:lnTo>
                  <a:pt x="5049387" y="0"/>
                </a:lnTo>
                <a:lnTo>
                  <a:pt x="5049387" y="5762496"/>
                </a:lnTo>
                <a:close/>
              </a:path>
            </a:pathLst>
          </a:custGeom>
          <a:blipFill rotWithShape="1">
            <a:blip r:embed="rId4">
              <a:alphaModFix amt="9999"/>
            </a:blip>
            <a:stretch>
              <a:fillRect b="0" l="0" r="0" t="0"/>
            </a:stretch>
          </a:blipFill>
          <a:ln>
            <a:noFill/>
          </a:ln>
        </p:spPr>
      </p:sp>
      <p:grpSp>
        <p:nvGrpSpPr>
          <p:cNvPr id="268" name="Google Shape;268;p8"/>
          <p:cNvGrpSpPr/>
          <p:nvPr/>
        </p:nvGrpSpPr>
        <p:grpSpPr>
          <a:xfrm>
            <a:off x="1261670" y="1079663"/>
            <a:ext cx="15764661" cy="7726936"/>
            <a:chOff x="0" y="-38100"/>
            <a:chExt cx="1498823" cy="734637"/>
          </a:xfrm>
        </p:grpSpPr>
        <p:sp>
          <p:nvSpPr>
            <p:cNvPr id="269" name="Google Shape;269;p8"/>
            <p:cNvSpPr/>
            <p:nvPr/>
          </p:nvSpPr>
          <p:spPr>
            <a:xfrm>
              <a:off x="0" y="0"/>
              <a:ext cx="1498823" cy="696537"/>
            </a:xfrm>
            <a:custGeom>
              <a:rect b="b" l="l" r="r" t="t"/>
              <a:pathLst>
                <a:path extrusionOk="0" h="696537" w="1498823">
                  <a:moveTo>
                    <a:pt x="68871" y="0"/>
                  </a:moveTo>
                  <a:lnTo>
                    <a:pt x="1429951" y="0"/>
                  </a:lnTo>
                  <a:cubicBezTo>
                    <a:pt x="1448217" y="0"/>
                    <a:pt x="1465735" y="7256"/>
                    <a:pt x="1478651" y="20172"/>
                  </a:cubicBezTo>
                  <a:cubicBezTo>
                    <a:pt x="1491567" y="33088"/>
                    <a:pt x="1498823" y="50605"/>
                    <a:pt x="1498823" y="68871"/>
                  </a:cubicBezTo>
                  <a:lnTo>
                    <a:pt x="1498823" y="627666"/>
                  </a:lnTo>
                  <a:cubicBezTo>
                    <a:pt x="1498823" y="645932"/>
                    <a:pt x="1491567" y="663449"/>
                    <a:pt x="1478651" y="676365"/>
                  </a:cubicBezTo>
                  <a:cubicBezTo>
                    <a:pt x="1465735" y="689281"/>
                    <a:pt x="1448217" y="696537"/>
                    <a:pt x="1429951" y="696537"/>
                  </a:cubicBezTo>
                  <a:lnTo>
                    <a:pt x="68871" y="696537"/>
                  </a:lnTo>
                  <a:cubicBezTo>
                    <a:pt x="50605" y="696537"/>
                    <a:pt x="33088" y="689281"/>
                    <a:pt x="20172" y="676365"/>
                  </a:cubicBezTo>
                  <a:cubicBezTo>
                    <a:pt x="7256" y="663449"/>
                    <a:pt x="0" y="645932"/>
                    <a:pt x="0" y="627666"/>
                  </a:cubicBezTo>
                  <a:lnTo>
                    <a:pt x="0" y="68871"/>
                  </a:lnTo>
                  <a:cubicBezTo>
                    <a:pt x="0" y="50605"/>
                    <a:pt x="7256" y="33088"/>
                    <a:pt x="20172" y="20172"/>
                  </a:cubicBezTo>
                  <a:cubicBezTo>
                    <a:pt x="33088" y="7256"/>
                    <a:pt x="50605" y="0"/>
                    <a:pt x="68871" y="0"/>
                  </a:cubicBezTo>
                  <a:close/>
                </a:path>
              </a:pathLst>
            </a:custGeom>
            <a:solidFill>
              <a:srgbClr val="F2EF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8"/>
            <p:cNvSpPr txBox="1"/>
            <p:nvPr/>
          </p:nvSpPr>
          <p:spPr>
            <a:xfrm>
              <a:off x="0" y="-38100"/>
              <a:ext cx="1498823" cy="73463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71" name="Google Shape;271;p8"/>
          <p:cNvSpPr/>
          <p:nvPr/>
        </p:nvSpPr>
        <p:spPr>
          <a:xfrm>
            <a:off x="655192" y="1028700"/>
            <a:ext cx="1808897" cy="2009886"/>
          </a:xfrm>
          <a:custGeom>
            <a:rect b="b" l="l" r="r" t="t"/>
            <a:pathLst>
              <a:path extrusionOk="0" h="2009886" w="1808897">
                <a:moveTo>
                  <a:pt x="0" y="0"/>
                </a:moveTo>
                <a:lnTo>
                  <a:pt x="1808897" y="0"/>
                </a:lnTo>
                <a:lnTo>
                  <a:pt x="1808897" y="2009886"/>
                </a:lnTo>
                <a:lnTo>
                  <a:pt x="0" y="2009886"/>
                </a:lnTo>
                <a:lnTo>
                  <a:pt x="0" y="0"/>
                </a:lnTo>
                <a:close/>
              </a:path>
            </a:pathLst>
          </a:custGeom>
          <a:blipFill rotWithShape="1">
            <a:blip r:embed="rId5">
              <a:alphaModFix/>
            </a:blip>
            <a:stretch>
              <a:fillRect b="0" l="0" r="0" t="0"/>
            </a:stretch>
          </a:blipFill>
          <a:ln>
            <a:noFill/>
          </a:ln>
        </p:spPr>
      </p:sp>
      <p:sp>
        <p:nvSpPr>
          <p:cNvPr id="272" name="Google Shape;272;p8"/>
          <p:cNvSpPr/>
          <p:nvPr/>
        </p:nvSpPr>
        <p:spPr>
          <a:xfrm>
            <a:off x="15752752" y="7752153"/>
            <a:ext cx="1273579" cy="1217860"/>
          </a:xfrm>
          <a:custGeom>
            <a:rect b="b" l="l" r="r" t="t"/>
            <a:pathLst>
              <a:path extrusionOk="0" h="1217860" w="1273579">
                <a:moveTo>
                  <a:pt x="0" y="0"/>
                </a:moveTo>
                <a:lnTo>
                  <a:pt x="1273578" y="0"/>
                </a:lnTo>
                <a:lnTo>
                  <a:pt x="1273578" y="1217860"/>
                </a:lnTo>
                <a:lnTo>
                  <a:pt x="0" y="1217860"/>
                </a:lnTo>
                <a:lnTo>
                  <a:pt x="0" y="0"/>
                </a:lnTo>
                <a:close/>
              </a:path>
            </a:pathLst>
          </a:custGeom>
          <a:blipFill rotWithShape="1">
            <a:blip r:embed="rId6">
              <a:alphaModFix/>
            </a:blip>
            <a:stretch>
              <a:fillRect b="0" l="0" r="0" t="0"/>
            </a:stretch>
          </a:blipFill>
          <a:ln>
            <a:noFill/>
          </a:ln>
        </p:spPr>
      </p:sp>
      <p:sp>
        <p:nvSpPr>
          <p:cNvPr id="273" name="Google Shape;273;p8"/>
          <p:cNvSpPr/>
          <p:nvPr/>
        </p:nvSpPr>
        <p:spPr>
          <a:xfrm rot="5400000">
            <a:off x="2962483" y="7253760"/>
            <a:ext cx="407138" cy="1403925"/>
          </a:xfrm>
          <a:custGeom>
            <a:rect b="b" l="l" r="r" t="t"/>
            <a:pathLst>
              <a:path extrusionOk="0" h="1403925" w="407138">
                <a:moveTo>
                  <a:pt x="0" y="0"/>
                </a:moveTo>
                <a:lnTo>
                  <a:pt x="407138" y="0"/>
                </a:lnTo>
                <a:lnTo>
                  <a:pt x="407138" y="1403925"/>
                </a:lnTo>
                <a:lnTo>
                  <a:pt x="0" y="1403925"/>
                </a:lnTo>
                <a:lnTo>
                  <a:pt x="0" y="0"/>
                </a:lnTo>
                <a:close/>
              </a:path>
            </a:pathLst>
          </a:custGeom>
          <a:blipFill rotWithShape="1">
            <a:blip r:embed="rId7">
              <a:alphaModFix/>
            </a:blip>
            <a:stretch>
              <a:fillRect b="0" l="0" r="0" t="0"/>
            </a:stretch>
          </a:blipFill>
          <a:ln>
            <a:noFill/>
          </a:ln>
        </p:spPr>
      </p:sp>
      <p:sp>
        <p:nvSpPr>
          <p:cNvPr id="274" name="Google Shape;274;p8"/>
          <p:cNvSpPr/>
          <p:nvPr/>
        </p:nvSpPr>
        <p:spPr>
          <a:xfrm>
            <a:off x="15129310" y="905076"/>
            <a:ext cx="990997" cy="1150649"/>
          </a:xfrm>
          <a:custGeom>
            <a:rect b="b" l="l" r="r" t="t"/>
            <a:pathLst>
              <a:path extrusionOk="0" h="1150649" w="990997">
                <a:moveTo>
                  <a:pt x="0" y="0"/>
                </a:moveTo>
                <a:lnTo>
                  <a:pt x="990997" y="0"/>
                </a:lnTo>
                <a:lnTo>
                  <a:pt x="990997" y="1150649"/>
                </a:lnTo>
                <a:lnTo>
                  <a:pt x="0" y="1150649"/>
                </a:lnTo>
                <a:lnTo>
                  <a:pt x="0" y="0"/>
                </a:lnTo>
                <a:close/>
              </a:path>
            </a:pathLst>
          </a:custGeom>
          <a:blipFill rotWithShape="1">
            <a:blip r:embed="rId8">
              <a:alphaModFix/>
            </a:blip>
            <a:stretch>
              <a:fillRect b="0" l="0" r="0" t="0"/>
            </a:stretch>
          </a:blipFill>
          <a:ln>
            <a:noFill/>
          </a:ln>
        </p:spPr>
      </p:sp>
      <p:sp>
        <p:nvSpPr>
          <p:cNvPr id="275" name="Google Shape;275;p8"/>
          <p:cNvSpPr/>
          <p:nvPr/>
        </p:nvSpPr>
        <p:spPr>
          <a:xfrm>
            <a:off x="6213591" y="3570405"/>
            <a:ext cx="5860819" cy="4361273"/>
          </a:xfrm>
          <a:custGeom>
            <a:rect b="b" l="l" r="r" t="t"/>
            <a:pathLst>
              <a:path extrusionOk="0" h="4361273" w="5860819">
                <a:moveTo>
                  <a:pt x="0" y="0"/>
                </a:moveTo>
                <a:lnTo>
                  <a:pt x="5860818" y="0"/>
                </a:lnTo>
                <a:lnTo>
                  <a:pt x="5860818" y="4361273"/>
                </a:lnTo>
                <a:lnTo>
                  <a:pt x="0" y="4361273"/>
                </a:lnTo>
                <a:lnTo>
                  <a:pt x="0" y="0"/>
                </a:lnTo>
                <a:close/>
              </a:path>
            </a:pathLst>
          </a:custGeom>
          <a:blipFill rotWithShape="1">
            <a:blip r:embed="rId9">
              <a:alphaModFix/>
            </a:blip>
            <a:stretch>
              <a:fillRect b="0" l="0" r="0" t="0"/>
            </a:stretch>
          </a:blipFill>
          <a:ln>
            <a:noFill/>
          </a:ln>
        </p:spPr>
      </p:sp>
      <p:sp>
        <p:nvSpPr>
          <p:cNvPr id="276" name="Google Shape;276;p8"/>
          <p:cNvSpPr txBox="1"/>
          <p:nvPr/>
        </p:nvSpPr>
        <p:spPr>
          <a:xfrm>
            <a:off x="3427734" y="2140987"/>
            <a:ext cx="11432532" cy="1043306"/>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0" lang="en-US" sz="7700" u="none" cap="none" strike="noStrike">
                <a:solidFill>
                  <a:srgbClr val="094576"/>
                </a:solidFill>
                <a:latin typeface="Arial"/>
                <a:ea typeface="Arial"/>
                <a:cs typeface="Arial"/>
                <a:sym typeface="Arial"/>
              </a:rPr>
              <a:t>QUESTIONS?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cp:coreProperties>
</file>