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sldIdLst>
    <p:sldId id="285" r:id="rId2"/>
    <p:sldId id="280" r:id="rId3"/>
    <p:sldId id="304" r:id="rId4"/>
    <p:sldId id="305" r:id="rId5"/>
    <p:sldId id="306" r:id="rId6"/>
    <p:sldId id="281" r:id="rId7"/>
    <p:sldId id="264" r:id="rId8"/>
    <p:sldId id="268" r:id="rId9"/>
    <p:sldId id="283" r:id="rId10"/>
    <p:sldId id="294" r:id="rId11"/>
    <p:sldId id="284" r:id="rId12"/>
    <p:sldId id="286" r:id="rId13"/>
    <p:sldId id="265" r:id="rId14"/>
    <p:sldId id="287" r:id="rId15"/>
    <p:sldId id="266" r:id="rId16"/>
    <p:sldId id="318" r:id="rId17"/>
    <p:sldId id="288" r:id="rId18"/>
    <p:sldId id="267" r:id="rId19"/>
    <p:sldId id="299" r:id="rId20"/>
    <p:sldId id="316" r:id="rId21"/>
    <p:sldId id="307" r:id="rId22"/>
    <p:sldId id="308" r:id="rId23"/>
    <p:sldId id="309" r:id="rId24"/>
    <p:sldId id="310" r:id="rId25"/>
    <p:sldId id="311" r:id="rId26"/>
    <p:sldId id="312" r:id="rId27"/>
    <p:sldId id="303" r:id="rId28"/>
    <p:sldId id="317" r:id="rId29"/>
    <p:sldId id="297" r:id="rId30"/>
  </p:sldIdLst>
  <p:sldSz cx="9144000" cy="6858000" type="screen4x3"/>
  <p:notesSz cx="7026275" cy="9312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5C78FF40-7369-4CB6-92D3-3BB8F52B3B38}">
          <p14:sldIdLst>
            <p14:sldId id="285"/>
            <p14:sldId id="280"/>
            <p14:sldId id="304"/>
            <p14:sldId id="305"/>
            <p14:sldId id="306"/>
            <p14:sldId id="281"/>
            <p14:sldId id="264"/>
            <p14:sldId id="268"/>
            <p14:sldId id="283"/>
            <p14:sldId id="294"/>
            <p14:sldId id="284"/>
            <p14:sldId id="286"/>
            <p14:sldId id="265"/>
            <p14:sldId id="287"/>
            <p14:sldId id="266"/>
            <p14:sldId id="318"/>
            <p14:sldId id="288"/>
            <p14:sldId id="267"/>
            <p14:sldId id="299"/>
            <p14:sldId id="316"/>
            <p14:sldId id="307"/>
            <p14:sldId id="308"/>
            <p14:sldId id="309"/>
            <p14:sldId id="310"/>
            <p14:sldId id="311"/>
            <p14:sldId id="312"/>
            <p14:sldId id="303"/>
            <p14:sldId id="317"/>
            <p14:sldId id="29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CBDA"/>
    <a:srgbClr val="00FFFF"/>
    <a:srgbClr val="99CCFF"/>
    <a:srgbClr val="99FF99"/>
    <a:srgbClr val="FF99FF"/>
    <a:srgbClr val="CC99FF"/>
    <a:srgbClr val="3399FF"/>
    <a:srgbClr val="9900FF"/>
    <a:srgbClr val="FFCC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75978" autoAdjust="0"/>
  </p:normalViewPr>
  <p:slideViewPr>
    <p:cSldViewPr>
      <p:cViewPr>
        <p:scale>
          <a:sx n="61" d="100"/>
          <a:sy n="61" d="100"/>
        </p:scale>
        <p:origin x="-16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kdedatan1\kde\Delivery\CCR\Trajectories\CCR%20Trajectory%20Model%2003%2009%2012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kdodd\AppData\Local\Microsoft\Windows\Temporary%20Internet%20Files\Content.Outlook\W388ER4R\State-Estill%20trajectory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kakers\Documents\CCR\Trajectories\Graduation%203-13-12.xlsx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1395024736952127E-2"/>
          <c:y val="1.4529808773903263E-2"/>
          <c:w val="0.9177937658235199"/>
          <c:h val="0.91391863517060368"/>
        </c:manualLayout>
      </c:layout>
      <c:areaChart>
        <c:grouping val="stacked"/>
        <c:varyColors val="0"/>
        <c:ser>
          <c:idx val="0"/>
          <c:order val="0"/>
          <c:tx>
            <c:strRef>
              <c:f>'Overall Trajectory'!$I$4</c:f>
              <c:strCache>
                <c:ptCount val="1"/>
                <c:pt idx="0">
                  <c:v>Baseline</c:v>
                </c:pt>
              </c:strCache>
            </c:strRef>
          </c:tx>
          <c:spPr>
            <a:noFill/>
            <a:ln>
              <a:solidFill>
                <a:schemeClr val="accent1"/>
              </a:solidFill>
            </a:ln>
          </c:spPr>
          <c:dLbls>
            <c:dLbl>
              <c:idx val="0"/>
              <c:layout>
                <c:manualLayout>
                  <c:x val="2.8555000763252888E-2"/>
                  <c:y val="-1.12773677584972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6445515461730186E-3"/>
                  <c:y val="-8.28046964348892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4222745696172149E-3"/>
                  <c:y val="-2.16085371773669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222276976555822E-3"/>
                  <c:y val="-2.01890751116925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6109069787917042E-3"/>
                  <c:y val="-1.71921769966841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6.0331815484089184E-3"/>
                  <c:y val="-3.8485095319197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1.4677733094581844E-2"/>
                  <c:y val="-4.4636865532874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Trajectory'!$J$4:$P$4</c:f>
              <c:numCache>
                <c:formatCode>0%</c:formatCode>
                <c:ptCount val="7"/>
                <c:pt idx="0">
                  <c:v>0.33</c:v>
                </c:pt>
                <c:pt idx="1">
                  <c:v>0.34</c:v>
                </c:pt>
                <c:pt idx="2">
                  <c:v>0.35</c:v>
                </c:pt>
                <c:pt idx="3">
                  <c:v>0.36</c:v>
                </c:pt>
                <c:pt idx="4">
                  <c:v>0.37</c:v>
                </c:pt>
                <c:pt idx="5">
                  <c:v>0.38</c:v>
                </c:pt>
                <c:pt idx="6">
                  <c:v>0.39</c:v>
                </c:pt>
              </c:numCache>
            </c:numRef>
          </c:val>
        </c:ser>
        <c:ser>
          <c:idx val="1"/>
          <c:order val="1"/>
          <c:tx>
            <c:strRef>
              <c:f>'Overall Trajectory'!$I$5</c:f>
              <c:strCache>
                <c:ptCount val="1"/>
                <c:pt idx="0">
                  <c:v>Targeted Interventions</c:v>
                </c:pt>
              </c:strCache>
            </c:strRef>
          </c:tx>
          <c:spPr>
            <a:ln w="25400">
              <a:noFill/>
            </a:ln>
          </c:spPr>
          <c:dLbls>
            <c:delete val="1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Trajectory'!$J$5:$P$5</c:f>
              <c:numCache>
                <c:formatCode>General</c:formatCode>
                <c:ptCount val="7"/>
                <c:pt idx="2" formatCode="0.0%">
                  <c:v>5.896967399545143E-3</c:v>
                </c:pt>
                <c:pt idx="3" formatCode="0.0%">
                  <c:v>1.7484473966833853E-2</c:v>
                </c:pt>
                <c:pt idx="4" formatCode="0.0%">
                  <c:v>4.09326309178141E-2</c:v>
                </c:pt>
                <c:pt idx="5" formatCode="0.0%">
                  <c:v>8.6279563736938347E-2</c:v>
                </c:pt>
                <c:pt idx="6" formatCode="0.0%">
                  <c:v>7.853878630371583E-2</c:v>
                </c:pt>
              </c:numCache>
            </c:numRef>
          </c:val>
        </c:ser>
        <c:ser>
          <c:idx val="2"/>
          <c:order val="2"/>
          <c:tx>
            <c:strRef>
              <c:f>'Overall Trajectory'!$I$6</c:f>
              <c:strCache>
                <c:ptCount val="1"/>
                <c:pt idx="0">
                  <c:v>Acceleration </c:v>
                </c:pt>
              </c:strCache>
            </c:strRef>
          </c:tx>
          <c:spPr>
            <a:ln w="25400">
              <a:noFill/>
            </a:ln>
          </c:spPr>
          <c:dLbls>
            <c:delete val="1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Trajectory'!$J$6:$P$6</c:f>
              <c:numCache>
                <c:formatCode>General</c:formatCode>
                <c:ptCount val="7"/>
                <c:pt idx="2" formatCode="0.0%">
                  <c:v>8.4229095590093971E-3</c:v>
                </c:pt>
                <c:pt idx="3" formatCode="0.0%">
                  <c:v>1.7191186016422444E-2</c:v>
                </c:pt>
                <c:pt idx="4" formatCode="0.0%">
                  <c:v>2.4092850622371667E-2</c:v>
                </c:pt>
                <c:pt idx="5" formatCode="0.0%">
                  <c:v>4.3758357471178885E-2</c:v>
                </c:pt>
                <c:pt idx="6" formatCode="0.0%">
                  <c:v>6.7204833723374102E-2</c:v>
                </c:pt>
              </c:numCache>
            </c:numRef>
          </c:val>
        </c:ser>
        <c:ser>
          <c:idx val="3"/>
          <c:order val="3"/>
          <c:tx>
            <c:strRef>
              <c:f>'Overall Trajectory'!$I$7</c:f>
              <c:strCache>
                <c:ptCount val="1"/>
                <c:pt idx="0">
                  <c:v>Course &amp; Assessment Alignment</c:v>
                </c:pt>
              </c:strCache>
            </c:strRef>
          </c:tx>
          <c:spPr>
            <a:ln w="25400">
              <a:noFill/>
            </a:ln>
          </c:spPr>
          <c:dLbls>
            <c:delete val="1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Trajectory'!$J$7:$P$7</c:f>
              <c:numCache>
                <c:formatCode>General</c:formatCode>
                <c:ptCount val="7"/>
                <c:pt idx="2" formatCode="0.0%">
                  <c:v>0</c:v>
                </c:pt>
                <c:pt idx="3" formatCode="0.0%">
                  <c:v>3.4968947933667707E-3</c:v>
                </c:pt>
                <c:pt idx="4" formatCode="0.0%">
                  <c:v>6.822105152969017E-3</c:v>
                </c:pt>
                <c:pt idx="5" formatCode="0.0%">
                  <c:v>1.7255912747387671E-2</c:v>
                </c:pt>
                <c:pt idx="6" formatCode="0.0%">
                  <c:v>4.1887352695315114E-2</c:v>
                </c:pt>
              </c:numCache>
            </c:numRef>
          </c:val>
        </c:ser>
        <c:ser>
          <c:idx val="4"/>
          <c:order val="4"/>
          <c:tx>
            <c:strRef>
              <c:f>'Overall Trajectory'!$I$8</c:f>
              <c:strCache>
                <c:ptCount val="1"/>
                <c:pt idx="0">
                  <c:v>Innovative Pathways/Student Success</c:v>
                </c:pt>
              </c:strCache>
            </c:strRef>
          </c:tx>
          <c:spPr>
            <a:ln w="25400">
              <a:noFill/>
            </a:ln>
          </c:spPr>
          <c:dLbls>
            <c:delete val="1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Trajectory'!$J$8:$P$8</c:f>
              <c:numCache>
                <c:formatCode>General</c:formatCode>
                <c:ptCount val="7"/>
                <c:pt idx="2" formatCode="0.0%">
                  <c:v>0</c:v>
                </c:pt>
                <c:pt idx="3" formatCode="0.0%">
                  <c:v>0</c:v>
                </c:pt>
                <c:pt idx="4" formatCode="0.0%">
                  <c:v>4.7967926856813393E-4</c:v>
                </c:pt>
                <c:pt idx="5" formatCode="0.0%">
                  <c:v>6.7405909169483084E-4</c:v>
                </c:pt>
                <c:pt idx="6" formatCode="0.0%">
                  <c:v>9.8173482879644787E-4</c:v>
                </c:pt>
              </c:numCache>
            </c:numRef>
          </c:val>
        </c:ser>
        <c:ser>
          <c:idx val="5"/>
          <c:order val="5"/>
          <c:tx>
            <c:strRef>
              <c:f>'Overall Trajectory'!$I$9</c:f>
              <c:strCache>
                <c:ptCount val="1"/>
                <c:pt idx="0">
                  <c:v>Unbridled Learning Accountability Model</c:v>
                </c:pt>
              </c:strCache>
            </c:strRef>
          </c:tx>
          <c:spPr>
            <a:ln w="25400">
              <a:noFill/>
            </a:ln>
          </c:spPr>
          <c:dLbls>
            <c:delete val="1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Trajectory'!$J$9:$P$9</c:f>
              <c:numCache>
                <c:formatCode>General</c:formatCode>
                <c:ptCount val="7"/>
                <c:pt idx="2" formatCode="0.0%">
                  <c:v>0</c:v>
                </c:pt>
                <c:pt idx="3" formatCode="0.0%">
                  <c:v>0</c:v>
                </c:pt>
                <c:pt idx="4" formatCode="0.0%">
                  <c:v>3.4110525764845079E-2</c:v>
                </c:pt>
                <c:pt idx="5" formatCode="0.0%">
                  <c:v>8.6279563736938354E-3</c:v>
                </c:pt>
                <c:pt idx="6" formatCode="0.0%">
                  <c:v>1.0471838173828778E-2</c:v>
                </c:pt>
              </c:numCache>
            </c:numRef>
          </c:val>
        </c:ser>
        <c:ser>
          <c:idx val="6"/>
          <c:order val="6"/>
          <c:tx>
            <c:strRef>
              <c:f>'Overall Trajectory'!$I$10</c:f>
              <c:strCache>
                <c:ptCount val="1"/>
                <c:pt idx="0">
                  <c:v>Academic/ Career Advising</c:v>
                </c:pt>
              </c:strCache>
            </c:strRef>
          </c:tx>
          <c:spPr>
            <a:ln w="25400">
              <a:noFill/>
            </a:ln>
          </c:spP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layout>
                <c:manualLayout>
                  <c:x val="0"/>
                  <c:y val="-2.8571428571428571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36%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3458861120620257E-3"/>
                  <c:y val="-4.909430071241095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40%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6.3471691038620173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49%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7.3927878580394846E-3"/>
                  <c:y val="-8.3940194975628046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58%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1.2302407851192514E-2"/>
                  <c:y val="-0.14298593925759281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67%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Trajectory'!$J$10:$P$10</c:f>
              <c:numCache>
                <c:formatCode>General</c:formatCode>
                <c:ptCount val="7"/>
                <c:pt idx="2" formatCode="0.0%">
                  <c:v>0</c:v>
                </c:pt>
                <c:pt idx="3" formatCode="0.0%">
                  <c:v>1.7484473966833853E-3</c:v>
                </c:pt>
                <c:pt idx="4" formatCode="0.0%">
                  <c:v>6.822105152969017E-3</c:v>
                </c:pt>
                <c:pt idx="5" formatCode="0.0%">
                  <c:v>3.4511825494775342E-2</c:v>
                </c:pt>
                <c:pt idx="6" formatCode="0.0%">
                  <c:v>6.2831029042972664E-2</c:v>
                </c:pt>
              </c:numCache>
            </c:numRef>
          </c:val>
        </c:ser>
        <c:ser>
          <c:idx val="7"/>
          <c:order val="7"/>
          <c:tx>
            <c:strRef>
              <c:f>'Overall Trajectory'!$I$11</c:f>
              <c:strCache>
                <c:ptCount val="1"/>
                <c:pt idx="0">
                  <c:v>Priority Schools</c:v>
                </c:pt>
              </c:strCache>
            </c:strRef>
          </c:tx>
          <c:spPr>
            <a:ln w="25400">
              <a:noFill/>
            </a:ln>
          </c:spPr>
          <c:dLbls>
            <c:delete val="1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Trajectory'!$J$11:$P$11</c:f>
              <c:numCache>
                <c:formatCode>General</c:formatCode>
                <c:ptCount val="7"/>
                <c:pt idx="2" formatCode="0.0%">
                  <c:v>4.1137304144554186E-4</c:v>
                </c:pt>
                <c:pt idx="3" formatCode="0.0%">
                  <c:v>1.7643103266936175E-3</c:v>
                </c:pt>
                <c:pt idx="4" formatCode="0.0%">
                  <c:v>5.4043864258676438E-3</c:v>
                </c:pt>
                <c:pt idx="5" formatCode="0.0%">
                  <c:v>1.0953460240041001E-2</c:v>
                </c:pt>
                <c:pt idx="6" formatCode="0.0%">
                  <c:v>1.8950457149798098E-2</c:v>
                </c:pt>
              </c:numCache>
            </c:numRef>
          </c:val>
        </c:ser>
        <c:ser>
          <c:idx val="8"/>
          <c:order val="8"/>
          <c:tx>
            <c:strRef>
              <c:f>'Overall Trajectory'!$I$12</c:f>
              <c:strCache>
                <c:ptCount val="1"/>
                <c:pt idx="0">
                  <c:v>Career Readiness Pathways</c:v>
                </c:pt>
              </c:strCache>
            </c:strRef>
          </c:tx>
          <c:dLbls>
            <c:delete val="1"/>
          </c:dLbls>
          <c:cat>
            <c:strRef>
              <c:f>'Overall Trajectory'!$J$3:$P$3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Trajectory'!$J$12:$P$12</c:f>
              <c:numCache>
                <c:formatCode>General</c:formatCode>
                <c:ptCount val="7"/>
                <c:pt idx="2" formatCode="0.0%">
                  <c:v>0</c:v>
                </c:pt>
                <c:pt idx="3" formatCode="0.0%">
                  <c:v>0</c:v>
                </c:pt>
                <c:pt idx="4" formatCode="0.0%">
                  <c:v>4.4770065066359173E-4</c:v>
                </c:pt>
                <c:pt idx="5" formatCode="0.0%">
                  <c:v>1.1374747172350271E-3</c:v>
                </c:pt>
                <c:pt idx="6" formatCode="0.0%">
                  <c:v>1.2271685359955598E-3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90591616"/>
        <c:axId val="90593152"/>
      </c:areaChart>
      <c:catAx>
        <c:axId val="905916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90593152"/>
        <c:crosses val="autoZero"/>
        <c:auto val="1"/>
        <c:lblAlgn val="ctr"/>
        <c:lblOffset val="100"/>
        <c:noMultiLvlLbl val="0"/>
      </c:catAx>
      <c:valAx>
        <c:axId val="90593152"/>
        <c:scaling>
          <c:orientation val="minMax"/>
          <c:max val="0.70000000000000007"/>
          <c:min val="0.30000000000000004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90591616"/>
        <c:crosses val="autoZero"/>
        <c:crossBetween val="midCat"/>
      </c:valAx>
    </c:plotArea>
    <c:legend>
      <c:legendPos val="r"/>
      <c:legendEntry>
        <c:idx val="8"/>
        <c:delete val="1"/>
      </c:legendEntry>
      <c:layout>
        <c:manualLayout>
          <c:xMode val="edge"/>
          <c:yMode val="edge"/>
          <c:x val="8.8506840406011186E-2"/>
          <c:y val="5.8332208473940758E-2"/>
          <c:w val="0.30824832183587669"/>
          <c:h val="0.65476415448068992"/>
        </c:manualLayout>
      </c:layout>
      <c:overlay val="1"/>
      <c:spPr>
        <a:solidFill>
          <a:sysClr val="window" lastClr="FFFFFF"/>
        </a:solidFill>
        <a:ln>
          <a:solidFill>
            <a:sysClr val="window" lastClr="FFFFFF">
              <a:lumMod val="85000"/>
            </a:sysClr>
          </a:solidFill>
        </a:ln>
      </c:spPr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5897266160314036E-2"/>
          <c:y val="2.6216201187141311E-2"/>
          <c:w val="0.93410273383968601"/>
          <c:h val="0.83162615687451802"/>
        </c:manualLayout>
      </c:layout>
      <c:lineChart>
        <c:grouping val="standar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State Goal</c:v>
                </c:pt>
              </c:strCache>
            </c:strRef>
          </c:tx>
          <c:spPr>
            <a:ln w="57150">
              <a:solidFill>
                <a:sysClr val="window" lastClr="FFFFFF">
                  <a:lumMod val="85000"/>
                </a:sysClr>
              </a:solidFill>
            </a:ln>
          </c:spPr>
          <c:marker>
            <c:symbol val="none"/>
          </c:marker>
          <c:cat>
            <c:strRef>
              <c:f>Sheet1!$B$2:$G$2</c:f>
              <c:strCache>
                <c:ptCount val="6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</c:strCache>
            </c:strRef>
          </c:cat>
          <c:val>
            <c:numRef>
              <c:f>Sheet1!$B$3:$G$3</c:f>
              <c:numCache>
                <c:formatCode>General</c:formatCode>
                <c:ptCount val="6"/>
                <c:pt idx="0">
                  <c:v>34</c:v>
                </c:pt>
                <c:pt idx="1">
                  <c:v>36</c:v>
                </c:pt>
                <c:pt idx="2">
                  <c:v>40</c:v>
                </c:pt>
                <c:pt idx="3">
                  <c:v>49</c:v>
                </c:pt>
                <c:pt idx="4">
                  <c:v>58</c:v>
                </c:pt>
                <c:pt idx="5">
                  <c:v>67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Estill County Goal</c:v>
                </c:pt>
              </c:strCache>
            </c:strRef>
          </c:tx>
          <c:spPr>
            <a:ln w="57150"/>
          </c:spPr>
          <c:marker>
            <c:symbol val="none"/>
          </c:marker>
          <c:cat>
            <c:strRef>
              <c:f>Sheet1!$B$2:$G$2</c:f>
              <c:strCache>
                <c:ptCount val="6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</c:strCache>
            </c:strRef>
          </c:cat>
          <c:val>
            <c:numRef>
              <c:f>Sheet1!$B$4:$G$4</c:f>
              <c:numCache>
                <c:formatCode>General</c:formatCode>
                <c:ptCount val="6"/>
                <c:pt idx="0">
                  <c:v>26</c:v>
                </c:pt>
                <c:pt idx="1">
                  <c:v>33</c:v>
                </c:pt>
                <c:pt idx="2">
                  <c:v>41</c:v>
                </c:pt>
                <c:pt idx="3">
                  <c:v>48</c:v>
                </c:pt>
                <c:pt idx="4">
                  <c:v>56</c:v>
                </c:pt>
                <c:pt idx="5">
                  <c:v>63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State Performance</c:v>
                </c:pt>
              </c:strCache>
            </c:strRef>
          </c:tx>
          <c:cat>
            <c:strRef>
              <c:f>Sheet1!$B$2:$G$2</c:f>
              <c:strCache>
                <c:ptCount val="6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</c:strCache>
            </c:strRef>
          </c:cat>
          <c:val>
            <c:numRef>
              <c:f>Sheet1!$B$5:$G$5</c:f>
              <c:numCache>
                <c:formatCode>General</c:formatCode>
                <c:ptCount val="6"/>
                <c:pt idx="1">
                  <c:v>38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Sheet1!$A$6</c:f>
              <c:strCache>
                <c:ptCount val="1"/>
                <c:pt idx="0">
                  <c:v>Estill County Performance</c:v>
                </c:pt>
              </c:strCache>
            </c:strRef>
          </c:tx>
          <c:marker>
            <c:symbol val="square"/>
            <c:size val="7"/>
          </c:marker>
          <c:dPt>
            <c:idx val="1"/>
            <c:marker>
              <c:symbol val="square"/>
              <c:size val="10"/>
            </c:marker>
            <c:bubble3D val="0"/>
          </c:dPt>
          <c:cat>
            <c:strRef>
              <c:f>Sheet1!$B$2:$G$2</c:f>
              <c:strCache>
                <c:ptCount val="6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</c:strCache>
            </c:strRef>
          </c:cat>
          <c:val>
            <c:numRef>
              <c:f>Sheet1!$B$6:$G$6</c:f>
              <c:numCache>
                <c:formatCode>General</c:formatCode>
                <c:ptCount val="6"/>
                <c:pt idx="1">
                  <c:v>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088384"/>
        <c:axId val="93102464"/>
      </c:lineChart>
      <c:catAx>
        <c:axId val="930883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2700000"/>
          <a:lstStyle/>
          <a:p>
            <a:pPr>
              <a:defRPr sz="1400"/>
            </a:pPr>
            <a:endParaRPr lang="en-US"/>
          </a:p>
        </c:txPr>
        <c:crossAx val="93102464"/>
        <c:crosses val="autoZero"/>
        <c:auto val="1"/>
        <c:lblAlgn val="ctr"/>
        <c:lblOffset val="100"/>
        <c:noMultiLvlLbl val="0"/>
      </c:catAx>
      <c:valAx>
        <c:axId val="93102464"/>
        <c:scaling>
          <c:orientation val="minMax"/>
          <c:max val="70"/>
          <c:min val="2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30883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0440666155668596"/>
          <c:y val="5.4548172343437402E-2"/>
          <c:w val="0.33263884049891995"/>
          <c:h val="0.31412237564867312"/>
        </c:manualLayout>
      </c:layout>
      <c:overlay val="1"/>
      <c:spPr>
        <a:solidFill>
          <a:sysClr val="window" lastClr="FFFFFF"/>
        </a:solidFill>
        <a:ln>
          <a:solidFill>
            <a:sysClr val="window" lastClr="FFFFFF">
              <a:lumMod val="85000"/>
            </a:sysClr>
          </a:solidFill>
        </a:ln>
      </c:spPr>
      <c:txPr>
        <a:bodyPr/>
        <a:lstStyle/>
        <a:p>
          <a:pPr>
            <a:defRPr sz="18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9924871776349054E-2"/>
          <c:y val="3.7008398950131235E-2"/>
          <c:w val="0.89541151966095978"/>
          <c:h val="0.87948608923884519"/>
        </c:manualLayout>
      </c:layout>
      <c:areaChart>
        <c:grouping val="stacked"/>
        <c:varyColors val="0"/>
        <c:ser>
          <c:idx val="0"/>
          <c:order val="0"/>
          <c:tx>
            <c:strRef>
              <c:f>'Overall Trajectory'!$I$2:$K$2</c:f>
              <c:strCache>
                <c:ptCount val="1"/>
                <c:pt idx="0">
                  <c:v>Baseline</c:v>
                </c:pt>
              </c:strCache>
            </c:strRef>
          </c:tx>
          <c:spPr>
            <a:noFill/>
            <a:ln>
              <a:solidFill>
                <a:schemeClr val="accent1"/>
              </a:solidFill>
            </a:ln>
          </c:spPr>
          <c:dLbls>
            <c:dLbl>
              <c:idx val="0"/>
              <c:layout>
                <c:manualLayout>
                  <c:x val="2.8730088633153936E-2"/>
                  <c:y val="-4.70700486209715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0892446208032809E-17"/>
                  <c:y val="-5.88568299590176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6.33842784174036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837606837606796E-3"/>
                  <c:y val="-6.79117268757895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8.3569784832131234E-17"/>
                  <c:y val="-6.79117268757896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4.5584045584045581E-3"/>
                  <c:y val="-7.696662379256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3569784832131234E-17"/>
                  <c:y val="-8.14944287429520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'Overall Trajectory'!$L$1:$R$1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Trajectory'!$L$2:$R$2</c:f>
              <c:numCache>
                <c:formatCode>0.0%</c:formatCode>
                <c:ptCount val="7"/>
                <c:pt idx="0">
                  <c:v>0.75129999999999997</c:v>
                </c:pt>
                <c:pt idx="1">
                  <c:v>0.75690000000000002</c:v>
                </c:pt>
                <c:pt idx="2">
                  <c:v>0.76249999999999996</c:v>
                </c:pt>
                <c:pt idx="3">
                  <c:v>0.7681</c:v>
                </c:pt>
                <c:pt idx="4">
                  <c:v>0.77370000000000005</c:v>
                </c:pt>
                <c:pt idx="5">
                  <c:v>0.7793000000000001</c:v>
                </c:pt>
                <c:pt idx="6">
                  <c:v>0.78490000000000004</c:v>
                </c:pt>
              </c:numCache>
            </c:numRef>
          </c:val>
        </c:ser>
        <c:ser>
          <c:idx val="1"/>
          <c:order val="1"/>
          <c:tx>
            <c:strRef>
              <c:f>'Overall Trajectory'!$I$3:$K$3</c:f>
              <c:strCache>
                <c:ptCount val="1"/>
                <c:pt idx="0">
                  <c:v>Unbridled Learning Accountability Model</c:v>
                </c:pt>
              </c:strCache>
            </c:strRef>
          </c:tx>
          <c:spPr>
            <a:ln w="25400">
              <a:noFill/>
            </a:ln>
          </c:spPr>
          <c:dLbls>
            <c:delete val="1"/>
          </c:dLbls>
          <c:cat>
            <c:strRef>
              <c:f>'Overall Trajectory'!$L$1:$R$1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Trajectory'!$L$3:$R$3</c:f>
              <c:numCache>
                <c:formatCode>General</c:formatCode>
                <c:ptCount val="7"/>
                <c:pt idx="2" formatCode="0.0%">
                  <c:v>0</c:v>
                </c:pt>
                <c:pt idx="3" formatCode="0.0%">
                  <c:v>0</c:v>
                </c:pt>
                <c:pt idx="4" formatCode="0.0%">
                  <c:v>1.7567620650954047E-2</c:v>
                </c:pt>
                <c:pt idx="5" formatCode="0.0%">
                  <c:v>4.7996909207984597E-3</c:v>
                </c:pt>
                <c:pt idx="6" formatCode="0.0%">
                  <c:v>6.0509529147982147E-3</c:v>
                </c:pt>
              </c:numCache>
            </c:numRef>
          </c:val>
        </c:ser>
        <c:ser>
          <c:idx val="2"/>
          <c:order val="2"/>
          <c:tx>
            <c:strRef>
              <c:f>'Overall Trajectory'!$I$4:$K$4</c:f>
              <c:strCache>
                <c:ptCount val="1"/>
                <c:pt idx="0">
                  <c:v>Persistence to Graduation</c:v>
                </c:pt>
              </c:strCache>
            </c:strRef>
          </c:tx>
          <c:spPr>
            <a:ln w="25400">
              <a:noFill/>
            </a:ln>
          </c:spPr>
          <c:dLbls>
            <c:delete val="1"/>
          </c:dLbls>
          <c:cat>
            <c:strRef>
              <c:f>'Overall Trajectory'!$L$1:$R$1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Trajectory'!$L$4:$R$4</c:f>
              <c:numCache>
                <c:formatCode>General</c:formatCode>
                <c:ptCount val="7"/>
                <c:pt idx="2" formatCode="0%">
                  <c:v>0</c:v>
                </c:pt>
                <c:pt idx="3" formatCode="0%">
                  <c:v>5.4934256055364367E-3</c:v>
                </c:pt>
                <c:pt idx="4" formatCode="0%">
                  <c:v>2.1081144781144857E-2</c:v>
                </c:pt>
                <c:pt idx="5" formatCode="0%">
                  <c:v>5.9996136509980751E-2</c:v>
                </c:pt>
                <c:pt idx="6" formatCode="0%">
                  <c:v>8.4713340807175019E-2</c:v>
                </c:pt>
              </c:numCache>
            </c:numRef>
          </c:val>
        </c:ser>
        <c:ser>
          <c:idx val="3"/>
          <c:order val="3"/>
          <c:tx>
            <c:strRef>
              <c:f>'Overall Trajectory'!$I$5:$K$5</c:f>
              <c:strCache>
                <c:ptCount val="1"/>
                <c:pt idx="0">
                  <c:v>Career Readiness Pathways</c:v>
                </c:pt>
              </c:strCache>
            </c:strRef>
          </c:tx>
          <c:spPr>
            <a:solidFill>
              <a:schemeClr val="accent3">
                <a:lumMod val="40000"/>
                <a:lumOff val="60000"/>
              </a:schemeClr>
            </a:solidFill>
            <a:ln w="25400">
              <a:noFill/>
            </a:ln>
          </c:spPr>
          <c:dLbls>
            <c:delete val="1"/>
          </c:dLbls>
          <c:cat>
            <c:strRef>
              <c:f>'Overall Trajectory'!$L$1:$R$1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Trajectory'!$L$5:$R$5</c:f>
              <c:numCache>
                <c:formatCode>General</c:formatCode>
                <c:ptCount val="7"/>
                <c:pt idx="2" formatCode="0.0%">
                  <c:v>0</c:v>
                </c:pt>
                <c:pt idx="3" formatCode="0.0%">
                  <c:v>0</c:v>
                </c:pt>
                <c:pt idx="4" formatCode="0.0%">
                  <c:v>6.3295103815937386E-4</c:v>
                </c:pt>
                <c:pt idx="5" formatCode="0.0%">
                  <c:v>1.1665915432496259E-3</c:v>
                </c:pt>
                <c:pt idx="6" formatCode="0.0%">
                  <c:v>1.2606151905829614E-3</c:v>
                </c:pt>
              </c:numCache>
            </c:numRef>
          </c:val>
        </c:ser>
        <c:ser>
          <c:idx val="4"/>
          <c:order val="4"/>
          <c:tx>
            <c:strRef>
              <c:f>'Overall Trajectory'!$I$6:$K$6</c:f>
              <c:strCache>
                <c:ptCount val="1"/>
                <c:pt idx="0">
                  <c:v>Priority Schools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25400">
              <a:noFill/>
            </a:ln>
          </c:spPr>
          <c:dLbls>
            <c:delete val="1"/>
          </c:dLbls>
          <c:cat>
            <c:strRef>
              <c:f>'Overall Trajectory'!$L$1:$R$1</c:f>
              <c:strCache>
                <c:ptCount val="7"/>
                <c:pt idx="0">
                  <c:v>08-09</c:v>
                </c:pt>
                <c:pt idx="1">
                  <c:v>09-10</c:v>
                </c:pt>
                <c:pt idx="2">
                  <c:v>10-11</c:v>
                </c:pt>
                <c:pt idx="3">
                  <c:v>11-12</c:v>
                </c:pt>
                <c:pt idx="4">
                  <c:v>12-13</c:v>
                </c:pt>
                <c:pt idx="5">
                  <c:v>13-14</c:v>
                </c:pt>
                <c:pt idx="6">
                  <c:v>14-15</c:v>
                </c:pt>
              </c:strCache>
            </c:strRef>
          </c:cat>
          <c:val>
            <c:numRef>
              <c:f>'Overall Trajectory'!$L$6:$R$6</c:f>
              <c:numCache>
                <c:formatCode>General</c:formatCode>
                <c:ptCount val="7"/>
                <c:pt idx="2" formatCode="0.0%">
                  <c:v>0</c:v>
                </c:pt>
                <c:pt idx="3" formatCode="0.0%">
                  <c:v>2E-3</c:v>
                </c:pt>
                <c:pt idx="4" formatCode="0.0%">
                  <c:v>6.0000000000000001E-3</c:v>
                </c:pt>
                <c:pt idx="5" formatCode="0.0%">
                  <c:v>1.4E-2</c:v>
                </c:pt>
                <c:pt idx="6" formatCode="0.0%">
                  <c:v>0.02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93038464"/>
        <c:axId val="93040000"/>
      </c:areaChart>
      <c:catAx>
        <c:axId val="930384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93040000"/>
        <c:crosses val="autoZero"/>
        <c:auto val="1"/>
        <c:lblAlgn val="ctr"/>
        <c:lblOffset val="100"/>
        <c:noMultiLvlLbl val="0"/>
      </c:catAx>
      <c:valAx>
        <c:axId val="93040000"/>
        <c:scaling>
          <c:orientation val="minMax"/>
          <c:max val="1"/>
          <c:min val="0.70000000000000007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93038464"/>
        <c:crosses val="autoZero"/>
        <c:crossBetween val="midCat"/>
        <c:majorUnit val="5.000000000000001E-2"/>
      </c:valAx>
    </c:plotArea>
    <c:legend>
      <c:legendPos val="r"/>
      <c:legendEntry>
        <c:idx val="4"/>
        <c:delete val="1"/>
      </c:legendEntry>
      <c:layout>
        <c:manualLayout>
          <c:xMode val="edge"/>
          <c:yMode val="edge"/>
          <c:x val="9.9769679019480362E-2"/>
          <c:y val="5.6605782883696915E-2"/>
          <c:w val="0.28096426593464807"/>
          <c:h val="0.54438427778494902"/>
        </c:manualLayout>
      </c:layout>
      <c:overlay val="1"/>
      <c:spPr>
        <a:solidFill>
          <a:sysClr val="window" lastClr="FFFFFF"/>
        </a:solidFill>
        <a:ln>
          <a:solidFill>
            <a:sysClr val="window" lastClr="FFFFFF">
              <a:lumMod val="85000"/>
            </a:sysClr>
          </a:solidFill>
        </a:ln>
      </c:spPr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zero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D2E24D-480E-48A0-AFC0-68A46292C91A}" type="doc">
      <dgm:prSet loTypeId="urn:microsoft.com/office/officeart/2005/8/layout/pyramid1" loCatId="pyramid" qsTypeId="urn:microsoft.com/office/officeart/2005/8/quickstyle/3d2" qsCatId="3D" csTypeId="urn:microsoft.com/office/officeart/2005/8/colors/colorful3" csCatId="colorful" phldr="1"/>
      <dgm:spPr/>
    </dgm:pt>
    <dgm:pt modelId="{305D5EA0-62EF-42F9-9754-4E117E09C9E8}">
      <dgm:prSet phldrT="[Text]" custT="1"/>
      <dgm:spPr/>
      <dgm:t>
        <a:bodyPr/>
        <a:lstStyle/>
        <a:p>
          <a:endParaRPr lang="en-US" sz="3100" b="1" dirty="0" smtClean="0"/>
        </a:p>
        <a:p>
          <a:r>
            <a:rPr lang="en-US" sz="2400" b="1" dirty="0" smtClean="0">
              <a:solidFill>
                <a:schemeClr val="bg1"/>
              </a:solidFill>
            </a:rPr>
            <a:t>Delivery</a:t>
          </a:r>
          <a:endParaRPr lang="en-US" sz="2400" b="1" dirty="0">
            <a:solidFill>
              <a:schemeClr val="bg1"/>
            </a:solidFill>
          </a:endParaRPr>
        </a:p>
      </dgm:t>
    </dgm:pt>
    <dgm:pt modelId="{16F95320-DD9F-4FB1-9C64-F7210007229E}" type="parTrans" cxnId="{BC22CEFD-F22B-46A5-AD95-98E317988534}">
      <dgm:prSet/>
      <dgm:spPr/>
      <dgm:t>
        <a:bodyPr/>
        <a:lstStyle/>
        <a:p>
          <a:endParaRPr lang="en-US"/>
        </a:p>
      </dgm:t>
    </dgm:pt>
    <dgm:pt modelId="{78ACFD5C-90BA-4741-80C8-68E68BB0A1F3}" type="sibTrans" cxnId="{BC22CEFD-F22B-46A5-AD95-98E317988534}">
      <dgm:prSet/>
      <dgm:spPr/>
      <dgm:t>
        <a:bodyPr/>
        <a:lstStyle/>
        <a:p>
          <a:endParaRPr lang="en-US"/>
        </a:p>
      </dgm:t>
    </dgm:pt>
    <dgm:pt modelId="{77200A65-CCA3-4013-A924-8E423CA7466B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bg1"/>
              </a:solidFill>
            </a:rPr>
            <a:t>Project Management</a:t>
          </a:r>
          <a:endParaRPr lang="en-US" sz="2400" b="1" dirty="0">
            <a:solidFill>
              <a:schemeClr val="bg1"/>
            </a:solidFill>
          </a:endParaRPr>
        </a:p>
      </dgm:t>
    </dgm:pt>
    <dgm:pt modelId="{BEB9C0D5-FC7B-4795-A376-5B1069B5EC50}" type="parTrans" cxnId="{DF94B448-F36D-4519-AAB5-15BF960AE8A7}">
      <dgm:prSet/>
      <dgm:spPr/>
      <dgm:t>
        <a:bodyPr/>
        <a:lstStyle/>
        <a:p>
          <a:endParaRPr lang="en-US"/>
        </a:p>
      </dgm:t>
    </dgm:pt>
    <dgm:pt modelId="{39D435EC-D990-446C-864D-920B1B05C398}" type="sibTrans" cxnId="{DF94B448-F36D-4519-AAB5-15BF960AE8A7}">
      <dgm:prSet/>
      <dgm:spPr/>
      <dgm:t>
        <a:bodyPr/>
        <a:lstStyle/>
        <a:p>
          <a:endParaRPr lang="en-US"/>
        </a:p>
      </dgm:t>
    </dgm:pt>
    <dgm:pt modelId="{0245F0A6-2C85-49DA-8A8B-43E206015618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bg1"/>
              </a:solidFill>
            </a:rPr>
            <a:t>KDE Work </a:t>
          </a:r>
        </a:p>
        <a:p>
          <a:r>
            <a:rPr lang="en-US" sz="2400" b="1" i="1" dirty="0" smtClean="0">
              <a:solidFill>
                <a:schemeClr val="bg1"/>
              </a:solidFill>
            </a:rPr>
            <a:t>programs    projects    processes   </a:t>
          </a:r>
          <a:r>
            <a:rPr lang="en-US" sz="2400" b="1" i="1" dirty="0" smtClean="0"/>
            <a:t>     </a:t>
          </a:r>
          <a:r>
            <a:rPr lang="en-US" sz="2200" b="1" i="1" dirty="0" smtClean="0"/>
            <a:t>             </a:t>
          </a:r>
          <a:endParaRPr lang="en-US" sz="2200" dirty="0"/>
        </a:p>
      </dgm:t>
    </dgm:pt>
    <dgm:pt modelId="{01649164-03F2-4E56-AC51-2833FBBED390}" type="parTrans" cxnId="{E35EBB4B-E56F-4A03-BE71-E0E2B8129751}">
      <dgm:prSet/>
      <dgm:spPr/>
      <dgm:t>
        <a:bodyPr/>
        <a:lstStyle/>
        <a:p>
          <a:endParaRPr lang="en-US"/>
        </a:p>
      </dgm:t>
    </dgm:pt>
    <dgm:pt modelId="{1F333CD9-C267-447B-A4CB-0DD62A577B81}" type="sibTrans" cxnId="{E35EBB4B-E56F-4A03-BE71-E0E2B8129751}">
      <dgm:prSet/>
      <dgm:spPr/>
      <dgm:t>
        <a:bodyPr/>
        <a:lstStyle/>
        <a:p>
          <a:endParaRPr lang="en-US"/>
        </a:p>
      </dgm:t>
    </dgm:pt>
    <dgm:pt modelId="{DEEDEF6E-5CB8-4F5C-841E-648F0FA2262F}">
      <dgm:prSet custT="1"/>
      <dgm:spPr/>
      <dgm:t>
        <a:bodyPr/>
        <a:lstStyle/>
        <a:p>
          <a:r>
            <a:rPr lang="en-US" sz="2400" b="1" dirty="0" smtClean="0">
              <a:solidFill>
                <a:schemeClr val="bg1"/>
              </a:solidFill>
            </a:rPr>
            <a:t>Strategic Plan</a:t>
          </a:r>
          <a:endParaRPr lang="en-US" sz="2400" b="1" dirty="0">
            <a:solidFill>
              <a:schemeClr val="bg1"/>
            </a:solidFill>
          </a:endParaRPr>
        </a:p>
      </dgm:t>
    </dgm:pt>
    <dgm:pt modelId="{0EB89489-F146-4A96-9CFD-3D2C538E7865}" type="parTrans" cxnId="{E7427EEB-01F1-4333-A575-5B454ED5D25A}">
      <dgm:prSet/>
      <dgm:spPr/>
      <dgm:t>
        <a:bodyPr/>
        <a:lstStyle/>
        <a:p>
          <a:endParaRPr lang="en-US"/>
        </a:p>
      </dgm:t>
    </dgm:pt>
    <dgm:pt modelId="{D09E7637-3F92-4559-ACE1-2E45A29C1F09}" type="sibTrans" cxnId="{E7427EEB-01F1-4333-A575-5B454ED5D25A}">
      <dgm:prSet/>
      <dgm:spPr/>
      <dgm:t>
        <a:bodyPr/>
        <a:lstStyle/>
        <a:p>
          <a:endParaRPr lang="en-US"/>
        </a:p>
      </dgm:t>
    </dgm:pt>
    <dgm:pt modelId="{E0A033FC-9B01-48F3-80DD-1ADEDC6491F0}" type="pres">
      <dgm:prSet presAssocID="{4AD2E24D-480E-48A0-AFC0-68A46292C91A}" presName="Name0" presStyleCnt="0">
        <dgm:presLayoutVars>
          <dgm:dir/>
          <dgm:animLvl val="lvl"/>
          <dgm:resizeHandles val="exact"/>
        </dgm:presLayoutVars>
      </dgm:prSet>
      <dgm:spPr/>
    </dgm:pt>
    <dgm:pt modelId="{D90B3B15-CDDF-4CCE-BF78-1F55C4663F7E}" type="pres">
      <dgm:prSet presAssocID="{305D5EA0-62EF-42F9-9754-4E117E09C9E8}" presName="Name8" presStyleCnt="0"/>
      <dgm:spPr/>
    </dgm:pt>
    <dgm:pt modelId="{702E1432-6CBC-4B3D-9D0D-4B83D360AB8E}" type="pres">
      <dgm:prSet presAssocID="{305D5EA0-62EF-42F9-9754-4E117E09C9E8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3030A3-F839-4199-93BE-9DE35EF7E0AD}" type="pres">
      <dgm:prSet presAssocID="{305D5EA0-62EF-42F9-9754-4E117E09C9E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00FB08-0B02-4285-B176-D111A9D75AF7}" type="pres">
      <dgm:prSet presAssocID="{DEEDEF6E-5CB8-4F5C-841E-648F0FA2262F}" presName="Name8" presStyleCnt="0"/>
      <dgm:spPr/>
    </dgm:pt>
    <dgm:pt modelId="{31A1F2B1-ABC0-46FD-AF18-850FB14AF5CE}" type="pres">
      <dgm:prSet presAssocID="{DEEDEF6E-5CB8-4F5C-841E-648F0FA2262F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4A1844-E5E2-452E-80BE-88C3825B4948}" type="pres">
      <dgm:prSet presAssocID="{DEEDEF6E-5CB8-4F5C-841E-648F0FA2262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813404-AD9B-42EB-9997-F6FABCC50D28}" type="pres">
      <dgm:prSet presAssocID="{77200A65-CCA3-4013-A924-8E423CA7466B}" presName="Name8" presStyleCnt="0"/>
      <dgm:spPr/>
    </dgm:pt>
    <dgm:pt modelId="{97F6E9A9-410E-418F-ABB6-39CDB9A9AFB8}" type="pres">
      <dgm:prSet presAssocID="{77200A65-CCA3-4013-A924-8E423CA7466B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4E854A-B0A8-453E-867A-48167CBFDEA9}" type="pres">
      <dgm:prSet presAssocID="{77200A65-CCA3-4013-A924-8E423CA7466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35C3C6-1D55-460E-B197-D9BFB514299A}" type="pres">
      <dgm:prSet presAssocID="{0245F0A6-2C85-49DA-8A8B-43E206015618}" presName="Name8" presStyleCnt="0"/>
      <dgm:spPr/>
    </dgm:pt>
    <dgm:pt modelId="{36AA9985-4B2E-4D56-87EA-1DA2495DA476}" type="pres">
      <dgm:prSet presAssocID="{0245F0A6-2C85-49DA-8A8B-43E206015618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ECB94D-4F22-403E-9FB6-303E628AA8FF}" type="pres">
      <dgm:prSet presAssocID="{0245F0A6-2C85-49DA-8A8B-43E20601561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2F7764-07C7-42F0-8AEA-6B190A03D93B}" type="presOf" srcId="{DEEDEF6E-5CB8-4F5C-841E-648F0FA2262F}" destId="{C24A1844-E5E2-452E-80BE-88C3825B4948}" srcOrd="1" destOrd="0" presId="urn:microsoft.com/office/officeart/2005/8/layout/pyramid1"/>
    <dgm:cxn modelId="{37E7EF5A-61F5-4828-87DF-963285AE7067}" type="presOf" srcId="{0245F0A6-2C85-49DA-8A8B-43E206015618}" destId="{8CECB94D-4F22-403E-9FB6-303E628AA8FF}" srcOrd="1" destOrd="0" presId="urn:microsoft.com/office/officeart/2005/8/layout/pyramid1"/>
    <dgm:cxn modelId="{25964773-2750-4F23-A200-A76A007B2017}" type="presOf" srcId="{305D5EA0-62EF-42F9-9754-4E117E09C9E8}" destId="{693030A3-F839-4199-93BE-9DE35EF7E0AD}" srcOrd="1" destOrd="0" presId="urn:microsoft.com/office/officeart/2005/8/layout/pyramid1"/>
    <dgm:cxn modelId="{48FED587-2CF1-41DD-91CE-106639AC7653}" type="presOf" srcId="{4AD2E24D-480E-48A0-AFC0-68A46292C91A}" destId="{E0A033FC-9B01-48F3-80DD-1ADEDC6491F0}" srcOrd="0" destOrd="0" presId="urn:microsoft.com/office/officeart/2005/8/layout/pyramid1"/>
    <dgm:cxn modelId="{BC22CEFD-F22B-46A5-AD95-98E317988534}" srcId="{4AD2E24D-480E-48A0-AFC0-68A46292C91A}" destId="{305D5EA0-62EF-42F9-9754-4E117E09C9E8}" srcOrd="0" destOrd="0" parTransId="{16F95320-DD9F-4FB1-9C64-F7210007229E}" sibTransId="{78ACFD5C-90BA-4741-80C8-68E68BB0A1F3}"/>
    <dgm:cxn modelId="{D450C824-79E7-455B-A3B4-98459F5352B2}" type="presOf" srcId="{0245F0A6-2C85-49DA-8A8B-43E206015618}" destId="{36AA9985-4B2E-4D56-87EA-1DA2495DA476}" srcOrd="0" destOrd="0" presId="urn:microsoft.com/office/officeart/2005/8/layout/pyramid1"/>
    <dgm:cxn modelId="{E35EBB4B-E56F-4A03-BE71-E0E2B8129751}" srcId="{4AD2E24D-480E-48A0-AFC0-68A46292C91A}" destId="{0245F0A6-2C85-49DA-8A8B-43E206015618}" srcOrd="3" destOrd="0" parTransId="{01649164-03F2-4E56-AC51-2833FBBED390}" sibTransId="{1F333CD9-C267-447B-A4CB-0DD62A577B81}"/>
    <dgm:cxn modelId="{DF94B448-F36D-4519-AAB5-15BF960AE8A7}" srcId="{4AD2E24D-480E-48A0-AFC0-68A46292C91A}" destId="{77200A65-CCA3-4013-A924-8E423CA7466B}" srcOrd="2" destOrd="0" parTransId="{BEB9C0D5-FC7B-4795-A376-5B1069B5EC50}" sibTransId="{39D435EC-D990-446C-864D-920B1B05C398}"/>
    <dgm:cxn modelId="{38F03E71-5365-4A9C-9EE5-FB7AE464A079}" type="presOf" srcId="{77200A65-CCA3-4013-A924-8E423CA7466B}" destId="{F24E854A-B0A8-453E-867A-48167CBFDEA9}" srcOrd="1" destOrd="0" presId="urn:microsoft.com/office/officeart/2005/8/layout/pyramid1"/>
    <dgm:cxn modelId="{D57641E7-C831-4506-A18D-E63A65292DD2}" type="presOf" srcId="{DEEDEF6E-5CB8-4F5C-841E-648F0FA2262F}" destId="{31A1F2B1-ABC0-46FD-AF18-850FB14AF5CE}" srcOrd="0" destOrd="0" presId="urn:microsoft.com/office/officeart/2005/8/layout/pyramid1"/>
    <dgm:cxn modelId="{B7C67855-2E7E-4CD5-8306-229D70A260B0}" type="presOf" srcId="{305D5EA0-62EF-42F9-9754-4E117E09C9E8}" destId="{702E1432-6CBC-4B3D-9D0D-4B83D360AB8E}" srcOrd="0" destOrd="0" presId="urn:microsoft.com/office/officeart/2005/8/layout/pyramid1"/>
    <dgm:cxn modelId="{E7427EEB-01F1-4333-A575-5B454ED5D25A}" srcId="{4AD2E24D-480E-48A0-AFC0-68A46292C91A}" destId="{DEEDEF6E-5CB8-4F5C-841E-648F0FA2262F}" srcOrd="1" destOrd="0" parTransId="{0EB89489-F146-4A96-9CFD-3D2C538E7865}" sibTransId="{D09E7637-3F92-4559-ACE1-2E45A29C1F09}"/>
    <dgm:cxn modelId="{DF5043D5-ACB2-4018-9A42-CF085739D535}" type="presOf" srcId="{77200A65-CCA3-4013-A924-8E423CA7466B}" destId="{97F6E9A9-410E-418F-ABB6-39CDB9A9AFB8}" srcOrd="0" destOrd="0" presId="urn:microsoft.com/office/officeart/2005/8/layout/pyramid1"/>
    <dgm:cxn modelId="{2DD95F4D-068D-4587-B351-5D9C6452EDC3}" type="presParOf" srcId="{E0A033FC-9B01-48F3-80DD-1ADEDC6491F0}" destId="{D90B3B15-CDDF-4CCE-BF78-1F55C4663F7E}" srcOrd="0" destOrd="0" presId="urn:microsoft.com/office/officeart/2005/8/layout/pyramid1"/>
    <dgm:cxn modelId="{D7192F81-878C-4F6C-8F87-2C06B0101196}" type="presParOf" srcId="{D90B3B15-CDDF-4CCE-BF78-1F55C4663F7E}" destId="{702E1432-6CBC-4B3D-9D0D-4B83D360AB8E}" srcOrd="0" destOrd="0" presId="urn:microsoft.com/office/officeart/2005/8/layout/pyramid1"/>
    <dgm:cxn modelId="{0C607E0A-7106-476A-9F44-AB2784761AF8}" type="presParOf" srcId="{D90B3B15-CDDF-4CCE-BF78-1F55C4663F7E}" destId="{693030A3-F839-4199-93BE-9DE35EF7E0AD}" srcOrd="1" destOrd="0" presId="urn:microsoft.com/office/officeart/2005/8/layout/pyramid1"/>
    <dgm:cxn modelId="{E799C37D-2C3E-48DB-94C3-A8F5869ABC48}" type="presParOf" srcId="{E0A033FC-9B01-48F3-80DD-1ADEDC6491F0}" destId="{5300FB08-0B02-4285-B176-D111A9D75AF7}" srcOrd="1" destOrd="0" presId="urn:microsoft.com/office/officeart/2005/8/layout/pyramid1"/>
    <dgm:cxn modelId="{54F4AF27-1D81-47E1-B17B-C73C38932711}" type="presParOf" srcId="{5300FB08-0B02-4285-B176-D111A9D75AF7}" destId="{31A1F2B1-ABC0-46FD-AF18-850FB14AF5CE}" srcOrd="0" destOrd="0" presId="urn:microsoft.com/office/officeart/2005/8/layout/pyramid1"/>
    <dgm:cxn modelId="{C0232F03-349A-447E-B99A-2EA84558D779}" type="presParOf" srcId="{5300FB08-0B02-4285-B176-D111A9D75AF7}" destId="{C24A1844-E5E2-452E-80BE-88C3825B4948}" srcOrd="1" destOrd="0" presId="urn:microsoft.com/office/officeart/2005/8/layout/pyramid1"/>
    <dgm:cxn modelId="{953A98A9-7433-4030-A92C-69FD7DF84647}" type="presParOf" srcId="{E0A033FC-9B01-48F3-80DD-1ADEDC6491F0}" destId="{11813404-AD9B-42EB-9997-F6FABCC50D28}" srcOrd="2" destOrd="0" presId="urn:microsoft.com/office/officeart/2005/8/layout/pyramid1"/>
    <dgm:cxn modelId="{BD1E413F-4CD0-4954-959A-A6717526C83C}" type="presParOf" srcId="{11813404-AD9B-42EB-9997-F6FABCC50D28}" destId="{97F6E9A9-410E-418F-ABB6-39CDB9A9AFB8}" srcOrd="0" destOrd="0" presId="urn:microsoft.com/office/officeart/2005/8/layout/pyramid1"/>
    <dgm:cxn modelId="{364A922D-893A-47C9-B69D-BF79C883B4C1}" type="presParOf" srcId="{11813404-AD9B-42EB-9997-F6FABCC50D28}" destId="{F24E854A-B0A8-453E-867A-48167CBFDEA9}" srcOrd="1" destOrd="0" presId="urn:microsoft.com/office/officeart/2005/8/layout/pyramid1"/>
    <dgm:cxn modelId="{43462FAE-EA30-40CC-944A-D30BD57B27FE}" type="presParOf" srcId="{E0A033FC-9B01-48F3-80DD-1ADEDC6491F0}" destId="{1935C3C6-1D55-460E-B197-D9BFB514299A}" srcOrd="3" destOrd="0" presId="urn:microsoft.com/office/officeart/2005/8/layout/pyramid1"/>
    <dgm:cxn modelId="{AED451D3-9D19-464D-A5E2-6235D7B12DBE}" type="presParOf" srcId="{1935C3C6-1D55-460E-B197-D9BFB514299A}" destId="{36AA9985-4B2E-4D56-87EA-1DA2495DA476}" srcOrd="0" destOrd="0" presId="urn:microsoft.com/office/officeart/2005/8/layout/pyramid1"/>
    <dgm:cxn modelId="{32A88965-6455-4BFB-A5CC-3DB8ED84DEF7}" type="presParOf" srcId="{1935C3C6-1D55-460E-B197-D9BFB514299A}" destId="{8CECB94D-4F22-403E-9FB6-303E628AA8F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9930" y="0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/>
          <a:lstStyle>
            <a:lvl1pPr algn="r">
              <a:defRPr sz="1200"/>
            </a:lvl1pPr>
          </a:lstStyle>
          <a:p>
            <a:fld id="{78492D6A-258C-4D42-B8D2-7547C4ACF32D}" type="datetimeFigureOut">
              <a:rPr lang="en-US" smtClean="0"/>
              <a:t>8/6/2012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7725" cy="3492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60" tIns="46680" rIns="93360" bIns="4668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628" y="4423331"/>
            <a:ext cx="5621020" cy="4190524"/>
          </a:xfrm>
          <a:prstGeom prst="rect">
            <a:avLst/>
          </a:prstGeom>
        </p:spPr>
        <p:txBody>
          <a:bodyPr vert="horz" lIns="93360" tIns="46680" rIns="93360" bIns="4668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5045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9930" y="8845045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 anchor="b"/>
          <a:lstStyle>
            <a:lvl1pPr algn="r">
              <a:defRPr sz="1200"/>
            </a:lvl1pPr>
          </a:lstStyle>
          <a:p>
            <a:fld id="{EA7DCAED-0F0C-4E08-A3AE-886BA1BE65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328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7DCAED-0F0C-4E08-A3AE-886BA1BE651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4780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7DCAED-0F0C-4E08-A3AE-886BA1BE651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7024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5863" y="698500"/>
            <a:ext cx="46545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5527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1C464-E1F6-4967-99B7-694888CE362B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DCO-AAA123-20100809-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002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5863" y="698500"/>
            <a:ext cx="46545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1C464-E1F6-4967-99B7-694888CE362B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DCO-AAA123-20100809-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955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5863" y="698500"/>
            <a:ext cx="46545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1C464-E1F6-4967-99B7-694888CE362B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DCO-AAA123-20100809-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258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once we understand the 15 components of Delivery, then we use that knowledge to develop the Delivery Plan.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requires three specific actions:  </a:t>
            </a:r>
          </a:p>
          <a:p>
            <a:pPr marL="228600" indent="-228600"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defining reform strategies</a:t>
            </a:r>
          </a:p>
          <a:p>
            <a:pPr marL="228600" indent="-228600"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developing the Delivery Chain for each strategy and </a:t>
            </a:r>
          </a:p>
          <a:p>
            <a:pPr marL="228600" indent="-228600"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determining the strategy level trajectories and the overall goal trajectory.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7DCAED-0F0C-4E08-A3AE-886BA1BE651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4778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Graduation Goal was set by federal</a:t>
            </a:r>
            <a:r>
              <a:rPr lang="en-US" baseline="0" dirty="0" smtClean="0"/>
              <a:t> requirements.</a:t>
            </a:r>
          </a:p>
          <a:p>
            <a:r>
              <a:rPr lang="en-US" baseline="0" dirty="0" smtClean="0"/>
              <a:t>CCR Goal was set by SB1.</a:t>
            </a:r>
          </a:p>
          <a:p>
            <a:endParaRPr lang="en-US" baseline="0" dirty="0" smtClean="0"/>
          </a:p>
          <a:p>
            <a:r>
              <a:rPr lang="en-US" baseline="0" dirty="0" smtClean="0"/>
              <a:t>CCR Formula: 100-34=66  divide 66 in half to improve by 50% (66/2=33) add that half to the baseline to set goal (34+33=67)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7DCAED-0F0C-4E08-A3AE-886BA1BE651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995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/>
              <a:t>(Ken will speak to accountability model.)</a:t>
            </a:r>
          </a:p>
          <a:p>
            <a:pPr eaLnBrk="1" hangingPunct="1"/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KDE requires all districts to implement Targeted Interventions for students who do not meet CPE system-wide benchmarks on the ACT in math, reading and English.</a:t>
            </a:r>
          </a:p>
          <a:p>
            <a:pPr eaLnBrk="1" hangingPunct="1"/>
            <a:endParaRPr lang="en-US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Strategic Planning Update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BE6383-A5D6-47B5-BD69-A7AA5C15D173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7DCAED-0F0C-4E08-A3AE-886BA1BE651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1512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dirty="0" smtClean="0"/>
              <a:t>Estill County used SIG money to focus</a:t>
            </a:r>
            <a:r>
              <a:rPr lang="en-US" baseline="0" dirty="0" smtClean="0"/>
              <a:t> on Targeted Interventions. Here we </a:t>
            </a:r>
            <a:r>
              <a:rPr lang="en-US" dirty="0" smtClean="0"/>
              <a:t>see evidence of successful implementation of Targeted Interventions. </a:t>
            </a:r>
          </a:p>
          <a:p>
            <a:pPr lvl="1">
              <a:spcBef>
                <a:spcPct val="0"/>
              </a:spcBef>
            </a:pPr>
            <a:r>
              <a:rPr lang="en-US" dirty="0" smtClean="0"/>
              <a:t>In 2009-10, 33% of 11</a:t>
            </a:r>
            <a:r>
              <a:rPr lang="en-US" baseline="30000" dirty="0" smtClean="0"/>
              <a:t>th</a:t>
            </a:r>
            <a:r>
              <a:rPr lang="en-US" dirty="0" smtClean="0"/>
              <a:t> graders met benchmarks on all three components of the ACT  (i.e., 33% college readiness).</a:t>
            </a:r>
          </a:p>
          <a:p>
            <a:pPr lvl="1">
              <a:spcBef>
                <a:spcPct val="0"/>
              </a:spcBef>
            </a:pPr>
            <a:r>
              <a:rPr lang="en-US" dirty="0" smtClean="0"/>
              <a:t>In 2010-11, 48% of 12</a:t>
            </a:r>
            <a:r>
              <a:rPr lang="en-US" baseline="30000" dirty="0" smtClean="0"/>
              <a:t>th</a:t>
            </a:r>
            <a:r>
              <a:rPr lang="en-US" dirty="0" smtClean="0"/>
              <a:t> graders met college placement benchmarks, thus increasing Estill’s college readiness rate by 15%.</a:t>
            </a:r>
          </a:p>
          <a:p>
            <a:pPr lvl="1">
              <a:spcBef>
                <a:spcPct val="0"/>
              </a:spcBef>
            </a:pPr>
            <a:endParaRPr lang="en-US" dirty="0" smtClean="0"/>
          </a:p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58552" indent="-29175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67003" indent="-23340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33804" indent="-23340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00605" indent="-23340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67407" indent="-23340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034208" indent="-23340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501009" indent="-23340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67810" indent="-23340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7D3C04-661C-490F-A12D-6BFFA01BEC7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7DCAED-0F0C-4E08-A3AE-886BA1BE651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0665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7DCAED-0F0C-4E08-A3AE-886BA1BE6515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6829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3713" indent="-173713">
              <a:buFont typeface="Arial" pitchFamily="34" charset="0"/>
              <a:buChar char="•"/>
            </a:pPr>
            <a:r>
              <a:rPr lang="en-US" dirty="0" smtClean="0"/>
              <a:t>This calendar shows the schedule of routines as they appear to the Commissioner.</a:t>
            </a:r>
          </a:p>
          <a:p>
            <a:endParaRPr lang="en-US" dirty="0" smtClean="0"/>
          </a:p>
          <a:p>
            <a:pPr marL="173713" indent="-173713">
              <a:buFont typeface="Arial" pitchFamily="34" charset="0"/>
              <a:buChar char="•"/>
            </a:pPr>
            <a:r>
              <a:rPr lang="en-US" dirty="0" smtClean="0"/>
              <a:t>We have stocktakes every 6 months, where the goal leader presents to the Commissioner on:</a:t>
            </a:r>
          </a:p>
          <a:p>
            <a:pPr marL="636948" lvl="1" indent="-173713">
              <a:buFont typeface="Arial" pitchFamily="34" charset="0"/>
              <a:buChar char="•"/>
            </a:pPr>
            <a:r>
              <a:rPr lang="en-US" dirty="0" smtClean="0"/>
              <a:t>Progress on the goal</a:t>
            </a:r>
          </a:p>
          <a:p>
            <a:pPr marL="636948" lvl="1" indent="-173713">
              <a:buFont typeface="Arial" pitchFamily="34" charset="0"/>
              <a:buChar char="•"/>
            </a:pPr>
            <a:r>
              <a:rPr lang="en-US" dirty="0" smtClean="0"/>
              <a:t>Areas of challenge</a:t>
            </a:r>
          </a:p>
          <a:p>
            <a:pPr marL="636948" lvl="1" indent="-173713">
              <a:buFont typeface="Arial" pitchFamily="34" charset="0"/>
              <a:buChar char="•"/>
            </a:pPr>
            <a:r>
              <a:rPr lang="en-US" dirty="0" smtClean="0"/>
              <a:t>What issues exist</a:t>
            </a:r>
          </a:p>
          <a:p>
            <a:pPr marL="636948" lvl="1" indent="-173713">
              <a:buFont typeface="Arial" pitchFamily="34" charset="0"/>
              <a:buChar char="•"/>
            </a:pPr>
            <a:r>
              <a:rPr lang="en-US" dirty="0" smtClean="0"/>
              <a:t>How we are dealing with them</a:t>
            </a:r>
          </a:p>
          <a:p>
            <a:pPr marL="636948" lvl="1" indent="-173713">
              <a:buFont typeface="Arial" pitchFamily="34" charset="0"/>
              <a:buChar char="•"/>
            </a:pPr>
            <a:r>
              <a:rPr lang="en-US" dirty="0" smtClean="0"/>
              <a:t>Where we need help</a:t>
            </a:r>
          </a:p>
          <a:p>
            <a:pPr lvl="1"/>
            <a:endParaRPr lang="en-US" dirty="0" smtClean="0"/>
          </a:p>
          <a:p>
            <a:pPr marL="173713" indent="-173713">
              <a:buFont typeface="Arial" pitchFamily="34" charset="0"/>
              <a:buChar char="•"/>
            </a:pPr>
            <a:r>
              <a:rPr lang="en-US" dirty="0" smtClean="0"/>
              <a:t>We send notes via email every 2 months to show progress, areas of challenge, how we’re dealing with them, and where we need help from the Delivery Unit’s perspective.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96B55-BFCC-4ECB-AE9D-4D714EB2518C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136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68EB-91AA-4723-B48F-B981596489A9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014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DFEB-8E20-4B81-8817-6CB816B37A8F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903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18353-87F1-4761-8952-E1AED17A7B5F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48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14DE-60A7-4A20-87F3-D51413970C4D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423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29144-AA34-4D8D-B9DE-328553622401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805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5C-5B1D-48B3-B71D-751D4DFAD84D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392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FCFC-BC2E-4350-85DE-6B169F61A34F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619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371C-D478-4033-8009-5E6BF1A2DEA0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549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AA7A-935D-476A-BBD0-93BACA704433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61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938DA-F7B2-4EE2-9634-D9A438420481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621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F1357-564F-48E4-B899-BFC4474D9DEC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61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448283" y="367410"/>
            <a:ext cx="7467118" cy="29832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>
              <a:lnSpc>
                <a:spcPct val="100000"/>
              </a:lnSpc>
              <a:spcBef>
                <a:spcPts val="24"/>
              </a:spcBef>
              <a:spcAft>
                <a:spcPts val="0"/>
              </a:spcAft>
              <a:buNone/>
              <a:defRPr sz="1900" b="1" i="0" baseline="0">
                <a:solidFill>
                  <a:srgbClr val="4B4B4B"/>
                </a:solidFill>
                <a:latin typeface="Tahoma" pitchFamily="34" charset="0"/>
              </a:defRPr>
            </a:lvl1pPr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5" name="Rectangle 280"/>
          <p:cNvSpPr txBox="1">
            <a:spLocks noChangeArrowheads="1"/>
          </p:cNvSpPr>
          <p:nvPr userDrawn="1"/>
        </p:nvSpPr>
        <p:spPr bwMode="auto">
          <a:xfrm>
            <a:off x="8803158" y="6564952"/>
            <a:ext cx="19924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ECF1D000-883C-44DB-93B0-94C62FBCA262}" type="slidenum">
              <a:rPr lang="en-US" sz="1000" b="0" i="0" normalizeH="0" baseline="0" smtClean="0">
                <a:solidFill>
                  <a:srgbClr val="FFFFFF"/>
                </a:solidFill>
                <a:latin typeface="Tahoma" pitchFamily="34" charset="0"/>
              </a:rPr>
              <a:pPr/>
              <a:t>‹#›</a:t>
            </a:fld>
            <a:r>
              <a:rPr lang="en-US" sz="1000" b="0" i="0" normalizeH="0" baseline="0" dirty="0" smtClean="0">
                <a:solidFill>
                  <a:srgbClr val="FFFFFF"/>
                </a:solidFill>
                <a:latin typeface="Tahoma" pitchFamily="34" charset="0"/>
              </a:rPr>
              <a:t> </a:t>
            </a:r>
            <a:endParaRPr lang="en-US" sz="1000" b="0" i="0" normalizeH="0" baseline="0" dirty="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63852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409" indent="-181409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960" indent="-29155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792" indent="-16683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1553" indent="-11176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Green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657087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409" indent="-181409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960" indent="-29155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792" indent="-16683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1553" indent="-11176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Automatic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11" name="Text Box 7"/>
          <p:cNvSpPr txBox="1">
            <a:spLocks noChangeArrowheads="1"/>
          </p:cNvSpPr>
          <p:nvPr userDrawn="1"/>
        </p:nvSpPr>
        <p:spPr bwMode="auto">
          <a:xfrm>
            <a:off x="163853" y="6564953"/>
            <a:ext cx="4197007" cy="15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9pPr>
          </a:lstStyle>
          <a:p>
            <a:pPr>
              <a:lnSpc>
                <a:spcPct val="101000"/>
              </a:lnSpc>
            </a:pPr>
            <a:r>
              <a:rPr lang="en-US" sz="1000" dirty="0">
                <a:solidFill>
                  <a:srgbClr val="FFFFFF"/>
                </a:solidFill>
                <a:latin typeface="Tahoma" pitchFamily="32" charset="0"/>
                <a:cs typeface="Tahoma" pitchFamily="32" charset="0"/>
              </a:rPr>
              <a:t>©</a:t>
            </a:r>
            <a:r>
              <a:rPr lang="en-US" sz="1000" dirty="0">
                <a:solidFill>
                  <a:srgbClr val="FFFFFF"/>
                </a:solidFill>
                <a:latin typeface="Tahoma" pitchFamily="32" charset="0"/>
              </a:rPr>
              <a:t>2010 U.S. Education Delivery Institute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160740" y="1146692"/>
            <a:ext cx="8754660" cy="2512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409" indent="-181409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960" indent="-291551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792" indent="-166832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1553" indent="-111762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5288171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448291" y="367410"/>
            <a:ext cx="7467118" cy="29832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>
              <a:lnSpc>
                <a:spcPct val="100000"/>
              </a:lnSpc>
              <a:spcBef>
                <a:spcPts val="24"/>
              </a:spcBef>
              <a:spcAft>
                <a:spcPts val="0"/>
              </a:spcAft>
              <a:buNone/>
              <a:defRPr sz="1900" b="1" i="0" baseline="0">
                <a:solidFill>
                  <a:srgbClr val="4B4B4B"/>
                </a:solidFill>
                <a:latin typeface="Tahoma" pitchFamily="34" charset="0"/>
              </a:defRPr>
            </a:lvl1pPr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5" name="Rectangle 280"/>
          <p:cNvSpPr txBox="1">
            <a:spLocks noChangeArrowheads="1"/>
          </p:cNvSpPr>
          <p:nvPr userDrawn="1"/>
        </p:nvSpPr>
        <p:spPr bwMode="auto">
          <a:xfrm>
            <a:off x="8803158" y="6564952"/>
            <a:ext cx="19924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ECF1D000-883C-44DB-93B0-94C62FBCA262}" type="slidenum">
              <a:rPr lang="en-US" smtClean="0">
                <a:solidFill>
                  <a:srgbClr val="FFFFFF"/>
                </a:solidFill>
                <a:latin typeface="Tahoma" pitchFamily="34" charset="0"/>
              </a:rPr>
              <a:pPr/>
              <a:t>‹#›</a:t>
            </a:fld>
            <a:r>
              <a:rPr lang="en-US" dirty="0" smtClean="0">
                <a:solidFill>
                  <a:srgbClr val="FFFFFF"/>
                </a:solidFill>
                <a:latin typeface="Tahoma" pitchFamily="34" charset="0"/>
              </a:rPr>
              <a:t> </a:t>
            </a:r>
            <a:endParaRPr lang="en-US" dirty="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63852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Green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657087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Automatic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11" name="Text Box 7"/>
          <p:cNvSpPr txBox="1">
            <a:spLocks noChangeArrowheads="1"/>
          </p:cNvSpPr>
          <p:nvPr userDrawn="1"/>
        </p:nvSpPr>
        <p:spPr bwMode="auto">
          <a:xfrm>
            <a:off x="163861" y="6564961"/>
            <a:ext cx="4197007" cy="15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9pPr>
          </a:lstStyle>
          <a:p>
            <a:pPr fontAlgn="base">
              <a:lnSpc>
                <a:spcPct val="101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srgbClr val="FFFFFF"/>
                </a:solidFill>
                <a:latin typeface="Tahoma" pitchFamily="32" charset="0"/>
                <a:cs typeface="Tahoma" pitchFamily="32" charset="0"/>
              </a:rPr>
              <a:t>©</a:t>
            </a:r>
            <a:r>
              <a:rPr lang="en-US" sz="1000" dirty="0" smtClean="0">
                <a:solidFill>
                  <a:srgbClr val="FFFFFF"/>
                </a:solidFill>
                <a:latin typeface="Tahoma" pitchFamily="32" charset="0"/>
              </a:rPr>
              <a:t>2012 </a:t>
            </a:r>
            <a:r>
              <a:rPr lang="en-US" sz="1000" dirty="0">
                <a:solidFill>
                  <a:srgbClr val="FFFFFF"/>
                </a:solidFill>
                <a:latin typeface="Tahoma" pitchFamily="32" charset="0"/>
              </a:rPr>
              <a:t>U.S. Education Delivery Institute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160748" y="1146692"/>
            <a:ext cx="8754660" cy="2512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871953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448291" y="367410"/>
            <a:ext cx="7467118" cy="29832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>
              <a:lnSpc>
                <a:spcPct val="100000"/>
              </a:lnSpc>
              <a:spcBef>
                <a:spcPts val="24"/>
              </a:spcBef>
              <a:spcAft>
                <a:spcPts val="0"/>
              </a:spcAft>
              <a:buNone/>
              <a:defRPr sz="1900" b="1" i="0" baseline="0">
                <a:solidFill>
                  <a:srgbClr val="4B4B4B"/>
                </a:solidFill>
                <a:latin typeface="Tahoma" pitchFamily="34" charset="0"/>
              </a:defRPr>
            </a:lvl1pPr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5" name="Rectangle 280"/>
          <p:cNvSpPr txBox="1">
            <a:spLocks noChangeArrowheads="1"/>
          </p:cNvSpPr>
          <p:nvPr userDrawn="1"/>
        </p:nvSpPr>
        <p:spPr bwMode="auto">
          <a:xfrm>
            <a:off x="8803158" y="6564952"/>
            <a:ext cx="19924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ECF1D000-883C-44DB-93B0-94C62FBCA262}" type="slidenum">
              <a:rPr lang="en-US" smtClean="0">
                <a:solidFill>
                  <a:srgbClr val="FFFFFF"/>
                </a:solidFill>
                <a:latin typeface="Tahoma" pitchFamily="34" charset="0"/>
              </a:rPr>
              <a:pPr/>
              <a:t>‹#›</a:t>
            </a:fld>
            <a:r>
              <a:rPr lang="en-US" dirty="0" smtClean="0">
                <a:solidFill>
                  <a:srgbClr val="FFFFFF"/>
                </a:solidFill>
                <a:latin typeface="Tahoma" pitchFamily="34" charset="0"/>
              </a:rPr>
              <a:t> </a:t>
            </a:r>
            <a:endParaRPr lang="en-US" dirty="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63852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Green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657087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Automatic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11" name="Text Box 7"/>
          <p:cNvSpPr txBox="1">
            <a:spLocks noChangeArrowheads="1"/>
          </p:cNvSpPr>
          <p:nvPr userDrawn="1"/>
        </p:nvSpPr>
        <p:spPr bwMode="auto">
          <a:xfrm>
            <a:off x="163861" y="6564961"/>
            <a:ext cx="4197007" cy="15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9pPr>
          </a:lstStyle>
          <a:p>
            <a:pPr fontAlgn="base">
              <a:lnSpc>
                <a:spcPct val="101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srgbClr val="FFFFFF"/>
                </a:solidFill>
                <a:latin typeface="Tahoma" pitchFamily="32" charset="0"/>
                <a:cs typeface="Tahoma" pitchFamily="32" charset="0"/>
              </a:rPr>
              <a:t>©</a:t>
            </a:r>
            <a:r>
              <a:rPr lang="en-US" sz="1000" dirty="0" smtClean="0">
                <a:solidFill>
                  <a:srgbClr val="FFFFFF"/>
                </a:solidFill>
                <a:latin typeface="Tahoma" pitchFamily="32" charset="0"/>
              </a:rPr>
              <a:t>2012 </a:t>
            </a:r>
            <a:r>
              <a:rPr lang="en-US" sz="1000" dirty="0">
                <a:solidFill>
                  <a:srgbClr val="FFFFFF"/>
                </a:solidFill>
                <a:latin typeface="Tahoma" pitchFamily="32" charset="0"/>
              </a:rPr>
              <a:t>U.S. Education Delivery Institute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160748" y="1146692"/>
            <a:ext cx="8754660" cy="2512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871953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448291" y="367410"/>
            <a:ext cx="7467118" cy="29832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>
              <a:lnSpc>
                <a:spcPct val="100000"/>
              </a:lnSpc>
              <a:spcBef>
                <a:spcPts val="24"/>
              </a:spcBef>
              <a:spcAft>
                <a:spcPts val="0"/>
              </a:spcAft>
              <a:buNone/>
              <a:defRPr sz="1900" b="1" i="0" baseline="0">
                <a:solidFill>
                  <a:srgbClr val="4B4B4B"/>
                </a:solidFill>
                <a:latin typeface="Tahoma" pitchFamily="34" charset="0"/>
              </a:defRPr>
            </a:lvl1pPr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5" name="Rectangle 280"/>
          <p:cNvSpPr txBox="1">
            <a:spLocks noChangeArrowheads="1"/>
          </p:cNvSpPr>
          <p:nvPr userDrawn="1"/>
        </p:nvSpPr>
        <p:spPr bwMode="auto">
          <a:xfrm>
            <a:off x="8803158" y="6564952"/>
            <a:ext cx="19924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ECF1D000-883C-44DB-93B0-94C62FBCA262}" type="slidenum">
              <a:rPr lang="en-US" smtClean="0">
                <a:solidFill>
                  <a:srgbClr val="FFFFFF"/>
                </a:solidFill>
                <a:latin typeface="Tahoma" pitchFamily="34" charset="0"/>
              </a:rPr>
              <a:pPr/>
              <a:t>‹#›</a:t>
            </a:fld>
            <a:r>
              <a:rPr lang="en-US" dirty="0" smtClean="0">
                <a:solidFill>
                  <a:srgbClr val="FFFFFF"/>
                </a:solidFill>
                <a:latin typeface="Tahoma" pitchFamily="34" charset="0"/>
              </a:rPr>
              <a:t> </a:t>
            </a:r>
            <a:endParaRPr lang="en-US" dirty="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63852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Green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657087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Automatic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11" name="Text Box 7"/>
          <p:cNvSpPr txBox="1">
            <a:spLocks noChangeArrowheads="1"/>
          </p:cNvSpPr>
          <p:nvPr userDrawn="1"/>
        </p:nvSpPr>
        <p:spPr bwMode="auto">
          <a:xfrm>
            <a:off x="163861" y="6564961"/>
            <a:ext cx="4197007" cy="15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9pPr>
          </a:lstStyle>
          <a:p>
            <a:pPr fontAlgn="base">
              <a:lnSpc>
                <a:spcPct val="101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srgbClr val="FFFFFF"/>
                </a:solidFill>
                <a:latin typeface="Tahoma" pitchFamily="32" charset="0"/>
                <a:cs typeface="Tahoma" pitchFamily="32" charset="0"/>
              </a:rPr>
              <a:t>©</a:t>
            </a:r>
            <a:r>
              <a:rPr lang="en-US" sz="1000" dirty="0" smtClean="0">
                <a:solidFill>
                  <a:srgbClr val="FFFFFF"/>
                </a:solidFill>
                <a:latin typeface="Tahoma" pitchFamily="32" charset="0"/>
              </a:rPr>
              <a:t>2012 </a:t>
            </a:r>
            <a:r>
              <a:rPr lang="en-US" sz="1000" dirty="0">
                <a:solidFill>
                  <a:srgbClr val="FFFFFF"/>
                </a:solidFill>
                <a:latin typeface="Tahoma" pitchFamily="32" charset="0"/>
              </a:rPr>
              <a:t>U.S. Education Delivery Institute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160748" y="1146692"/>
            <a:ext cx="8754660" cy="2512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256" indent="-181256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560" indent="-291304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251" indent="-166690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0916" indent="-111666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871953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448283" y="367410"/>
            <a:ext cx="7467118" cy="29832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>
              <a:lnSpc>
                <a:spcPct val="100000"/>
              </a:lnSpc>
              <a:spcBef>
                <a:spcPts val="24"/>
              </a:spcBef>
              <a:spcAft>
                <a:spcPts val="0"/>
              </a:spcAft>
              <a:buNone/>
              <a:defRPr sz="1900" b="1" i="0" baseline="0">
                <a:solidFill>
                  <a:srgbClr val="4B4B4B"/>
                </a:solidFill>
                <a:latin typeface="Tahoma" pitchFamily="34" charset="0"/>
              </a:defRPr>
            </a:lvl1pPr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5" name="Rectangle 280"/>
          <p:cNvSpPr txBox="1">
            <a:spLocks noChangeArrowheads="1"/>
          </p:cNvSpPr>
          <p:nvPr userDrawn="1"/>
        </p:nvSpPr>
        <p:spPr bwMode="auto">
          <a:xfrm>
            <a:off x="8803158" y="6564952"/>
            <a:ext cx="19924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fld id="{ECF1D000-883C-44DB-93B0-94C62FBCA262}" type="slidenum">
              <a:rPr lang="en-US" smtClean="0">
                <a:solidFill>
                  <a:srgbClr val="FFFFFF"/>
                </a:solidFill>
                <a:latin typeface="Tahoma" pitchFamily="34" charset="0"/>
              </a:rPr>
              <a:pPr/>
              <a:t>‹#›</a:t>
            </a:fld>
            <a:r>
              <a:rPr lang="en-US" dirty="0" smtClean="0">
                <a:solidFill>
                  <a:srgbClr val="FFFFFF"/>
                </a:solidFill>
                <a:latin typeface="Tahoma" pitchFamily="34" charset="0"/>
              </a:rPr>
              <a:t> </a:t>
            </a:r>
            <a:endParaRPr lang="en-US" dirty="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63852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409" indent="-181409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960" indent="-29155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792" indent="-16683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1553" indent="-11176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Green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657087" y="1543487"/>
            <a:ext cx="4258312" cy="1256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409" indent="-181409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960" indent="-29155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792" indent="-16683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1553" indent="-11176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Automatic bulleted text</a:t>
            </a:r>
          </a:p>
          <a:p>
            <a:pPr lvl="1"/>
            <a:r>
              <a:rPr lang="en-US" dirty="0" smtClean="0"/>
              <a:t>Text</a:t>
            </a:r>
          </a:p>
          <a:p>
            <a:pPr lvl="2"/>
            <a:r>
              <a:rPr lang="en-US" dirty="0" smtClean="0"/>
              <a:t>Text</a:t>
            </a:r>
          </a:p>
          <a:p>
            <a:pPr lvl="3"/>
            <a:r>
              <a:rPr lang="en-US" dirty="0" smtClean="0"/>
              <a:t>Text</a:t>
            </a:r>
          </a:p>
          <a:p>
            <a:pPr lvl="4"/>
            <a:r>
              <a:rPr lang="en-US" dirty="0" smtClean="0"/>
              <a:t>Text</a:t>
            </a:r>
          </a:p>
        </p:txBody>
      </p:sp>
      <p:sp>
        <p:nvSpPr>
          <p:cNvPr id="11" name="Text Box 7"/>
          <p:cNvSpPr txBox="1">
            <a:spLocks noChangeArrowheads="1"/>
          </p:cNvSpPr>
          <p:nvPr userDrawn="1"/>
        </p:nvSpPr>
        <p:spPr bwMode="auto">
          <a:xfrm>
            <a:off x="163853" y="6564953"/>
            <a:ext cx="4197007" cy="15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rgbClr val="000000"/>
                </a:solidFill>
                <a:latin typeface="Arial" charset="0"/>
                <a:ea typeface="SimSun" pitchFamily="2" charset="-122"/>
              </a:defRPr>
            </a:lvl9pPr>
          </a:lstStyle>
          <a:p>
            <a:pPr fontAlgn="base">
              <a:lnSpc>
                <a:spcPct val="101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srgbClr val="FFFFFF"/>
                </a:solidFill>
                <a:latin typeface="Tahoma" pitchFamily="32" charset="0"/>
                <a:cs typeface="Tahoma" pitchFamily="32" charset="0"/>
              </a:rPr>
              <a:t>©</a:t>
            </a:r>
            <a:r>
              <a:rPr lang="en-US" sz="1000" dirty="0" smtClean="0">
                <a:solidFill>
                  <a:srgbClr val="FFFFFF"/>
                </a:solidFill>
                <a:latin typeface="Tahoma" pitchFamily="32" charset="0"/>
              </a:rPr>
              <a:t>2012 </a:t>
            </a:r>
            <a:r>
              <a:rPr lang="en-US" sz="1000" dirty="0">
                <a:solidFill>
                  <a:srgbClr val="FFFFFF"/>
                </a:solidFill>
                <a:latin typeface="Tahoma" pitchFamily="32" charset="0"/>
              </a:rPr>
              <a:t>U.S. Education Delivery Institute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160740" y="1146692"/>
            <a:ext cx="8754660" cy="2512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aseline="0">
                <a:latin typeface="Tahoma" pitchFamily="34" charset="0"/>
              </a:defRPr>
            </a:lvl1pPr>
            <a:lvl2pPr marL="181409" indent="-181409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latin typeface="Tahoma" pitchFamily="34" charset="0"/>
              </a:defRPr>
            </a:lvl2pPr>
            <a:lvl3pPr marL="472960" indent="-291551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latin typeface="Tahoma" pitchFamily="34" charset="0"/>
              </a:defRPr>
            </a:lvl3pPr>
            <a:lvl4pPr marL="639792" indent="-166832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latin typeface="Tahoma" pitchFamily="34" charset="0"/>
              </a:defRPr>
            </a:lvl4pPr>
            <a:lvl5pPr marL="751553" indent="-111762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latin typeface="Tahoma" pitchFamily="34" charset="0"/>
              </a:defRPr>
            </a:lvl5pPr>
          </a:lstStyle>
          <a:p>
            <a:pPr lvl="0"/>
            <a:r>
              <a:rPr lang="en-US" dirty="0" smtClean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006010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0D414-9DE3-4A9D-9ABA-7EF5BD3FABEE}" type="datetime1">
              <a:rPr lang="en-US" smtClean="0"/>
              <a:t>8/6/2012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F6B94-44B6-4DF3-BEBA-FBAB7E56F1D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309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9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8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image" Target="../media/image14.png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image" Target="../media/image13.png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image" Target="../media/image12.png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notesSlide" Target="../notesSlides/notesSlide4.xml"/><Relationship Id="rId28" Type="http://schemas.openxmlformats.org/officeDocument/2006/relationships/image" Target="../media/image16.emf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slideLayout" Target="../slideLayouts/slideLayout14.xml"/><Relationship Id="rId27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13" Type="http://schemas.openxmlformats.org/officeDocument/2006/relationships/tags" Target="../tags/tag34.xml"/><Relationship Id="rId3" Type="http://schemas.openxmlformats.org/officeDocument/2006/relationships/tags" Target="../tags/tag24.xml"/><Relationship Id="rId7" Type="http://schemas.openxmlformats.org/officeDocument/2006/relationships/tags" Target="../tags/tag28.xml"/><Relationship Id="rId12" Type="http://schemas.openxmlformats.org/officeDocument/2006/relationships/tags" Target="../tags/tag33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tags" Target="../tags/tag32.xml"/><Relationship Id="rId5" Type="http://schemas.openxmlformats.org/officeDocument/2006/relationships/tags" Target="../tags/tag26.xml"/><Relationship Id="rId15" Type="http://schemas.openxmlformats.org/officeDocument/2006/relationships/notesSlide" Target="../notesSlides/notesSlide13.xml"/><Relationship Id="rId10" Type="http://schemas.openxmlformats.org/officeDocument/2006/relationships/tags" Target="../tags/tag31.xml"/><Relationship Id="rId4" Type="http://schemas.openxmlformats.org/officeDocument/2006/relationships/tags" Target="../tags/tag25.xml"/><Relationship Id="rId9" Type="http://schemas.openxmlformats.org/officeDocument/2006/relationships/tags" Target="../tags/tag30.xml"/><Relationship Id="rId14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mailto:dacinfo@education.ky.gov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mailto:dacinfo@education.ky.gov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dacinfo@education.ky.gov" TargetMode="Externa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dacinfo@education.ky.gov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mailto:dacinfo@education.ky.gov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dacinfo@education.ky.gov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https://copilot.education.ky.gov/_layouts/images/bw_ind_YellowTriangle.gif" TargetMode="External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Relationship Id="rId5" Type="http://schemas.openxmlformats.org/officeDocument/2006/relationships/image" Target="https://copilot.education.ky.gov/_layouts/images/bw_ind_GreenCircle.gif" TargetMode="External"/><Relationship Id="rId4" Type="http://schemas.openxmlformats.org/officeDocument/2006/relationships/image" Target="../media/image3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1" y="2057400"/>
            <a:ext cx="8686800" cy="184785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Unbridled Learning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smtClean="0">
                <a:solidFill>
                  <a:srgbClr val="002060"/>
                </a:solidFill>
              </a:rPr>
              <a:t>Delivery Plans Strategies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7800" y="3702936"/>
            <a:ext cx="2133600" cy="2733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888" y="358588"/>
            <a:ext cx="2343150" cy="1562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800" y="3957917"/>
            <a:ext cx="3800476" cy="2196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7202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1219200" y="2133600"/>
          <a:ext cx="6553200" cy="452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pPr>
              <a:lnSpc>
                <a:spcPts val="3600"/>
              </a:lnSpc>
            </a:pPr>
            <a:r>
              <a:rPr lang="en-US" sz="4000" dirty="0" smtClean="0">
                <a:solidFill>
                  <a:srgbClr val="002060"/>
                </a:solidFill>
              </a:rPr>
              <a:t>Goals -- Student Outcomes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0" y="2286000"/>
            <a:ext cx="1447800" cy="96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sz="2000" b="1" spc="-100" dirty="0" smtClean="0">
                <a:solidFill>
                  <a:srgbClr val="FF0000"/>
                </a:solidFill>
              </a:rPr>
              <a:t>What are we </a:t>
            </a:r>
            <a:br>
              <a:rPr lang="en-US" sz="2000" b="1" spc="-100" dirty="0" smtClean="0">
                <a:solidFill>
                  <a:srgbClr val="FF0000"/>
                </a:solidFill>
              </a:rPr>
            </a:br>
            <a:r>
              <a:rPr lang="en-US" sz="2000" b="1" spc="-100" dirty="0" smtClean="0">
                <a:solidFill>
                  <a:srgbClr val="FF0000"/>
                </a:solidFill>
              </a:rPr>
              <a:t>trying to do?</a:t>
            </a:r>
          </a:p>
          <a:p>
            <a:pPr algn="ctr"/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562600" y="3124200"/>
            <a:ext cx="1538949" cy="1220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200"/>
              </a:lnSpc>
            </a:pPr>
            <a:r>
              <a:rPr lang="en-US" sz="2000" b="1" spc="-100" dirty="0" smtClean="0">
                <a:solidFill>
                  <a:srgbClr val="FF0000"/>
                </a:solidFill>
              </a:rPr>
              <a:t>How are </a:t>
            </a:r>
            <a:br>
              <a:rPr lang="en-US" sz="2000" b="1" spc="-100" dirty="0" smtClean="0">
                <a:solidFill>
                  <a:srgbClr val="FF0000"/>
                </a:solidFill>
              </a:rPr>
            </a:br>
            <a:r>
              <a:rPr lang="en-US" sz="2000" b="1" spc="-100" dirty="0" smtClean="0">
                <a:solidFill>
                  <a:srgbClr val="FF0000"/>
                </a:solidFill>
              </a:rPr>
              <a:t>we trying </a:t>
            </a:r>
            <a:br>
              <a:rPr lang="en-US" sz="2000" b="1" spc="-100" dirty="0" smtClean="0">
                <a:solidFill>
                  <a:srgbClr val="FF0000"/>
                </a:solidFill>
              </a:rPr>
            </a:br>
            <a:r>
              <a:rPr lang="en-US" sz="2000" b="1" spc="-100" dirty="0" smtClean="0">
                <a:solidFill>
                  <a:srgbClr val="FF0000"/>
                </a:solidFill>
              </a:rPr>
              <a:t>to do it?</a:t>
            </a:r>
          </a:p>
          <a:p>
            <a:pPr>
              <a:lnSpc>
                <a:spcPts val="2200"/>
              </a:lnSpc>
            </a:pPr>
            <a:endParaRPr lang="en-US" sz="2000" spc="-100" dirty="0"/>
          </a:p>
        </p:txBody>
      </p:sp>
      <p:sp>
        <p:nvSpPr>
          <p:cNvPr id="6" name="Rectangle 5"/>
          <p:cNvSpPr/>
          <p:nvPr/>
        </p:nvSpPr>
        <p:spPr>
          <a:xfrm>
            <a:off x="7299434" y="5334000"/>
            <a:ext cx="1752600" cy="1224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2200"/>
              </a:lnSpc>
            </a:pPr>
            <a:r>
              <a:rPr lang="en-US" sz="2000" b="1" spc="-100" dirty="0" smtClean="0">
                <a:solidFill>
                  <a:srgbClr val="FF0000"/>
                </a:solidFill>
              </a:rPr>
              <a:t>What are we going  to do if we are not </a:t>
            </a:r>
          </a:p>
          <a:p>
            <a:pPr algn="r">
              <a:lnSpc>
                <a:spcPts val="2200"/>
              </a:lnSpc>
            </a:pPr>
            <a:r>
              <a:rPr lang="en-US" sz="2000" b="1" spc="-100" dirty="0" smtClean="0">
                <a:solidFill>
                  <a:srgbClr val="FF0000"/>
                </a:solidFill>
              </a:rPr>
              <a:t>on track?</a:t>
            </a:r>
          </a:p>
        </p:txBody>
      </p:sp>
      <p:pic>
        <p:nvPicPr>
          <p:cNvPr id="13" name="Picture 12" descr="KDE-symbol-full-color.png"/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99124" y="744656"/>
            <a:ext cx="1347632" cy="14020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52400" y="4419600"/>
            <a:ext cx="1905000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en-US" sz="2000" b="1" spc="-100" dirty="0" smtClean="0">
                <a:solidFill>
                  <a:srgbClr val="FF0000"/>
                </a:solidFill>
              </a:rPr>
              <a:t>At any given </a:t>
            </a:r>
            <a:br>
              <a:rPr lang="en-US" sz="2000" b="1" spc="-100" dirty="0" smtClean="0">
                <a:solidFill>
                  <a:srgbClr val="FF0000"/>
                </a:solidFill>
              </a:rPr>
            </a:br>
            <a:r>
              <a:rPr lang="en-US" sz="2000" b="1" spc="-100" dirty="0" smtClean="0">
                <a:solidFill>
                  <a:srgbClr val="FF0000"/>
                </a:solidFill>
              </a:rPr>
              <a:t>moment, how </a:t>
            </a:r>
            <a:br>
              <a:rPr lang="en-US" sz="2000" b="1" spc="-100" dirty="0" smtClean="0">
                <a:solidFill>
                  <a:srgbClr val="FF0000"/>
                </a:solidFill>
              </a:rPr>
            </a:br>
            <a:r>
              <a:rPr lang="en-US" sz="2000" b="1" spc="-100" dirty="0" smtClean="0">
                <a:solidFill>
                  <a:srgbClr val="FF0000"/>
                </a:solidFill>
              </a:rPr>
              <a:t>do we know we </a:t>
            </a:r>
            <a:br>
              <a:rPr lang="en-US" sz="2000" b="1" spc="-100" dirty="0" smtClean="0">
                <a:solidFill>
                  <a:srgbClr val="FF0000"/>
                </a:solidFill>
              </a:rPr>
            </a:br>
            <a:r>
              <a:rPr lang="en-US" sz="2000" b="1" spc="-100" dirty="0" smtClean="0">
                <a:solidFill>
                  <a:srgbClr val="FF0000"/>
                </a:solidFill>
              </a:rPr>
              <a:t>are on track?</a:t>
            </a:r>
          </a:p>
        </p:txBody>
      </p:sp>
      <p:pic>
        <p:nvPicPr>
          <p:cNvPr id="15" name="Picture 14" descr="AW061510LincolnTrailEl4704.jpg"/>
          <p:cNvPicPr preferRelativeResize="0">
            <a:picLocks/>
          </p:cNvPicPr>
          <p:nvPr/>
        </p:nvPicPr>
        <p:blipFill>
          <a:blip r:embed="rId9" cstate="screen">
            <a:lum brigh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86000" y="990600"/>
            <a:ext cx="1097280" cy="1097280"/>
          </a:xfrm>
          <a:prstGeom prst="rect">
            <a:avLst/>
          </a:prstGeom>
          <a:ln>
            <a:noFill/>
          </a:ln>
          <a:effectLst>
            <a:outerShdw blurRad="292100" dist="139700" dir="54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Up Arrow 18"/>
          <p:cNvSpPr/>
          <p:nvPr/>
        </p:nvSpPr>
        <p:spPr>
          <a:xfrm rot="2220000">
            <a:off x="2238499" y="2072691"/>
            <a:ext cx="365760" cy="5029200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Up Arrow 19"/>
          <p:cNvSpPr/>
          <p:nvPr/>
        </p:nvSpPr>
        <p:spPr>
          <a:xfrm rot="-2220000">
            <a:off x="6387341" y="2071232"/>
            <a:ext cx="365760" cy="5029200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 descr="black ms girl smiling.jpg"/>
          <p:cNvPicPr preferRelativeResize="0">
            <a:picLocks/>
          </p:cNvPicPr>
          <p:nvPr/>
        </p:nvPicPr>
        <p:blipFill>
          <a:blip r:embed="rId10" cstate="screen">
            <a:lum bright="8000" contrast="-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08320" y="990600"/>
            <a:ext cx="1097280" cy="1097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 descr="AW022908DanvilleHS1657.jpg"/>
          <p:cNvPicPr preferRelativeResize="0">
            <a:picLocks/>
          </p:cNvPicPr>
          <p:nvPr/>
        </p:nvPicPr>
        <p:blipFill>
          <a:blip r:embed="rId11" cstate="screen">
            <a:lum brigh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0600" y="990600"/>
            <a:ext cx="1097280" cy="1097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0" descr="AW020410EdmonsonCounty1441.jpg"/>
          <p:cNvPicPr preferRelativeResize="0">
            <a:picLocks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6934200" y="990600"/>
            <a:ext cx="1097280" cy="1097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6676" y="6429376"/>
            <a:ext cx="2133600" cy="365125"/>
          </a:xfrm>
        </p:spPr>
        <p:txBody>
          <a:bodyPr/>
          <a:lstStyle/>
          <a:p>
            <a:pPr algn="l"/>
            <a:fld id="{FF7F6B94-44B6-4DF3-BEBA-FBAB7E56F1DC}" type="slidenum">
              <a:rPr lang="en-US" sz="1400" smtClean="0"/>
              <a:pPr algn="l"/>
              <a:t>2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6705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6AA9985-4B2E-4D56-87EA-1DA2495DA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graphicEl>
                                              <a:dgm id="{36AA9985-4B2E-4D56-87EA-1DA2495DA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graphicEl>
                                              <a:dgm id="{36AA9985-4B2E-4D56-87EA-1DA2495DA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7F6E9A9-410E-418F-ABB6-39CDB9A9AF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graphicEl>
                                              <a:dgm id="{97F6E9A9-410E-418F-ABB6-39CDB9A9AF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graphicEl>
                                              <a:dgm id="{97F6E9A9-410E-418F-ABB6-39CDB9A9AF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graphicEl>
                                              <a:dgm id="{97F6E9A9-410E-418F-ABB6-39CDB9A9AF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1A1F2B1-ABC0-46FD-AF18-850FB14AF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graphicEl>
                                              <a:dgm id="{31A1F2B1-ABC0-46FD-AF18-850FB14AF5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graphicEl>
                                              <a:dgm id="{31A1F2B1-ABC0-46FD-AF18-850FB14AF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graphicEl>
                                              <a:dgm id="{31A1F2B1-ABC0-46FD-AF18-850FB14AF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02E1432-6CBC-4B3D-9D0D-4B83D360A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graphicEl>
                                              <a:dgm id="{702E1432-6CBC-4B3D-9D0D-4B83D360AB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graphicEl>
                                              <a:dgm id="{702E1432-6CBC-4B3D-9D0D-4B83D360A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graphicEl>
                                              <a:dgm id="{702E1432-6CBC-4B3D-9D0D-4B83D360A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One" rev="1"/>
        </p:bldSub>
      </p:bldGraphic>
      <p:bldP spid="4" grpId="0"/>
      <p:bldP spid="5" grpId="0"/>
      <p:bldP spid="6" grpId="0"/>
      <p:bldP spid="7" grpId="0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304800" y="-185916"/>
            <a:ext cx="8610610" cy="2185374"/>
          </a:xfrm>
        </p:spPr>
        <p:txBody>
          <a:bodyPr/>
          <a:lstStyle/>
          <a:p>
            <a:pPr algn="ctr">
              <a:lnSpc>
                <a:spcPts val="3600"/>
              </a:lnSpc>
              <a:spcBef>
                <a:spcPct val="0"/>
              </a:spcBef>
            </a:pPr>
            <a:r>
              <a:rPr lang="en-US" sz="40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The delivery approach produces results by focusing leaders on four fundamental questions</a:t>
            </a:r>
          </a:p>
        </p:txBody>
      </p: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617160" y="1999458"/>
            <a:ext cx="8094342" cy="1475587"/>
            <a:chOff x="381" y="889"/>
            <a:chExt cx="4997" cy="911"/>
          </a:xfrm>
        </p:grpSpPr>
        <p:pic>
          <p:nvPicPr>
            <p:cNvPr id="6" name="Picture 6" descr="iStock_000008400474Medium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81" y="889"/>
              <a:ext cx="4997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7"/>
            <p:cNvSpPr>
              <a:spLocks noChangeArrowheads="1"/>
            </p:cNvSpPr>
            <p:nvPr/>
          </p:nvSpPr>
          <p:spPr bwMode="gray">
            <a:xfrm>
              <a:off x="826" y="1153"/>
              <a:ext cx="4107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defTabSz="906183" eaLnBrk="0" fontAlgn="base" hangingPunct="0">
                <a:spcBef>
                  <a:spcPct val="2000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“delivery”</a:t>
              </a:r>
              <a:r>
                <a:rPr lang="en-US" sz="1600" dirty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600" i="1" dirty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(n.) </a:t>
              </a:r>
              <a:r>
                <a:rPr lang="en-US" sz="1600" dirty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is a systematic process through which system leaders can drive progress and deliver results.</a:t>
              </a:r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gray">
          <a:xfrm>
            <a:off x="806681" y="3716381"/>
            <a:ext cx="7394816" cy="25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2506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 involves asking the following questions consistently and rigorously:</a:t>
            </a:r>
          </a:p>
        </p:txBody>
      </p:sp>
      <p:grpSp>
        <p:nvGrpSpPr>
          <p:cNvPr id="9" name="Group 26"/>
          <p:cNvGrpSpPr>
            <a:grpSpLocks/>
          </p:cNvGrpSpPr>
          <p:nvPr/>
        </p:nvGrpSpPr>
        <p:grpSpPr bwMode="auto">
          <a:xfrm>
            <a:off x="806690" y="4176395"/>
            <a:ext cx="7715301" cy="309371"/>
            <a:chOff x="498" y="2243"/>
            <a:chExt cx="4763" cy="191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gray">
            <a:xfrm>
              <a:off x="498" y="2244"/>
              <a:ext cx="192" cy="19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wrap="none" lIns="93236" tIns="46619" rIns="93236" bIns="46619" anchor="ctr"/>
            <a:lstStyle/>
            <a:p>
              <a:pPr algn="ctr" defTabSz="946031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1</a:t>
              </a:r>
            </a:p>
          </p:txBody>
        </p:sp>
        <p:sp>
          <p:nvSpPr>
            <p:cNvPr id="11" name="Rectangle 19"/>
            <p:cNvSpPr>
              <a:spLocks noChangeArrowheads="1"/>
            </p:cNvSpPr>
            <p:nvPr/>
          </p:nvSpPr>
          <p:spPr bwMode="gray">
            <a:xfrm>
              <a:off x="799" y="2243"/>
              <a:ext cx="4462" cy="1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07298" eaLnBrk="0" fontAlgn="base" hangingPunct="0">
                <a:spcBef>
                  <a:spcPct val="60000"/>
                </a:spcBef>
                <a:spcAft>
                  <a:spcPct val="0"/>
                </a:spcAft>
                <a:buClr>
                  <a:srgbClr val="7F7F7F"/>
                </a:buClr>
                <a:defRPr/>
              </a:pPr>
              <a:r>
                <a:rPr lang="en-US" sz="16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What are we trying to do?</a:t>
              </a:r>
            </a:p>
          </p:txBody>
        </p:sp>
      </p:grpSp>
      <p:grpSp>
        <p:nvGrpSpPr>
          <p:cNvPr id="12" name="Group 25"/>
          <p:cNvGrpSpPr>
            <a:grpSpLocks/>
          </p:cNvGrpSpPr>
          <p:nvPr/>
        </p:nvGrpSpPr>
        <p:grpSpPr bwMode="auto">
          <a:xfrm>
            <a:off x="806690" y="4636393"/>
            <a:ext cx="7715301" cy="310991"/>
            <a:chOff x="498" y="2524"/>
            <a:chExt cx="4763" cy="192"/>
          </a:xfrm>
        </p:grpSpPr>
        <p:sp>
          <p:nvSpPr>
            <p:cNvPr id="13" name="Oval 11"/>
            <p:cNvSpPr>
              <a:spLocks noChangeArrowheads="1"/>
            </p:cNvSpPr>
            <p:nvPr/>
          </p:nvSpPr>
          <p:spPr bwMode="gray">
            <a:xfrm>
              <a:off x="498" y="2526"/>
              <a:ext cx="192" cy="19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wrap="none" lIns="93236" tIns="46619" rIns="93236" bIns="46619" anchor="ctr"/>
            <a:lstStyle/>
            <a:p>
              <a:pPr algn="ctr" defTabSz="946031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</a:t>
              </a:r>
            </a:p>
          </p:txBody>
        </p:sp>
        <p:sp>
          <p:nvSpPr>
            <p:cNvPr id="14" name="Rectangle 20"/>
            <p:cNvSpPr>
              <a:spLocks noChangeArrowheads="1"/>
            </p:cNvSpPr>
            <p:nvPr/>
          </p:nvSpPr>
          <p:spPr bwMode="gray">
            <a:xfrm>
              <a:off x="799" y="2524"/>
              <a:ext cx="4462" cy="1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07298" eaLnBrk="0" fontAlgn="base" hangingPunct="0">
                <a:spcBef>
                  <a:spcPct val="60000"/>
                </a:spcBef>
                <a:spcAft>
                  <a:spcPct val="0"/>
                </a:spcAft>
                <a:buClr>
                  <a:srgbClr val="7F7F7F"/>
                </a:buClr>
                <a:defRPr/>
              </a:pPr>
              <a:r>
                <a:rPr lang="en-US" sz="16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How are we planning to do it?</a:t>
              </a:r>
            </a:p>
          </p:txBody>
        </p:sp>
      </p:grpSp>
      <p:grpSp>
        <p:nvGrpSpPr>
          <p:cNvPr id="15" name="Group 24"/>
          <p:cNvGrpSpPr>
            <a:grpSpLocks/>
          </p:cNvGrpSpPr>
          <p:nvPr/>
        </p:nvGrpSpPr>
        <p:grpSpPr bwMode="auto">
          <a:xfrm>
            <a:off x="806690" y="5096405"/>
            <a:ext cx="7715301" cy="309371"/>
            <a:chOff x="498" y="2806"/>
            <a:chExt cx="4763" cy="191"/>
          </a:xfrm>
        </p:grpSpPr>
        <p:sp>
          <p:nvSpPr>
            <p:cNvPr id="16" name="Oval 12"/>
            <p:cNvSpPr>
              <a:spLocks noChangeArrowheads="1"/>
            </p:cNvSpPr>
            <p:nvPr/>
          </p:nvSpPr>
          <p:spPr bwMode="gray">
            <a:xfrm>
              <a:off x="498" y="2808"/>
              <a:ext cx="192" cy="18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wrap="none" lIns="93236" tIns="46619" rIns="93236" bIns="46619" anchor="ctr"/>
            <a:lstStyle/>
            <a:p>
              <a:pPr algn="ctr" defTabSz="946031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</a:p>
          </p:txBody>
        </p:sp>
        <p:sp>
          <p:nvSpPr>
            <p:cNvPr id="17" name="Rectangle 21"/>
            <p:cNvSpPr>
              <a:spLocks noChangeArrowheads="1"/>
            </p:cNvSpPr>
            <p:nvPr/>
          </p:nvSpPr>
          <p:spPr bwMode="gray">
            <a:xfrm>
              <a:off x="799" y="2806"/>
              <a:ext cx="4462" cy="1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07298" eaLnBrk="0" fontAlgn="base" hangingPunct="0">
                <a:spcBef>
                  <a:spcPct val="60000"/>
                </a:spcBef>
                <a:spcAft>
                  <a:spcPct val="0"/>
                </a:spcAft>
                <a:buClr>
                  <a:srgbClr val="7F7F7F"/>
                </a:buClr>
                <a:defRPr/>
              </a:pPr>
              <a:r>
                <a:rPr lang="en-US" sz="16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At any given moment, how will we know whether we are on track?</a:t>
              </a:r>
            </a:p>
          </p:txBody>
        </p:sp>
      </p:grpSp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806690" y="5558028"/>
            <a:ext cx="7715301" cy="309372"/>
            <a:chOff x="498" y="3089"/>
            <a:chExt cx="4763" cy="191"/>
          </a:xfrm>
        </p:grpSpPr>
        <p:sp>
          <p:nvSpPr>
            <p:cNvPr id="19" name="Oval 13"/>
            <p:cNvSpPr>
              <a:spLocks noChangeArrowheads="1"/>
            </p:cNvSpPr>
            <p:nvPr/>
          </p:nvSpPr>
          <p:spPr bwMode="gray">
            <a:xfrm>
              <a:off x="498" y="3090"/>
              <a:ext cx="192" cy="19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wrap="none" lIns="93236" tIns="46619" rIns="93236" bIns="46619" anchor="ctr"/>
            <a:lstStyle/>
            <a:p>
              <a:pPr algn="ctr" defTabSz="946031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00" b="1" dirty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gray">
            <a:xfrm>
              <a:off x="799" y="3089"/>
              <a:ext cx="4462" cy="1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07298" eaLnBrk="0" fontAlgn="base" hangingPunct="0">
                <a:spcBef>
                  <a:spcPct val="60000"/>
                </a:spcBef>
                <a:spcAft>
                  <a:spcPct val="0"/>
                </a:spcAft>
                <a:buClr>
                  <a:srgbClr val="7F7F7F"/>
                </a:buClr>
                <a:defRPr/>
              </a:pPr>
              <a:r>
                <a:rPr lang="en-US" sz="16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If not, what are we going to do about it?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4498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742778" y="365529"/>
            <a:ext cx="7835727" cy="48167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compatLnSpc="1">
            <a:prstTxWarp prst="textNoShape">
              <a:avLst/>
            </a:prstTxWarp>
          </a:bodyPr>
          <a:lstStyle/>
          <a:p>
            <a:pPr algn="ctr">
              <a:lnSpc>
                <a:spcPts val="3600"/>
              </a:lnSpc>
              <a:spcBef>
                <a:spcPct val="0"/>
              </a:spcBef>
            </a:pPr>
            <a:r>
              <a:rPr lang="en-US" sz="40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Delivery in a nutshell</a:t>
            </a:r>
          </a:p>
        </p:txBody>
      </p:sp>
      <p:sp>
        <p:nvSpPr>
          <p:cNvPr id="8195" name="Freeform 6"/>
          <p:cNvSpPr>
            <a:spLocks/>
          </p:cNvSpPr>
          <p:nvPr>
            <p:custDataLst>
              <p:tags r:id="rId1"/>
            </p:custDataLst>
          </p:nvPr>
        </p:nvSpPr>
        <p:spPr bwMode="gray">
          <a:xfrm>
            <a:off x="796970" y="4939338"/>
            <a:ext cx="94269" cy="251222"/>
          </a:xfrm>
          <a:custGeom>
            <a:avLst/>
            <a:gdLst>
              <a:gd name="T0" fmla="*/ 0 w 1465"/>
              <a:gd name="T1" fmla="*/ 0 h 388"/>
              <a:gd name="T2" fmla="*/ 7526490 w 1465"/>
              <a:gd name="T3" fmla="*/ 0 h 388"/>
              <a:gd name="T4" fmla="*/ 7904163 w 1465"/>
              <a:gd name="T5" fmla="*/ 274320 h 388"/>
              <a:gd name="T6" fmla="*/ 7526490 w 1465"/>
              <a:gd name="T7" fmla="*/ 548640 h 388"/>
              <a:gd name="T8" fmla="*/ 0 w 1465"/>
              <a:gd name="T9" fmla="*/ 548640 h 388"/>
              <a:gd name="T10" fmla="*/ 377673 w 1465"/>
              <a:gd name="T11" fmla="*/ 274320 h 388"/>
              <a:gd name="T12" fmla="*/ 0 w 1465"/>
              <a:gd name="T13" fmla="*/ 0 h 38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65" h="388">
                <a:moveTo>
                  <a:pt x="0" y="0"/>
                </a:moveTo>
                <a:lnTo>
                  <a:pt x="1395" y="0"/>
                </a:lnTo>
                <a:lnTo>
                  <a:pt x="1465" y="194"/>
                </a:lnTo>
                <a:lnTo>
                  <a:pt x="1395" y="388"/>
                </a:lnTo>
                <a:lnTo>
                  <a:pt x="0" y="388"/>
                </a:lnTo>
                <a:lnTo>
                  <a:pt x="70" y="19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cap="flat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wrap="none" lIns="46604" tIns="0" rIns="46604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742778" y="1353076"/>
            <a:ext cx="1445268" cy="660906"/>
            <a:chOff x="516" y="714"/>
            <a:chExt cx="1395" cy="334"/>
          </a:xfrm>
          <a:solidFill>
            <a:schemeClr val="accent2"/>
          </a:solidFill>
        </p:grpSpPr>
        <p:sp>
          <p:nvSpPr>
            <p:cNvPr id="9" name="Freeform 8"/>
            <p:cNvSpPr>
              <a:spLocks/>
            </p:cNvSpPr>
            <p:nvPr/>
          </p:nvSpPr>
          <p:spPr bwMode="gray">
            <a:xfrm>
              <a:off x="516" y="823"/>
              <a:ext cx="91" cy="127"/>
            </a:xfrm>
            <a:custGeom>
              <a:avLst/>
              <a:gdLst>
                <a:gd name="T0" fmla="*/ 0 w 1465"/>
                <a:gd name="T1" fmla="*/ 0 h 388"/>
                <a:gd name="T2" fmla="*/ 1395 w 1465"/>
                <a:gd name="T3" fmla="*/ 0 h 388"/>
                <a:gd name="T4" fmla="*/ 1465 w 1465"/>
                <a:gd name="T5" fmla="*/ 194 h 388"/>
                <a:gd name="T6" fmla="*/ 1395 w 1465"/>
                <a:gd name="T7" fmla="*/ 388 h 388"/>
                <a:gd name="T8" fmla="*/ 0 w 1465"/>
                <a:gd name="T9" fmla="*/ 388 h 388"/>
                <a:gd name="T10" fmla="*/ 0 w 1465"/>
                <a:gd name="T11" fmla="*/ 194 h 388"/>
                <a:gd name="T12" fmla="*/ 0 w 1465"/>
                <a:gd name="T13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5" h="388">
                  <a:moveTo>
                    <a:pt x="0" y="0"/>
                  </a:moveTo>
                  <a:lnTo>
                    <a:pt x="1395" y="0"/>
                  </a:lnTo>
                  <a:lnTo>
                    <a:pt x="1465" y="194"/>
                  </a:lnTo>
                  <a:lnTo>
                    <a:pt x="1395" y="388"/>
                  </a:lnTo>
                  <a:lnTo>
                    <a:pt x="0" y="388"/>
                  </a:lnTo>
                  <a:lnTo>
                    <a:pt x="0" y="19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45720" tIns="0" rIns="45720" bIns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gray">
            <a:xfrm>
              <a:off x="548" y="714"/>
              <a:ext cx="1363" cy="33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45720" tIns="0" rIns="45720" bIns="0" anchor="ctr"/>
            <a:lstStyle/>
            <a:p>
              <a:pPr marL="90618" defTabSz="912653" fontAlgn="base">
                <a:spcBef>
                  <a:spcPct val="0"/>
                </a:spcBef>
                <a:spcAft>
                  <a:spcPct val="0"/>
                </a:spcAft>
                <a:buClr>
                  <a:srgbClr val="225000"/>
                </a:buClr>
                <a:defRPr/>
              </a:pPr>
              <a:r>
                <a:rPr lang="en-US" sz="1400" b="1" dirty="0">
                  <a:solidFill>
                    <a:srgbClr val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Develop a foundation for delivery</a:t>
              </a:r>
            </a:p>
          </p:txBody>
        </p:sp>
      </p:grpSp>
      <p:grpSp>
        <p:nvGrpSpPr>
          <p:cNvPr id="11" name="Group 12"/>
          <p:cNvGrpSpPr>
            <a:grpSpLocks/>
          </p:cNvGrpSpPr>
          <p:nvPr>
            <p:custDataLst>
              <p:tags r:id="rId3"/>
            </p:custDataLst>
          </p:nvPr>
        </p:nvGrpSpPr>
        <p:grpSpPr bwMode="auto">
          <a:xfrm>
            <a:off x="2923093" y="1353076"/>
            <a:ext cx="1445268" cy="660906"/>
            <a:chOff x="516" y="714"/>
            <a:chExt cx="1395" cy="334"/>
          </a:xfrm>
          <a:solidFill>
            <a:schemeClr val="accent2"/>
          </a:solidFill>
        </p:grpSpPr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516" y="823"/>
              <a:ext cx="91" cy="127"/>
            </a:xfrm>
            <a:custGeom>
              <a:avLst/>
              <a:gdLst>
                <a:gd name="T0" fmla="*/ 0 w 1465"/>
                <a:gd name="T1" fmla="*/ 0 h 388"/>
                <a:gd name="T2" fmla="*/ 1395 w 1465"/>
                <a:gd name="T3" fmla="*/ 0 h 388"/>
                <a:gd name="T4" fmla="*/ 1465 w 1465"/>
                <a:gd name="T5" fmla="*/ 194 h 388"/>
                <a:gd name="T6" fmla="*/ 1395 w 1465"/>
                <a:gd name="T7" fmla="*/ 388 h 388"/>
                <a:gd name="T8" fmla="*/ 0 w 1465"/>
                <a:gd name="T9" fmla="*/ 388 h 388"/>
                <a:gd name="T10" fmla="*/ 0 w 1465"/>
                <a:gd name="T11" fmla="*/ 194 h 388"/>
                <a:gd name="T12" fmla="*/ 0 w 1465"/>
                <a:gd name="T13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5" h="388">
                  <a:moveTo>
                    <a:pt x="0" y="0"/>
                  </a:moveTo>
                  <a:lnTo>
                    <a:pt x="1395" y="0"/>
                  </a:lnTo>
                  <a:lnTo>
                    <a:pt x="1465" y="194"/>
                  </a:lnTo>
                  <a:lnTo>
                    <a:pt x="1395" y="388"/>
                  </a:lnTo>
                  <a:lnTo>
                    <a:pt x="0" y="388"/>
                  </a:lnTo>
                  <a:lnTo>
                    <a:pt x="0" y="19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45720" tIns="0" rIns="45720" bIns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gray">
            <a:xfrm>
              <a:off x="548" y="714"/>
              <a:ext cx="1363" cy="33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45720" tIns="0" rIns="45720" bIns="0" anchor="ctr"/>
            <a:lstStyle/>
            <a:p>
              <a:pPr marL="90618" defTabSz="912653" fontAlgn="base">
                <a:spcBef>
                  <a:spcPct val="0"/>
                </a:spcBef>
                <a:spcAft>
                  <a:spcPct val="0"/>
                </a:spcAft>
                <a:buClr>
                  <a:srgbClr val="225000"/>
                </a:buClr>
                <a:defRPr/>
              </a:pPr>
              <a:r>
                <a:rPr lang="en-US" sz="1400" b="1" dirty="0">
                  <a:solidFill>
                    <a:srgbClr val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Understand the delivery challenge</a:t>
              </a:r>
            </a:p>
          </p:txBody>
        </p:sp>
      </p:grpSp>
      <p:grpSp>
        <p:nvGrpSpPr>
          <p:cNvPr id="14" name="Group 15"/>
          <p:cNvGrpSpPr>
            <a:grpSpLocks/>
          </p:cNvGrpSpPr>
          <p:nvPr>
            <p:custDataLst>
              <p:tags r:id="rId4"/>
            </p:custDataLst>
          </p:nvPr>
        </p:nvGrpSpPr>
        <p:grpSpPr bwMode="auto">
          <a:xfrm>
            <a:off x="5130935" y="1353076"/>
            <a:ext cx="1439381" cy="660906"/>
            <a:chOff x="2364" y="714"/>
            <a:chExt cx="1285" cy="334"/>
          </a:xfrm>
          <a:solidFill>
            <a:schemeClr val="accent2"/>
          </a:solidFill>
        </p:grpSpPr>
        <p:sp>
          <p:nvSpPr>
            <p:cNvPr id="15" name="Freeform 16"/>
            <p:cNvSpPr>
              <a:spLocks/>
            </p:cNvSpPr>
            <p:nvPr/>
          </p:nvSpPr>
          <p:spPr bwMode="gray">
            <a:xfrm>
              <a:off x="2364" y="823"/>
              <a:ext cx="84" cy="127"/>
            </a:xfrm>
            <a:custGeom>
              <a:avLst/>
              <a:gdLst>
                <a:gd name="T0" fmla="*/ 0 w 1355"/>
                <a:gd name="T1" fmla="*/ 0 h 388"/>
                <a:gd name="T2" fmla="*/ 1285 w 1355"/>
                <a:gd name="T3" fmla="*/ 0 h 388"/>
                <a:gd name="T4" fmla="*/ 1355 w 1355"/>
                <a:gd name="T5" fmla="*/ 194 h 388"/>
                <a:gd name="T6" fmla="*/ 1285 w 1355"/>
                <a:gd name="T7" fmla="*/ 388 h 388"/>
                <a:gd name="T8" fmla="*/ 0 w 1355"/>
                <a:gd name="T9" fmla="*/ 388 h 388"/>
                <a:gd name="T10" fmla="*/ 70 w 1355"/>
                <a:gd name="T11" fmla="*/ 194 h 388"/>
                <a:gd name="T12" fmla="*/ 0 w 1355"/>
                <a:gd name="T13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5" h="388">
                  <a:moveTo>
                    <a:pt x="0" y="0"/>
                  </a:moveTo>
                  <a:lnTo>
                    <a:pt x="1285" y="0"/>
                  </a:lnTo>
                  <a:lnTo>
                    <a:pt x="1355" y="194"/>
                  </a:lnTo>
                  <a:lnTo>
                    <a:pt x="1285" y="388"/>
                  </a:lnTo>
                  <a:lnTo>
                    <a:pt x="0" y="388"/>
                  </a:lnTo>
                  <a:lnTo>
                    <a:pt x="70" y="19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45720" tIns="0" rIns="45720" bIns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gray">
            <a:xfrm>
              <a:off x="2466" y="714"/>
              <a:ext cx="1183" cy="33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45720" tIns="0" rIns="45720" bIns="0" anchor="ctr"/>
            <a:lstStyle/>
            <a:p>
              <a:pPr defTabSz="912653" fontAlgn="base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225000"/>
                </a:buClr>
                <a:defRPr/>
              </a:pPr>
              <a:r>
                <a:rPr lang="en-US" sz="1400" b="1" dirty="0">
                  <a:solidFill>
                    <a:srgbClr val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Plan for delivery</a:t>
              </a:r>
            </a:p>
          </p:txBody>
        </p:sp>
      </p:grpSp>
      <p:sp>
        <p:nvSpPr>
          <p:cNvPr id="8199" name="Rectangle 18"/>
          <p:cNvSpPr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2821762" y="2147792"/>
            <a:ext cx="1619840" cy="233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312309" lvl="1" indent="-310692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Evaluate past and present performance </a:t>
            </a:r>
          </a:p>
          <a:p>
            <a:pPr marL="312309" lvl="1" indent="-310692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Understand drivers of performance and relevant activities</a:t>
            </a:r>
          </a:p>
          <a:p>
            <a:pPr marL="312309" lvl="1" indent="-310692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endParaRPr lang="en-US" sz="14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marL="312309" lvl="1" indent="-310692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endParaRPr lang="en-US" sz="14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200" name="Rectangle 19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5029605" y="2147782"/>
            <a:ext cx="1619840" cy="1627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Determine your reform strategy</a:t>
            </a:r>
          </a:p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Set targets and establish trajectories</a:t>
            </a:r>
          </a:p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Produce delivery plans</a:t>
            </a:r>
          </a:p>
        </p:txBody>
      </p:sp>
      <p:sp>
        <p:nvSpPr>
          <p:cNvPr id="8201" name="Rectangle 20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7209911" y="2147782"/>
            <a:ext cx="1619840" cy="2287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Establish routines to drive and monitor performance</a:t>
            </a:r>
          </a:p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Solve problems early and rigorously</a:t>
            </a:r>
          </a:p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Sustain and continually build momentum</a:t>
            </a:r>
          </a:p>
        </p:txBody>
      </p:sp>
      <p:grpSp>
        <p:nvGrpSpPr>
          <p:cNvPr id="20" name="Group 21"/>
          <p:cNvGrpSpPr>
            <a:grpSpLocks/>
          </p:cNvGrpSpPr>
          <p:nvPr>
            <p:custDataLst>
              <p:tags r:id="rId8"/>
            </p:custDataLst>
          </p:nvPr>
        </p:nvGrpSpPr>
        <p:grpSpPr bwMode="auto">
          <a:xfrm>
            <a:off x="7311231" y="1353076"/>
            <a:ext cx="1445269" cy="660906"/>
            <a:chOff x="4052" y="714"/>
            <a:chExt cx="1395" cy="334"/>
          </a:xfrm>
          <a:solidFill>
            <a:schemeClr val="accent2"/>
          </a:solidFill>
        </p:grpSpPr>
        <p:sp>
          <p:nvSpPr>
            <p:cNvPr id="21" name="Freeform 22"/>
            <p:cNvSpPr>
              <a:spLocks/>
            </p:cNvSpPr>
            <p:nvPr/>
          </p:nvSpPr>
          <p:spPr bwMode="gray">
            <a:xfrm>
              <a:off x="4052" y="823"/>
              <a:ext cx="91" cy="127"/>
            </a:xfrm>
            <a:custGeom>
              <a:avLst/>
              <a:gdLst>
                <a:gd name="T0" fmla="*/ 0 w 1465"/>
                <a:gd name="T1" fmla="*/ 0 h 388"/>
                <a:gd name="T2" fmla="*/ 1395 w 1465"/>
                <a:gd name="T3" fmla="*/ 0 h 388"/>
                <a:gd name="T4" fmla="*/ 1465 w 1465"/>
                <a:gd name="T5" fmla="*/ 194 h 388"/>
                <a:gd name="T6" fmla="*/ 1395 w 1465"/>
                <a:gd name="T7" fmla="*/ 388 h 388"/>
                <a:gd name="T8" fmla="*/ 0 w 1465"/>
                <a:gd name="T9" fmla="*/ 388 h 388"/>
                <a:gd name="T10" fmla="*/ 70 w 1465"/>
                <a:gd name="T11" fmla="*/ 194 h 388"/>
                <a:gd name="T12" fmla="*/ 0 w 1465"/>
                <a:gd name="T13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5" h="388">
                  <a:moveTo>
                    <a:pt x="0" y="0"/>
                  </a:moveTo>
                  <a:lnTo>
                    <a:pt x="1395" y="0"/>
                  </a:lnTo>
                  <a:lnTo>
                    <a:pt x="1465" y="194"/>
                  </a:lnTo>
                  <a:lnTo>
                    <a:pt x="1395" y="388"/>
                  </a:lnTo>
                  <a:lnTo>
                    <a:pt x="0" y="388"/>
                  </a:lnTo>
                  <a:lnTo>
                    <a:pt x="70" y="19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45720" tIns="0" rIns="45720" bIns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22" name="Rectangle 23"/>
            <p:cNvSpPr>
              <a:spLocks noChangeArrowheads="1"/>
            </p:cNvSpPr>
            <p:nvPr/>
          </p:nvSpPr>
          <p:spPr bwMode="gray">
            <a:xfrm>
              <a:off x="4154" y="714"/>
              <a:ext cx="1293" cy="33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45720" tIns="0" rIns="45720" bIns="0" anchor="ctr"/>
            <a:lstStyle/>
            <a:p>
              <a:pPr defTabSz="912653" fontAlgn="base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225000"/>
                </a:buClr>
                <a:defRPr/>
              </a:pPr>
              <a:r>
                <a:rPr lang="en-US" sz="1400" b="1" dirty="0">
                  <a:solidFill>
                    <a:srgbClr val="FFFFFF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Drive delivery</a:t>
              </a:r>
            </a:p>
          </p:txBody>
        </p:sp>
      </p:grpSp>
      <p:sp>
        <p:nvSpPr>
          <p:cNvPr id="8203" name="Oval 24" descr="Picture2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221928" y="1252063"/>
            <a:ext cx="622019" cy="621982"/>
          </a:xfrm>
          <a:prstGeom prst="ellipse">
            <a:avLst/>
          </a:prstGeom>
          <a:blipFill dpi="0" rotWithShape="1">
            <a:blip r:embed="rId24"/>
            <a:srcRect/>
            <a:stretch>
              <a:fillRect/>
            </a:stretch>
          </a:blip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06" tIns="46604" rIns="93206" bIns="46604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8204" name="Oval 25" descr="Picture3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4613315" y="1252063"/>
            <a:ext cx="622019" cy="621982"/>
          </a:xfrm>
          <a:prstGeom prst="ellipse">
            <a:avLst/>
          </a:prstGeom>
          <a:blipFill dpi="0" rotWithShape="1">
            <a:blip r:embed="rId25"/>
            <a:srcRect/>
            <a:stretch>
              <a:fillRect/>
            </a:stretch>
          </a:blip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06" tIns="46604" rIns="93206" bIns="46604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8205" name="Oval 26" descr="Picture4"/>
          <p:cNvSpPr>
            <a:spLocks noChangeArrowheads="1"/>
          </p:cNvSpPr>
          <p:nvPr>
            <p:custDataLst>
              <p:tags r:id="rId11"/>
            </p:custDataLst>
          </p:nvPr>
        </p:nvSpPr>
        <p:spPr bwMode="gray">
          <a:xfrm rot="10800000" flipV="1">
            <a:off x="6793619" y="1252063"/>
            <a:ext cx="622019" cy="621982"/>
          </a:xfrm>
          <a:prstGeom prst="ellipse">
            <a:avLst/>
          </a:prstGeom>
          <a:blipFill dpi="0" rotWithShape="1">
            <a:blip r:embed="rId26"/>
            <a:srcRect/>
            <a:stretch>
              <a:fillRect/>
            </a:stretch>
          </a:blip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06" tIns="46604" rIns="93206" bIns="46604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8206" name="Oval 27" descr="Picture1"/>
          <p:cNvSpPr>
            <a:spLocks noChangeArrowheads="1"/>
          </p:cNvSpPr>
          <p:nvPr>
            <p:custDataLst>
              <p:tags r:id="rId12"/>
            </p:custDataLst>
          </p:nvPr>
        </p:nvSpPr>
        <p:spPr bwMode="gray">
          <a:xfrm>
            <a:off x="2400603" y="1252063"/>
            <a:ext cx="622019" cy="621982"/>
          </a:xfrm>
          <a:prstGeom prst="ellipse">
            <a:avLst/>
          </a:prstGeom>
          <a:blipFill dpi="0" rotWithShape="1">
            <a:blip r:embed="rId27"/>
            <a:srcRect/>
            <a:stretch>
              <a:fillRect/>
            </a:stretch>
          </a:blip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06" tIns="46604" rIns="93206" bIns="46604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8207" name="Rectangle 28"/>
          <p:cNvSpPr>
            <a:spLocks noChangeArrowheads="1"/>
          </p:cNvSpPr>
          <p:nvPr>
            <p:custDataLst>
              <p:tags r:id="rId13"/>
            </p:custDataLst>
          </p:nvPr>
        </p:nvSpPr>
        <p:spPr bwMode="gray">
          <a:xfrm>
            <a:off x="641457" y="2147792"/>
            <a:ext cx="1619840" cy="233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Define your aspiration</a:t>
            </a:r>
          </a:p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Review the current state of delivery</a:t>
            </a:r>
          </a:p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Build the delivery unit</a:t>
            </a:r>
          </a:p>
          <a:p>
            <a:pPr marL="241110" lvl="1" indent="-239490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  <a:buSzPct val="100000"/>
              <a:buFontTx/>
              <a:buAutoNum type="alphaUcPeriod"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Establish a “guiding coalition”</a:t>
            </a:r>
          </a:p>
        </p:txBody>
      </p:sp>
      <p:sp>
        <p:nvSpPr>
          <p:cNvPr id="28" name="Oval 29"/>
          <p:cNvSpPr>
            <a:spLocks noChangeArrowheads="1"/>
          </p:cNvSpPr>
          <p:nvPr>
            <p:custDataLst>
              <p:tags r:id="rId14"/>
            </p:custDataLst>
          </p:nvPr>
        </p:nvSpPr>
        <p:spPr bwMode="gray">
          <a:xfrm>
            <a:off x="2316380" y="1169456"/>
            <a:ext cx="280233" cy="28021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lIns="93206" tIns="46604" rIns="93206" bIns="46604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</a:p>
        </p:txBody>
      </p:sp>
      <p:sp>
        <p:nvSpPr>
          <p:cNvPr id="29" name="Oval 30"/>
          <p:cNvSpPr>
            <a:spLocks noChangeArrowheads="1"/>
          </p:cNvSpPr>
          <p:nvPr>
            <p:custDataLst>
              <p:tags r:id="rId15"/>
            </p:custDataLst>
          </p:nvPr>
        </p:nvSpPr>
        <p:spPr bwMode="gray">
          <a:xfrm>
            <a:off x="4509644" y="1169456"/>
            <a:ext cx="280233" cy="28021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lIns="93206" tIns="46604" rIns="93206" bIns="46604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30" name="Oval 31"/>
          <p:cNvSpPr>
            <a:spLocks noChangeArrowheads="1"/>
          </p:cNvSpPr>
          <p:nvPr>
            <p:custDataLst>
              <p:tags r:id="rId16"/>
            </p:custDataLst>
          </p:nvPr>
        </p:nvSpPr>
        <p:spPr bwMode="gray">
          <a:xfrm>
            <a:off x="6670503" y="1169456"/>
            <a:ext cx="280233" cy="28021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lIns="93206" tIns="46604" rIns="93206" bIns="46604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31" name="Oval 32"/>
          <p:cNvSpPr>
            <a:spLocks noChangeArrowheads="1"/>
          </p:cNvSpPr>
          <p:nvPr>
            <p:custDataLst>
              <p:tags r:id="rId17"/>
            </p:custDataLst>
          </p:nvPr>
        </p:nvSpPr>
        <p:spPr bwMode="gray">
          <a:xfrm>
            <a:off x="155514" y="1169456"/>
            <a:ext cx="280233" cy="28021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lIns="93206" tIns="46604" rIns="93206" bIns="46604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</a:p>
        </p:txBody>
      </p:sp>
      <p:grpSp>
        <p:nvGrpSpPr>
          <p:cNvPr id="32" name="Group 33"/>
          <p:cNvGrpSpPr>
            <a:grpSpLocks/>
          </p:cNvGrpSpPr>
          <p:nvPr>
            <p:custDataLst>
              <p:tags r:id="rId18"/>
            </p:custDataLst>
          </p:nvPr>
        </p:nvGrpSpPr>
        <p:grpSpPr bwMode="auto">
          <a:xfrm>
            <a:off x="485228" y="4795234"/>
            <a:ext cx="8344529" cy="550065"/>
            <a:chOff x="1240" y="1968"/>
            <a:chExt cx="960" cy="960"/>
          </a:xfrm>
          <a:solidFill>
            <a:schemeClr val="accent2"/>
          </a:solidFill>
        </p:grpSpPr>
        <p:sp>
          <p:nvSpPr>
            <p:cNvPr id="33" name="Rectangle 34"/>
            <p:cNvSpPr>
              <a:spLocks noChangeArrowheads="1"/>
            </p:cNvSpPr>
            <p:nvPr/>
          </p:nvSpPr>
          <p:spPr bwMode="gray">
            <a:xfrm>
              <a:off x="1240" y="1968"/>
              <a:ext cx="960" cy="96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34" name="Rectangle 35"/>
            <p:cNvSpPr>
              <a:spLocks noChangeArrowheads="1"/>
            </p:cNvSpPr>
            <p:nvPr/>
          </p:nvSpPr>
          <p:spPr bwMode="gray">
            <a:xfrm>
              <a:off x="1240" y="1968"/>
              <a:ext cx="960" cy="96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63500" tIns="63500" rIns="63500" bIns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sp>
        <p:nvSpPr>
          <p:cNvPr id="8213" name="Rectangle 36"/>
          <p:cNvSpPr>
            <a:spLocks noChangeArrowheads="1"/>
          </p:cNvSpPr>
          <p:nvPr/>
        </p:nvSpPr>
        <p:spPr bwMode="gray">
          <a:xfrm>
            <a:off x="975144" y="4928889"/>
            <a:ext cx="7485283" cy="32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344673" indent="-288036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Create an irreversible delivery culture</a:t>
            </a:r>
          </a:p>
          <a:p>
            <a:pPr marL="344673" indent="-288036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</a:pPr>
            <a:endParaRPr lang="en-US" sz="400" b="1" dirty="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214" name="Oval 37" descr="Picture5"/>
          <p:cNvSpPr>
            <a:spLocks noChangeArrowheads="1"/>
          </p:cNvSpPr>
          <p:nvPr>
            <p:custDataLst>
              <p:tags r:id="rId19"/>
            </p:custDataLst>
          </p:nvPr>
        </p:nvSpPr>
        <p:spPr bwMode="gray">
          <a:xfrm>
            <a:off x="221928" y="4638949"/>
            <a:ext cx="622019" cy="621982"/>
          </a:xfrm>
          <a:prstGeom prst="ellipse">
            <a:avLst/>
          </a:prstGeom>
          <a:blipFill dpi="0" rotWithShape="1">
            <a:blip r:embed="rId28">
              <a:grayscl/>
            </a:blip>
            <a:srcRect/>
            <a:stretch>
              <a:fillRect/>
            </a:stretch>
          </a:blip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06" tIns="46604" rIns="93206" bIns="46604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37" name="Oval 38"/>
          <p:cNvSpPr>
            <a:spLocks noChangeArrowheads="1"/>
          </p:cNvSpPr>
          <p:nvPr>
            <p:custDataLst>
              <p:tags r:id="rId20"/>
            </p:custDataLst>
          </p:nvPr>
        </p:nvSpPr>
        <p:spPr bwMode="gray">
          <a:xfrm>
            <a:off x="155514" y="4512610"/>
            <a:ext cx="280233" cy="28021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lIns="93206" tIns="46604" rIns="93206" bIns="46604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8216" name="Rectangle 45"/>
          <p:cNvSpPr>
            <a:spLocks noChangeArrowheads="1"/>
          </p:cNvSpPr>
          <p:nvPr>
            <p:custDataLst>
              <p:tags r:id="rId21"/>
            </p:custDataLst>
          </p:nvPr>
        </p:nvSpPr>
        <p:spPr bwMode="gray">
          <a:xfrm>
            <a:off x="975144" y="5348398"/>
            <a:ext cx="7485283" cy="822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344673" indent="-288036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</a:pPr>
            <a:endParaRPr lang="en-US" sz="4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marL="344673" indent="-288036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</a:pPr>
            <a:r>
              <a:rPr lang="en-US" sz="1400" dirty="0">
                <a:solidFill>
                  <a:srgbClr val="225000"/>
                </a:solidFill>
                <a:latin typeface="Tahoma" pitchFamily="34" charset="0"/>
                <a:cs typeface="Tahoma" pitchFamily="34" charset="0"/>
              </a:rPr>
              <a:t>A.</a:t>
            </a: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Build system capacity all the time</a:t>
            </a:r>
          </a:p>
          <a:p>
            <a:pPr marL="344673" indent="-288036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</a:pPr>
            <a:r>
              <a:rPr lang="en-US" sz="1400" dirty="0">
                <a:solidFill>
                  <a:srgbClr val="225000"/>
                </a:solidFill>
                <a:latin typeface="Tahoma" pitchFamily="34" charset="0"/>
                <a:cs typeface="Tahoma" pitchFamily="34" charset="0"/>
              </a:rPr>
              <a:t>B.</a:t>
            </a: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Communicate the delivery message</a:t>
            </a:r>
          </a:p>
          <a:p>
            <a:pPr marL="344673" indent="-288036" defTabSz="912653" fontAlgn="base">
              <a:spcBef>
                <a:spcPct val="0"/>
              </a:spcBef>
              <a:spcAft>
                <a:spcPct val="20000"/>
              </a:spcAft>
              <a:buClr>
                <a:srgbClr val="225000"/>
              </a:buClr>
            </a:pPr>
            <a:r>
              <a:rPr lang="en-US" sz="1400" dirty="0">
                <a:solidFill>
                  <a:srgbClr val="225000"/>
                </a:solidFill>
                <a:latin typeface="Tahoma" pitchFamily="34" charset="0"/>
                <a:cs typeface="Tahoma" pitchFamily="34" charset="0"/>
              </a:rPr>
              <a:t>C.</a:t>
            </a:r>
            <a:r>
              <a:rPr lang="en-US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Unleash the “alchemy of relationships”</a:t>
            </a:r>
          </a:p>
        </p:txBody>
      </p:sp>
      <p:sp>
        <p:nvSpPr>
          <p:cNvPr id="36" name="Rectangle 35"/>
          <p:cNvSpPr/>
          <p:nvPr/>
        </p:nvSpPr>
        <p:spPr bwMode="auto">
          <a:xfrm>
            <a:off x="639996" y="2147782"/>
            <a:ext cx="1783444" cy="2287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3206" tIns="46604" rIns="93206" bIns="46604" numCol="1" rtlCol="0" anchor="ctr" anchorCtr="0" compatLnSpc="1">
            <a:prstTxWarp prst="textNoShape">
              <a:avLst/>
            </a:prstTxWarp>
          </a:bodyPr>
          <a:lstStyle/>
          <a:p>
            <a:pPr algn="ctr" defTabSz="4660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Helps agency become clear on what it is trying to do for its students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2726192" y="2147782"/>
            <a:ext cx="1783444" cy="2287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3206" tIns="46604" rIns="93206" bIns="46604" numCol="1" rtlCol="0" anchor="ctr" anchorCtr="0" compatLnSpc="1">
            <a:prstTxWarp prst="textNoShape">
              <a:avLst/>
            </a:prstTxWarp>
          </a:bodyPr>
          <a:lstStyle/>
          <a:p>
            <a:pPr algn="ctr" defTabSz="4660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Helps agency understand where students are today and why</a:t>
            </a:r>
          </a:p>
        </p:txBody>
      </p:sp>
      <p:sp>
        <p:nvSpPr>
          <p:cNvPr id="39" name="Rectangle 38"/>
          <p:cNvSpPr/>
          <p:nvPr/>
        </p:nvSpPr>
        <p:spPr bwMode="auto">
          <a:xfrm>
            <a:off x="4963546" y="2147782"/>
            <a:ext cx="1783444" cy="2287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3206" tIns="46604" rIns="93206" bIns="46604" numCol="1" rtlCol="0" anchor="ctr" anchorCtr="0" compatLnSpc="1">
            <a:prstTxWarp prst="textNoShape">
              <a:avLst/>
            </a:prstTxWarp>
          </a:bodyPr>
          <a:lstStyle/>
          <a:p>
            <a:pPr algn="ctr" defTabSz="4660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Helps agency explicitly connect its work to goals for students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7104630" y="2147782"/>
            <a:ext cx="1783444" cy="2287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3206" tIns="46604" rIns="93206" bIns="46604" numCol="1" rtlCol="0" anchor="ctr" anchorCtr="0" compatLnSpc="1">
            <a:prstTxWarp prst="textNoShape">
              <a:avLst/>
            </a:prstTxWarp>
          </a:bodyPr>
          <a:lstStyle/>
          <a:p>
            <a:pPr algn="ctr" defTabSz="4660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Helps agency remain focused on its priorities</a:t>
            </a:r>
          </a:p>
        </p:txBody>
      </p:sp>
      <p:sp>
        <p:nvSpPr>
          <p:cNvPr id="3" name="Rectangle 2"/>
          <p:cNvSpPr/>
          <p:nvPr/>
        </p:nvSpPr>
        <p:spPr bwMode="auto">
          <a:xfrm>
            <a:off x="532938" y="5414304"/>
            <a:ext cx="7927499" cy="8565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3206" tIns="46604" rIns="93206" bIns="46604" numCol="1" rtlCol="0" anchor="ctr" anchorCtr="0" compatLnSpc="1">
            <a:prstTxWarp prst="textNoShape">
              <a:avLst/>
            </a:prstTxWarp>
          </a:bodyPr>
          <a:lstStyle/>
          <a:p>
            <a:pPr algn="ctr" defTabSz="4660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Helps stakeholders inside and outside of the agency understand the work underway and how they connect to it</a:t>
            </a:r>
          </a:p>
        </p:txBody>
      </p:sp>
    </p:spTree>
    <p:extLst>
      <p:ext uri="{BB962C8B-B14F-4D97-AF65-F5344CB8AC3E}">
        <p14:creationId xmlns:p14="http://schemas.microsoft.com/office/powerpoint/2010/main" val="89997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40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 bwMode="auto">
          <a:xfrm>
            <a:off x="5588477" y="2109478"/>
            <a:ext cx="1513837" cy="3343154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392" tIns="45696" rIns="91392" bIns="45696" numCol="1" rtlCol="0" anchor="t" anchorCtr="0" compatLnSpc="1">
            <a:prstTxWarp prst="textNoShape">
              <a:avLst/>
            </a:prstTxWarp>
          </a:bodyPr>
          <a:lstStyle/>
          <a:p>
            <a:pPr defTabSz="4660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673213" y="2096833"/>
            <a:ext cx="1513837" cy="3343154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392" tIns="45696" rIns="91392" bIns="45696" numCol="1" rtlCol="0" anchor="t" anchorCtr="0" compatLnSpc="1">
            <a:prstTxWarp prst="textNoShape">
              <a:avLst/>
            </a:prstTxWarp>
          </a:bodyPr>
          <a:lstStyle/>
          <a:p>
            <a:pPr defTabSz="4660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381000" y="152400"/>
            <a:ext cx="8534410" cy="1905000"/>
          </a:xfrm>
        </p:spPr>
        <p:txBody>
          <a:bodyPr anchor="t" anchorCtr="0"/>
          <a:lstStyle/>
          <a:p>
            <a:r>
              <a:rPr lang="en-US" sz="40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We believe that a committed leadership team using these tools will achieve significant results for </a:t>
            </a:r>
            <a:r>
              <a:rPr lang="en-US" sz="400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students.</a:t>
            </a:r>
            <a:endParaRPr lang="en-US" sz="40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572859" y="2017821"/>
            <a:ext cx="5464880" cy="4495800"/>
            <a:chOff x="1251173" y="1695450"/>
            <a:chExt cx="5355772" cy="4406300"/>
          </a:xfrm>
        </p:grpSpPr>
        <p:sp>
          <p:nvSpPr>
            <p:cNvPr id="22" name="TextBox 21"/>
            <p:cNvSpPr txBox="1"/>
            <p:nvPr/>
          </p:nvSpPr>
          <p:spPr>
            <a:xfrm>
              <a:off x="1251173" y="5470808"/>
              <a:ext cx="5355772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i="1" dirty="0">
                  <a:solidFill>
                    <a:srgbClr val="225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Results for </a:t>
              </a:r>
              <a:r>
                <a:rPr lang="en-US" sz="3600" b="1" i="1" dirty="0" smtClean="0">
                  <a:solidFill>
                    <a:srgbClr val="225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Students</a:t>
              </a:r>
              <a:endParaRPr lang="en-US" sz="3600" b="1" i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1288162" y="1695450"/>
              <a:ext cx="5304205" cy="3808835"/>
              <a:chOff x="1288162" y="1695450"/>
              <a:chExt cx="5304205" cy="3808835"/>
            </a:xfrm>
          </p:grpSpPr>
          <p:sp>
            <p:nvSpPr>
              <p:cNvPr id="7" name="Rectangle 6"/>
              <p:cNvSpPr/>
              <p:nvPr/>
            </p:nvSpPr>
            <p:spPr bwMode="auto">
              <a:xfrm>
                <a:off x="3187253" y="1695450"/>
                <a:ext cx="1483613" cy="3276600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66031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en-US" sz="1200" dirty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8" name="Content Placeholder 3"/>
              <p:cNvSpPr txBox="1">
                <a:spLocks/>
              </p:cNvSpPr>
              <p:nvPr/>
            </p:nvSpPr>
            <p:spPr>
              <a:xfrm>
                <a:off x="1288162" y="1758437"/>
                <a:ext cx="1483613" cy="1768233"/>
              </a:xfrm>
              <a:prstGeom prst="rect">
                <a:avLst/>
              </a:prstGeom>
            </p:spPr>
            <p:txBody>
              <a:bodyPr wrap="square" lIns="64008" tIns="64008" rIns="64008" bIns="0" anchor="t" anchorCtr="0">
                <a:noAutofit/>
              </a:bodyPr>
              <a:lstStyle>
                <a:lvl1pPr marL="0" indent="0" algn="l" rtl="0" fontAlgn="base">
                  <a:spcBef>
                    <a:spcPct val="20000"/>
                  </a:spcBef>
                  <a:spcAft>
                    <a:spcPct val="0"/>
                  </a:spcAft>
                  <a:buNone/>
                  <a:defRPr sz="1600" baseline="0">
                    <a:solidFill>
                      <a:schemeClr val="tx1"/>
                    </a:solidFill>
                    <a:latin typeface="Tahoma" pitchFamily="34" charset="0"/>
                    <a:ea typeface="+mn-ea"/>
                    <a:cs typeface="+mn-cs"/>
                  </a:defRPr>
                </a:lvl1pPr>
                <a:lvl2pPr marL="174207" indent="-174207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5000"/>
                  <a:buFont typeface="Tahoma" pitchFamily="34" charset="0"/>
                  <a:buChar char="▪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2pPr>
                <a:lvl3pPr marL="454183" indent="-27997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0000"/>
                  <a:buFont typeface="Tahoma" pitchFamily="34" charset="0"/>
                  <a:buChar char="–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3pPr>
                <a:lvl4pPr marL="614391" indent="-160209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0000"/>
                  <a:buFont typeface="Tahoma" pitchFamily="34" charset="0"/>
                  <a:buChar char="▫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4pPr>
                <a:lvl5pPr marL="721715" indent="-107324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89000"/>
                  <a:buFont typeface="Tahoma" pitchFamily="34" charset="0"/>
                  <a:buChar char="-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5pPr>
                <a:lvl6pPr marL="2464046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6pPr>
                <a:lvl7pPr marL="2912055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7pPr>
                <a:lvl8pPr marL="3360064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8pPr>
                <a:lvl9pPr marL="3808072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en-US" sz="1800" b="1" dirty="0">
                    <a:solidFill>
                      <a:srgbClr val="FFFFFF"/>
                    </a:solidFill>
                    <a:ea typeface="Tahoma" pitchFamily="34" charset="0"/>
                    <a:cs typeface="Tahoma" pitchFamily="34" charset="0"/>
                  </a:rPr>
                  <a:t>Bold, committed leadership </a:t>
                </a:r>
                <a:r>
                  <a:rPr lang="en-US" sz="1800" dirty="0">
                    <a:solidFill>
                      <a:srgbClr val="FFFFFF"/>
                    </a:solidFill>
                    <a:ea typeface="Tahoma" pitchFamily="34" charset="0"/>
                    <a:cs typeface="Tahoma" pitchFamily="34" charset="0"/>
                  </a:rPr>
                  <a:t>with strong aspirations</a:t>
                </a:r>
              </a:p>
            </p:txBody>
          </p:sp>
          <p:sp>
            <p:nvSpPr>
              <p:cNvPr id="9" name="Content Placeholder 3"/>
              <p:cNvSpPr txBox="1">
                <a:spLocks/>
              </p:cNvSpPr>
              <p:nvPr/>
            </p:nvSpPr>
            <p:spPr>
              <a:xfrm>
                <a:off x="3187252" y="1768669"/>
                <a:ext cx="1483613" cy="1946082"/>
              </a:xfrm>
              <a:prstGeom prst="rect">
                <a:avLst/>
              </a:prstGeom>
            </p:spPr>
            <p:txBody>
              <a:bodyPr wrap="square" lIns="64008" tIns="64008" rIns="64008" bIns="0" anchor="t" anchorCtr="0">
                <a:noAutofit/>
              </a:bodyPr>
              <a:lstStyle>
                <a:lvl1pPr marL="0" indent="0" algn="l" rtl="0" fontAlgn="base">
                  <a:spcBef>
                    <a:spcPct val="20000"/>
                  </a:spcBef>
                  <a:spcAft>
                    <a:spcPct val="0"/>
                  </a:spcAft>
                  <a:buNone/>
                  <a:defRPr sz="1600" baseline="0">
                    <a:solidFill>
                      <a:schemeClr val="tx1"/>
                    </a:solidFill>
                    <a:latin typeface="Tahoma" pitchFamily="34" charset="0"/>
                    <a:ea typeface="+mn-ea"/>
                    <a:cs typeface="+mn-cs"/>
                  </a:defRPr>
                </a:lvl1pPr>
                <a:lvl2pPr marL="174207" indent="-174207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5000"/>
                  <a:buFont typeface="Tahoma" pitchFamily="34" charset="0"/>
                  <a:buChar char="▪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2pPr>
                <a:lvl3pPr marL="454183" indent="-27997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0000"/>
                  <a:buFont typeface="Tahoma" pitchFamily="34" charset="0"/>
                  <a:buChar char="–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3pPr>
                <a:lvl4pPr marL="614391" indent="-160209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0000"/>
                  <a:buFont typeface="Tahoma" pitchFamily="34" charset="0"/>
                  <a:buChar char="▫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4pPr>
                <a:lvl5pPr marL="721715" indent="-107324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89000"/>
                  <a:buFont typeface="Tahoma" pitchFamily="34" charset="0"/>
                  <a:buChar char="-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5pPr>
                <a:lvl6pPr marL="2464046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6pPr>
                <a:lvl7pPr marL="2912055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7pPr>
                <a:lvl8pPr marL="3360064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8pPr>
                <a:lvl9pPr marL="3808072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en-US" sz="1800" dirty="0">
                    <a:solidFill>
                      <a:srgbClr val="FFFFFF"/>
                    </a:solidFill>
                    <a:ea typeface="Tahoma" pitchFamily="34" charset="0"/>
                    <a:cs typeface="Tahoma" pitchFamily="34" charset="0"/>
                  </a:rPr>
                  <a:t>Relentless pursuit of answers to </a:t>
                </a:r>
                <a:r>
                  <a:rPr lang="en-US" sz="1800" b="1" dirty="0" smtClean="0">
                    <a:solidFill>
                      <a:srgbClr val="FFFFFF"/>
                    </a:solidFill>
                    <a:ea typeface="Tahoma" pitchFamily="34" charset="0"/>
                    <a:cs typeface="Tahoma" pitchFamily="34" charset="0"/>
                  </a:rPr>
                  <a:t>four questions </a:t>
                </a:r>
                <a:r>
                  <a:rPr lang="en-US" sz="1800" dirty="0">
                    <a:solidFill>
                      <a:srgbClr val="FFFFFF"/>
                    </a:solidFill>
                    <a:ea typeface="Tahoma" pitchFamily="34" charset="0"/>
                    <a:cs typeface="Tahoma" pitchFamily="34" charset="0"/>
                  </a:rPr>
                  <a:t>by a small group within the agency</a:t>
                </a:r>
              </a:p>
            </p:txBody>
          </p:sp>
          <p:sp>
            <p:nvSpPr>
              <p:cNvPr id="11" name="Plus 10"/>
              <p:cNvSpPr/>
              <p:nvPr/>
            </p:nvSpPr>
            <p:spPr bwMode="auto">
              <a:xfrm>
                <a:off x="2661285" y="3852039"/>
                <a:ext cx="787882" cy="766368"/>
              </a:xfrm>
              <a:prstGeom prst="mathPlus">
                <a:avLst/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66031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7" name="Plus 16"/>
              <p:cNvSpPr/>
              <p:nvPr/>
            </p:nvSpPr>
            <p:spPr bwMode="auto">
              <a:xfrm>
                <a:off x="4574441" y="3852039"/>
                <a:ext cx="787882" cy="766368"/>
              </a:xfrm>
              <a:prstGeom prst="mathPlus">
                <a:avLst/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66031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8" name="Content Placeholder 3"/>
              <p:cNvSpPr txBox="1">
                <a:spLocks/>
              </p:cNvSpPr>
              <p:nvPr/>
            </p:nvSpPr>
            <p:spPr>
              <a:xfrm>
                <a:off x="5174580" y="1778901"/>
                <a:ext cx="1417787" cy="1935849"/>
              </a:xfrm>
              <a:prstGeom prst="rect">
                <a:avLst/>
              </a:prstGeom>
            </p:spPr>
            <p:txBody>
              <a:bodyPr wrap="square" lIns="64008" tIns="64008" rIns="64008" bIns="0" anchor="t" anchorCtr="0">
                <a:noAutofit/>
              </a:bodyPr>
              <a:lstStyle>
                <a:lvl1pPr marL="0" indent="0" algn="l" rtl="0" fontAlgn="base">
                  <a:spcBef>
                    <a:spcPct val="20000"/>
                  </a:spcBef>
                  <a:spcAft>
                    <a:spcPct val="0"/>
                  </a:spcAft>
                  <a:buNone/>
                  <a:defRPr sz="1600" baseline="0">
                    <a:solidFill>
                      <a:schemeClr val="tx1"/>
                    </a:solidFill>
                    <a:latin typeface="Tahoma" pitchFamily="34" charset="0"/>
                    <a:ea typeface="+mn-ea"/>
                    <a:cs typeface="+mn-cs"/>
                  </a:defRPr>
                </a:lvl1pPr>
                <a:lvl2pPr marL="174207" indent="-174207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5000"/>
                  <a:buFont typeface="Tahoma" pitchFamily="34" charset="0"/>
                  <a:buChar char="▪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2pPr>
                <a:lvl3pPr marL="454183" indent="-279976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0000"/>
                  <a:buFont typeface="Tahoma" pitchFamily="34" charset="0"/>
                  <a:buChar char="–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3pPr>
                <a:lvl4pPr marL="614391" indent="-160209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120000"/>
                  <a:buFont typeface="Tahoma" pitchFamily="34" charset="0"/>
                  <a:buChar char="▫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4pPr>
                <a:lvl5pPr marL="721715" indent="-107324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225000"/>
                  </a:buClr>
                  <a:buSzPct val="89000"/>
                  <a:buFont typeface="Tahoma" pitchFamily="34" charset="0"/>
                  <a:buChar char="-"/>
                  <a:defRPr sz="1600" baseline="0">
                    <a:solidFill>
                      <a:schemeClr val="tx1"/>
                    </a:solidFill>
                    <a:latin typeface="Tahoma" pitchFamily="34" charset="0"/>
                    <a:cs typeface="+mn-cs"/>
                  </a:defRPr>
                </a:lvl5pPr>
                <a:lvl6pPr marL="2464046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6pPr>
                <a:lvl7pPr marL="2912055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7pPr>
                <a:lvl8pPr marL="3360064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8pPr>
                <a:lvl9pPr marL="3808072" indent="-224004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cs typeface="+mn-cs"/>
                  </a:defRPr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en-US" sz="1800" dirty="0">
                    <a:solidFill>
                      <a:srgbClr val="FFFFFF"/>
                    </a:solidFill>
                    <a:ea typeface="Tahoma" pitchFamily="34" charset="0"/>
                    <a:cs typeface="Tahoma" pitchFamily="34" charset="0"/>
                  </a:rPr>
                  <a:t>Rigorous and consistent application of </a:t>
                </a:r>
                <a:r>
                  <a:rPr lang="en-US" sz="1800" b="1" dirty="0">
                    <a:solidFill>
                      <a:srgbClr val="FFFFFF"/>
                    </a:solidFill>
                    <a:ea typeface="Tahoma" pitchFamily="34" charset="0"/>
                    <a:cs typeface="Tahoma" pitchFamily="34" charset="0"/>
                  </a:rPr>
                  <a:t>15 elements </a:t>
                </a:r>
                <a:r>
                  <a:rPr lang="en-US" sz="1800" dirty="0">
                    <a:solidFill>
                      <a:srgbClr val="FFFFFF"/>
                    </a:solidFill>
                    <a:ea typeface="Tahoma" pitchFamily="34" charset="0"/>
                    <a:cs typeface="Tahoma" pitchFamily="34" charset="0"/>
                  </a:rPr>
                  <a:t>across the agency</a:t>
                </a:r>
              </a:p>
            </p:txBody>
          </p:sp>
          <p:sp>
            <p:nvSpPr>
              <p:cNvPr id="20" name="Isosceles Triangle 19"/>
              <p:cNvSpPr/>
              <p:nvPr/>
            </p:nvSpPr>
            <p:spPr bwMode="auto">
              <a:xfrm rot="10800000">
                <a:off x="2336791" y="5237584"/>
                <a:ext cx="3061825" cy="266701"/>
              </a:xfrm>
              <a:prstGeom prst="triangle">
                <a:avLst/>
              </a:prstGeom>
              <a:solidFill>
                <a:schemeClr val="bg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66031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en-US" dirty="0">
                  <a:solidFill>
                    <a:srgbClr val="000000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3514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50381" y="1219200"/>
            <a:ext cx="4220737" cy="2574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7" name="Group 6"/>
          <p:cNvGrpSpPr/>
          <p:nvPr/>
        </p:nvGrpSpPr>
        <p:grpSpPr>
          <a:xfrm>
            <a:off x="58122" y="2049312"/>
            <a:ext cx="8019078" cy="4427687"/>
            <a:chOff x="165247" y="2049312"/>
            <a:chExt cx="7857974" cy="4427687"/>
          </a:xfrm>
        </p:grpSpPr>
        <p:sp>
          <p:nvSpPr>
            <p:cNvPr id="11" name="Freeform 10"/>
            <p:cNvSpPr/>
            <p:nvPr/>
          </p:nvSpPr>
          <p:spPr>
            <a:xfrm>
              <a:off x="165247" y="4282439"/>
              <a:ext cx="3978371" cy="2194560"/>
            </a:xfrm>
            <a:custGeom>
              <a:avLst/>
              <a:gdLst>
                <a:gd name="connsiteX0" fmla="*/ 0 w 3886222"/>
                <a:gd name="connsiteY0" fmla="*/ 2194560 h 2194560"/>
                <a:gd name="connsiteX1" fmla="*/ 1943111 w 3886222"/>
                <a:gd name="connsiteY1" fmla="*/ 0 h 2194560"/>
                <a:gd name="connsiteX2" fmla="*/ 3886222 w 3886222"/>
                <a:gd name="connsiteY2" fmla="*/ 2194560 h 2194560"/>
                <a:gd name="connsiteX3" fmla="*/ 0 w 3886222"/>
                <a:gd name="connsiteY3" fmla="*/ 2194560 h 2194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86222" h="2194560">
                  <a:moveTo>
                    <a:pt x="0" y="2194560"/>
                  </a:moveTo>
                  <a:lnTo>
                    <a:pt x="1943111" y="0"/>
                  </a:lnTo>
                  <a:lnTo>
                    <a:pt x="3886222" y="2194560"/>
                  </a:lnTo>
                  <a:lnTo>
                    <a:pt x="0" y="219456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78236" tIns="1203960" rIns="1078235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800" kern="1200" dirty="0" smtClean="0">
                  <a:latin typeface="+mn-lt"/>
                  <a:ea typeface="Tahoma" pitchFamily="34" charset="0"/>
                  <a:cs typeface="Tahoma" pitchFamily="34" charset="0"/>
                </a:rPr>
                <a:t>2. Delivery Chains</a:t>
              </a:r>
              <a:endParaRPr lang="en-GB" sz="2800" kern="1200" dirty="0">
                <a:latin typeface="+mn-lt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2101701" y="4282438"/>
              <a:ext cx="3978371" cy="2194561"/>
            </a:xfrm>
            <a:custGeom>
              <a:avLst/>
              <a:gdLst>
                <a:gd name="connsiteX0" fmla="*/ 0 w 3994304"/>
                <a:gd name="connsiteY0" fmla="*/ 2194560 h 2194560"/>
                <a:gd name="connsiteX1" fmla="*/ 1997152 w 3994304"/>
                <a:gd name="connsiteY1" fmla="*/ 0 h 2194560"/>
                <a:gd name="connsiteX2" fmla="*/ 3994304 w 3994304"/>
                <a:gd name="connsiteY2" fmla="*/ 2194560 h 2194560"/>
                <a:gd name="connsiteX3" fmla="*/ 0 w 3994304"/>
                <a:gd name="connsiteY3" fmla="*/ 2194560 h 2194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94304" h="2194560">
                  <a:moveTo>
                    <a:pt x="3994304" y="0"/>
                  </a:moveTo>
                  <a:lnTo>
                    <a:pt x="1997152" y="2194560"/>
                  </a:lnTo>
                  <a:lnTo>
                    <a:pt x="0" y="0"/>
                  </a:lnTo>
                  <a:lnTo>
                    <a:pt x="3994304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5736" tIns="137161" rIns="1135736" bIns="123444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600" b="1" kern="1200" dirty="0" smtClean="0">
                <a:latin typeface="+mn-lt"/>
                <a:ea typeface="Tahoma" pitchFamily="34" charset="0"/>
                <a:cs typeface="Tahoma" pitchFamily="34" charset="0"/>
              </a:endParaRPr>
            </a:p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b="1" kern="1200" dirty="0" smtClean="0">
                  <a:latin typeface="+mn-lt"/>
                  <a:ea typeface="Tahoma" pitchFamily="34" charset="0"/>
                  <a:cs typeface="Tahoma" pitchFamily="34" charset="0"/>
                </a:rPr>
                <a:t>Delivery Plans</a:t>
              </a:r>
              <a:endParaRPr lang="en-GB" sz="3600" b="1" kern="1200" dirty="0">
                <a:latin typeface="+mn-lt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4080691" y="4282439"/>
              <a:ext cx="3942530" cy="2194560"/>
            </a:xfrm>
            <a:custGeom>
              <a:avLst/>
              <a:gdLst>
                <a:gd name="connsiteX0" fmla="*/ 0 w 4000477"/>
                <a:gd name="connsiteY0" fmla="*/ 2194560 h 2194560"/>
                <a:gd name="connsiteX1" fmla="*/ 2000239 w 4000477"/>
                <a:gd name="connsiteY1" fmla="*/ 0 h 2194560"/>
                <a:gd name="connsiteX2" fmla="*/ 4000477 w 4000477"/>
                <a:gd name="connsiteY2" fmla="*/ 2194560 h 2194560"/>
                <a:gd name="connsiteX3" fmla="*/ 0 w 4000477"/>
                <a:gd name="connsiteY3" fmla="*/ 2194560 h 2194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477" h="2194560">
                  <a:moveTo>
                    <a:pt x="0" y="2194560"/>
                  </a:moveTo>
                  <a:lnTo>
                    <a:pt x="2000239" y="0"/>
                  </a:lnTo>
                  <a:lnTo>
                    <a:pt x="4000477" y="2194560"/>
                  </a:lnTo>
                  <a:lnTo>
                    <a:pt x="0" y="219456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0" tIns="457200" rIns="914400" bIns="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800" dirty="0">
                <a:ea typeface="Tahoma" pitchFamily="34" charset="0"/>
                <a:cs typeface="Tahoma" pitchFamily="34" charset="0"/>
              </a:endParaRP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800" kern="1200" dirty="0" smtClean="0">
                  <a:latin typeface="+mn-lt"/>
                  <a:ea typeface="Tahoma" pitchFamily="34" charset="0"/>
                  <a:cs typeface="Tahoma" pitchFamily="34" charset="0"/>
                </a:rPr>
                <a:t>3 .Trajectories</a:t>
              </a:r>
              <a:endParaRPr lang="en-GB" sz="2800" kern="1200" dirty="0">
                <a:latin typeface="+mn-lt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2099495" y="2049312"/>
              <a:ext cx="3978371" cy="2240302"/>
            </a:xfrm>
            <a:custGeom>
              <a:avLst/>
              <a:gdLst>
                <a:gd name="connsiteX0" fmla="*/ 0 w 3988795"/>
                <a:gd name="connsiteY0" fmla="*/ 2240302 h 2240302"/>
                <a:gd name="connsiteX1" fmla="*/ 1994398 w 3988795"/>
                <a:gd name="connsiteY1" fmla="*/ 0 h 2240302"/>
                <a:gd name="connsiteX2" fmla="*/ 3988795 w 3988795"/>
                <a:gd name="connsiteY2" fmla="*/ 2240302 h 2240302"/>
                <a:gd name="connsiteX3" fmla="*/ 0 w 3988795"/>
                <a:gd name="connsiteY3" fmla="*/ 2240302 h 2240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88795" h="2240302">
                  <a:moveTo>
                    <a:pt x="0" y="2240302"/>
                  </a:moveTo>
                  <a:lnTo>
                    <a:pt x="1994398" y="0"/>
                  </a:lnTo>
                  <a:lnTo>
                    <a:pt x="3988795" y="2240302"/>
                  </a:lnTo>
                  <a:lnTo>
                    <a:pt x="0" y="2240302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03879" tIns="1226831" rIns="1103879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800" kern="1200" dirty="0" smtClean="0">
                  <a:latin typeface="+mn-lt"/>
                  <a:ea typeface="Tahoma" pitchFamily="34" charset="0"/>
                  <a:cs typeface="Tahoma" pitchFamily="34" charset="0"/>
                </a:rPr>
                <a:t>1. Reform Strategy</a:t>
              </a:r>
              <a:endParaRPr lang="en-GB" sz="2800" kern="1200" dirty="0">
                <a:latin typeface="+mn-lt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" name="Title 1"/>
          <p:cNvSpPr txBox="1">
            <a:spLocks/>
          </p:cNvSpPr>
          <p:nvPr/>
        </p:nvSpPr>
        <p:spPr>
          <a:xfrm>
            <a:off x="110529" y="147637"/>
            <a:ext cx="8328379" cy="9906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 smtClean="0">
                <a:solidFill>
                  <a:srgbClr val="002060"/>
                </a:solidFill>
              </a:rPr>
              <a:t>Developing the Delivery Plans</a:t>
            </a:r>
          </a:p>
        </p:txBody>
      </p:sp>
      <p:pic>
        <p:nvPicPr>
          <p:cNvPr id="6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60750" y="147637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20796" y="1023937"/>
            <a:ext cx="5238750" cy="1292662"/>
          </a:xfrm>
        </p:spPr>
        <p:txBody>
          <a:bodyPr/>
          <a:lstStyle/>
          <a:p>
            <a:r>
              <a:rPr lang="en-GB" sz="2800" b="0" dirty="0" smtClean="0">
                <a:latin typeface="Calibri" pitchFamily="34" charset="0"/>
                <a:cs typeface="Calibri" pitchFamily="34" charset="0"/>
              </a:rPr>
              <a:t>Three specific actions are </a:t>
            </a:r>
          </a:p>
          <a:p>
            <a:r>
              <a:rPr lang="en-GB" sz="2800" b="0" dirty="0">
                <a:latin typeface="Calibri" pitchFamily="34" charset="0"/>
                <a:cs typeface="Calibri" pitchFamily="34" charset="0"/>
              </a:rPr>
              <a:t>t</a:t>
            </a:r>
            <a:r>
              <a:rPr lang="en-GB" sz="2800" b="0" dirty="0" smtClean="0">
                <a:latin typeface="Calibri" pitchFamily="34" charset="0"/>
                <a:cs typeface="Calibri" pitchFamily="34" charset="0"/>
              </a:rPr>
              <a:t>aken in developing the </a:t>
            </a:r>
          </a:p>
          <a:p>
            <a:r>
              <a:rPr lang="en-GB" sz="2800" b="0" dirty="0" smtClean="0">
                <a:latin typeface="Calibri" pitchFamily="34" charset="0"/>
                <a:cs typeface="Calibri" pitchFamily="34" charset="0"/>
              </a:rPr>
              <a:t>Delivery Plans.</a:t>
            </a:r>
            <a:endParaRPr lang="en-US" sz="2800" b="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7"/>
          <p:cNvSpPr txBox="1">
            <a:spLocks/>
          </p:cNvSpPr>
          <p:nvPr/>
        </p:nvSpPr>
        <p:spPr>
          <a:xfrm>
            <a:off x="66676" y="6429376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F7F6B94-44B6-4DF3-BEBA-FBAB7E56F1DC}" type="slidenum">
              <a:rPr lang="en-US" sz="1400" smtClean="0"/>
              <a:pPr/>
              <a:t>6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9806876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52400" y="109537"/>
            <a:ext cx="8229600" cy="9906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4000" dirty="0" smtClean="0">
                <a:solidFill>
                  <a:srgbClr val="002060"/>
                </a:solidFill>
              </a:rPr>
              <a:t>College-/Career-Readiness Goals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473871019"/>
              </p:ext>
            </p:extLst>
          </p:nvPr>
        </p:nvGraphicFramePr>
        <p:xfrm>
          <a:off x="228600" y="1295400"/>
          <a:ext cx="8595360" cy="4038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95360"/>
              </a:tblGrid>
              <a:tr h="68520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+mn-lt"/>
                        </a:rPr>
                        <a:t>GOALS</a:t>
                      </a:r>
                      <a:endParaRPr lang="en-US" sz="28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67699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 </a:t>
                      </a: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the percentage of students who are 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college- </a:t>
                      </a: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and 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career-ready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from </a:t>
                      </a: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34% (16,320 students) 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 67% </a:t>
                      </a: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(32,160 students) by 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2015.</a:t>
                      </a: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 </a:t>
                      </a:r>
                      <a:endParaRPr lang="en-US" sz="2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7CBDA"/>
                    </a:solidFill>
                  </a:tcPr>
                </a:tc>
              </a:tr>
              <a:tr h="15802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 the Averaged Freshman Graduation Rate </a:t>
                      </a:r>
                      <a:b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from 76% (36,480 students) to 90% (43,200 students) </a:t>
                      </a:r>
                      <a:b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by 2015.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29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7"/>
          <p:cNvSpPr txBox="1">
            <a:spLocks/>
          </p:cNvSpPr>
          <p:nvPr/>
        </p:nvSpPr>
        <p:spPr>
          <a:xfrm>
            <a:off x="66676" y="64293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z="1400" smtClean="0"/>
              <a:pPr algn="l"/>
              <a:t>7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11830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Content Placeholder 2"/>
          <p:cNvSpPr>
            <a:spLocks noGrp="1"/>
          </p:cNvSpPr>
          <p:nvPr>
            <p:ph sz="quarter" idx="1"/>
          </p:nvPr>
        </p:nvSpPr>
        <p:spPr>
          <a:xfrm>
            <a:off x="342106" y="1371600"/>
            <a:ext cx="5742782" cy="4968875"/>
          </a:xfrm>
        </p:spPr>
        <p:txBody>
          <a:bodyPr>
            <a:noAutofit/>
          </a:bodyPr>
          <a:lstStyle/>
          <a:p>
            <a:pPr marL="274320" indent="-274320"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Persistence to Graduation</a:t>
            </a:r>
          </a:p>
          <a:p>
            <a:pPr marL="274320" indent="-274320"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Course and Assessment </a:t>
            </a:r>
            <a:r>
              <a:rPr lang="en-US" sz="2800" dirty="0"/>
              <a:t>A</a:t>
            </a:r>
            <a:r>
              <a:rPr lang="en-US" sz="2800" dirty="0" smtClean="0"/>
              <a:t>lignment </a:t>
            </a:r>
          </a:p>
          <a:p>
            <a:pPr marL="274320" indent="-274320"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Unbridled Learning </a:t>
            </a:r>
            <a:br>
              <a:rPr lang="en-US" sz="2800" dirty="0" smtClean="0"/>
            </a:br>
            <a:r>
              <a:rPr lang="en-US" sz="2800" dirty="0" smtClean="0"/>
              <a:t>Accountability </a:t>
            </a:r>
            <a:r>
              <a:rPr lang="en-US" sz="2800" dirty="0"/>
              <a:t>M</a:t>
            </a:r>
            <a:r>
              <a:rPr lang="en-US" sz="2800" dirty="0" smtClean="0"/>
              <a:t>odel</a:t>
            </a:r>
          </a:p>
          <a:p>
            <a:pPr marL="274320" indent="-274320"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Targeted Interventions</a:t>
            </a:r>
          </a:p>
          <a:p>
            <a:pPr marL="274320" indent="-274320"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Career Readiness </a:t>
            </a:r>
            <a:r>
              <a:rPr lang="en-US" sz="2800" dirty="0"/>
              <a:t>P</a:t>
            </a:r>
            <a:r>
              <a:rPr lang="en-US" sz="2800" dirty="0" smtClean="0"/>
              <a:t>athways</a:t>
            </a:r>
          </a:p>
          <a:p>
            <a:pPr marL="274320" indent="-274320"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Acceleration (AdvanceKY, Project Lead the Way, Early College Designs)</a:t>
            </a:r>
          </a:p>
          <a:p>
            <a:pPr marL="274320" indent="-274320"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Academic and Career </a:t>
            </a:r>
            <a:r>
              <a:rPr lang="en-US" sz="2800" dirty="0"/>
              <a:t>A</a:t>
            </a:r>
            <a:r>
              <a:rPr lang="en-US" sz="2800" dirty="0" smtClean="0"/>
              <a:t>dvising</a:t>
            </a:r>
          </a:p>
          <a:p>
            <a:pPr marL="274320" indent="-274320"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Priority Schools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08769" y="109536"/>
            <a:ext cx="8229600" cy="14144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4400"/>
              </a:lnSpc>
            </a:pPr>
            <a:r>
              <a:rPr lang="en-US" sz="4000" dirty="0" smtClean="0">
                <a:solidFill>
                  <a:srgbClr val="002060"/>
                </a:solidFill>
              </a:rPr>
              <a:t>College-/Career-Readiness </a:t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en-US" sz="4000" dirty="0" smtClean="0">
                <a:solidFill>
                  <a:srgbClr val="002060"/>
                </a:solidFill>
              </a:rPr>
              <a:t>Strategies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z="1400" smtClean="0"/>
              <a:pPr algn="l"/>
              <a:t>8</a:t>
            </a:fld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4600" y="1295400"/>
            <a:ext cx="2590800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450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464602"/>
              </p:ext>
            </p:extLst>
          </p:nvPr>
        </p:nvGraphicFramePr>
        <p:xfrm>
          <a:off x="152400" y="1066800"/>
          <a:ext cx="8763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2400" y="109537"/>
            <a:ext cx="7315200" cy="9906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4000" dirty="0" smtClean="0">
                <a:solidFill>
                  <a:srgbClr val="002060"/>
                </a:solidFill>
              </a:rPr>
              <a:t>College-/Career-Ready Trajectory</a:t>
            </a:r>
          </a:p>
        </p:txBody>
      </p:sp>
      <p:pic>
        <p:nvPicPr>
          <p:cNvPr id="6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z="1400" smtClean="0"/>
              <a:pPr algn="l"/>
              <a:t>9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7197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0884906"/>
              </p:ext>
            </p:extLst>
          </p:nvPr>
        </p:nvGraphicFramePr>
        <p:xfrm>
          <a:off x="304800" y="1133475"/>
          <a:ext cx="8610600" cy="5592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61169" y="190501"/>
            <a:ext cx="8229600" cy="10287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4400"/>
              </a:lnSpc>
            </a:pPr>
            <a:r>
              <a:rPr lang="en-US" sz="4000" dirty="0" smtClean="0">
                <a:solidFill>
                  <a:srgbClr val="002060"/>
                </a:solidFill>
              </a:rPr>
              <a:t>CCR - Targeted Interventions</a:t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en-US" sz="4000" dirty="0" smtClean="0">
                <a:solidFill>
                  <a:srgbClr val="002060"/>
                </a:solidFill>
              </a:rPr>
              <a:t>Estill County</a:t>
            </a:r>
          </a:p>
        </p:txBody>
      </p:sp>
      <p:sp>
        <p:nvSpPr>
          <p:cNvPr id="11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152400" y="6340475"/>
            <a:ext cx="2133600" cy="365125"/>
          </a:xfrm>
        </p:spPr>
        <p:txBody>
          <a:bodyPr/>
          <a:lstStyle/>
          <a:p>
            <a:pPr algn="l"/>
            <a:fld id="{FF7F6B94-44B6-4DF3-BEBA-FBAB7E56F1DC}" type="slidenum">
              <a:rPr lang="en-US" sz="1400" smtClean="0"/>
              <a:pPr algn="l"/>
              <a:t>10</a:t>
            </a:fld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"/>
          <p:cNvGrpSpPr>
            <a:grpSpLocks/>
          </p:cNvGrpSpPr>
          <p:nvPr/>
        </p:nvGrpSpPr>
        <p:grpSpPr bwMode="auto">
          <a:xfrm>
            <a:off x="137681" y="1066800"/>
            <a:ext cx="8555038" cy="4943314"/>
            <a:chOff x="-51188" y="86807"/>
            <a:chExt cx="6086476" cy="3019426"/>
          </a:xfrm>
        </p:grpSpPr>
        <p:graphicFrame>
          <p:nvGraphicFramePr>
            <p:cNvPr id="5" name="Chart 4"/>
            <p:cNvGraphicFramePr/>
            <p:nvPr>
              <p:extLst>
                <p:ext uri="{D42A27DB-BD31-4B8C-83A1-F6EECF244321}">
                  <p14:modId xmlns:p14="http://schemas.microsoft.com/office/powerpoint/2010/main" val="3200168379"/>
                </p:ext>
              </p:extLst>
            </p:nvPr>
          </p:nvGraphicFramePr>
          <p:xfrm>
            <a:off x="-51188" y="86807"/>
            <a:ext cx="6086476" cy="301942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6" name="TextBox 2"/>
            <p:cNvSpPr txBox="1"/>
            <p:nvPr/>
          </p:nvSpPr>
          <p:spPr>
            <a:xfrm>
              <a:off x="1980285" y="2117778"/>
              <a:ext cx="449568" cy="187993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>
              <a:sp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76.3%</a:t>
              </a:r>
              <a:endParaRPr lang="en-US" sz="900" dirty="0"/>
            </a:p>
          </p:txBody>
        </p:sp>
        <p:sp>
          <p:nvSpPr>
            <p:cNvPr id="7" name="TextBox 3"/>
            <p:cNvSpPr txBox="1"/>
            <p:nvPr/>
          </p:nvSpPr>
          <p:spPr>
            <a:xfrm>
              <a:off x="2890193" y="1972394"/>
              <a:ext cx="352629" cy="187993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>
              <a:sp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78%</a:t>
              </a:r>
            </a:p>
          </p:txBody>
        </p:sp>
        <p:sp>
          <p:nvSpPr>
            <p:cNvPr id="8" name="TextBox 4"/>
            <p:cNvSpPr txBox="1"/>
            <p:nvPr/>
          </p:nvSpPr>
          <p:spPr>
            <a:xfrm>
              <a:off x="3782764" y="1622750"/>
              <a:ext cx="449568" cy="187993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>
              <a:sp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81.9%</a:t>
              </a:r>
            </a:p>
          </p:txBody>
        </p:sp>
        <p:sp>
          <p:nvSpPr>
            <p:cNvPr id="9" name="TextBox 5"/>
            <p:cNvSpPr txBox="1"/>
            <p:nvPr/>
          </p:nvSpPr>
          <p:spPr>
            <a:xfrm>
              <a:off x="4729979" y="1219721"/>
              <a:ext cx="449568" cy="187993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>
              <a:sp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85.8%</a:t>
              </a:r>
            </a:p>
          </p:txBody>
        </p:sp>
        <p:sp>
          <p:nvSpPr>
            <p:cNvPr id="10" name="TextBox 6"/>
            <p:cNvSpPr txBox="1"/>
            <p:nvPr/>
          </p:nvSpPr>
          <p:spPr>
            <a:xfrm>
              <a:off x="5543165" y="906416"/>
              <a:ext cx="449568" cy="187993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>
              <a:sp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89.7%</a:t>
              </a:r>
            </a:p>
          </p:txBody>
        </p:sp>
      </p:grp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2400" y="109537"/>
            <a:ext cx="7315200" cy="9906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4000" dirty="0" smtClean="0">
                <a:solidFill>
                  <a:srgbClr val="002060"/>
                </a:solidFill>
              </a:rPr>
              <a:t>Graduation Trajectory</a:t>
            </a:r>
          </a:p>
        </p:txBody>
      </p:sp>
      <p:pic>
        <p:nvPicPr>
          <p:cNvPr id="13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mtClean="0"/>
              <a:pPr algn="l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6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52400" y="109537"/>
            <a:ext cx="8229600" cy="9906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4000" dirty="0" smtClean="0">
                <a:solidFill>
                  <a:srgbClr val="002060"/>
                </a:solidFill>
              </a:rPr>
              <a:t>Proficiency Goals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273306796"/>
              </p:ext>
            </p:extLst>
          </p:nvPr>
        </p:nvGraphicFramePr>
        <p:xfrm>
          <a:off x="472440" y="1104901"/>
          <a:ext cx="8290560" cy="53416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90560"/>
              </a:tblGrid>
              <a:tr h="47644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+mn-lt"/>
                        </a:rPr>
                        <a:t>GOALS</a:t>
                      </a:r>
                      <a:endParaRPr lang="en-US" sz="28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47571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 the average combined reading and math 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K-PREP percent of proficient and higher for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elementary and middle school students from ___% in 2012 to ___% in 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2017.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 the number of students that will be ready for kindergarten by 50% in 2015-16 based upon 2012-13</a:t>
                      </a:r>
                      <a:r>
                        <a:rPr lang="en-US" sz="2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baseline results.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C7CBDA"/>
                    </a:solidFill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 the average 3rd-grade math and reading combined K-PREP percent of proficient and higher to 90% by 2016, based on the results from the 2012 K-PREP test administration.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44892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 the percentage of proficient and distinguished programs in arts and humanities, practical living/career studies and writing from ___% in 2012 to ___% in 2017 as measured on Program Reviews.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C7CBDA"/>
                    </a:solidFill>
                  </a:tcPr>
                </a:tc>
              </a:tr>
            </a:tbl>
          </a:graphicData>
        </a:graphic>
      </p:graphicFrame>
      <p:pic>
        <p:nvPicPr>
          <p:cNvPr id="11292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z="1400" smtClean="0"/>
              <a:pPr algn="l"/>
              <a:t>12</a:t>
            </a:fld>
            <a:endParaRPr lang="en-US" sz="1400" dirty="0"/>
          </a:p>
        </p:txBody>
      </p:sp>
      <p:pic>
        <p:nvPicPr>
          <p:cNvPr id="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268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5527" y="1514475"/>
            <a:ext cx="3200400" cy="2133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532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904875"/>
            <a:ext cx="6307138" cy="5486400"/>
          </a:xfrm>
        </p:spPr>
        <p:txBody>
          <a:bodyPr>
            <a:noAutofit/>
          </a:bodyPr>
          <a:lstStyle/>
          <a:p>
            <a:pPr eaLnBrk="1" hangingPunct="1">
              <a:spcBef>
                <a:spcPts val="300"/>
              </a:spcBef>
              <a:spcAft>
                <a:spcPts val="30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Curriculum, </a:t>
            </a:r>
            <a:r>
              <a:rPr lang="en-US" sz="2800" dirty="0"/>
              <a:t>A</a:t>
            </a:r>
            <a:r>
              <a:rPr lang="en-US" sz="2800" dirty="0" smtClean="0"/>
              <a:t>ssessment and Alignment 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Continuous </a:t>
            </a:r>
            <a:br>
              <a:rPr lang="en-US" sz="2800" dirty="0" smtClean="0"/>
            </a:br>
            <a:r>
              <a:rPr lang="en-US" sz="2800" dirty="0" smtClean="0"/>
              <a:t>Instructional Improvement </a:t>
            </a:r>
            <a:br>
              <a:rPr lang="en-US" sz="2800" dirty="0" smtClean="0"/>
            </a:br>
            <a:r>
              <a:rPr lang="en-US" sz="2800" dirty="0" smtClean="0"/>
              <a:t>Technology System (CIITS)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Unbridled Learning </a:t>
            </a:r>
            <a:br>
              <a:rPr lang="en-US" sz="2800" dirty="0" smtClean="0"/>
            </a:br>
            <a:r>
              <a:rPr lang="en-US" sz="2800" dirty="0" smtClean="0"/>
              <a:t>Accountability </a:t>
            </a:r>
            <a:r>
              <a:rPr lang="en-US" sz="2800" dirty="0"/>
              <a:t>M</a:t>
            </a:r>
            <a:r>
              <a:rPr lang="en-US" sz="2800" dirty="0" smtClean="0"/>
              <a:t>odel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Kentucky System of Intervention/</a:t>
            </a:r>
            <a:br>
              <a:rPr lang="en-US" sz="2800" dirty="0" smtClean="0"/>
            </a:br>
            <a:r>
              <a:rPr lang="en-US" sz="2800" dirty="0" smtClean="0"/>
              <a:t>Response to Intervention (KSI/RtI)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Program Reviews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Literacy Initiative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Math Initiative 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sz="2800" dirty="0" smtClean="0"/>
              <a:t>School Readiness and Early Learning</a:t>
            </a:r>
          </a:p>
        </p:txBody>
      </p:sp>
      <p:pic>
        <p:nvPicPr>
          <p:cNvPr id="2253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308769" y="185736"/>
            <a:ext cx="8229600" cy="957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4400"/>
              </a:lnSpc>
            </a:pPr>
            <a:r>
              <a:rPr lang="en-US" sz="4000" dirty="0" smtClean="0">
                <a:solidFill>
                  <a:srgbClr val="002060"/>
                </a:solidFill>
              </a:rPr>
              <a:t>Proficiency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smtClean="0">
                <a:solidFill>
                  <a:srgbClr val="002060"/>
                </a:solidFill>
              </a:rPr>
              <a:t>Strategies</a:t>
            </a:r>
          </a:p>
        </p:txBody>
      </p:sp>
      <p:sp>
        <p:nvSpPr>
          <p:cNvPr id="12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z="1400" smtClean="0"/>
              <a:pPr algn="l"/>
              <a:t>13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50948" y="4114800"/>
            <a:ext cx="1909559" cy="19161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8891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52400" y="109537"/>
            <a:ext cx="8229600" cy="9906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4000" dirty="0" smtClean="0">
                <a:solidFill>
                  <a:srgbClr val="002060"/>
                </a:solidFill>
              </a:rPr>
              <a:t>Gap</a:t>
            </a:r>
          </a:p>
        </p:txBody>
      </p:sp>
      <p:sp>
        <p:nvSpPr>
          <p:cNvPr id="11267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92ACD633-E8AA-4B36-990C-FB1D324DA6FE}" type="slidenum">
              <a:rPr lang="en-US" smtClean="0">
                <a:solidFill>
                  <a:schemeClr val="tx2"/>
                </a:solidFill>
              </a:rPr>
              <a:pPr eaLnBrk="1" hangingPunct="1"/>
              <a:t>14</a:t>
            </a:fld>
            <a:endParaRPr lang="en-US" dirty="0" smtClean="0">
              <a:solidFill>
                <a:schemeClr val="tx2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9332903"/>
              </p:ext>
            </p:extLst>
          </p:nvPr>
        </p:nvGraphicFramePr>
        <p:xfrm>
          <a:off x="320040" y="1071562"/>
          <a:ext cx="8595360" cy="20598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95360"/>
              </a:tblGrid>
              <a:tr h="7796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+mn-lt"/>
                        </a:rPr>
                        <a:t>GOAL</a:t>
                      </a:r>
                      <a:endParaRPr lang="en-US" sz="28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24248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Increase achievement for all 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student groups </a:t>
                      </a: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 Kentucky so that the achievement gap decreases from ___% in 2012 to ___% in 2017 as measured by school </a:t>
                      </a:r>
                      <a:r>
                        <a:rPr lang="en-US" sz="2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report</a:t>
                      </a:r>
                      <a:r>
                        <a:rPr lang="en-US" sz="2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cards. </a:t>
                      </a:r>
                      <a:endParaRPr lang="en-US" sz="2400" b="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292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mtClean="0"/>
              <a:pPr algn="l"/>
              <a:t>14</a:t>
            </a:fld>
            <a:endParaRPr lang="en-US" dirty="0"/>
          </a:p>
        </p:txBody>
      </p:sp>
      <p:pic>
        <p:nvPicPr>
          <p:cNvPr id="2" name="Picture 1"/>
          <p:cNvPicPr preferRelativeResize="0"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044579"/>
            <a:ext cx="3017520" cy="2011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200" y="4044579"/>
            <a:ext cx="3017520" cy="2011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3629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3248" y="1752600"/>
            <a:ext cx="3203355" cy="228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81000" y="914400"/>
            <a:ext cx="8229600" cy="5181600"/>
          </a:xfrm>
        </p:spPr>
        <p:txBody>
          <a:bodyPr>
            <a:no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/>
              <a:t>Consolidated P</a:t>
            </a:r>
            <a:r>
              <a:rPr lang="en-US" sz="2800" dirty="0" smtClean="0"/>
              <a:t>lanning, Funding/Flexibility</a:t>
            </a:r>
            <a:endParaRPr lang="en-US" sz="2800" dirty="0"/>
          </a:p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/>
              <a:t>Alternative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Individual </a:t>
            </a:r>
            <a:r>
              <a:rPr lang="en-US" sz="2800" dirty="0"/>
              <a:t>Learning Plans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/>
              <a:t>Digital L</a:t>
            </a:r>
            <a:r>
              <a:rPr lang="en-US" sz="2800" dirty="0" smtClean="0"/>
              <a:t>earning</a:t>
            </a:r>
            <a:endParaRPr lang="en-US" sz="2800" dirty="0"/>
          </a:p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/>
              <a:t>Professional D</a:t>
            </a:r>
            <a:r>
              <a:rPr lang="en-US" sz="2800" dirty="0" smtClean="0"/>
              <a:t>evelopment</a:t>
            </a:r>
            <a:endParaRPr lang="en-US" sz="2800" dirty="0"/>
          </a:p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/>
              <a:t>Progress </a:t>
            </a:r>
            <a:r>
              <a:rPr lang="en-US" sz="2800" dirty="0" smtClean="0"/>
              <a:t>Monitoring</a:t>
            </a:r>
            <a:endParaRPr lang="en-US" sz="2800" dirty="0"/>
          </a:p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/>
              <a:t>Intentional U</a:t>
            </a:r>
            <a:r>
              <a:rPr lang="en-US" sz="2800" dirty="0" smtClean="0"/>
              <a:t>se </a:t>
            </a:r>
            <a:r>
              <a:rPr lang="en-US" sz="2800" dirty="0"/>
              <a:t>of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Proficiency </a:t>
            </a:r>
            <a:r>
              <a:rPr lang="en-US" sz="2800" dirty="0"/>
              <a:t>S</a:t>
            </a:r>
            <a:r>
              <a:rPr lang="en-US" sz="2800" dirty="0" smtClean="0"/>
              <a:t>trategies </a:t>
            </a:r>
            <a:br>
              <a:rPr lang="en-US" sz="2800" dirty="0" smtClean="0"/>
            </a:br>
            <a:r>
              <a:rPr lang="en-US" sz="2800" dirty="0" smtClean="0"/>
              <a:t>for Student </a:t>
            </a:r>
            <a:r>
              <a:rPr lang="en-US" sz="2800" dirty="0"/>
              <a:t>D</a:t>
            </a:r>
            <a:r>
              <a:rPr lang="en-US" sz="2800" dirty="0" smtClean="0"/>
              <a:t>emographic </a:t>
            </a:r>
            <a:r>
              <a:rPr lang="en-US" sz="2800" dirty="0"/>
              <a:t>G</a:t>
            </a:r>
            <a:r>
              <a:rPr lang="en-US" sz="2800" dirty="0" smtClean="0"/>
              <a:t>roups</a:t>
            </a:r>
            <a:endParaRPr lang="en-US" sz="2800" dirty="0"/>
          </a:p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 smtClean="0"/>
              <a:t>Extended Instructional Time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 smtClean="0"/>
              <a:t>Focus Schools</a:t>
            </a:r>
            <a:endParaRPr lang="en-US" sz="2800" dirty="0"/>
          </a:p>
          <a:p>
            <a:pPr marL="274320" indent="-274320" eaLnBrk="1" fontAlgn="auto" hangingPunct="1">
              <a:spcAft>
                <a:spcPts val="0"/>
              </a:spcAft>
              <a:buClr>
                <a:srgbClr val="C00000"/>
              </a:buClr>
              <a:buSzPct val="80000"/>
              <a:buFont typeface="Wingdings 3"/>
              <a:buChar char=""/>
              <a:defRPr/>
            </a:pPr>
            <a:r>
              <a:rPr lang="en-US" sz="2800" dirty="0" smtClean="0"/>
              <a:t>Best Practices Network</a:t>
            </a:r>
            <a:endParaRPr lang="en-US" sz="2800" dirty="0"/>
          </a:p>
        </p:txBody>
      </p:sp>
      <p:pic>
        <p:nvPicPr>
          <p:cNvPr id="2355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308769" y="185736"/>
            <a:ext cx="8229600" cy="957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4400"/>
              </a:lnSpc>
            </a:pPr>
            <a:r>
              <a:rPr lang="en-US" sz="4000" dirty="0" smtClean="0">
                <a:solidFill>
                  <a:srgbClr val="002060"/>
                </a:solidFill>
              </a:rPr>
              <a:t>Ga</a:t>
            </a:r>
            <a:r>
              <a:rPr lang="en-US" sz="4000" dirty="0">
                <a:solidFill>
                  <a:srgbClr val="002060"/>
                </a:solidFill>
              </a:rPr>
              <a:t>p</a:t>
            </a:r>
            <a:r>
              <a:rPr lang="en-US" sz="4000" dirty="0" smtClean="0">
                <a:solidFill>
                  <a:srgbClr val="002060"/>
                </a:solidFill>
              </a:rPr>
              <a:t> Strategies</a:t>
            </a:r>
          </a:p>
        </p:txBody>
      </p:sp>
      <p:sp>
        <p:nvSpPr>
          <p:cNvPr id="10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mtClean="0"/>
              <a:pPr algn="l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21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" name="Group 203"/>
          <p:cNvGrpSpPr/>
          <p:nvPr/>
        </p:nvGrpSpPr>
        <p:grpSpPr>
          <a:xfrm>
            <a:off x="978047" y="152399"/>
            <a:ext cx="7327753" cy="6390501"/>
            <a:chOff x="978047" y="152399"/>
            <a:chExt cx="7327753" cy="6390501"/>
          </a:xfrm>
        </p:grpSpPr>
        <p:sp>
          <p:nvSpPr>
            <p:cNvPr id="199" name="Donut 198"/>
            <p:cNvSpPr/>
            <p:nvPr/>
          </p:nvSpPr>
          <p:spPr>
            <a:xfrm>
              <a:off x="978047" y="152399"/>
              <a:ext cx="7327753" cy="6390501"/>
            </a:xfrm>
            <a:prstGeom prst="donut">
              <a:avLst>
                <a:gd name="adj" fmla="val 420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0" name="Right Triangle 199"/>
            <p:cNvSpPr/>
            <p:nvPr/>
          </p:nvSpPr>
          <p:spPr>
            <a:xfrm rot="20139186">
              <a:off x="1025084" y="1985680"/>
              <a:ext cx="643724" cy="532024"/>
            </a:xfrm>
            <a:prstGeom prst="rt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1" name="Right Triangle 200"/>
            <p:cNvSpPr/>
            <p:nvPr/>
          </p:nvSpPr>
          <p:spPr>
            <a:xfrm rot="10800000">
              <a:off x="6342387" y="5640175"/>
              <a:ext cx="643724" cy="532024"/>
            </a:xfrm>
            <a:prstGeom prst="rt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3" name="Right Triangle 202"/>
            <p:cNvSpPr/>
            <p:nvPr/>
          </p:nvSpPr>
          <p:spPr>
            <a:xfrm rot="5770100">
              <a:off x="6873146" y="909099"/>
              <a:ext cx="643724" cy="532024"/>
            </a:xfrm>
            <a:prstGeom prst="rt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627976" y="4468660"/>
            <a:ext cx="900193" cy="276999"/>
            <a:chOff x="3695775" y="1704201"/>
            <a:chExt cx="900193" cy="276999"/>
          </a:xfrm>
        </p:grpSpPr>
        <p:cxnSp>
          <p:nvCxnSpPr>
            <p:cNvPr id="100" name="Straight Arrow Connector 99"/>
            <p:cNvCxnSpPr/>
            <p:nvPr/>
          </p:nvCxnSpPr>
          <p:spPr>
            <a:xfrm>
              <a:off x="3695775" y="1905000"/>
              <a:ext cx="90019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01" name="TextBox 100"/>
            <p:cNvSpPr txBox="1"/>
            <p:nvPr/>
          </p:nvSpPr>
          <p:spPr>
            <a:xfrm>
              <a:off x="3770519" y="1704201"/>
              <a:ext cx="8004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Strategies</a:t>
              </a:r>
              <a:endParaRPr lang="en-US" sz="1200" dirty="0"/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152400"/>
            <a:ext cx="324552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How It Works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102678" y="1356360"/>
            <a:ext cx="1593097" cy="1524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/>
              <a:t>Planning</a:t>
            </a:r>
          </a:p>
          <a:p>
            <a:endParaRPr lang="en-US" sz="1100" b="1" dirty="0" smtClean="0"/>
          </a:p>
          <a:p>
            <a:r>
              <a:rPr lang="en-US" sz="1400" b="1" dirty="0" smtClean="0">
                <a:solidFill>
                  <a:schemeClr val="tx1"/>
                </a:solidFill>
              </a:rPr>
              <a:t>Delivery Plan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en-US" sz="1400" dirty="0" smtClean="0"/>
              <a:t>Goals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en-US" sz="1400" dirty="0" smtClean="0"/>
              <a:t>Strategies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en-US" sz="1400" dirty="0" smtClean="0"/>
              <a:t>Targets</a:t>
            </a:r>
            <a:endParaRPr lang="en-US" sz="14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2102678" y="1813560"/>
            <a:ext cx="154596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2" name="Group 41"/>
          <p:cNvGrpSpPr/>
          <p:nvPr/>
        </p:nvGrpSpPr>
        <p:grpSpPr>
          <a:xfrm>
            <a:off x="4528168" y="1356360"/>
            <a:ext cx="1658856" cy="1524000"/>
            <a:chOff x="4351800" y="1143000"/>
            <a:chExt cx="1658856" cy="1524000"/>
          </a:xfrm>
        </p:grpSpPr>
        <p:sp>
          <p:nvSpPr>
            <p:cNvPr id="22" name="Rectangle 21"/>
            <p:cNvSpPr/>
            <p:nvPr/>
          </p:nvSpPr>
          <p:spPr>
            <a:xfrm>
              <a:off x="4419600" y="1143000"/>
              <a:ext cx="1591056" cy="1524000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b="1" dirty="0" smtClean="0"/>
            </a:p>
            <a:p>
              <a:pPr algn="ctr"/>
              <a:endParaRPr lang="en-US" b="1" dirty="0" smtClean="0"/>
            </a:p>
            <a:p>
              <a:r>
                <a:rPr lang="en-US" sz="1400" b="1" dirty="0" smtClean="0">
                  <a:solidFill>
                    <a:schemeClr val="tx1"/>
                  </a:solidFill>
                </a:rPr>
                <a:t>Co – Pilot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Activities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Milestones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Budget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351800" y="1143000"/>
              <a:ext cx="16515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Project </a:t>
              </a:r>
            </a:p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Management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7213895" y="1367984"/>
            <a:ext cx="1420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Progress </a:t>
            </a:r>
          </a:p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Monitoring</a:t>
            </a:r>
            <a:endParaRPr lang="en-US" sz="1600" dirty="0">
              <a:solidFill>
                <a:schemeClr val="bg1"/>
              </a:solidFill>
            </a:endParaRPr>
          </a:p>
        </p:txBody>
      </p:sp>
      <p:grpSp>
        <p:nvGrpSpPr>
          <p:cNvPr id="97" name="Group 96"/>
          <p:cNvGrpSpPr/>
          <p:nvPr/>
        </p:nvGrpSpPr>
        <p:grpSpPr>
          <a:xfrm>
            <a:off x="3695775" y="1917561"/>
            <a:ext cx="900193" cy="276999"/>
            <a:chOff x="3695775" y="1704201"/>
            <a:chExt cx="900193" cy="276999"/>
          </a:xfrm>
        </p:grpSpPr>
        <p:cxnSp>
          <p:nvCxnSpPr>
            <p:cNvPr id="32" name="Straight Arrow Connector 31"/>
            <p:cNvCxnSpPr>
              <a:stCxn id="6" idx="3"/>
              <a:endCxn id="22" idx="1"/>
            </p:cNvCxnSpPr>
            <p:nvPr/>
          </p:nvCxnSpPr>
          <p:spPr>
            <a:xfrm>
              <a:off x="3695775" y="1965960"/>
              <a:ext cx="90019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3770519" y="1704201"/>
              <a:ext cx="8004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Strategies</a:t>
              </a:r>
              <a:endParaRPr lang="en-US" sz="1200" dirty="0"/>
            </a:p>
          </p:txBody>
        </p:sp>
      </p:grpSp>
      <p:cxnSp>
        <p:nvCxnSpPr>
          <p:cNvPr id="36" name="Straight Connector 35"/>
          <p:cNvCxnSpPr/>
          <p:nvPr/>
        </p:nvCxnSpPr>
        <p:spPr>
          <a:xfrm>
            <a:off x="4586607" y="1889760"/>
            <a:ext cx="159309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8" name="Group 97"/>
          <p:cNvGrpSpPr/>
          <p:nvPr/>
        </p:nvGrpSpPr>
        <p:grpSpPr>
          <a:xfrm>
            <a:off x="6172200" y="1889760"/>
            <a:ext cx="945471" cy="830997"/>
            <a:chOff x="6172200" y="1676400"/>
            <a:chExt cx="945471" cy="830997"/>
          </a:xfrm>
        </p:grpSpPr>
        <p:cxnSp>
          <p:nvCxnSpPr>
            <p:cNvPr id="38" name="Straight Arrow Connector 37"/>
            <p:cNvCxnSpPr/>
            <p:nvPr/>
          </p:nvCxnSpPr>
          <p:spPr>
            <a:xfrm>
              <a:off x="6179704" y="1905000"/>
              <a:ext cx="937967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6172200" y="1676400"/>
              <a:ext cx="87235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Milestones</a:t>
              </a:r>
            </a:p>
            <a:p>
              <a:r>
                <a:rPr lang="en-US" sz="1200" dirty="0" smtClean="0"/>
                <a:t>Budget</a:t>
              </a:r>
            </a:p>
            <a:p>
              <a:r>
                <a:rPr lang="en-US" sz="1200" dirty="0" smtClean="0"/>
                <a:t>Targets</a:t>
              </a:r>
            </a:p>
            <a:p>
              <a:r>
                <a:rPr lang="en-US" sz="1200" i="1" dirty="0" smtClean="0"/>
                <a:t>Data</a:t>
              </a:r>
              <a:endParaRPr lang="en-US" sz="1200" i="1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528168" y="3886200"/>
            <a:ext cx="1591057" cy="1524000"/>
            <a:chOff x="4419599" y="1143000"/>
            <a:chExt cx="1591057" cy="1524000"/>
          </a:xfrm>
          <a:solidFill>
            <a:schemeClr val="accent6"/>
          </a:solidFill>
        </p:grpSpPr>
        <p:sp>
          <p:nvSpPr>
            <p:cNvPr id="44" name="Rectangle 43"/>
            <p:cNvSpPr/>
            <p:nvPr/>
          </p:nvSpPr>
          <p:spPr>
            <a:xfrm>
              <a:off x="4419600" y="1143000"/>
              <a:ext cx="1591056" cy="1524000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b="1" dirty="0" smtClean="0"/>
            </a:p>
            <a:p>
              <a:pPr algn="ctr"/>
              <a:endParaRPr lang="en-US" b="1" dirty="0" smtClean="0"/>
            </a:p>
            <a:p>
              <a:r>
                <a:rPr lang="en-US" sz="1400" b="1" dirty="0" smtClean="0">
                  <a:solidFill>
                    <a:schemeClr val="tx1"/>
                  </a:solidFill>
                </a:rPr>
                <a:t>ASSIST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Activities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Budget</a:t>
              </a:r>
            </a:p>
            <a:p>
              <a:pPr marL="107950" indent="-107950">
                <a:buFont typeface="Arial" pitchFamily="34" charset="0"/>
                <a:buChar char="•"/>
              </a:pPr>
              <a:endParaRPr lang="en-US" sz="1400" b="1" dirty="0" smtClean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19599" y="1143000"/>
              <a:ext cx="1583735" cy="584775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Project </a:t>
              </a:r>
            </a:p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Management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46" name="Straight Connector 45"/>
          <p:cNvCxnSpPr/>
          <p:nvPr/>
        </p:nvCxnSpPr>
        <p:spPr>
          <a:xfrm>
            <a:off x="4519768" y="4474023"/>
            <a:ext cx="159309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2102678" y="3886200"/>
            <a:ext cx="1593097" cy="1524000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/>
              <a:t>Planning</a:t>
            </a:r>
          </a:p>
          <a:p>
            <a:endParaRPr lang="en-US" sz="1100" b="1" dirty="0" smtClean="0"/>
          </a:p>
          <a:p>
            <a:r>
              <a:rPr lang="en-US" sz="1400" b="1" dirty="0" smtClean="0">
                <a:solidFill>
                  <a:schemeClr val="tx1"/>
                </a:solidFill>
              </a:rPr>
              <a:t>ASSIST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en-US" sz="1400" dirty="0" smtClean="0"/>
              <a:t>Goals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en-US" sz="1400" dirty="0" smtClean="0"/>
              <a:t>Strategies</a:t>
            </a:r>
          </a:p>
          <a:p>
            <a:pPr marL="107950" indent="-107950">
              <a:buFont typeface="Arial" pitchFamily="34" charset="0"/>
              <a:buChar char="•"/>
            </a:pPr>
            <a:r>
              <a:rPr lang="en-US" sz="1400" dirty="0" smtClean="0"/>
              <a:t>Targets</a:t>
            </a:r>
            <a:endParaRPr lang="en-US" sz="1400" dirty="0"/>
          </a:p>
        </p:txBody>
      </p:sp>
      <p:cxnSp>
        <p:nvCxnSpPr>
          <p:cNvPr id="48" name="Straight Connector 47"/>
          <p:cNvCxnSpPr/>
          <p:nvPr/>
        </p:nvCxnSpPr>
        <p:spPr>
          <a:xfrm>
            <a:off x="2102678" y="4419600"/>
            <a:ext cx="15717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47" idx="2"/>
          </p:cNvCxnSpPr>
          <p:nvPr/>
        </p:nvCxnSpPr>
        <p:spPr>
          <a:xfrm>
            <a:off x="2899227" y="5410200"/>
            <a:ext cx="0" cy="301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H="1">
            <a:off x="5353935" y="5410200"/>
            <a:ext cx="1" cy="301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2605" y="2559159"/>
            <a:ext cx="176262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KBE Goals</a:t>
            </a:r>
          </a:p>
          <a:p>
            <a:pPr marL="107950" indent="-107950">
              <a:buFont typeface="Wingdings" pitchFamily="2" charset="2"/>
              <a:buChar char="ü"/>
            </a:pPr>
            <a:r>
              <a:rPr lang="en-US" sz="1400" dirty="0" smtClean="0">
                <a:solidFill>
                  <a:srgbClr val="FF0000"/>
                </a:solidFill>
              </a:rPr>
              <a:t>CCR</a:t>
            </a:r>
          </a:p>
          <a:p>
            <a:pPr marL="107950" indent="-107950">
              <a:buFont typeface="Wingdings" pitchFamily="2" charset="2"/>
              <a:buChar char="ü"/>
            </a:pPr>
            <a:r>
              <a:rPr lang="en-US" sz="1400" dirty="0" smtClean="0">
                <a:solidFill>
                  <a:srgbClr val="FF0000"/>
                </a:solidFill>
              </a:rPr>
              <a:t>Graduation</a:t>
            </a:r>
          </a:p>
          <a:p>
            <a:pPr marL="107950" indent="-107950">
              <a:buFont typeface="Wingdings" pitchFamily="2" charset="2"/>
              <a:buChar char="ü"/>
            </a:pPr>
            <a:r>
              <a:rPr lang="en-US" sz="1400" dirty="0" smtClean="0">
                <a:solidFill>
                  <a:srgbClr val="FF0000"/>
                </a:solidFill>
              </a:rPr>
              <a:t>Proficiency</a:t>
            </a:r>
          </a:p>
          <a:p>
            <a:pPr marL="107950" indent="-107950">
              <a:buFont typeface="Wingdings" pitchFamily="2" charset="2"/>
              <a:buChar char="ü"/>
            </a:pPr>
            <a:r>
              <a:rPr lang="en-US" sz="1400" dirty="0" smtClean="0">
                <a:solidFill>
                  <a:srgbClr val="FF0000"/>
                </a:solidFill>
              </a:rPr>
              <a:t>Gap</a:t>
            </a:r>
          </a:p>
          <a:p>
            <a:pPr marL="107950" indent="-107950">
              <a:buFont typeface="Wingdings" pitchFamily="2" charset="2"/>
              <a:buChar char="ü"/>
            </a:pPr>
            <a:r>
              <a:rPr lang="en-US" sz="1400" dirty="0" smtClean="0">
                <a:solidFill>
                  <a:srgbClr val="FF0000"/>
                </a:solidFill>
              </a:rPr>
              <a:t>Effective Teachers </a:t>
            </a:r>
          </a:p>
          <a:p>
            <a:pPr marL="107950" indent="-107950">
              <a:buFont typeface="Wingdings" pitchFamily="2" charset="2"/>
              <a:buChar char="ü"/>
            </a:pPr>
            <a:r>
              <a:rPr lang="en-US" sz="1400" dirty="0" smtClean="0">
                <a:solidFill>
                  <a:srgbClr val="FF0000"/>
                </a:solidFill>
              </a:rPr>
              <a:t>Effective Principals</a:t>
            </a:r>
          </a:p>
        </p:txBody>
      </p:sp>
      <p:cxnSp>
        <p:nvCxnSpPr>
          <p:cNvPr id="70" name="Straight Arrow Connector 69"/>
          <p:cNvCxnSpPr>
            <a:stCxn id="6" idx="2"/>
            <a:endCxn id="47" idx="0"/>
          </p:cNvCxnSpPr>
          <p:nvPr/>
        </p:nvCxnSpPr>
        <p:spPr>
          <a:xfrm>
            <a:off x="2899227" y="2880360"/>
            <a:ext cx="0" cy="10058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2499021" y="3190101"/>
            <a:ext cx="8004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Strategies</a:t>
            </a:r>
            <a:endParaRPr lang="en-US" sz="1200" dirty="0"/>
          </a:p>
        </p:txBody>
      </p:sp>
      <p:grpSp>
        <p:nvGrpSpPr>
          <p:cNvPr id="73" name="Group 72"/>
          <p:cNvGrpSpPr/>
          <p:nvPr/>
        </p:nvGrpSpPr>
        <p:grpSpPr>
          <a:xfrm>
            <a:off x="7034368" y="1356360"/>
            <a:ext cx="1658856" cy="1524000"/>
            <a:chOff x="4351800" y="1143000"/>
            <a:chExt cx="1658856" cy="1524000"/>
          </a:xfrm>
        </p:grpSpPr>
        <p:sp>
          <p:nvSpPr>
            <p:cNvPr id="74" name="Rectangle 73"/>
            <p:cNvSpPr/>
            <p:nvPr/>
          </p:nvSpPr>
          <p:spPr>
            <a:xfrm>
              <a:off x="4419600" y="1143000"/>
              <a:ext cx="1591056" cy="1524000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b="1" dirty="0" smtClean="0"/>
            </a:p>
            <a:p>
              <a:pPr algn="ctr"/>
              <a:endParaRPr lang="en-US" b="1" dirty="0" smtClean="0"/>
            </a:p>
            <a:p>
              <a:endParaRPr lang="en-US" sz="1400" b="1" dirty="0" smtClean="0">
                <a:solidFill>
                  <a:schemeClr val="tx1"/>
                </a:solidFill>
              </a:endParaRPr>
            </a:p>
            <a:p>
              <a:r>
                <a:rPr lang="en-US" sz="1400" b="1" dirty="0" smtClean="0">
                  <a:solidFill>
                    <a:schemeClr val="tx1"/>
                  </a:solidFill>
                </a:rPr>
                <a:t>Assessment</a:t>
              </a:r>
              <a:endParaRPr lang="en-US" sz="1400" b="1" dirty="0" smtClean="0">
                <a:solidFill>
                  <a:schemeClr val="tx1"/>
                </a:solidFill>
              </a:endParaRP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Technical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Operational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Cultural</a:t>
              </a:r>
              <a:endParaRPr lang="en-US" sz="1400" b="1" dirty="0" smtClean="0"/>
            </a:p>
            <a:p>
              <a:endParaRPr lang="en-US" sz="1400" b="1" dirty="0" smtClean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351800" y="1143000"/>
              <a:ext cx="16515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Progress </a:t>
              </a:r>
            </a:p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Monitoring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40" name="Straight Connector 39"/>
          <p:cNvCxnSpPr/>
          <p:nvPr/>
        </p:nvCxnSpPr>
        <p:spPr>
          <a:xfrm>
            <a:off x="7117671" y="1917561"/>
            <a:ext cx="157555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>
            <a:off x="7102168" y="3886200"/>
            <a:ext cx="1591056" cy="1524000"/>
            <a:chOff x="4419600" y="1143000"/>
            <a:chExt cx="1591056" cy="1524000"/>
          </a:xfrm>
          <a:solidFill>
            <a:schemeClr val="accent6"/>
          </a:solidFill>
        </p:grpSpPr>
        <p:sp>
          <p:nvSpPr>
            <p:cNvPr id="79" name="Rectangle 78"/>
            <p:cNvSpPr/>
            <p:nvPr/>
          </p:nvSpPr>
          <p:spPr>
            <a:xfrm>
              <a:off x="4419600" y="1143000"/>
              <a:ext cx="1591056" cy="1524000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b="1" dirty="0" smtClean="0"/>
            </a:p>
            <a:p>
              <a:pPr algn="ctr"/>
              <a:endParaRPr lang="en-US" b="1" dirty="0" smtClean="0"/>
            </a:p>
            <a:p>
              <a:endParaRPr lang="en-US" sz="1400" b="1" smtClean="0">
                <a:solidFill>
                  <a:schemeClr val="tx1"/>
                </a:solidFill>
              </a:endParaRPr>
            </a:p>
            <a:p>
              <a:r>
                <a:rPr lang="en-US" sz="1400" b="1" smtClean="0">
                  <a:solidFill>
                    <a:schemeClr val="tx1"/>
                  </a:solidFill>
                </a:rPr>
                <a:t>CDIP/CSIP</a:t>
              </a:r>
              <a:endParaRPr lang="en-US" sz="1400" b="1" dirty="0" smtClean="0">
                <a:solidFill>
                  <a:schemeClr val="tx1"/>
                </a:solidFill>
              </a:endParaRP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Technical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Operational</a:t>
              </a:r>
            </a:p>
            <a:p>
              <a:pPr marL="107950" indent="-107950">
                <a:buFont typeface="Arial" pitchFamily="34" charset="0"/>
                <a:buChar char="•"/>
              </a:pPr>
              <a:r>
                <a:rPr lang="en-US" sz="1400" b="1" dirty="0" smtClean="0"/>
                <a:t>Cultural</a:t>
              </a:r>
              <a:endParaRPr lang="en-US" sz="1400" b="1" dirty="0" smtClean="0"/>
            </a:p>
            <a:p>
              <a:endParaRPr lang="en-US" sz="1400" b="1" dirty="0" smtClean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438268" y="1143000"/>
              <a:ext cx="1565068" cy="5847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Progress </a:t>
              </a:r>
            </a:p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Monitoring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81" name="Straight Connector 80"/>
          <p:cNvCxnSpPr/>
          <p:nvPr/>
        </p:nvCxnSpPr>
        <p:spPr>
          <a:xfrm>
            <a:off x="7111247" y="4474064"/>
            <a:ext cx="157555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6" name="Group 105"/>
          <p:cNvGrpSpPr/>
          <p:nvPr/>
        </p:nvGrpSpPr>
        <p:grpSpPr>
          <a:xfrm>
            <a:off x="6119225" y="4426803"/>
            <a:ext cx="982943" cy="830997"/>
            <a:chOff x="6119225" y="4807803"/>
            <a:chExt cx="982943" cy="830997"/>
          </a:xfrm>
        </p:grpSpPr>
        <p:cxnSp>
          <p:nvCxnSpPr>
            <p:cNvPr id="90" name="Straight Arrow Connector 89"/>
            <p:cNvCxnSpPr>
              <a:stCxn id="44" idx="3"/>
              <a:endCxn id="79" idx="1"/>
            </p:cNvCxnSpPr>
            <p:nvPr/>
          </p:nvCxnSpPr>
          <p:spPr>
            <a:xfrm>
              <a:off x="6119225" y="5029200"/>
              <a:ext cx="98294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6140618" y="4807803"/>
              <a:ext cx="75533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Activities</a:t>
              </a:r>
            </a:p>
            <a:p>
              <a:r>
                <a:rPr lang="en-US" sz="1200" dirty="0" smtClean="0"/>
                <a:t>Budget</a:t>
              </a:r>
            </a:p>
            <a:p>
              <a:r>
                <a:rPr lang="en-US" sz="1200" dirty="0" smtClean="0"/>
                <a:t>Targets</a:t>
              </a:r>
            </a:p>
            <a:p>
              <a:r>
                <a:rPr lang="en-US" sz="1200" i="1" dirty="0" smtClean="0"/>
                <a:t>Data</a:t>
              </a:r>
              <a:endParaRPr lang="en-US" sz="1200" i="1" dirty="0"/>
            </a:p>
          </p:txBody>
        </p:sp>
      </p:grpSp>
      <p:cxnSp>
        <p:nvCxnSpPr>
          <p:cNvPr id="56" name="Straight Arrow Connector 55"/>
          <p:cNvCxnSpPr>
            <a:endCxn id="6" idx="2"/>
          </p:cNvCxnSpPr>
          <p:nvPr/>
        </p:nvCxnSpPr>
        <p:spPr>
          <a:xfrm flipV="1">
            <a:off x="1331387" y="2880360"/>
            <a:ext cx="1567840" cy="448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endCxn id="47" idx="0"/>
          </p:cNvCxnSpPr>
          <p:nvPr/>
        </p:nvCxnSpPr>
        <p:spPr>
          <a:xfrm>
            <a:off x="1331387" y="3328600"/>
            <a:ext cx="1567840" cy="557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580971" y="1590684"/>
            <a:ext cx="569387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KDE</a:t>
            </a:r>
            <a:endParaRPr lang="en-US" b="1" dirty="0"/>
          </a:p>
        </p:txBody>
      </p:sp>
      <p:sp>
        <p:nvSpPr>
          <p:cNvPr id="112" name="TextBox 111"/>
          <p:cNvSpPr txBox="1"/>
          <p:nvPr/>
        </p:nvSpPr>
        <p:spPr>
          <a:xfrm>
            <a:off x="291950" y="5711952"/>
            <a:ext cx="1147430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DISTRICTS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87645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7" grpId="0" animBg="1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52400" y="109537"/>
            <a:ext cx="8229600" cy="9906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4000" dirty="0" smtClean="0">
                <a:solidFill>
                  <a:srgbClr val="002060"/>
                </a:solidFill>
              </a:rPr>
              <a:t>Next-Generation Professionals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55082587"/>
              </p:ext>
            </p:extLst>
          </p:nvPr>
        </p:nvGraphicFramePr>
        <p:xfrm>
          <a:off x="320040" y="1219200"/>
          <a:ext cx="8595360" cy="28886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95360"/>
              </a:tblGrid>
              <a:tr h="54676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+mn-lt"/>
                        </a:rPr>
                        <a:t>GOALS</a:t>
                      </a:r>
                      <a:endParaRPr lang="en-US" sz="28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53435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 teacher effectiveness rate from ____% in 2015 </a:t>
                      </a:r>
                    </a:p>
                    <a:p>
                      <a:pPr marL="0" marR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___% in 2020.</a:t>
                      </a:r>
                      <a:endParaRPr lang="en-US" sz="28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84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 principal effectiveness rate from ____% in 2015 to ___% in 2020.</a:t>
                      </a:r>
                    </a:p>
                  </a:txBody>
                  <a:tcPr marL="68580" marR="68580" marT="0" marB="0" anchor="ctr">
                    <a:solidFill>
                      <a:srgbClr val="C7CBDA"/>
                    </a:solidFill>
                  </a:tcPr>
                </a:tc>
              </a:tr>
            </a:tbl>
          </a:graphicData>
        </a:graphic>
      </p:graphicFrame>
      <p:pic>
        <p:nvPicPr>
          <p:cNvPr id="11292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z="1400" smtClean="0"/>
              <a:pPr algn="l"/>
              <a:t>17</a:t>
            </a:fld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262" y="4389439"/>
            <a:ext cx="3077004" cy="21335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0604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Content Placeholder 2"/>
          <p:cNvSpPr>
            <a:spLocks noGrp="1"/>
          </p:cNvSpPr>
          <p:nvPr>
            <p:ph sz="quarter" idx="1"/>
          </p:nvPr>
        </p:nvSpPr>
        <p:spPr>
          <a:xfrm>
            <a:off x="308769" y="1372586"/>
            <a:ext cx="5558631" cy="4937125"/>
          </a:xfrm>
        </p:spPr>
        <p:txBody>
          <a:bodyPr>
            <a:normAutofit/>
          </a:bodyPr>
          <a:lstStyle/>
          <a:p>
            <a:pPr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dirty="0" smtClean="0"/>
              <a:t>Professional Learning and Support</a:t>
            </a:r>
          </a:p>
          <a:p>
            <a:pPr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dirty="0" smtClean="0"/>
              <a:t>Collection and Use of Data: TELL Kentucky Survey</a:t>
            </a:r>
          </a:p>
          <a:p>
            <a:pPr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dirty="0" smtClean="0"/>
              <a:t>Human Capital Management &amp; Development</a:t>
            </a:r>
          </a:p>
          <a:p>
            <a:pPr eaLnBrk="1" hangingPunct="1">
              <a:buClr>
                <a:srgbClr val="C00000"/>
              </a:buClr>
              <a:buSzPct val="80000"/>
              <a:buFont typeface="Wingdings 3" pitchFamily="18" charset="2"/>
              <a:buChar char="}"/>
            </a:pPr>
            <a:r>
              <a:rPr lang="en-US" dirty="0" smtClean="0"/>
              <a:t>Professional Growth &amp; Effectiveness System </a:t>
            </a:r>
          </a:p>
        </p:txBody>
      </p:sp>
      <p:pic>
        <p:nvPicPr>
          <p:cNvPr id="2458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15937" y="1312762"/>
            <a:ext cx="3335338" cy="23680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3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304800" y="304800"/>
            <a:ext cx="883285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4200"/>
              </a:lnSpc>
            </a:pPr>
            <a:r>
              <a:rPr lang="en-US" sz="4000" dirty="0" smtClean="0">
                <a:solidFill>
                  <a:srgbClr val="002060"/>
                </a:solidFill>
              </a:rPr>
              <a:t>Next-Generation Professionals</a:t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en-US" sz="4000" dirty="0" smtClean="0">
                <a:solidFill>
                  <a:srgbClr val="002060"/>
                </a:solidFill>
              </a:rPr>
              <a:t>Strategies</a:t>
            </a:r>
          </a:p>
        </p:txBody>
      </p:sp>
      <p:sp>
        <p:nvSpPr>
          <p:cNvPr id="10" name="Slide Number Placeholder 7"/>
          <p:cNvSpPr txBox="1">
            <a:spLocks/>
          </p:cNvSpPr>
          <p:nvPr/>
        </p:nvSpPr>
        <p:spPr>
          <a:xfrm>
            <a:off x="152400" y="6340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F7F6B94-44B6-4DF3-BEBA-FBAB7E56F1DC}" type="slidenum">
              <a:rPr lang="en-US" sz="1400" smtClean="0"/>
              <a:pPr algn="l"/>
              <a:t>18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3660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</p:spPr>
        <p:txBody>
          <a:bodyPr rtlCol="0">
            <a:normAutofit fontScale="90000"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solidFill>
                  <a:prstClr val="black"/>
                </a:solidFill>
                <a:latin typeface="Arial Narrow" pitchFamily="34" charset="0"/>
                <a:ea typeface="+mn-ea"/>
                <a:cs typeface="Arial" charset="0"/>
              </a:rPr>
              <a:t/>
            </a:r>
            <a:br>
              <a:rPr lang="en-US" sz="2800" b="1" dirty="0" smtClean="0">
                <a:solidFill>
                  <a:prstClr val="black"/>
                </a:solidFill>
                <a:latin typeface="Arial Narrow" pitchFamily="34" charset="0"/>
                <a:ea typeface="+mn-ea"/>
                <a:cs typeface="Arial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 Narrow" pitchFamily="34" charset="0"/>
                <a:ea typeface="+mn-ea"/>
                <a:cs typeface="Arial" charset="0"/>
              </a:rPr>
              <a:t/>
            </a:r>
            <a:br>
              <a:rPr lang="en-US" sz="2800" b="1" dirty="0">
                <a:solidFill>
                  <a:prstClr val="black"/>
                </a:solidFill>
                <a:latin typeface="Arial Narrow" pitchFamily="34" charset="0"/>
                <a:ea typeface="+mn-ea"/>
                <a:cs typeface="Arial" charset="0"/>
              </a:rPr>
            </a:br>
            <a:r>
              <a:rPr lang="en-US" dirty="0">
                <a:solidFill>
                  <a:srgbClr val="002060"/>
                </a:solidFill>
              </a:rPr>
              <a:t>Timeline for Assessment and Accountability Reporting </a:t>
            </a:r>
            <a:r>
              <a:rPr lang="en-US" sz="2800" b="1" dirty="0">
                <a:solidFill>
                  <a:prstClr val="black"/>
                </a:solidFill>
                <a:latin typeface="Arial Narrow" pitchFamily="34" charset="0"/>
                <a:ea typeface="+mn-ea"/>
                <a:cs typeface="Arial" charset="0"/>
              </a:rPr>
              <a:t/>
            </a:r>
            <a:br>
              <a:rPr lang="en-US" sz="2800" b="1" dirty="0">
                <a:solidFill>
                  <a:prstClr val="black"/>
                </a:solidFill>
                <a:latin typeface="Arial Narrow" pitchFamily="34" charset="0"/>
                <a:ea typeface="+mn-ea"/>
                <a:cs typeface="Arial" charset="0"/>
              </a:rPr>
            </a:b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3231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  <a:defRPr/>
            </a:pPr>
            <a:r>
              <a:rPr lang="en-US" sz="2400" dirty="0"/>
              <a:t>Schools and districts will have an opportunity to review student accountability and demographics data before public reporting. All dates below are tentative.</a:t>
            </a:r>
          </a:p>
          <a:p>
            <a:pPr marL="742950" lvl="2" indent="-342900">
              <a:buClr>
                <a:srgbClr val="C00000"/>
              </a:buClr>
              <a:buSzPct val="80000"/>
              <a:buFont typeface="Wingdings 3" pitchFamily="18" charset="2"/>
              <a:buChar char="}"/>
              <a:defRPr/>
            </a:pPr>
            <a:r>
              <a:rPr lang="en-US" sz="2000" dirty="0"/>
              <a:t>July 30 – Aug. 8 </a:t>
            </a:r>
            <a:r>
              <a:rPr lang="en-US" sz="2000" dirty="0" smtClean="0"/>
              <a:t>	K-PREP/Alternate </a:t>
            </a:r>
            <a:r>
              <a:rPr lang="en-US" sz="2000" dirty="0"/>
              <a:t>K-PREP </a:t>
            </a:r>
            <a:r>
              <a:rPr lang="en-US" sz="2000" dirty="0" smtClean="0"/>
              <a:t>grades </a:t>
            </a:r>
            <a:r>
              <a:rPr lang="en-US" sz="2000" dirty="0"/>
              <a:t>3-8</a:t>
            </a:r>
          </a:p>
          <a:p>
            <a:pPr marL="742950" lvl="2" indent="-342900">
              <a:buClr>
                <a:srgbClr val="C00000"/>
              </a:buClr>
              <a:buSzPct val="80000"/>
              <a:buFont typeface="Wingdings 3" pitchFamily="18" charset="2"/>
              <a:buChar char="}"/>
              <a:defRPr/>
            </a:pPr>
            <a:r>
              <a:rPr lang="en-US" sz="2000" dirty="0"/>
              <a:t>August 20 </a:t>
            </a:r>
            <a:r>
              <a:rPr lang="en-US" sz="2000" dirty="0" smtClean="0"/>
              <a:t>– </a:t>
            </a:r>
            <a:r>
              <a:rPr lang="en-US" sz="2000" dirty="0"/>
              <a:t>29	High school clean-up (EOC &amp; writing at grades 10 			and 11; ACT grade 11 2012; Alternate)</a:t>
            </a:r>
          </a:p>
          <a:p>
            <a:pPr marL="742950" lvl="2" indent="-342900">
              <a:buClr>
                <a:srgbClr val="C00000"/>
              </a:buClr>
              <a:buSzPct val="80000"/>
              <a:buFont typeface="Wingdings 3" pitchFamily="18" charset="2"/>
              <a:buChar char="}"/>
              <a:defRPr/>
            </a:pPr>
            <a:r>
              <a:rPr lang="en-US" sz="2000" dirty="0"/>
              <a:t>August 22 - 29	College and Career Readiness measures for </a:t>
            </a:r>
          </a:p>
          <a:p>
            <a:pPr marL="400050" lvl="2" indent="0">
              <a:buClr>
                <a:srgbClr val="C00000"/>
              </a:buClr>
              <a:buSzPct val="80000"/>
              <a:buNone/>
              <a:defRPr/>
            </a:pPr>
            <a:r>
              <a:rPr lang="en-US" sz="2000" dirty="0"/>
              <a:t>			graduates	</a:t>
            </a:r>
          </a:p>
          <a:p>
            <a:pPr fontAlgn="auto">
              <a:spcAft>
                <a:spcPts val="0"/>
              </a:spcAft>
              <a:buClr>
                <a:srgbClr val="C00000"/>
              </a:buClr>
              <a:buSzPct val="80000"/>
              <a:buFont typeface="Wingdings 3" pitchFamily="18" charset="2"/>
              <a:buChar char="}"/>
              <a:defRPr/>
            </a:pPr>
            <a:r>
              <a:rPr lang="en-US" sz="2400" dirty="0" smtClean="0"/>
              <a:t>Data are planned for release </a:t>
            </a:r>
            <a:r>
              <a:rPr lang="en-US" sz="2400" dirty="0"/>
              <a:t>to schools and districts in late September/early October; public release in </a:t>
            </a:r>
            <a:r>
              <a:rPr lang="en-US" sz="2400" dirty="0" smtClean="0"/>
              <a:t>mid-October.</a:t>
            </a:r>
            <a:endParaRPr lang="en-US" sz="2400" dirty="0"/>
          </a:p>
        </p:txBody>
      </p:sp>
      <p:pic>
        <p:nvPicPr>
          <p:cNvPr id="3077" name="Picture 3" descr="New KDE logo-trasnparent copy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54864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BCEC9C-A207-419F-9835-8351F076574D}" type="slidenum">
              <a:rPr lang="en-US"/>
              <a:pPr>
                <a:defRPr/>
              </a:pPr>
              <a:t>19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260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448284" y="224189"/>
            <a:ext cx="7451192" cy="584775"/>
          </a:xfrm>
        </p:spPr>
        <p:txBody>
          <a:bodyPr/>
          <a:lstStyle/>
          <a:p>
            <a:r>
              <a:rPr lang="en-US" dirty="0"/>
              <a:t>Calendar of “anchor” delivery routines for Kentucky</a:t>
            </a:r>
          </a:p>
          <a:p>
            <a:endParaRPr lang="en-US" dirty="0"/>
          </a:p>
        </p:txBody>
      </p:sp>
      <p:sp>
        <p:nvSpPr>
          <p:cNvPr id="72" name="Line 3"/>
          <p:cNvSpPr>
            <a:spLocks noChangeShapeType="1"/>
          </p:cNvSpPr>
          <p:nvPr/>
        </p:nvSpPr>
        <p:spPr bwMode="auto">
          <a:xfrm>
            <a:off x="121490" y="2044488"/>
            <a:ext cx="880059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4" name="Line 5"/>
          <p:cNvSpPr>
            <a:spLocks noChangeShapeType="1"/>
          </p:cNvSpPr>
          <p:nvPr/>
        </p:nvSpPr>
        <p:spPr bwMode="auto">
          <a:xfrm>
            <a:off x="2327761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5" name="Line 8"/>
          <p:cNvSpPr>
            <a:spLocks noChangeShapeType="1"/>
          </p:cNvSpPr>
          <p:nvPr/>
        </p:nvSpPr>
        <p:spPr bwMode="auto">
          <a:xfrm>
            <a:off x="8944342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6" name="Line 13"/>
          <p:cNvSpPr>
            <a:spLocks noChangeShapeType="1"/>
          </p:cNvSpPr>
          <p:nvPr/>
        </p:nvSpPr>
        <p:spPr bwMode="auto">
          <a:xfrm>
            <a:off x="4533287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7" name="Line 15"/>
          <p:cNvSpPr>
            <a:spLocks noChangeShapeType="1"/>
          </p:cNvSpPr>
          <p:nvPr/>
        </p:nvSpPr>
        <p:spPr bwMode="auto">
          <a:xfrm>
            <a:off x="6738813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8" name="Rectangle 1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372627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Jan</a:t>
            </a:r>
          </a:p>
        </p:txBody>
      </p:sp>
      <p:sp>
        <p:nvSpPr>
          <p:cNvPr id="79" name="Rectangle 78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21490" y="1785795"/>
            <a:ext cx="2445959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Goals</a:t>
            </a:r>
          </a:p>
        </p:txBody>
      </p:sp>
      <p:sp>
        <p:nvSpPr>
          <p:cNvPr id="80" name="Rectangle 16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924008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Feb</a:t>
            </a:r>
          </a:p>
        </p:txBody>
      </p:sp>
      <p:sp>
        <p:nvSpPr>
          <p:cNvPr id="81" name="Rectangle 16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026771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Apr</a:t>
            </a:r>
          </a:p>
        </p:txBody>
      </p:sp>
      <p:sp>
        <p:nvSpPr>
          <p:cNvPr id="82" name="Rectangle 16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8151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May</a:t>
            </a:r>
          </a:p>
        </p:txBody>
      </p:sp>
      <p:sp>
        <p:nvSpPr>
          <p:cNvPr id="83" name="Rectangle 16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129534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Jun</a:t>
            </a:r>
          </a:p>
        </p:txBody>
      </p:sp>
      <p:sp>
        <p:nvSpPr>
          <p:cNvPr id="84" name="Rectangle 16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680914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Jul</a:t>
            </a:r>
          </a:p>
        </p:txBody>
      </p:sp>
      <p:sp>
        <p:nvSpPr>
          <p:cNvPr id="85" name="Rectangle 16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232297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Aug</a:t>
            </a:r>
          </a:p>
        </p:txBody>
      </p:sp>
      <p:sp>
        <p:nvSpPr>
          <p:cNvPr id="86" name="Rectangle 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6783677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Sep</a:t>
            </a:r>
          </a:p>
        </p:txBody>
      </p:sp>
      <p:sp>
        <p:nvSpPr>
          <p:cNvPr id="87" name="Rectangle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335060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Oct</a:t>
            </a:r>
          </a:p>
        </p:txBody>
      </p:sp>
      <p:sp>
        <p:nvSpPr>
          <p:cNvPr id="88" name="Rectangle 16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437823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Dec</a:t>
            </a:r>
          </a:p>
        </p:txBody>
      </p:sp>
      <p:sp>
        <p:nvSpPr>
          <p:cNvPr id="89" name="Line 13"/>
          <p:cNvSpPr>
            <a:spLocks noChangeShapeType="1"/>
          </p:cNvSpPr>
          <p:nvPr/>
        </p:nvSpPr>
        <p:spPr bwMode="auto">
          <a:xfrm>
            <a:off x="2879143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0" name="Line 13"/>
          <p:cNvSpPr>
            <a:spLocks noChangeShapeType="1"/>
          </p:cNvSpPr>
          <p:nvPr/>
        </p:nvSpPr>
        <p:spPr bwMode="auto">
          <a:xfrm>
            <a:off x="3981906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1" name="Line 13"/>
          <p:cNvSpPr>
            <a:spLocks noChangeShapeType="1"/>
          </p:cNvSpPr>
          <p:nvPr/>
        </p:nvSpPr>
        <p:spPr bwMode="auto">
          <a:xfrm>
            <a:off x="5084669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2" name="Line 13"/>
          <p:cNvSpPr>
            <a:spLocks noChangeShapeType="1"/>
          </p:cNvSpPr>
          <p:nvPr/>
        </p:nvSpPr>
        <p:spPr bwMode="auto">
          <a:xfrm>
            <a:off x="5636050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3" name="Line 13"/>
          <p:cNvSpPr>
            <a:spLocks noChangeShapeType="1"/>
          </p:cNvSpPr>
          <p:nvPr/>
        </p:nvSpPr>
        <p:spPr bwMode="auto">
          <a:xfrm>
            <a:off x="6187431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4" name="Line 13"/>
          <p:cNvSpPr>
            <a:spLocks noChangeShapeType="1"/>
          </p:cNvSpPr>
          <p:nvPr/>
        </p:nvSpPr>
        <p:spPr bwMode="auto">
          <a:xfrm>
            <a:off x="7290194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5" name="Line 13"/>
          <p:cNvSpPr>
            <a:spLocks noChangeShapeType="1"/>
          </p:cNvSpPr>
          <p:nvPr/>
        </p:nvSpPr>
        <p:spPr bwMode="auto">
          <a:xfrm>
            <a:off x="8392957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6" name="Line 4"/>
          <p:cNvSpPr>
            <a:spLocks noChangeShapeType="1"/>
          </p:cNvSpPr>
          <p:nvPr/>
        </p:nvSpPr>
        <p:spPr bwMode="auto">
          <a:xfrm>
            <a:off x="121490" y="3144781"/>
            <a:ext cx="880059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7" name="Rectangle 16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475388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</a:t>
            </a:r>
          </a:p>
        </p:txBody>
      </p:sp>
      <p:sp>
        <p:nvSpPr>
          <p:cNvPr id="98" name="Line 13"/>
          <p:cNvSpPr>
            <a:spLocks noChangeShapeType="1"/>
          </p:cNvSpPr>
          <p:nvPr/>
        </p:nvSpPr>
        <p:spPr bwMode="auto">
          <a:xfrm>
            <a:off x="3430524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9" name="Rectangle 16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7886440" y="1779316"/>
            <a:ext cx="46165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913429" fontAlgn="base">
              <a:spcBef>
                <a:spcPct val="0"/>
              </a:spcBef>
              <a:spcAft>
                <a:spcPct val="0"/>
              </a:spcAft>
              <a:buClr>
                <a:srgbClr val="225000"/>
              </a:buClr>
            </a:pPr>
            <a:r>
              <a:rPr lang="en-US" sz="1400" b="1" dirty="0">
                <a:solidFill>
                  <a:srgbClr val="225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Nov</a:t>
            </a:r>
          </a:p>
        </p:txBody>
      </p:sp>
      <p:sp>
        <p:nvSpPr>
          <p:cNvPr id="100" name="Line 13"/>
          <p:cNvSpPr>
            <a:spLocks noChangeShapeType="1"/>
          </p:cNvSpPr>
          <p:nvPr/>
        </p:nvSpPr>
        <p:spPr bwMode="auto">
          <a:xfrm>
            <a:off x="7841576" y="2050759"/>
            <a:ext cx="0" cy="407188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1" name="Line 4"/>
          <p:cNvSpPr>
            <a:spLocks noChangeShapeType="1"/>
          </p:cNvSpPr>
          <p:nvPr/>
        </p:nvSpPr>
        <p:spPr bwMode="auto">
          <a:xfrm>
            <a:off x="121490" y="4025255"/>
            <a:ext cx="880059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" name="Line 4"/>
          <p:cNvSpPr>
            <a:spLocks noChangeShapeType="1"/>
          </p:cNvSpPr>
          <p:nvPr/>
        </p:nvSpPr>
        <p:spPr bwMode="auto">
          <a:xfrm>
            <a:off x="121490" y="5022350"/>
            <a:ext cx="880059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3" name="Line 4"/>
          <p:cNvSpPr>
            <a:spLocks noChangeShapeType="1"/>
          </p:cNvSpPr>
          <p:nvPr/>
        </p:nvSpPr>
        <p:spPr bwMode="auto">
          <a:xfrm>
            <a:off x="132992" y="6122639"/>
            <a:ext cx="880059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86" tIns="46643" rIns="93286" bIns="46643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8" name="Isosceles Triangle 107"/>
          <p:cNvSpPr>
            <a:spLocks/>
          </p:cNvSpPr>
          <p:nvPr/>
        </p:nvSpPr>
        <p:spPr bwMode="auto">
          <a:xfrm>
            <a:off x="7543800" y="914400"/>
            <a:ext cx="230167" cy="233243"/>
          </a:xfrm>
          <a:prstGeom prst="triangl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3286" tIns="46643" rIns="93286" bIns="46643" numCol="1" rtlCol="0" anchor="t" anchorCtr="0" compatLnSpc="1">
            <a:prstTxWarp prst="textNoShape">
              <a:avLst/>
            </a:prstTxWarp>
          </a:bodyPr>
          <a:lstStyle/>
          <a:p>
            <a:pPr defTabSz="4664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 bwMode="auto">
          <a:xfrm>
            <a:off x="7601483" y="1275645"/>
            <a:ext cx="114805" cy="114798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3286" tIns="46643" rIns="93286" bIns="46643" numCol="1" rtlCol="0" anchor="t" anchorCtr="0" compatLnSpc="1">
            <a:prstTxWarp prst="textNoShape">
              <a:avLst/>
            </a:prstTxWarp>
          </a:bodyPr>
          <a:lstStyle/>
          <a:p>
            <a:pPr defTabSz="4664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dirty="0">
              <a:solidFill>
                <a:srgbClr val="00000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9871" y="2362640"/>
            <a:ext cx="8072134" cy="504619"/>
            <a:chOff x="117476" y="2315605"/>
            <a:chExt cx="7910971" cy="494574"/>
          </a:xfrm>
        </p:grpSpPr>
        <p:sp>
          <p:nvSpPr>
            <p:cNvPr id="111" name="Text Placeholder 2"/>
            <p:cNvSpPr txBox="1">
              <a:spLocks/>
            </p:cNvSpPr>
            <p:nvPr/>
          </p:nvSpPr>
          <p:spPr>
            <a:xfrm>
              <a:off x="117476" y="2327539"/>
              <a:ext cx="2163812" cy="4826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  <a:cs typeface="+mn-cs"/>
                </a:defRPr>
              </a:lvl1pPr>
              <a:lvl2pPr marL="177800" indent="-17780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5000"/>
                <a:buFont typeface="Tahoma" pitchFamily="34" charset="0"/>
                <a:buChar char="▪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2pPr>
              <a:lvl3pPr marL="463550" indent="-28575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0000"/>
                <a:buFont typeface="Tahoma" pitchFamily="34" charset="0"/>
                <a:buChar char="–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3pPr>
              <a:lvl4pPr marL="627063" indent="-163513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0000"/>
                <a:buFont typeface="Tahoma" pitchFamily="34" charset="0"/>
                <a:buChar char="▫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4pPr>
              <a:lvl5pPr marL="736600" indent="-109538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89000"/>
                <a:buFont typeface="Tahoma" pitchFamily="34" charset="0"/>
                <a:buChar char="-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5pPr>
              <a:lvl6pPr marL="25146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6pPr>
              <a:lvl7pPr marL="29718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7pPr>
              <a:lvl8pPr marL="3429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8pPr>
              <a:lvl9pPr marL="3886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9pPr>
            </a:lstStyle>
            <a:p>
              <a:r>
                <a:rPr lang="en-US" dirty="0"/>
                <a:t>College and career readiness</a:t>
              </a:r>
            </a:p>
          </p:txBody>
        </p:sp>
        <p:sp>
          <p:nvSpPr>
            <p:cNvPr id="112" name="Isosceles Triangle 111"/>
            <p:cNvSpPr>
              <a:spLocks/>
            </p:cNvSpPr>
            <p:nvPr/>
          </p:nvSpPr>
          <p:spPr bwMode="auto">
            <a:xfrm>
              <a:off x="3509895" y="2315605"/>
              <a:ext cx="225572" cy="228600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113" name="Oval 112"/>
            <p:cNvSpPr>
              <a:spLocks noChangeAspect="1"/>
            </p:cNvSpPr>
            <p:nvPr/>
          </p:nvSpPr>
          <p:spPr bwMode="auto">
            <a:xfrm>
              <a:off x="2464393" y="2373649"/>
              <a:ext cx="112513" cy="112513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114" name="Oval 113"/>
            <p:cNvSpPr>
              <a:spLocks noChangeAspect="1"/>
            </p:cNvSpPr>
            <p:nvPr/>
          </p:nvSpPr>
          <p:spPr bwMode="auto">
            <a:xfrm>
              <a:off x="4704753" y="2373649"/>
              <a:ext cx="112513" cy="112513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115" name="Isosceles Triangle 114"/>
            <p:cNvSpPr>
              <a:spLocks/>
            </p:cNvSpPr>
            <p:nvPr/>
          </p:nvSpPr>
          <p:spPr bwMode="auto">
            <a:xfrm>
              <a:off x="6795755" y="2315605"/>
              <a:ext cx="225572" cy="228600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116" name="Oval 115"/>
            <p:cNvSpPr>
              <a:spLocks noChangeAspect="1"/>
            </p:cNvSpPr>
            <p:nvPr/>
          </p:nvSpPr>
          <p:spPr bwMode="auto">
            <a:xfrm>
              <a:off x="5750254" y="2373649"/>
              <a:ext cx="112513" cy="112513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117" name="Oval 116"/>
            <p:cNvSpPr>
              <a:spLocks noChangeAspect="1"/>
            </p:cNvSpPr>
            <p:nvPr/>
          </p:nvSpPr>
          <p:spPr bwMode="auto">
            <a:xfrm>
              <a:off x="7915934" y="2373649"/>
              <a:ext cx="112513" cy="112513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20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119871" y="4360059"/>
            <a:ext cx="8643129" cy="336441"/>
            <a:chOff x="117476" y="3648688"/>
            <a:chExt cx="8470569" cy="329743"/>
          </a:xfrm>
        </p:grpSpPr>
        <p:sp>
          <p:nvSpPr>
            <p:cNvPr id="127" name="Text Placeholder 2"/>
            <p:cNvSpPr txBox="1">
              <a:spLocks/>
            </p:cNvSpPr>
            <p:nvPr/>
          </p:nvSpPr>
          <p:spPr>
            <a:xfrm>
              <a:off x="117476" y="3648688"/>
              <a:ext cx="2163812" cy="24131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  <a:cs typeface="+mn-cs"/>
                </a:defRPr>
              </a:lvl1pPr>
              <a:lvl2pPr marL="177800" indent="-17780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5000"/>
                <a:buFont typeface="Tahoma" pitchFamily="34" charset="0"/>
                <a:buChar char="▪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2pPr>
              <a:lvl3pPr marL="463550" indent="-28575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0000"/>
                <a:buFont typeface="Tahoma" pitchFamily="34" charset="0"/>
                <a:buChar char="–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3pPr>
              <a:lvl4pPr marL="627063" indent="-163513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0000"/>
                <a:buFont typeface="Tahoma" pitchFamily="34" charset="0"/>
                <a:buChar char="▫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4pPr>
              <a:lvl5pPr marL="736600" indent="-109538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89000"/>
                <a:buFont typeface="Tahoma" pitchFamily="34" charset="0"/>
                <a:buChar char="-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5pPr>
              <a:lvl6pPr marL="25146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6pPr>
              <a:lvl7pPr marL="29718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7pPr>
              <a:lvl8pPr marL="3429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8pPr>
              <a:lvl9pPr marL="3886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9pPr>
            </a:lstStyle>
            <a:p>
              <a:r>
                <a:rPr lang="en-US" dirty="0"/>
                <a:t>Gap</a:t>
              </a:r>
              <a:endParaRPr lang="en-US" sz="1400" dirty="0"/>
            </a:p>
          </p:txBody>
        </p:sp>
        <p:sp>
          <p:nvSpPr>
            <p:cNvPr id="128" name="Oval 127"/>
            <p:cNvSpPr>
              <a:spLocks noChangeAspect="1"/>
            </p:cNvSpPr>
            <p:nvPr/>
          </p:nvSpPr>
          <p:spPr bwMode="auto">
            <a:xfrm>
              <a:off x="6235170" y="3807875"/>
              <a:ext cx="112513" cy="112513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29" name="Oval 128"/>
            <p:cNvSpPr>
              <a:spLocks noChangeAspect="1"/>
            </p:cNvSpPr>
            <p:nvPr/>
          </p:nvSpPr>
          <p:spPr bwMode="auto">
            <a:xfrm>
              <a:off x="7355350" y="3807875"/>
              <a:ext cx="112513" cy="112513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30" name="Isosceles Triangle 129"/>
            <p:cNvSpPr>
              <a:spLocks/>
            </p:cNvSpPr>
            <p:nvPr/>
          </p:nvSpPr>
          <p:spPr bwMode="auto">
            <a:xfrm>
              <a:off x="8362473" y="3749831"/>
              <a:ext cx="225572" cy="228600"/>
            </a:xfrm>
            <a:prstGeom prst="triangle">
              <a:avLst/>
            </a:prstGeom>
            <a:solidFill>
              <a:schemeClr val="accent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12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9871" y="5352676"/>
            <a:ext cx="8072134" cy="492443"/>
            <a:chOff x="117476" y="5246119"/>
            <a:chExt cx="7910971" cy="482640"/>
          </a:xfrm>
        </p:grpSpPr>
        <p:sp>
          <p:nvSpPr>
            <p:cNvPr id="132" name="Text Placeholder 2"/>
            <p:cNvSpPr txBox="1">
              <a:spLocks/>
            </p:cNvSpPr>
            <p:nvPr/>
          </p:nvSpPr>
          <p:spPr>
            <a:xfrm>
              <a:off x="117476" y="5246119"/>
              <a:ext cx="2163812" cy="4826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  <a:cs typeface="+mn-cs"/>
                </a:defRPr>
              </a:lvl1pPr>
              <a:lvl2pPr marL="177800" indent="-17780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5000"/>
                <a:buFont typeface="Tahoma" pitchFamily="34" charset="0"/>
                <a:buChar char="▪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2pPr>
              <a:lvl3pPr marL="463550" indent="-28575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0000"/>
                <a:buFont typeface="Tahoma" pitchFamily="34" charset="0"/>
                <a:buChar char="–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3pPr>
              <a:lvl4pPr marL="627063" indent="-163513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0000"/>
                <a:buFont typeface="Tahoma" pitchFamily="34" charset="0"/>
                <a:buChar char="▫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4pPr>
              <a:lvl5pPr marL="736600" indent="-109538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89000"/>
                <a:buFont typeface="Tahoma" pitchFamily="34" charset="0"/>
                <a:buChar char="-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5pPr>
              <a:lvl6pPr marL="25146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6pPr>
              <a:lvl7pPr marL="29718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7pPr>
              <a:lvl8pPr marL="3429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8pPr>
              <a:lvl9pPr marL="3886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9pPr>
            </a:lstStyle>
            <a:p>
              <a:r>
                <a:rPr lang="en-US" dirty="0"/>
                <a:t>Next Generation Professionals</a:t>
              </a:r>
              <a:endParaRPr lang="en-US" sz="1400" dirty="0"/>
            </a:p>
          </p:txBody>
        </p:sp>
        <p:sp>
          <p:nvSpPr>
            <p:cNvPr id="133" name="Isosceles Triangle 132"/>
            <p:cNvSpPr>
              <a:spLocks/>
            </p:cNvSpPr>
            <p:nvPr/>
          </p:nvSpPr>
          <p:spPr bwMode="auto">
            <a:xfrm>
              <a:off x="5675576" y="5347262"/>
              <a:ext cx="225572" cy="228600"/>
            </a:xfrm>
            <a:prstGeom prst="triangle">
              <a:avLst/>
            </a:prstGeom>
            <a:solidFill>
              <a:schemeClr val="accent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134" name="Oval 133"/>
            <p:cNvSpPr>
              <a:spLocks noChangeAspect="1"/>
            </p:cNvSpPr>
            <p:nvPr/>
          </p:nvSpPr>
          <p:spPr bwMode="auto">
            <a:xfrm>
              <a:off x="6795755" y="5405306"/>
              <a:ext cx="112513" cy="112513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35" name="Oval 134"/>
            <p:cNvSpPr>
              <a:spLocks noChangeAspect="1"/>
            </p:cNvSpPr>
            <p:nvPr/>
          </p:nvSpPr>
          <p:spPr bwMode="auto">
            <a:xfrm>
              <a:off x="7915934" y="5405306"/>
              <a:ext cx="112513" cy="112513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dirty="0">
                <a:solidFill>
                  <a:srgbClr val="000000"/>
                </a:solidFill>
              </a:endParaRPr>
            </a:p>
          </p:txBody>
        </p:sp>
      </p:grpSp>
      <p:sp>
        <p:nvSpPr>
          <p:cNvPr id="136" name="Text Placeholder 2"/>
          <p:cNvSpPr txBox="1">
            <a:spLocks/>
          </p:cNvSpPr>
          <p:nvPr/>
        </p:nvSpPr>
        <p:spPr>
          <a:xfrm>
            <a:off x="7875412" y="936813"/>
            <a:ext cx="744290" cy="1884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 charset="0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  <a:cs typeface="+mn-cs"/>
              </a:defRPr>
            </a:lvl1pPr>
            <a:lvl2pPr marL="177800" indent="-177800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</a:defRPr>
            </a:lvl2pPr>
            <a:lvl3pPr marL="463550" indent="-285750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</a:defRPr>
            </a:lvl3pPr>
            <a:lvl4pPr marL="627063" indent="-163513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</a:defRPr>
            </a:lvl4pPr>
            <a:lvl5pPr marL="736600" indent="-109538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</a:defRPr>
            </a:lvl5pPr>
            <a:lvl6pPr marL="25146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</a:defRPr>
            </a:lvl6pPr>
            <a:lvl7pPr marL="29718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</a:defRPr>
            </a:lvl7pPr>
            <a:lvl8pPr marL="3429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</a:defRPr>
            </a:lvl8pPr>
            <a:lvl9pPr marL="3886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</a:defRPr>
            </a:lvl9pPr>
          </a:lstStyle>
          <a:p>
            <a:r>
              <a:rPr lang="en-US" sz="1200" dirty="0"/>
              <a:t>Stocktake</a:t>
            </a:r>
          </a:p>
        </p:txBody>
      </p:sp>
      <p:sp>
        <p:nvSpPr>
          <p:cNvPr id="137" name="Text Placeholder 2"/>
          <p:cNvSpPr txBox="1">
            <a:spLocks/>
          </p:cNvSpPr>
          <p:nvPr/>
        </p:nvSpPr>
        <p:spPr>
          <a:xfrm>
            <a:off x="7875412" y="1238835"/>
            <a:ext cx="744290" cy="376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 charset="0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  <a:cs typeface="+mn-cs"/>
              </a:defRPr>
            </a:lvl1pPr>
            <a:lvl2pPr marL="177800" indent="-177800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5000"/>
              <a:buFont typeface="Tahoma" pitchFamily="34" charset="0"/>
              <a:buChar char="▪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</a:defRPr>
            </a:lvl2pPr>
            <a:lvl3pPr marL="463550" indent="-285750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–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</a:defRPr>
            </a:lvl3pPr>
            <a:lvl4pPr marL="627063" indent="-163513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120000"/>
              <a:buFont typeface="Tahoma" pitchFamily="34" charset="0"/>
              <a:buChar char="▫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</a:defRPr>
            </a:lvl4pPr>
            <a:lvl5pPr marL="736600" indent="-109538" algn="l" defTabSz="457200" rtl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89000"/>
              <a:buFont typeface="Tahoma" pitchFamily="34" charset="0"/>
              <a:buChar char="-"/>
              <a:defRPr sz="1600" baseline="0">
                <a:solidFill>
                  <a:srgbClr val="000000"/>
                </a:solidFill>
                <a:latin typeface="Tahoma" pitchFamily="34" charset="0"/>
                <a:ea typeface="+mn-ea"/>
              </a:defRPr>
            </a:lvl5pPr>
            <a:lvl6pPr marL="25146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</a:defRPr>
            </a:lvl6pPr>
            <a:lvl7pPr marL="29718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</a:defRPr>
            </a:lvl7pPr>
            <a:lvl8pPr marL="34290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</a:defRPr>
            </a:lvl8pPr>
            <a:lvl9pPr marL="3886200" indent="-228600" algn="l" defTabSz="457200" rtl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</a:defRPr>
            </a:lvl9pPr>
          </a:lstStyle>
          <a:p>
            <a:r>
              <a:rPr lang="en-US" sz="1200" dirty="0"/>
              <a:t>Bi-monthly note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6200" y="3470635"/>
            <a:ext cx="8655524" cy="252933"/>
            <a:chOff x="117476" y="3367416"/>
            <a:chExt cx="8482715" cy="247898"/>
          </a:xfrm>
        </p:grpSpPr>
        <p:sp>
          <p:nvSpPr>
            <p:cNvPr id="119" name="Text Placeholder 2"/>
            <p:cNvSpPr txBox="1">
              <a:spLocks/>
            </p:cNvSpPr>
            <p:nvPr/>
          </p:nvSpPr>
          <p:spPr>
            <a:xfrm>
              <a:off x="117476" y="3373994"/>
              <a:ext cx="2163812" cy="24132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0" indent="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  <a:cs typeface="+mn-cs"/>
                </a:defRPr>
              </a:lvl1pPr>
              <a:lvl2pPr marL="177800" indent="-17780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5000"/>
                <a:buFont typeface="Tahoma" pitchFamily="34" charset="0"/>
                <a:buChar char="▪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2pPr>
              <a:lvl3pPr marL="463550" indent="-285750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0000"/>
                <a:buFont typeface="Tahoma" pitchFamily="34" charset="0"/>
                <a:buChar char="–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3pPr>
              <a:lvl4pPr marL="627063" indent="-163513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120000"/>
                <a:buFont typeface="Tahoma" pitchFamily="34" charset="0"/>
                <a:buChar char="▫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4pPr>
              <a:lvl5pPr marL="736600" indent="-109538" algn="l" defTabSz="457200" rtl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2"/>
                </a:buClr>
                <a:buSzPct val="89000"/>
                <a:buFont typeface="Tahoma" pitchFamily="34" charset="0"/>
                <a:buChar char="-"/>
                <a:defRPr sz="1600" baseline="0">
                  <a:solidFill>
                    <a:srgbClr val="000000"/>
                  </a:solidFill>
                  <a:latin typeface="Tahoma" pitchFamily="34" charset="0"/>
                  <a:ea typeface="+mn-ea"/>
                </a:defRPr>
              </a:lvl5pPr>
              <a:lvl6pPr marL="25146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6pPr>
              <a:lvl7pPr marL="29718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7pPr>
              <a:lvl8pPr marL="34290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8pPr>
              <a:lvl9pPr marL="3886200" indent="-228600" algn="l" defTabSz="457200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itchFamily="18" charset="0"/>
                <a:defRPr sz="2000">
                  <a:solidFill>
                    <a:srgbClr val="000000"/>
                  </a:solidFill>
                  <a:latin typeface="+mn-lt"/>
                  <a:ea typeface="+mn-ea"/>
                </a:defRPr>
              </a:lvl9pPr>
            </a:lstStyle>
            <a:p>
              <a:r>
                <a:rPr lang="en-US" dirty="0"/>
                <a:t>Proficiency</a:t>
              </a:r>
              <a:endParaRPr lang="en-US" sz="1400" dirty="0"/>
            </a:p>
          </p:txBody>
        </p:sp>
        <p:sp>
          <p:nvSpPr>
            <p:cNvPr id="120" name="Isosceles Triangle 119"/>
            <p:cNvSpPr>
              <a:spLocks/>
            </p:cNvSpPr>
            <p:nvPr/>
          </p:nvSpPr>
          <p:spPr bwMode="auto">
            <a:xfrm>
              <a:off x="4073909" y="3367416"/>
              <a:ext cx="225572" cy="228600"/>
            </a:xfrm>
            <a:prstGeom prst="triangle">
              <a:avLst/>
            </a:prstGeom>
            <a:solidFill>
              <a:schemeClr val="accent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121" name="Oval 120"/>
            <p:cNvSpPr>
              <a:spLocks noChangeAspect="1"/>
            </p:cNvSpPr>
            <p:nvPr/>
          </p:nvSpPr>
          <p:spPr bwMode="auto">
            <a:xfrm>
              <a:off x="5232469" y="3425460"/>
              <a:ext cx="112513" cy="112513"/>
            </a:xfrm>
            <a:prstGeom prst="ellipse">
              <a:avLst/>
            </a:prstGeom>
            <a:solidFill>
              <a:schemeClr val="accent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22" name="Oval 121"/>
            <p:cNvSpPr>
              <a:spLocks noChangeAspect="1"/>
            </p:cNvSpPr>
            <p:nvPr/>
          </p:nvSpPr>
          <p:spPr bwMode="auto">
            <a:xfrm>
              <a:off x="6277970" y="3425460"/>
              <a:ext cx="112513" cy="112513"/>
            </a:xfrm>
            <a:prstGeom prst="ellipse">
              <a:avLst/>
            </a:prstGeom>
            <a:solidFill>
              <a:schemeClr val="accent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23" name="Isosceles Triangle 122"/>
            <p:cNvSpPr>
              <a:spLocks/>
            </p:cNvSpPr>
            <p:nvPr/>
          </p:nvSpPr>
          <p:spPr bwMode="auto">
            <a:xfrm>
              <a:off x="7359770" y="3367416"/>
              <a:ext cx="225572" cy="228600"/>
            </a:xfrm>
            <a:prstGeom prst="triangle">
              <a:avLst/>
            </a:prstGeom>
            <a:solidFill>
              <a:schemeClr val="accent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140" name="Oval 139"/>
            <p:cNvSpPr>
              <a:spLocks noChangeAspect="1"/>
            </p:cNvSpPr>
            <p:nvPr/>
          </p:nvSpPr>
          <p:spPr bwMode="auto">
            <a:xfrm>
              <a:off x="8487678" y="3425460"/>
              <a:ext cx="112513" cy="112513"/>
            </a:xfrm>
            <a:prstGeom prst="ellipse">
              <a:avLst/>
            </a:prstGeom>
            <a:solidFill>
              <a:schemeClr val="accent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41" name="Oval 140"/>
            <p:cNvSpPr>
              <a:spLocks noChangeAspect="1"/>
            </p:cNvSpPr>
            <p:nvPr/>
          </p:nvSpPr>
          <p:spPr bwMode="auto">
            <a:xfrm>
              <a:off x="3035589" y="3425460"/>
              <a:ext cx="112513" cy="112513"/>
            </a:xfrm>
            <a:prstGeom prst="ellipse">
              <a:avLst/>
            </a:prstGeom>
            <a:solidFill>
              <a:schemeClr val="accent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6643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en-US" dirty="0">
                <a:solidFill>
                  <a:srgbClr val="000000"/>
                </a:solidFill>
              </a:endParaRPr>
            </a:p>
          </p:txBody>
        </p:sp>
      </p:grpSp>
      <p:sp>
        <p:nvSpPr>
          <p:cNvPr id="67" name="Isosceles Triangle 66"/>
          <p:cNvSpPr>
            <a:spLocks/>
          </p:cNvSpPr>
          <p:nvPr/>
        </p:nvSpPr>
        <p:spPr bwMode="auto">
          <a:xfrm>
            <a:off x="5256233" y="4463256"/>
            <a:ext cx="230167" cy="233244"/>
          </a:xfrm>
          <a:prstGeom prst="triangle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664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6" name="Oval 65"/>
          <p:cNvSpPr>
            <a:spLocks noChangeAspect="1"/>
          </p:cNvSpPr>
          <p:nvPr/>
        </p:nvSpPr>
        <p:spPr bwMode="auto">
          <a:xfrm>
            <a:off x="3111162" y="4522479"/>
            <a:ext cx="114805" cy="114798"/>
          </a:xfrm>
          <a:prstGeom prst="ellipse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664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8" name="Oval 67"/>
          <p:cNvSpPr>
            <a:spLocks noChangeAspect="1"/>
          </p:cNvSpPr>
          <p:nvPr/>
        </p:nvSpPr>
        <p:spPr bwMode="auto">
          <a:xfrm>
            <a:off x="4170913" y="4522480"/>
            <a:ext cx="114805" cy="114798"/>
          </a:xfrm>
          <a:prstGeom prst="ellipse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664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9" name="Isosceles Triangle 68"/>
          <p:cNvSpPr>
            <a:spLocks/>
          </p:cNvSpPr>
          <p:nvPr/>
        </p:nvSpPr>
        <p:spPr bwMode="auto">
          <a:xfrm>
            <a:off x="2456918" y="5455875"/>
            <a:ext cx="230167" cy="233243"/>
          </a:xfrm>
          <a:prstGeom prst="triangle">
            <a:avLst/>
          </a:prstGeom>
          <a:solidFill>
            <a:schemeClr val="accent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664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0" name="Oval 69"/>
          <p:cNvSpPr>
            <a:spLocks noChangeAspect="1"/>
          </p:cNvSpPr>
          <p:nvPr/>
        </p:nvSpPr>
        <p:spPr bwMode="auto">
          <a:xfrm>
            <a:off x="3639081" y="5515097"/>
            <a:ext cx="114805" cy="114798"/>
          </a:xfrm>
          <a:prstGeom prst="ellipse">
            <a:avLst/>
          </a:prstGeom>
          <a:solidFill>
            <a:schemeClr val="accent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664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3" name="Oval 72"/>
          <p:cNvSpPr>
            <a:spLocks noChangeAspect="1"/>
          </p:cNvSpPr>
          <p:nvPr/>
        </p:nvSpPr>
        <p:spPr bwMode="auto">
          <a:xfrm>
            <a:off x="4751575" y="5515098"/>
            <a:ext cx="114805" cy="114798"/>
          </a:xfrm>
          <a:prstGeom prst="ellipse">
            <a:avLst/>
          </a:prstGeom>
          <a:solidFill>
            <a:schemeClr val="accent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6643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44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62000" y="6208713"/>
            <a:ext cx="7543800" cy="496887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Kentucky Department of Education, Office of Assessment and Accountability, July 2012</a:t>
            </a:r>
          </a:p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Questions: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dacinfo@education.ky.gov</a:t>
            </a:r>
            <a:r>
              <a:rPr lang="en-US" dirty="0">
                <a:latin typeface="Arial" pitchFamily="34" charset="0"/>
                <a:cs typeface="Arial" pitchFamily="34" charset="0"/>
              </a:rPr>
              <a:t> or 502-564-4394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620000" y="6248400"/>
            <a:ext cx="762000" cy="365125"/>
          </a:xfrm>
        </p:spPr>
        <p:txBody>
          <a:bodyPr/>
          <a:lstStyle/>
          <a:p>
            <a:pPr>
              <a:defRPr/>
            </a:pPr>
            <a:fld id="{7BFA6659-CC0A-4FC3-BB40-AFB321961717}" type="slidenum">
              <a:rPr lang="en-US" sz="1600"/>
              <a:pPr>
                <a:defRPr/>
              </a:pPr>
              <a:t>21</a:t>
            </a:fld>
            <a:endParaRPr lang="en-US" sz="1600" dirty="0"/>
          </a:p>
        </p:txBody>
      </p:sp>
      <p:pic>
        <p:nvPicPr>
          <p:cNvPr id="205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"/>
            <a:ext cx="7805738" cy="528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43525"/>
            <a:ext cx="7805738" cy="79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508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>
          <a:xfrm>
            <a:off x="762000" y="6208713"/>
            <a:ext cx="7531100" cy="496887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Kentucky Department of Education, Office of Assessment and Accountability, July 2012</a:t>
            </a:r>
          </a:p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Questions: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dacinfo@education.ky.gov</a:t>
            </a:r>
            <a:r>
              <a:rPr lang="en-US" dirty="0">
                <a:latin typeface="Arial" pitchFamily="34" charset="0"/>
                <a:cs typeface="Arial" pitchFamily="34" charset="0"/>
              </a:rPr>
              <a:t> or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(502) 564-4394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>
          <a:xfrm>
            <a:off x="7596188" y="6248400"/>
            <a:ext cx="762000" cy="365125"/>
          </a:xfrm>
        </p:spPr>
        <p:txBody>
          <a:bodyPr/>
          <a:lstStyle/>
          <a:p>
            <a:pPr>
              <a:defRPr/>
            </a:pPr>
            <a:fld id="{810CF398-FC4D-491E-9D6C-D712608BCA81}" type="slidenum">
              <a:rPr lang="en-US" sz="1600"/>
              <a:pPr>
                <a:defRPr/>
              </a:pPr>
              <a:t>22</a:t>
            </a:fld>
            <a:endParaRPr lang="en-US" sz="1600" dirty="0"/>
          </a:p>
        </p:txBody>
      </p:sp>
      <p:sp>
        <p:nvSpPr>
          <p:cNvPr id="18" name="Rectangle 17"/>
          <p:cNvSpPr/>
          <p:nvPr/>
        </p:nvSpPr>
        <p:spPr>
          <a:xfrm flipV="1">
            <a:off x="8229600" y="3381375"/>
            <a:ext cx="6858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3077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838200"/>
            <a:ext cx="8993187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71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draut\Documents\Ken's Folder\KASA PPT\KASA 1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0"/>
            <a:ext cx="9334500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C:\Users\kdraut\Documents\Ken's Folder\KASA PPT\Capture 1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685800"/>
            <a:ext cx="9048750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" descr="C:\Users\kdraut\Documents\Ken's Folder\KASA PPT\KASA 1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2514600"/>
            <a:ext cx="9034463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Box 1"/>
          <p:cNvSpPr txBox="1">
            <a:spLocks noChangeArrowheads="1"/>
          </p:cNvSpPr>
          <p:nvPr/>
        </p:nvSpPr>
        <p:spPr bwMode="auto">
          <a:xfrm>
            <a:off x="762000" y="3810000"/>
            <a:ext cx="8382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600" b="1" dirty="0">
                <a:latin typeface="Arial Narrow" pitchFamily="34" charset="0"/>
              </a:rPr>
              <a:t>57.9</a:t>
            </a:r>
          </a:p>
        </p:txBody>
      </p:sp>
      <p:sp>
        <p:nvSpPr>
          <p:cNvPr id="4102" name="TextBox 15"/>
          <p:cNvSpPr txBox="1">
            <a:spLocks noChangeArrowheads="1"/>
          </p:cNvSpPr>
          <p:nvPr/>
        </p:nvSpPr>
        <p:spPr bwMode="auto">
          <a:xfrm>
            <a:off x="2974975" y="3810000"/>
            <a:ext cx="8382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600" b="1" dirty="0">
                <a:latin typeface="Arial Narrow" pitchFamily="34" charset="0"/>
              </a:rPr>
              <a:t>71</a:t>
            </a:r>
          </a:p>
        </p:txBody>
      </p:sp>
      <p:sp>
        <p:nvSpPr>
          <p:cNvPr id="4103" name="TextBox 16"/>
          <p:cNvSpPr txBox="1">
            <a:spLocks noChangeArrowheads="1"/>
          </p:cNvSpPr>
          <p:nvPr/>
        </p:nvSpPr>
        <p:spPr bwMode="auto">
          <a:xfrm>
            <a:off x="4800600" y="3810000"/>
            <a:ext cx="1905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600" b="1" dirty="0">
                <a:latin typeface="Arial Narrow" pitchFamily="34" charset="0"/>
              </a:rPr>
              <a:t>Proficient</a:t>
            </a:r>
          </a:p>
        </p:txBody>
      </p:sp>
      <p:sp>
        <p:nvSpPr>
          <p:cNvPr id="4104" name="TextBox 18"/>
          <p:cNvSpPr txBox="1">
            <a:spLocks noChangeArrowheads="1"/>
          </p:cNvSpPr>
          <p:nvPr/>
        </p:nvSpPr>
        <p:spPr bwMode="auto">
          <a:xfrm>
            <a:off x="1066800" y="4495800"/>
            <a:ext cx="8382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600" b="1" dirty="0">
                <a:latin typeface="Arial Narrow" pitchFamily="34" charset="0"/>
              </a:rPr>
              <a:t>57.9</a:t>
            </a:r>
          </a:p>
        </p:txBody>
      </p:sp>
      <p:sp>
        <p:nvSpPr>
          <p:cNvPr id="4105" name="TextBox 19"/>
          <p:cNvSpPr txBox="1">
            <a:spLocks noChangeArrowheads="1"/>
          </p:cNvSpPr>
          <p:nvPr/>
        </p:nvSpPr>
        <p:spPr bwMode="auto">
          <a:xfrm>
            <a:off x="2109788" y="4495800"/>
            <a:ext cx="6334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600" b="1" dirty="0">
                <a:latin typeface="Arial Narrow" pitchFamily="34" charset="0"/>
              </a:rPr>
              <a:t>3.0</a:t>
            </a:r>
          </a:p>
        </p:txBody>
      </p:sp>
      <p:sp>
        <p:nvSpPr>
          <p:cNvPr id="4106" name="TextBox 20"/>
          <p:cNvSpPr txBox="1">
            <a:spLocks noChangeArrowheads="1"/>
          </p:cNvSpPr>
          <p:nvPr/>
        </p:nvSpPr>
        <p:spPr bwMode="auto">
          <a:xfrm>
            <a:off x="2974975" y="4503738"/>
            <a:ext cx="83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600" b="1" dirty="0">
                <a:latin typeface="Arial Narrow" pitchFamily="34" charset="0"/>
              </a:rPr>
              <a:t> 60.9	</a:t>
            </a:r>
          </a:p>
        </p:txBody>
      </p:sp>
      <p:sp>
        <p:nvSpPr>
          <p:cNvPr id="4107" name="TextBox 21"/>
          <p:cNvSpPr txBox="1">
            <a:spLocks noChangeArrowheads="1"/>
          </p:cNvSpPr>
          <p:nvPr/>
        </p:nvSpPr>
        <p:spPr bwMode="auto">
          <a:xfrm>
            <a:off x="5969000" y="4503738"/>
            <a:ext cx="8382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600" b="1" dirty="0">
                <a:latin typeface="Arial Narrow" pitchFamily="34" charset="0"/>
              </a:rPr>
              <a:t>YES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62000" y="6208713"/>
            <a:ext cx="6858000" cy="496887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Kentucky Department of Education, Office of Assessment and Accountability, July 2012</a:t>
            </a:r>
          </a:p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Questions: </a:t>
            </a:r>
            <a:r>
              <a:rPr lang="en-US" dirty="0">
                <a:latin typeface="Arial" pitchFamily="34" charset="0"/>
                <a:cs typeface="Arial" pitchFamily="34" charset="0"/>
                <a:hlinkClick r:id="rId5"/>
              </a:rPr>
              <a:t>dacinfo@education.ky.gov</a:t>
            </a:r>
            <a:r>
              <a:rPr lang="en-US" dirty="0">
                <a:latin typeface="Arial" pitchFamily="34" charset="0"/>
                <a:cs typeface="Arial" pitchFamily="34" charset="0"/>
              </a:rPr>
              <a:t> or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(502) 564-4394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620000" y="6248400"/>
            <a:ext cx="762000" cy="365125"/>
          </a:xfrm>
        </p:spPr>
        <p:txBody>
          <a:bodyPr/>
          <a:lstStyle/>
          <a:p>
            <a:pPr>
              <a:defRPr/>
            </a:pPr>
            <a:fld id="{D53C444A-17D0-47B5-8030-B20D32F84C0C}" type="slidenum">
              <a:rPr lang="en-US" sz="1600"/>
              <a:pPr>
                <a:defRPr/>
              </a:pPr>
              <a:t>23</a:t>
            </a:fld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5737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Users\kdraut\Documents\Ken's Folder\KASA PPT\Capture 1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381000"/>
            <a:ext cx="90487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4" descr="C:\Users\kdraut\Documents\Ken's Folder\KASA PPT\KASA 2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1600200"/>
            <a:ext cx="9082088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610100" y="4495800"/>
          <a:ext cx="4343398" cy="129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913"/>
                <a:gridCol w="696686"/>
                <a:gridCol w="457201"/>
                <a:gridCol w="685799"/>
                <a:gridCol w="685799"/>
                <a:gridCol w="533400"/>
                <a:gridCol w="609600"/>
              </a:tblGrid>
              <a:tr h="471234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 Narrow" pitchFamily="34" charset="0"/>
                        </a:rPr>
                        <a:t>Grade</a:t>
                      </a:r>
                      <a:r>
                        <a:rPr lang="en-US" sz="1200" baseline="0" dirty="0" smtClean="0">
                          <a:latin typeface="Arial Narrow" pitchFamily="34" charset="0"/>
                        </a:rPr>
                        <a:t> Range</a:t>
                      </a:r>
                      <a:endParaRPr lang="en-US" sz="1200" dirty="0">
                        <a:latin typeface="Arial Narrow" pitchFamily="34" charset="0"/>
                      </a:endParaRPr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 Narrow" pitchFamily="34" charset="0"/>
                        </a:rPr>
                        <a:t>Achieve-ment</a:t>
                      </a:r>
                      <a:endParaRPr lang="en-US" sz="1200" dirty="0">
                        <a:latin typeface="Arial Narrow" pitchFamily="34" charset="0"/>
                      </a:endParaRPr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 Narrow" pitchFamily="34" charset="0"/>
                        </a:rPr>
                        <a:t>Gap</a:t>
                      </a:r>
                      <a:endParaRPr lang="en-US" sz="1200" dirty="0">
                        <a:latin typeface="Arial Narrow" pitchFamily="34" charset="0"/>
                      </a:endParaRPr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 Narrow" pitchFamily="34" charset="0"/>
                        </a:rPr>
                        <a:t>Growth</a:t>
                      </a:r>
                      <a:endParaRPr lang="en-US" sz="1200" dirty="0">
                        <a:latin typeface="Arial Narrow" pitchFamily="34" charset="0"/>
                      </a:endParaRPr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 Narrow" pitchFamily="34" charset="0"/>
                        </a:rPr>
                        <a:t>College/</a:t>
                      </a:r>
                    </a:p>
                    <a:p>
                      <a:r>
                        <a:rPr lang="en-US" sz="1200" dirty="0" smtClean="0">
                          <a:latin typeface="Arial Narrow" pitchFamily="34" charset="0"/>
                        </a:rPr>
                        <a:t>Career</a:t>
                      </a:r>
                      <a:endParaRPr lang="en-US" sz="1200" dirty="0">
                        <a:latin typeface="Arial Narrow" pitchFamily="34" charset="0"/>
                      </a:endParaRPr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 Narrow" pitchFamily="34" charset="0"/>
                        </a:rPr>
                        <a:t>Grad</a:t>
                      </a:r>
                      <a:r>
                        <a:rPr lang="en-US" sz="1200" baseline="0" dirty="0" smtClean="0">
                          <a:latin typeface="Arial Narrow" pitchFamily="34" charset="0"/>
                        </a:rPr>
                        <a:t> Rate</a:t>
                      </a:r>
                      <a:endParaRPr lang="en-US" sz="1200" dirty="0">
                        <a:latin typeface="Arial Narrow" pitchFamily="34" charset="0"/>
                      </a:endParaRPr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 Narrow" pitchFamily="34" charset="0"/>
                        </a:rPr>
                        <a:t>Total</a:t>
                      </a:r>
                      <a:endParaRPr lang="en-US" sz="1200" dirty="0">
                        <a:latin typeface="Arial Narrow" pitchFamily="34" charset="0"/>
                      </a:endParaRPr>
                    </a:p>
                  </a:txBody>
                  <a:tcPr marL="91457" marR="91457" marT="45657" marB="45657"/>
                </a:tc>
              </a:tr>
              <a:tr h="274193"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Elem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30</a:t>
                      </a:r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30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40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100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</a:tr>
              <a:tr h="274193"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Middle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28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28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28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16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100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</a:tr>
              <a:tr h="274193"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High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20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20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20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20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20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100</a:t>
                      </a:r>
                      <a:endParaRPr lang="en-US" sz="1200" b="1" dirty="0"/>
                    </a:p>
                  </a:txBody>
                  <a:tcPr marL="91457" marR="91457" marT="45657" marB="45657"/>
                </a:tc>
              </a:tr>
            </a:tbl>
          </a:graphicData>
        </a:graphic>
      </p:graphicFrame>
      <p:sp>
        <p:nvSpPr>
          <p:cNvPr id="5166" name="TextBox 6"/>
          <p:cNvSpPr txBox="1">
            <a:spLocks noChangeArrowheads="1"/>
          </p:cNvSpPr>
          <p:nvPr/>
        </p:nvSpPr>
        <p:spPr bwMode="auto">
          <a:xfrm>
            <a:off x="1219200" y="3590925"/>
            <a:ext cx="8116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>
                <a:latin typeface="Arial Narrow" pitchFamily="34" charset="0"/>
              </a:rPr>
              <a:t>69.0            13.8              25                5        50.5            10.1            64        12.8              81               16.2            57.9</a:t>
            </a:r>
            <a:endParaRPr lang="en-US" sz="1400" dirty="0">
              <a:latin typeface="Arial Narrow" pitchFamily="34" charset="0"/>
            </a:endParaRPr>
          </a:p>
        </p:txBody>
      </p:sp>
      <p:sp>
        <p:nvSpPr>
          <p:cNvPr id="5167" name="TextBox 1"/>
          <p:cNvSpPr txBox="1">
            <a:spLocks noChangeArrowheads="1"/>
          </p:cNvSpPr>
          <p:nvPr/>
        </p:nvSpPr>
        <p:spPr bwMode="auto">
          <a:xfrm>
            <a:off x="73025" y="4419600"/>
            <a:ext cx="45116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 dirty="0">
                <a:latin typeface="Arial Narrow" pitchFamily="34" charset="0"/>
              </a:rPr>
              <a:t>Weighted Score comes from Achievement, Gap, Growth, College/Career Readiness and Graduation Points multiplied by the weights in the chart.  Weighted Score Summary comes from adding the Weighted Scores for each area.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" y="6208713"/>
            <a:ext cx="6934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Kentucky Department of Education, Office of Assessment and Accountability, July 2012</a:t>
            </a:r>
          </a:p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Questions: </a:t>
            </a:r>
            <a:r>
              <a:rPr lang="en-US" dirty="0">
                <a:latin typeface="Arial" pitchFamily="34" charset="0"/>
                <a:cs typeface="Arial" pitchFamily="34" charset="0"/>
                <a:hlinkClick r:id="rId4"/>
              </a:rPr>
              <a:t>dacinfo@education.ky.gov</a:t>
            </a:r>
            <a:r>
              <a:rPr lang="en-US" dirty="0">
                <a:latin typeface="Arial" pitchFamily="34" charset="0"/>
                <a:cs typeface="Arial" pitchFamily="34" charset="0"/>
              </a:rPr>
              <a:t> or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(502) 564-4394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20000" y="6235700"/>
            <a:ext cx="762000" cy="365125"/>
          </a:xfrm>
        </p:spPr>
        <p:txBody>
          <a:bodyPr/>
          <a:lstStyle/>
          <a:p>
            <a:pPr>
              <a:defRPr/>
            </a:pPr>
            <a:fld id="{55293401-1A41-4B62-A251-B849DE9A9D89}" type="slidenum">
              <a:rPr lang="en-US" sz="1600"/>
              <a:pPr>
                <a:defRPr/>
              </a:pPr>
              <a:t>24</a:t>
            </a:fld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3582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800" y="6324600"/>
            <a:ext cx="70866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Kentucky Department of Education, Office of Assessment and Accountability, July 2012</a:t>
            </a:r>
          </a:p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Questions: </a:t>
            </a:r>
            <a:r>
              <a:rPr lang="en-US" dirty="0">
                <a:latin typeface="Arial" pitchFamily="34" charset="0"/>
                <a:cs typeface="Arial" pitchFamily="34" charset="0"/>
                <a:hlinkClick r:id="rId2"/>
              </a:rPr>
              <a:t>dacinfo@education.ky.gov</a:t>
            </a:r>
            <a:r>
              <a:rPr lang="en-US" dirty="0">
                <a:latin typeface="Arial" pitchFamily="34" charset="0"/>
                <a:cs typeface="Arial" pitchFamily="34" charset="0"/>
              </a:rPr>
              <a:t> or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(502) 564-4394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650163" y="6248400"/>
            <a:ext cx="762000" cy="365125"/>
          </a:xfrm>
        </p:spPr>
        <p:txBody>
          <a:bodyPr/>
          <a:lstStyle/>
          <a:p>
            <a:pPr>
              <a:defRPr/>
            </a:pPr>
            <a:fld id="{50855299-784F-44A1-AB76-086D4F7C102F}" type="slidenum">
              <a:rPr lang="en-US" sz="1600"/>
              <a:pPr>
                <a:defRPr/>
              </a:pPr>
              <a:t>25</a:t>
            </a:fld>
            <a:endParaRPr lang="en-US" sz="1600" dirty="0"/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-144463" y="1373188"/>
            <a:ext cx="9296401" cy="4868862"/>
            <a:chOff x="-144462" y="1373981"/>
            <a:chExt cx="9296400" cy="4868069"/>
          </a:xfrm>
        </p:grpSpPr>
        <p:sp>
          <p:nvSpPr>
            <p:cNvPr id="6150" name="TextBox 1"/>
            <p:cNvSpPr txBox="1">
              <a:spLocks noChangeArrowheads="1"/>
            </p:cNvSpPr>
            <p:nvPr/>
          </p:nvSpPr>
          <p:spPr bwMode="auto">
            <a:xfrm>
              <a:off x="84138" y="4919663"/>
              <a:ext cx="8839200" cy="1322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>
                <a:buFontTx/>
                <a:buAutoNum type="arabicPeriod"/>
              </a:pPr>
              <a:r>
                <a:rPr lang="en-US" sz="1600" b="1" dirty="0"/>
                <a:t>NAPD Calculation comes from the formula:  Novice = 0; Apprentice = .5; Proficient/Distinguished = 1 (Bonus of .5 is added if there are more distinguished than novice).</a:t>
              </a:r>
            </a:p>
            <a:p>
              <a:pPr>
                <a:buFontTx/>
                <a:buAutoNum type="arabicPeriod"/>
              </a:pPr>
              <a:r>
                <a:rPr lang="en-US" sz="1600" b="1" dirty="0"/>
                <a:t>Points come from the NAPD Calculation multiplied by the equal weight of content areas: Reading, Mathematics, Science, Social Studies  are 20% and Writing/Language Mechanics  is 20% (Writing 16% and Language Mechanics 4%).   </a:t>
              </a:r>
            </a:p>
          </p:txBody>
        </p:sp>
        <p:grpSp>
          <p:nvGrpSpPr>
            <p:cNvPr id="6151" name="Group 12"/>
            <p:cNvGrpSpPr>
              <a:grpSpLocks/>
            </p:cNvGrpSpPr>
            <p:nvPr/>
          </p:nvGrpSpPr>
          <p:grpSpPr bwMode="auto">
            <a:xfrm>
              <a:off x="-144462" y="1373981"/>
              <a:ext cx="9296400" cy="3571875"/>
              <a:chOff x="-50800" y="1347788"/>
              <a:chExt cx="9296400" cy="3571875"/>
            </a:xfrm>
          </p:grpSpPr>
          <p:pic>
            <p:nvPicPr>
              <p:cNvPr id="6152" name="Picture 2" descr="C:\Users\kdraut\Desktop\SRC5 Calcs Drill Down All Areas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50800" y="1347788"/>
                <a:ext cx="9296400" cy="3571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153" name="TextBox 3"/>
              <p:cNvSpPr txBox="1">
                <a:spLocks noChangeArrowheads="1"/>
              </p:cNvSpPr>
              <p:nvPr/>
            </p:nvSpPr>
            <p:spPr bwMode="auto">
              <a:xfrm>
                <a:off x="6507163" y="2633663"/>
                <a:ext cx="2484437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sz="1200" b="1" dirty="0"/>
                  <a:t>  65                                          	13</a:t>
                </a:r>
              </a:p>
            </p:txBody>
          </p:sp>
          <p:sp>
            <p:nvSpPr>
              <p:cNvPr id="6154" name="TextBox 5"/>
              <p:cNvSpPr txBox="1">
                <a:spLocks noChangeArrowheads="1"/>
              </p:cNvSpPr>
              <p:nvPr/>
            </p:nvSpPr>
            <p:spPr bwMode="auto">
              <a:xfrm>
                <a:off x="6507163" y="3186906"/>
                <a:ext cx="2332037" cy="2778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sz="1200" b="1" dirty="0"/>
                  <a:t>  90                                              18                                                </a:t>
                </a:r>
              </a:p>
            </p:txBody>
          </p:sp>
          <p:sp>
            <p:nvSpPr>
              <p:cNvPr id="6155" name="TextBox 7"/>
              <p:cNvSpPr txBox="1">
                <a:spLocks noChangeArrowheads="1"/>
              </p:cNvSpPr>
              <p:nvPr/>
            </p:nvSpPr>
            <p:spPr bwMode="auto">
              <a:xfrm>
                <a:off x="6507163" y="3652838"/>
                <a:ext cx="2484437" cy="277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sz="1200" b="1" dirty="0"/>
                  <a:t>  65	                          10.4</a:t>
                </a:r>
              </a:p>
            </p:txBody>
          </p:sp>
          <p:sp>
            <p:nvSpPr>
              <p:cNvPr id="6156" name="TextBox 8"/>
              <p:cNvSpPr txBox="1">
                <a:spLocks noChangeArrowheads="1"/>
              </p:cNvSpPr>
              <p:nvPr/>
            </p:nvSpPr>
            <p:spPr bwMode="auto">
              <a:xfrm>
                <a:off x="6573838" y="3930650"/>
                <a:ext cx="2349500" cy="2762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sz="1200" b="1" dirty="0"/>
                  <a:t>65                                                2.6</a:t>
                </a:r>
              </a:p>
            </p:txBody>
          </p:sp>
          <p:sp>
            <p:nvSpPr>
              <p:cNvPr id="6157" name="TextBox 9"/>
              <p:cNvSpPr txBox="1">
                <a:spLocks noChangeArrowheads="1"/>
              </p:cNvSpPr>
              <p:nvPr/>
            </p:nvSpPr>
            <p:spPr bwMode="auto">
              <a:xfrm>
                <a:off x="8245475" y="4154488"/>
                <a:ext cx="533400" cy="2762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sz="1200" b="1" dirty="0"/>
                  <a:t>  69</a:t>
                </a:r>
              </a:p>
            </p:txBody>
          </p:sp>
          <p:sp>
            <p:nvSpPr>
              <p:cNvPr id="6158" name="TextBox 9"/>
              <p:cNvSpPr txBox="1">
                <a:spLocks noChangeArrowheads="1"/>
              </p:cNvSpPr>
              <p:nvPr/>
            </p:nvSpPr>
            <p:spPr bwMode="auto">
              <a:xfrm>
                <a:off x="6507163" y="2910662"/>
                <a:ext cx="2416175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sz="1200" b="1" dirty="0"/>
                  <a:t>  60                                              12</a:t>
                </a:r>
              </a:p>
            </p:txBody>
          </p:sp>
          <p:sp>
            <p:nvSpPr>
              <p:cNvPr id="6159" name="TextBox 11"/>
              <p:cNvSpPr txBox="1">
                <a:spLocks noChangeArrowheads="1"/>
              </p:cNvSpPr>
              <p:nvPr/>
            </p:nvSpPr>
            <p:spPr bwMode="auto">
              <a:xfrm>
                <a:off x="6586538" y="3408363"/>
                <a:ext cx="2206625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sz="1200" b="1" dirty="0"/>
                  <a:t>65 	                        13</a:t>
                </a:r>
              </a:p>
            </p:txBody>
          </p:sp>
        </p:grpSp>
      </p:grpSp>
      <p:pic>
        <p:nvPicPr>
          <p:cNvPr id="6149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8100"/>
            <a:ext cx="1574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2732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kdraut\Desktop\SRC6 Achievement Dat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38" y="666750"/>
            <a:ext cx="9185276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1895475" y="2460625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20</a:t>
            </a:r>
          </a:p>
        </p:txBody>
      </p:sp>
      <p:sp>
        <p:nvSpPr>
          <p:cNvPr id="7172" name="TextBox 4"/>
          <p:cNvSpPr txBox="1">
            <a:spLocks noChangeArrowheads="1"/>
          </p:cNvSpPr>
          <p:nvPr/>
        </p:nvSpPr>
        <p:spPr bwMode="auto">
          <a:xfrm>
            <a:off x="685800" y="2438400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110</a:t>
            </a:r>
          </a:p>
        </p:txBody>
      </p:sp>
      <p:sp>
        <p:nvSpPr>
          <p:cNvPr id="7173" name="TextBox 5"/>
          <p:cNvSpPr txBox="1">
            <a:spLocks noChangeArrowheads="1"/>
          </p:cNvSpPr>
          <p:nvPr/>
        </p:nvSpPr>
        <p:spPr bwMode="auto">
          <a:xfrm>
            <a:off x="3048000" y="2478088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30</a:t>
            </a:r>
          </a:p>
        </p:txBody>
      </p:sp>
      <p:sp>
        <p:nvSpPr>
          <p:cNvPr id="7174" name="TextBox 6"/>
          <p:cNvSpPr txBox="1">
            <a:spLocks noChangeArrowheads="1"/>
          </p:cNvSpPr>
          <p:nvPr/>
        </p:nvSpPr>
        <p:spPr bwMode="auto">
          <a:xfrm>
            <a:off x="4232275" y="2471738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40</a:t>
            </a:r>
          </a:p>
        </p:txBody>
      </p:sp>
      <p:sp>
        <p:nvSpPr>
          <p:cNvPr id="7175" name="TextBox 7"/>
          <p:cNvSpPr txBox="1">
            <a:spLocks noChangeArrowheads="1"/>
          </p:cNvSpPr>
          <p:nvPr/>
        </p:nvSpPr>
        <p:spPr bwMode="auto">
          <a:xfrm>
            <a:off x="5486400" y="2478088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10</a:t>
            </a:r>
          </a:p>
        </p:txBody>
      </p:sp>
      <p:sp>
        <p:nvSpPr>
          <p:cNvPr id="7176" name="TextBox 8"/>
          <p:cNvSpPr txBox="1">
            <a:spLocks noChangeArrowheads="1"/>
          </p:cNvSpPr>
          <p:nvPr/>
        </p:nvSpPr>
        <p:spPr bwMode="auto">
          <a:xfrm>
            <a:off x="6705600" y="2478088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50</a:t>
            </a:r>
          </a:p>
        </p:txBody>
      </p:sp>
      <p:sp>
        <p:nvSpPr>
          <p:cNvPr id="7177" name="TextBox 9"/>
          <p:cNvSpPr txBox="1">
            <a:spLocks noChangeArrowheads="1"/>
          </p:cNvSpPr>
          <p:nvPr/>
        </p:nvSpPr>
        <p:spPr bwMode="auto">
          <a:xfrm>
            <a:off x="7848600" y="2493963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65</a:t>
            </a:r>
          </a:p>
        </p:txBody>
      </p:sp>
      <p:sp>
        <p:nvSpPr>
          <p:cNvPr id="7178" name="TextBox 10"/>
          <p:cNvSpPr txBox="1">
            <a:spLocks noChangeArrowheads="1"/>
          </p:cNvSpPr>
          <p:nvPr/>
        </p:nvSpPr>
        <p:spPr bwMode="auto">
          <a:xfrm>
            <a:off x="685800" y="4481513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104</a:t>
            </a:r>
          </a:p>
        </p:txBody>
      </p:sp>
      <p:sp>
        <p:nvSpPr>
          <p:cNvPr id="7179" name="TextBox 11"/>
          <p:cNvSpPr txBox="1">
            <a:spLocks noChangeArrowheads="1"/>
          </p:cNvSpPr>
          <p:nvPr/>
        </p:nvSpPr>
        <p:spPr bwMode="auto">
          <a:xfrm>
            <a:off x="1846263" y="4502150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15</a:t>
            </a:r>
          </a:p>
        </p:txBody>
      </p:sp>
      <p:sp>
        <p:nvSpPr>
          <p:cNvPr id="7180" name="TextBox 12"/>
          <p:cNvSpPr txBox="1">
            <a:spLocks noChangeArrowheads="1"/>
          </p:cNvSpPr>
          <p:nvPr/>
        </p:nvSpPr>
        <p:spPr bwMode="auto">
          <a:xfrm>
            <a:off x="2998788" y="4494213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50</a:t>
            </a:r>
          </a:p>
        </p:txBody>
      </p:sp>
      <p:sp>
        <p:nvSpPr>
          <p:cNvPr id="7181" name="TextBox 13"/>
          <p:cNvSpPr txBox="1">
            <a:spLocks noChangeArrowheads="1"/>
          </p:cNvSpPr>
          <p:nvPr/>
        </p:nvSpPr>
        <p:spPr bwMode="auto">
          <a:xfrm>
            <a:off x="4256088" y="4475163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30</a:t>
            </a:r>
          </a:p>
        </p:txBody>
      </p:sp>
      <p:sp>
        <p:nvSpPr>
          <p:cNvPr id="7182" name="TextBox 14"/>
          <p:cNvSpPr txBox="1">
            <a:spLocks noChangeArrowheads="1"/>
          </p:cNvSpPr>
          <p:nvPr/>
        </p:nvSpPr>
        <p:spPr bwMode="auto">
          <a:xfrm>
            <a:off x="5437188" y="4502150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   5</a:t>
            </a:r>
          </a:p>
        </p:txBody>
      </p:sp>
      <p:sp>
        <p:nvSpPr>
          <p:cNvPr id="7183" name="TextBox 15"/>
          <p:cNvSpPr txBox="1">
            <a:spLocks noChangeArrowheads="1"/>
          </p:cNvSpPr>
          <p:nvPr/>
        </p:nvSpPr>
        <p:spPr bwMode="auto">
          <a:xfrm>
            <a:off x="6596063" y="4475163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35</a:t>
            </a:r>
          </a:p>
        </p:txBody>
      </p:sp>
      <p:sp>
        <p:nvSpPr>
          <p:cNvPr id="7184" name="TextBox 16"/>
          <p:cNvSpPr txBox="1">
            <a:spLocks noChangeArrowheads="1"/>
          </p:cNvSpPr>
          <p:nvPr/>
        </p:nvSpPr>
        <p:spPr bwMode="auto">
          <a:xfrm>
            <a:off x="7775575" y="4487863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400" b="1" dirty="0"/>
              <a:t>60</a:t>
            </a:r>
          </a:p>
        </p:txBody>
      </p:sp>
      <p:sp>
        <p:nvSpPr>
          <p:cNvPr id="7185" name="TextBox 17"/>
          <p:cNvSpPr txBox="1">
            <a:spLocks noChangeArrowheads="1"/>
          </p:cNvSpPr>
          <p:nvPr/>
        </p:nvSpPr>
        <p:spPr bwMode="auto">
          <a:xfrm>
            <a:off x="122238" y="5575300"/>
            <a:ext cx="8821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600" b="1" dirty="0"/>
              <a:t>NAPD Calculation comes from the formula:  Novice = 0; Apprentice = .5; Proficient/Distinguished = 1.                    (Bonus of .5, if distinguished is more than novice).  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" y="6238875"/>
            <a:ext cx="70866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Kentucky Department of Education, Office of Assessment and Accountability, July 2012</a:t>
            </a:r>
          </a:p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Questions: </a:t>
            </a:r>
            <a:r>
              <a:rPr lang="en-US" dirty="0">
                <a:latin typeface="Arial" pitchFamily="34" charset="0"/>
                <a:cs typeface="Arial" pitchFamily="34" charset="0"/>
                <a:hlinkClick r:id="rId3"/>
              </a:rPr>
              <a:t>dacinfo@education.ky.gov</a:t>
            </a:r>
            <a:r>
              <a:rPr lang="en-US" dirty="0">
                <a:latin typeface="Arial" pitchFamily="34" charset="0"/>
                <a:cs typeface="Arial" pitchFamily="34" charset="0"/>
              </a:rPr>
              <a:t> or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(502) 564-4394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70788" y="6238875"/>
            <a:ext cx="762000" cy="365125"/>
          </a:xfrm>
        </p:spPr>
        <p:txBody>
          <a:bodyPr/>
          <a:lstStyle/>
          <a:p>
            <a:pPr>
              <a:defRPr/>
            </a:pPr>
            <a:fld id="{F59AA337-4F21-41E9-A528-F59F93462609}" type="slidenum">
              <a:rPr lang="en-US" sz="1600"/>
              <a:pPr>
                <a:defRPr/>
              </a:pPr>
              <a:t>26</a:t>
            </a:fld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67880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27</a:t>
            </a:fld>
            <a:endParaRPr lang="en-US" dirty="0"/>
          </a:p>
        </p:txBody>
      </p:sp>
      <p:pic>
        <p:nvPicPr>
          <p:cNvPr id="26" name="Picture 25" descr="Copy of KBE Chart to Show Estimates of new Proficiency Jul 18 (2)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7" t="13077" r="26667" b="16984"/>
          <a:stretch/>
        </p:blipFill>
        <p:spPr>
          <a:xfrm>
            <a:off x="838200" y="381000"/>
            <a:ext cx="5410200" cy="6090729"/>
          </a:xfrm>
          <a:prstGeom prst="rect">
            <a:avLst/>
          </a:prstGeom>
        </p:spPr>
      </p:pic>
      <p:pic>
        <p:nvPicPr>
          <p:cNvPr id="2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84676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dirty="0" smtClean="0">
                <a:solidFill>
                  <a:srgbClr val="002060"/>
                </a:solidFill>
              </a:rPr>
              <a:t>CCR Delivery Plan Status Report</a:t>
            </a:r>
            <a:endParaRPr lang="en-US" sz="4000" dirty="0">
              <a:solidFill>
                <a:srgbClr val="00206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967954"/>
              </p:ext>
            </p:extLst>
          </p:nvPr>
        </p:nvGraphicFramePr>
        <p:xfrm>
          <a:off x="482597" y="2098676"/>
          <a:ext cx="8051803" cy="30479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5228"/>
                <a:gridCol w="1552317"/>
                <a:gridCol w="1366714"/>
                <a:gridCol w="647924"/>
                <a:gridCol w="647924"/>
                <a:gridCol w="647924"/>
                <a:gridCol w="647924"/>
                <a:gridCol w="647924"/>
                <a:gridCol w="647924"/>
              </a:tblGrid>
              <a:tr h="4158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</a:rPr>
                        <a:t>Project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>
                          <a:solidFill>
                            <a:schemeClr val="tx1"/>
                          </a:solidFill>
                          <a:effectLst/>
                        </a:rPr>
                        <a:t>Executive Sponsor</a:t>
                      </a:r>
                      <a:endParaRPr lang="en-US" sz="1050" b="1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>
                          <a:solidFill>
                            <a:schemeClr val="tx1"/>
                          </a:solidFill>
                          <a:effectLst/>
                        </a:rPr>
                        <a:t>Project Manager</a:t>
                      </a:r>
                      <a:endParaRPr lang="en-US" sz="1050" b="1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>
                          <a:solidFill>
                            <a:schemeClr val="tx1"/>
                          </a:solidFill>
                          <a:effectLst/>
                        </a:rPr>
                        <a:t>Start Date</a:t>
                      </a:r>
                      <a:endParaRPr lang="en-US" sz="1050" b="1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>
                          <a:solidFill>
                            <a:schemeClr val="tx1"/>
                          </a:solidFill>
                          <a:effectLst/>
                        </a:rPr>
                        <a:t>End Date</a:t>
                      </a:r>
                      <a:endParaRPr lang="en-US" sz="1050" b="1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>
                          <a:solidFill>
                            <a:schemeClr val="tx1"/>
                          </a:solidFill>
                          <a:effectLst/>
                        </a:rPr>
                        <a:t>Schedule</a:t>
                      </a:r>
                      <a:endParaRPr lang="en-US" sz="1050" b="1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>
                          <a:solidFill>
                            <a:schemeClr val="tx1"/>
                          </a:solidFill>
                          <a:effectLst/>
                        </a:rPr>
                        <a:t>Budget</a:t>
                      </a:r>
                      <a:endParaRPr lang="en-US" sz="1050" b="1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>
                          <a:solidFill>
                            <a:schemeClr val="tx1"/>
                          </a:solidFill>
                          <a:effectLst/>
                        </a:rPr>
                        <a:t>Scope</a:t>
                      </a:r>
                      <a:endParaRPr lang="en-US" sz="1050" b="1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</a:rPr>
                        <a:t>Delivery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0" anchor="ctr"/>
                </a:tc>
              </a:tr>
              <a:tr h="87739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Acceleration - </a:t>
                      </a:r>
                      <a:r>
                        <a:rPr lang="en-US" sz="14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AdvanceKY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solidFill>
                            <a:schemeClr val="tx1"/>
                          </a:solidFill>
                          <a:effectLst/>
                        </a:rPr>
                        <a:t>Smith, Felicia  </a:t>
                      </a:r>
                      <a:endParaRPr lang="en-US" sz="1100" b="0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 smtClean="0">
                          <a:effectLst/>
                        </a:rPr>
                        <a:t>Patterson, </a:t>
                      </a:r>
                      <a:r>
                        <a:rPr lang="en-US" sz="1100" u="none" strike="noStrike" dirty="0">
                          <a:effectLst/>
                        </a:rPr>
                        <a:t>Amy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>
                          <a:effectLst/>
                        </a:rPr>
                        <a:t>10/1/2008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>
                          <a:effectLst/>
                        </a:rPr>
                        <a:t>10/1/2008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 dirty="0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 dirty="0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 dirty="0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 dirty="0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</a:tr>
              <a:tr h="87739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Academic &amp; Career Advising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solidFill>
                            <a:schemeClr val="tx1"/>
                          </a:solidFill>
                          <a:effectLst/>
                        </a:rPr>
                        <a:t>Smith, Felicia  </a:t>
                      </a:r>
                      <a:endParaRPr lang="en-US" sz="1100" b="0" i="0" u="none" strike="noStrike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Johnston, Sharon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>
                          <a:effectLst/>
                        </a:rPr>
                        <a:t>1/1/2011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>
                          <a:effectLst/>
                        </a:rPr>
                        <a:t>1/2/2012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 dirty="0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</a:tr>
              <a:tr h="87739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Targeted Interventions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Smith, Felicia  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Pieper, April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 dirty="0">
                          <a:effectLst/>
                        </a:rPr>
                        <a:t>3/20/2010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 dirty="0">
                          <a:effectLst/>
                        </a:rPr>
                        <a:t>11/1/2012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 dirty="0">
                        <a:solidFill>
                          <a:srgbClr val="6D6F72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28575" marB="38100"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28</a:t>
            </a:fld>
            <a:endParaRPr lang="en-US" dirty="0"/>
          </a:p>
        </p:txBody>
      </p:sp>
      <p:pic>
        <p:nvPicPr>
          <p:cNvPr id="27" name="Picture 26" descr="https://copilot.education.ky.gov/_layouts/images/bw_ind_YellowTriangle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150" y="38608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https://copilot.education.ky.gov/_layouts/images/bw_ind_GreenCirc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50" y="46101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 descr="https://copilot.education.ky.gov/_layouts/images/bw_ind_GreenCirc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46101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 descr="https://copilot.education.ky.gov/_layouts/images/bw_ind_GreenCirc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700" y="46101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 descr="https://copilot.education.ky.gov/_layouts/images/bw_ind_GreenCirc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775" y="46101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 descr="https://copilot.education.ky.gov/_layouts/images/bw_ind_GreenCirc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50" y="29337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 descr="https://copilot.education.ky.gov/_layouts/images/bw_ind_GreenCirc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50" y="3889375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 descr="https://copilot.education.ky.gov/_layouts/images/bw_ind_GreenCirc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150" y="28956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https://copilot.education.ky.gov/_layouts/images/bw_ind_GreenCirc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0" y="28956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5" descr="https://copilot.education.ky.gov/_layouts/images/bw_ind_YellowTriangle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0" y="38608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 descr="https://copilot.education.ky.gov/_layouts/images/bw_ind_YellowTriangle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350" y="38608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 descr="https://copilot.education.ky.gov/_layouts/images/bw_ind_YellowTriangle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350" y="2895600"/>
            <a:ext cx="1143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4429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Karen Dodd, PMP</a:t>
            </a:r>
          </a:p>
          <a:p>
            <a:pPr marL="0" indent="0" algn="ctr">
              <a:buNone/>
            </a:pPr>
            <a:r>
              <a:rPr lang="en-US" dirty="0" smtClean="0"/>
              <a:t>Director of Strategic Planning</a:t>
            </a:r>
          </a:p>
          <a:p>
            <a:pPr marL="0" indent="0" algn="ctr">
              <a:buNone/>
            </a:pPr>
            <a:r>
              <a:rPr lang="en-US" dirty="0" smtClean="0"/>
              <a:t>Kentucky Department of Education</a:t>
            </a:r>
          </a:p>
          <a:p>
            <a:pPr marL="0" indent="0" algn="ctr">
              <a:buNone/>
            </a:pPr>
            <a:r>
              <a:rPr lang="en-US" dirty="0" smtClean="0"/>
              <a:t>500 Mero Street, 1</a:t>
            </a:r>
            <a:r>
              <a:rPr lang="en-US" baseline="30000" dirty="0" smtClean="0"/>
              <a:t>st</a:t>
            </a:r>
            <a:r>
              <a:rPr lang="en-US" dirty="0" smtClean="0"/>
              <a:t> Floor</a:t>
            </a:r>
          </a:p>
          <a:p>
            <a:pPr marL="0" indent="0" algn="ctr">
              <a:buNone/>
            </a:pPr>
            <a:r>
              <a:rPr lang="en-US" dirty="0" smtClean="0"/>
              <a:t>Frankfort KY  40601</a:t>
            </a:r>
          </a:p>
          <a:p>
            <a:pPr marL="0" indent="0" algn="ctr">
              <a:buNone/>
            </a:pPr>
            <a:r>
              <a:rPr lang="en-US" dirty="0" smtClean="0"/>
              <a:t>(502) 564-4201</a:t>
            </a:r>
          </a:p>
          <a:p>
            <a:pPr marL="0" indent="0" algn="ctr">
              <a:buNone/>
            </a:pPr>
            <a:r>
              <a:rPr lang="en-US" dirty="0" smtClean="0"/>
              <a:t>karen.dodd@education.ky.gov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6B94-44B6-4DF3-BEBA-FBAB7E56F1DC}" type="slidenum">
              <a:rPr lang="en-US" smtClean="0"/>
              <a:t>29</a:t>
            </a:fld>
            <a:endParaRPr lang="en-US" dirty="0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9088" y="5497513"/>
            <a:ext cx="11985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38" y="190500"/>
            <a:ext cx="2151062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4216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"/>
  <p:tag name="THINKCELLSHAPEDONOTDELETE" val="p6_fRwmCwXEyPXVoULS_Uf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"/>
  <p:tag name="THINKCELLSHAPEDONOTDELETE" val="pIPzMWBEzt0e.kdLVTT2j9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"/>
  <p:tag name="THINKCELLSHAPEDONOTDELETE" val="pWnCkQ53BwkyVyuLb5bYPe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5u.KsCH6EWFu46Y8IJhz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PZY6eM4qkC0YD9r43ytn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XvL1uJwRkuOWtoge3clJ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"/>
  <p:tag name="THINKCELLSHAPEDONOTDELETE" val="pi6jJwS_WsEGxnS8aWM8x3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NlF2wYc0E6vGu.AMb9nP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AswrxPt5UePqwUIsn1jz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UWG6VeFM0an9.Z8RUuzE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G5uoK6Vu0aGaUej4TXeR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U9PufQVGkyS.Jq9VotPX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EESZ9b1HUu64_54AjECC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59DL7KrbUyisEKNVhoCKQ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NLIHLFfuEGVhQoni8hei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NVn52qZx0qvupVZQShDSQ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"/>
  <p:tag name="THINKCELLSHAPEDONOTDELETE" val="pUTY_HFJViEWNgsa1b1yclQ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smEZ5DVOEyQs6NdbiN9AQ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L7UQtvXcUKjBHmmi1f5Xw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kCnb_.4CkO0Bdl1B4p8kQ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1556</TotalTime>
  <Words>1524</Words>
  <Application>Microsoft Office PowerPoint</Application>
  <PresentationFormat>On-screen Show (4:3)</PresentationFormat>
  <Paragraphs>401</Paragraphs>
  <Slides>29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Unbridled Learning Delivery Plans Strategies</vt:lpstr>
      <vt:lpstr>Goals -- Student Outcomes</vt:lpstr>
      <vt:lpstr>PowerPoint Presentation</vt:lpstr>
      <vt:lpstr>PowerPoint Presentation</vt:lpstr>
      <vt:lpstr>PowerPoint Presentation</vt:lpstr>
      <vt:lpstr>PowerPoint Presentation</vt:lpstr>
      <vt:lpstr>College-/Career-Readiness Goals</vt:lpstr>
      <vt:lpstr>PowerPoint Presentation</vt:lpstr>
      <vt:lpstr>College-/Career-Ready Trajectory</vt:lpstr>
      <vt:lpstr>PowerPoint Presentation</vt:lpstr>
      <vt:lpstr>Graduation Trajectory</vt:lpstr>
      <vt:lpstr>Proficiency Goals</vt:lpstr>
      <vt:lpstr>PowerPoint Presentation</vt:lpstr>
      <vt:lpstr>Gap</vt:lpstr>
      <vt:lpstr>PowerPoint Presentation</vt:lpstr>
      <vt:lpstr>How It Works</vt:lpstr>
      <vt:lpstr>Next-Generation Professionals</vt:lpstr>
      <vt:lpstr>PowerPoint Presentation</vt:lpstr>
      <vt:lpstr>  Timeline for Assessment and Accountability Reporting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CCR Delivery Plan Status Report</vt:lpstr>
      <vt:lpstr>Contact</vt:lpstr>
    </vt:vector>
  </TitlesOfParts>
  <Company>Kentucky Department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jtodd</dc:creator>
  <cp:lastModifiedBy>Karen W Dodd</cp:lastModifiedBy>
  <cp:revision>576</cp:revision>
  <cp:lastPrinted>2012-03-13T17:14:22Z</cp:lastPrinted>
  <dcterms:created xsi:type="dcterms:W3CDTF">2012-03-13T13:52:36Z</dcterms:created>
  <dcterms:modified xsi:type="dcterms:W3CDTF">2012-08-06T20:45:37Z</dcterms:modified>
</cp:coreProperties>
</file>