
<file path=[Content_Types].xml><?xml version="1.0" encoding="utf-8"?>
<Types xmlns="http://schemas.openxmlformats.org/package/2006/content-types"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5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48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</p:sldIdLst>
  <p:sldSz cy="5143500" cx="9144000"/>
  <p:notesSz cx="6858000" cy="9144000"/>
  <p:embeddedFontLst>
    <p:embeddedFont>
      <p:font typeface="Merriweather"/>
      <p:regular r:id="rId11"/>
      <p:bold r:id="rId12"/>
      <p:italic r:id="rId13"/>
      <p:boldItalic r:id="rId14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GoogleSlidesCustomDataVersion2">
      <go:slidesCustomData xmlns:go="http://customooxmlschemas.google.com/" r:id="rId15" roundtripDataSignature="AMtx7mj1fDoYqUHYK0pVSav0Wxx07v3BZw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font" Target="fonts/Merriweather-regular.fntdata"/><Relationship Id="rId10" Type="http://schemas.openxmlformats.org/officeDocument/2006/relationships/slide" Target="slides/slide5.xml"/><Relationship Id="rId13" Type="http://schemas.openxmlformats.org/officeDocument/2006/relationships/font" Target="fonts/Merriweather-italic.fntdata"/><Relationship Id="rId12" Type="http://schemas.openxmlformats.org/officeDocument/2006/relationships/font" Target="fonts/Merriweather-bold.fntdata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5" Type="http://customschemas.google.com/relationships/presentationmetadata" Target="metadata"/><Relationship Id="rId14" Type="http://schemas.openxmlformats.org/officeDocument/2006/relationships/font" Target="fonts/Merriweather-boldItalic.fntdata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29845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298450" lvl="2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298450" lvl="3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298450" lvl="4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298450" lvl="5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29845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298450" lvl="7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298450" lvl="8" marL="4114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52" name="Google Shape;52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8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g35958f14f82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0" name="Google Shape;60;g35958f14f82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6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g35958f14f82_0_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8" name="Google Shape;68;g35958f14f82_0_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g35a5b5a8003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76" name="Google Shape;76;g35a5b5a8003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2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Google Shape;83;p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84" name="Google Shape;84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1" name="Google Shape;11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2" name="Google Shape;12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5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5" name="Google Shape;15;p5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6" name="Google Shape;16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6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9" name="Google Shape;19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7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7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7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8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9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9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10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11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7" name="Google Shape;37;p11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11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11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-3429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2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-228600" lvl="0" marL="457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3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3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1" Type="http://schemas.openxmlformats.org/officeDocument/2006/relationships/slideLayout" Target="../slideLayouts/slideLayout10.xml"/><Relationship Id="rId10" Type="http://schemas.openxmlformats.org/officeDocument/2006/relationships/slideLayout" Target="../slideLayouts/slideLayout9.xml"/><Relationship Id="rId13" Type="http://schemas.openxmlformats.org/officeDocument/2006/relationships/theme" Target="../theme/theme2.xml"/><Relationship Id="rId12" Type="http://schemas.openxmlformats.org/officeDocument/2006/relationships/slideLayout" Target="../slideLayouts/slideLayout11.xml"/><Relationship Id="rId1" Type="http://schemas.openxmlformats.org/officeDocument/2006/relationships/image" Target="../media/image3.png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9" Type="http://schemas.openxmlformats.org/officeDocument/2006/relationships/slideLayout" Target="../slideLayouts/slideLayout8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blipFill>
          <a:blip r:embed="rId1">
            <a:alphaModFix/>
          </a:blip>
          <a:stretch>
            <a:fillRect/>
          </a:stretch>
        </a:blip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3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7" name="Google Shape;7;p3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Arial"/>
              <a:buChar char="●"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317500" lvl="1" marL="914400" marR="0" rtl="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17500" lvl="2" marL="1371600" marR="0" rtl="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17500" lvl="3" marL="1828800" marR="0" rtl="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●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17500" lvl="4" marL="2286000" marR="0" rtl="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17500" lvl="5" marL="2743200" marR="0" rtl="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17500" lvl="6" marL="3200400" marR="0" rtl="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●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17500" lvl="7" marL="3657600" marR="0" rtl="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17500" lvl="8" marL="4114800" marR="0" rtl="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Font typeface="Arial"/>
              <a:buChar char="■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8" name="Google Shape;8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2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2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2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2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" name="Google Shape;54;p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802549" y="3554000"/>
            <a:ext cx="914699" cy="1165575"/>
          </a:xfrm>
          <a:prstGeom prst="rect">
            <a:avLst/>
          </a:prstGeom>
          <a:noFill/>
          <a:ln>
            <a:noFill/>
          </a:ln>
        </p:spPr>
      </p:pic>
      <p:sp>
        <p:nvSpPr>
          <p:cNvPr id="55" name="Google Shape;55;p1"/>
          <p:cNvSpPr txBox="1"/>
          <p:nvPr/>
        </p:nvSpPr>
        <p:spPr>
          <a:xfrm>
            <a:off x="658175" y="658175"/>
            <a:ext cx="8059200" cy="708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400"/>
              <a:buFont typeface="Arial"/>
              <a:buNone/>
            </a:pPr>
            <a:r>
              <a:t/>
            </a:r>
            <a:endParaRPr b="1" i="0" sz="3400" u="none" cap="none" strike="noStrike">
              <a:solidFill>
                <a:srgbClr val="333333"/>
              </a:solidFill>
              <a:highlight>
                <a:srgbClr val="FFD966"/>
              </a:highlight>
              <a:latin typeface="Merriweather"/>
              <a:ea typeface="Merriweather"/>
              <a:cs typeface="Merriweather"/>
              <a:sym typeface="Merriweather"/>
            </a:endParaRPr>
          </a:p>
        </p:txBody>
      </p:sp>
      <p:sp>
        <p:nvSpPr>
          <p:cNvPr id="56" name="Google Shape;56;p1"/>
          <p:cNvSpPr txBox="1"/>
          <p:nvPr/>
        </p:nvSpPr>
        <p:spPr>
          <a:xfrm>
            <a:off x="658175" y="658175"/>
            <a:ext cx="71439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b="1" i="0" lang="en" sz="2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RISD Certified and Classified Evaluation Plan</a:t>
            </a:r>
            <a:endParaRPr b="0" i="0" sz="22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7" name="Google Shape;57;p1"/>
          <p:cNvSpPr txBox="1"/>
          <p:nvPr>
            <p:ph idx="1" type="body"/>
          </p:nvPr>
        </p:nvSpPr>
        <p:spPr>
          <a:xfrm>
            <a:off x="725675" y="1181375"/>
            <a:ext cx="70089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Significant State policy change in KY House Bill 48 for        KRS 156.557(1)</a:t>
            </a:r>
            <a:endParaRPr/>
          </a:p>
          <a:p>
            <a:pPr indent="-342900" lvl="0" marL="45720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Summary: Require summative evaluations once every five (5) years for a teacher, principal, assistant principal, or other professional who has attained continuing service (tenure) status. Additional summative evaluations may be performed at the discretion of the immediate supervisor upon a case-by-case analysis of performance criteria. This statute formerly read “ at least </a:t>
            </a:r>
            <a:r>
              <a:rPr lang="en"/>
              <a:t>once</a:t>
            </a:r>
            <a:r>
              <a:rPr lang="en"/>
              <a:t> every three (3) years”.</a:t>
            </a:r>
            <a:endParaRPr/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1600"/>
              </a:spcAft>
              <a:buSzPts val="18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" name="Google Shape;62;g35958f14f82_0_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802549" y="3554000"/>
            <a:ext cx="914699" cy="1165575"/>
          </a:xfrm>
          <a:prstGeom prst="rect">
            <a:avLst/>
          </a:prstGeom>
          <a:noFill/>
          <a:ln>
            <a:noFill/>
          </a:ln>
        </p:spPr>
      </p:pic>
      <p:sp>
        <p:nvSpPr>
          <p:cNvPr id="63" name="Google Shape;63;g35958f14f82_0_0"/>
          <p:cNvSpPr txBox="1"/>
          <p:nvPr/>
        </p:nvSpPr>
        <p:spPr>
          <a:xfrm>
            <a:off x="658175" y="658175"/>
            <a:ext cx="8059200" cy="708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400"/>
              <a:buFont typeface="Arial"/>
              <a:buNone/>
            </a:pPr>
            <a:r>
              <a:t/>
            </a:r>
            <a:endParaRPr b="1" i="0" sz="3400" u="none" cap="none" strike="noStrike">
              <a:solidFill>
                <a:srgbClr val="333333"/>
              </a:solidFill>
              <a:highlight>
                <a:srgbClr val="FFD966"/>
              </a:highlight>
              <a:latin typeface="Merriweather"/>
              <a:ea typeface="Merriweather"/>
              <a:cs typeface="Merriweather"/>
              <a:sym typeface="Merriweather"/>
            </a:endParaRPr>
          </a:p>
        </p:txBody>
      </p:sp>
      <p:sp>
        <p:nvSpPr>
          <p:cNvPr id="64" name="Google Shape;64;g35958f14f82_0_0"/>
          <p:cNvSpPr txBox="1"/>
          <p:nvPr/>
        </p:nvSpPr>
        <p:spPr>
          <a:xfrm>
            <a:off x="658175" y="658175"/>
            <a:ext cx="71439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b="1" i="0" lang="en" sz="2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RISD Certified and Classified Evaluation Plan</a:t>
            </a:r>
            <a:endParaRPr b="0" i="0" sz="22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5" name="Google Shape;65;g35958f14f82_0_0"/>
          <p:cNvSpPr txBox="1"/>
          <p:nvPr>
            <p:ph idx="1" type="body"/>
          </p:nvPr>
        </p:nvSpPr>
        <p:spPr>
          <a:xfrm>
            <a:off x="725675" y="1181375"/>
            <a:ext cx="70089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Significant Changes</a:t>
            </a:r>
            <a:endParaRPr/>
          </a:p>
          <a:p>
            <a:pPr indent="-342900" lvl="1" marL="9144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○"/>
            </a:pPr>
            <a:r>
              <a:rPr lang="en" sz="1800"/>
              <a:t>Page 9 - Removal of “Peer Observation” as a source of evaluation evidence</a:t>
            </a:r>
            <a:endParaRPr sz="1800"/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000"/>
          </a:p>
          <a:p>
            <a:pPr indent="-342900" lvl="1" marL="9144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○"/>
            </a:pPr>
            <a:r>
              <a:rPr lang="en" sz="1800"/>
              <a:t>Page 11 - Addition of “Teachers are encouraged to choose a different area of professional growth every three years” for their Professional Growth Plans</a:t>
            </a:r>
            <a:endParaRPr sz="1800"/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000"/>
          </a:p>
          <a:p>
            <a:pPr indent="-342900" lvl="1" marL="9144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○"/>
            </a:pPr>
            <a:r>
              <a:rPr lang="en" sz="1800"/>
              <a:t>Page 12 - Removal of KTIP internship program requirement since it is no longer an active program through KDE.</a:t>
            </a:r>
            <a:endParaRPr sz="1800"/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 </a:t>
            </a:r>
            <a:endParaRPr/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1600"/>
              </a:spcAft>
              <a:buSzPts val="18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9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" name="Google Shape;70;g35958f14f82_0_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802549" y="3554000"/>
            <a:ext cx="914699" cy="1165575"/>
          </a:xfrm>
          <a:prstGeom prst="rect">
            <a:avLst/>
          </a:prstGeom>
          <a:noFill/>
          <a:ln>
            <a:noFill/>
          </a:ln>
        </p:spPr>
      </p:pic>
      <p:sp>
        <p:nvSpPr>
          <p:cNvPr id="71" name="Google Shape;71;g35958f14f82_0_7"/>
          <p:cNvSpPr txBox="1"/>
          <p:nvPr/>
        </p:nvSpPr>
        <p:spPr>
          <a:xfrm>
            <a:off x="658175" y="658175"/>
            <a:ext cx="8059200" cy="708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400"/>
              <a:buFont typeface="Arial"/>
              <a:buNone/>
            </a:pPr>
            <a:r>
              <a:t/>
            </a:r>
            <a:endParaRPr b="1" i="0" sz="3400" u="none" cap="none" strike="noStrike">
              <a:solidFill>
                <a:srgbClr val="333333"/>
              </a:solidFill>
              <a:highlight>
                <a:srgbClr val="FFD966"/>
              </a:highlight>
              <a:latin typeface="Merriweather"/>
              <a:ea typeface="Merriweather"/>
              <a:cs typeface="Merriweather"/>
              <a:sym typeface="Merriweather"/>
            </a:endParaRPr>
          </a:p>
        </p:txBody>
      </p:sp>
      <p:sp>
        <p:nvSpPr>
          <p:cNvPr id="72" name="Google Shape;72;g35958f14f82_0_7"/>
          <p:cNvSpPr txBox="1"/>
          <p:nvPr/>
        </p:nvSpPr>
        <p:spPr>
          <a:xfrm>
            <a:off x="658175" y="658175"/>
            <a:ext cx="71439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b="1" i="0" lang="en" sz="2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RISD Certified and Classified Evaluation Plan</a:t>
            </a:r>
            <a:endParaRPr b="0" i="0" sz="22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3" name="Google Shape;73;g35958f14f82_0_7"/>
          <p:cNvSpPr txBox="1"/>
          <p:nvPr>
            <p:ph idx="1" type="body"/>
          </p:nvPr>
        </p:nvSpPr>
        <p:spPr>
          <a:xfrm>
            <a:off x="725675" y="1181375"/>
            <a:ext cx="70089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Significant Changes</a:t>
            </a:r>
            <a:endParaRPr/>
          </a:p>
          <a:p>
            <a:pPr indent="-342900" lvl="1" marL="9144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○"/>
            </a:pPr>
            <a:r>
              <a:rPr lang="en" sz="1800"/>
              <a:t>Pages 12-14 - Change of language for tenured teachers and other professionals from three-year to five-year evaluation cycles. Years 1-4 mini-observations will alternate Performances Measures:</a:t>
            </a:r>
            <a:endParaRPr sz="1800"/>
          </a:p>
          <a:p>
            <a:pPr indent="-342900" lvl="2" marL="13716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■"/>
            </a:pPr>
            <a:r>
              <a:rPr b="1" lang="en" sz="1800"/>
              <a:t>Years 1 and 3</a:t>
            </a:r>
            <a:r>
              <a:rPr lang="en" sz="1800"/>
              <a:t> - Measures 2 </a:t>
            </a:r>
            <a:r>
              <a:rPr i="1" lang="en" sz="1800"/>
              <a:t>(Classroom Environment)</a:t>
            </a:r>
            <a:r>
              <a:rPr lang="en" sz="1800"/>
              <a:t> and 3 </a:t>
            </a:r>
            <a:r>
              <a:rPr i="1" lang="en" sz="1800"/>
              <a:t>(Instruction/Delivery of Service)</a:t>
            </a:r>
            <a:r>
              <a:rPr lang="en" sz="1800"/>
              <a:t> </a:t>
            </a:r>
            <a:endParaRPr sz="1800"/>
          </a:p>
          <a:p>
            <a:pPr indent="-342900" lvl="2" marL="13716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■"/>
            </a:pPr>
            <a:r>
              <a:rPr b="1" lang="en" sz="1800"/>
              <a:t>Years 2 and 4</a:t>
            </a:r>
            <a:r>
              <a:rPr lang="en" sz="1800"/>
              <a:t> - Measures 1 </a:t>
            </a:r>
            <a:r>
              <a:rPr i="1" lang="en" sz="1800"/>
              <a:t>(Planning and Preparation)</a:t>
            </a:r>
            <a:r>
              <a:rPr lang="en" sz="1800"/>
              <a:t> and 4 </a:t>
            </a:r>
            <a:r>
              <a:rPr i="1" lang="en" sz="1800"/>
              <a:t>(Professional Responsibilities)</a:t>
            </a:r>
            <a:endParaRPr i="1" sz="1800"/>
          </a:p>
          <a:p>
            <a:pPr indent="-342900" lvl="2" marL="13716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■"/>
            </a:pPr>
            <a:r>
              <a:rPr b="1" lang="en" sz="1800"/>
              <a:t>Year 5</a:t>
            </a:r>
            <a:r>
              <a:rPr lang="en" sz="1800"/>
              <a:t> - </a:t>
            </a:r>
            <a:r>
              <a:rPr lang="en" sz="1800"/>
              <a:t>Full observation and summative conference.</a:t>
            </a:r>
            <a:endParaRPr sz="1800"/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1600"/>
              </a:spcAft>
              <a:buSzPts val="18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7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" name="Google Shape;78;g35a5b5a8003_0_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802549" y="3554000"/>
            <a:ext cx="914699" cy="1165575"/>
          </a:xfrm>
          <a:prstGeom prst="rect">
            <a:avLst/>
          </a:prstGeom>
          <a:noFill/>
          <a:ln>
            <a:noFill/>
          </a:ln>
        </p:spPr>
      </p:pic>
      <p:sp>
        <p:nvSpPr>
          <p:cNvPr id="79" name="Google Shape;79;g35a5b5a8003_0_0"/>
          <p:cNvSpPr txBox="1"/>
          <p:nvPr/>
        </p:nvSpPr>
        <p:spPr>
          <a:xfrm>
            <a:off x="658175" y="658175"/>
            <a:ext cx="8059200" cy="708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400"/>
              <a:buFont typeface="Arial"/>
              <a:buNone/>
            </a:pPr>
            <a:r>
              <a:t/>
            </a:r>
            <a:endParaRPr b="1" i="0" sz="3400" u="none" cap="none" strike="noStrike">
              <a:solidFill>
                <a:srgbClr val="333333"/>
              </a:solidFill>
              <a:highlight>
                <a:srgbClr val="FFD966"/>
              </a:highlight>
              <a:latin typeface="Merriweather"/>
              <a:ea typeface="Merriweather"/>
              <a:cs typeface="Merriweather"/>
              <a:sym typeface="Merriweather"/>
            </a:endParaRPr>
          </a:p>
        </p:txBody>
      </p:sp>
      <p:sp>
        <p:nvSpPr>
          <p:cNvPr id="80" name="Google Shape;80;g35a5b5a8003_0_0"/>
          <p:cNvSpPr txBox="1"/>
          <p:nvPr/>
        </p:nvSpPr>
        <p:spPr>
          <a:xfrm>
            <a:off x="658175" y="658175"/>
            <a:ext cx="71439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b="1" i="0" lang="en" sz="2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RISD Certified and Classified Evaluation Plan</a:t>
            </a:r>
            <a:endParaRPr b="0" i="0" sz="22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1" name="Google Shape;81;g35a5b5a8003_0_0"/>
          <p:cNvSpPr txBox="1"/>
          <p:nvPr>
            <p:ph idx="1" type="body"/>
          </p:nvPr>
        </p:nvSpPr>
        <p:spPr>
          <a:xfrm>
            <a:off x="725675" y="1181375"/>
            <a:ext cx="70089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Significant Changes</a:t>
            </a:r>
            <a:endParaRPr sz="1000"/>
          </a:p>
          <a:p>
            <a:pPr indent="-342900" lvl="1" marL="9144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○"/>
            </a:pPr>
            <a:r>
              <a:rPr lang="en" sz="1800"/>
              <a:t>Page 23 - Addition of “The summative evaluation conference shall be conducted annually for non-tenured certified staff and at the end of each five-year cycle for tenured certified staff” in reference to principals, assistant principals, and other administrators.  </a:t>
            </a:r>
            <a:endParaRPr sz="1800"/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1600"/>
              </a:spcAft>
              <a:buSzPts val="18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5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6" name="Google Shape;86;p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802549" y="3554000"/>
            <a:ext cx="914699" cy="1165575"/>
          </a:xfrm>
          <a:prstGeom prst="rect">
            <a:avLst/>
          </a:prstGeom>
          <a:noFill/>
          <a:ln>
            <a:noFill/>
          </a:ln>
        </p:spPr>
      </p:pic>
      <p:sp>
        <p:nvSpPr>
          <p:cNvPr id="87" name="Google Shape;87;p2"/>
          <p:cNvSpPr txBox="1"/>
          <p:nvPr/>
        </p:nvSpPr>
        <p:spPr>
          <a:xfrm>
            <a:off x="658175" y="658175"/>
            <a:ext cx="8059200" cy="708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400"/>
              <a:buFont typeface="Arial"/>
              <a:buNone/>
            </a:pPr>
            <a:r>
              <a:t/>
            </a:r>
            <a:endParaRPr b="1" i="0" sz="3400" u="none" cap="none" strike="noStrike">
              <a:solidFill>
                <a:srgbClr val="333333"/>
              </a:solidFill>
              <a:highlight>
                <a:srgbClr val="FFD966"/>
              </a:highlight>
              <a:latin typeface="Merriweather"/>
              <a:ea typeface="Merriweather"/>
              <a:cs typeface="Merriweather"/>
              <a:sym typeface="Merriweather"/>
            </a:endParaRPr>
          </a:p>
        </p:txBody>
      </p:sp>
      <p:sp>
        <p:nvSpPr>
          <p:cNvPr id="88" name="Google Shape;88;p2"/>
          <p:cNvSpPr txBox="1"/>
          <p:nvPr/>
        </p:nvSpPr>
        <p:spPr>
          <a:xfrm>
            <a:off x="658175" y="658175"/>
            <a:ext cx="71439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b="1" i="0" lang="en" sz="2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RISD Certified and Classified Evaluation Plan</a:t>
            </a:r>
            <a:endParaRPr b="0" i="0" sz="22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9" name="Google Shape;89;p2"/>
          <p:cNvSpPr txBox="1"/>
          <p:nvPr>
            <p:ph idx="1" type="body"/>
          </p:nvPr>
        </p:nvSpPr>
        <p:spPr>
          <a:xfrm>
            <a:off x="725675" y="1181375"/>
            <a:ext cx="70089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n"/>
              <a:t>Significant Dates</a:t>
            </a:r>
            <a:endParaRPr/>
          </a:p>
          <a:p>
            <a:pPr indent="-323850" lvl="0" marL="45720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SzPts val="1500"/>
              <a:buChar char="●"/>
            </a:pPr>
            <a:r>
              <a:rPr lang="en" sz="1500"/>
              <a:t>July 23 - Certified Evaluator Update Training - Led by Ms. Robin Cornelius and Dr. Kelly Jones</a:t>
            </a:r>
            <a:endParaRPr sz="1500"/>
          </a:p>
          <a:p>
            <a:pPr indent="-323850" lvl="0" marL="45720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SzPts val="1500"/>
              <a:buChar char="●"/>
            </a:pPr>
            <a:r>
              <a:rPr lang="en" sz="1500"/>
              <a:t>August 8 - Certified and Classified Employee CEP Orientation @ RVK Meet</a:t>
            </a:r>
            <a:endParaRPr sz="1500"/>
          </a:p>
          <a:p>
            <a:pPr indent="-323850" lvl="0" marL="45720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SzPts val="1500"/>
              <a:buChar char="●"/>
            </a:pPr>
            <a:r>
              <a:rPr lang="en" sz="1500"/>
              <a:t>September 1 - Primary evaluators are assigned to all employees and reported to Central Office</a:t>
            </a:r>
            <a:endParaRPr sz="1500"/>
          </a:p>
          <a:p>
            <a:pPr indent="-323850" lvl="0" marL="45720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SzPts val="1500"/>
              <a:buChar char="●"/>
            </a:pPr>
            <a:r>
              <a:rPr lang="en" sz="1500"/>
              <a:t>October 31 - Professional Growth Plan is completed</a:t>
            </a:r>
            <a:endParaRPr sz="1500"/>
          </a:p>
          <a:p>
            <a:pPr indent="-323850" lvl="0" marL="45720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SzPts val="1500"/>
              <a:buChar char="●"/>
            </a:pPr>
            <a:r>
              <a:rPr lang="en" sz="1500"/>
              <a:t>April 15 - All reviews of Professional Growth Plans, observations, reports, and reemployment recommendations due to the Central Office</a:t>
            </a:r>
            <a:endParaRPr sz="1500"/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1600"/>
              </a:spcAft>
              <a:buSzPts val="18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