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Revenues</a:t>
            </a:r>
          </a:p>
        </c:rich>
      </c:tx>
      <c:layout>
        <c:manualLayout>
          <c:xMode val="edge"/>
          <c:yMode val="edge"/>
          <c:x val="6.5396966934135048E-2"/>
          <c:y val="1.054779167031755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8903310930744311E-2"/>
          <c:y val="1.019190751829149E-2"/>
          <c:w val="0.96109668906925572"/>
          <c:h val="0.53365181573589326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Revnues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5DAF-49AD-B235-156D17380CF6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5DAF-49AD-B235-156D17380CF6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5DAF-49AD-B235-156D17380CF6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5DAF-49AD-B235-156D17380CF6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9-5DAF-49AD-B235-156D17380CF6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B-5DAF-49AD-B235-156D17380CF6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D-5DAF-49AD-B235-156D17380CF6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F-5DAF-49AD-B235-156D17380CF6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1-5DAF-49AD-B235-156D17380CF6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3-5DAF-49AD-B235-156D17380CF6}"/>
              </c:ext>
            </c:extLst>
          </c:dPt>
          <c:cat>
            <c:strRef>
              <c:f>Sheet1!$A$2:$A$11</c:f>
              <c:strCache>
                <c:ptCount val="10"/>
                <c:pt idx="0">
                  <c:v>Ad Valorem Taxes</c:v>
                </c:pt>
                <c:pt idx="1">
                  <c:v>Other Local Government Units</c:v>
                </c:pt>
                <c:pt idx="2">
                  <c:v>Tuition</c:v>
                </c:pt>
                <c:pt idx="3">
                  <c:v>Earnings on Investments</c:v>
                </c:pt>
                <c:pt idx="4">
                  <c:v>Other Local Sources</c:v>
                </c:pt>
                <c:pt idx="5">
                  <c:v>SEEK</c:v>
                </c:pt>
                <c:pt idx="6">
                  <c:v>Telecom Tax</c:v>
                </c:pt>
                <c:pt idx="7">
                  <c:v>Federal Reimbursment</c:v>
                </c:pt>
                <c:pt idx="8">
                  <c:v>Fund Transfers</c:v>
                </c:pt>
                <c:pt idx="9">
                  <c:v>Expenditure Reimbursements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417096.12</c:v>
                </c:pt>
                <c:pt idx="1">
                  <c:v>317101.34999999998</c:v>
                </c:pt>
                <c:pt idx="2">
                  <c:v>12532.46</c:v>
                </c:pt>
                <c:pt idx="3">
                  <c:v>31583.62</c:v>
                </c:pt>
                <c:pt idx="4">
                  <c:v>20918</c:v>
                </c:pt>
                <c:pt idx="5">
                  <c:v>701379</c:v>
                </c:pt>
                <c:pt idx="6">
                  <c:v>1140.8399999999999</c:v>
                </c:pt>
                <c:pt idx="7">
                  <c:v>15</c:v>
                </c:pt>
                <c:pt idx="8">
                  <c:v>0</c:v>
                </c:pt>
                <c:pt idx="9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DDC-43DD-A74D-46A8E37399E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Expenses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05F8-4A6A-9035-7FAE3EE17B6B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05F8-4A6A-9035-7FAE3EE17B6B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05F8-4A6A-9035-7FAE3EE17B6B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05F8-4A6A-9035-7FAE3EE17B6B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9-05F8-4A6A-9035-7FAE3EE17B6B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B-05F8-4A6A-9035-7FAE3EE17B6B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D-05F8-4A6A-9035-7FAE3EE17B6B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F-05F8-4A6A-9035-7FAE3EE17B6B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1-05F8-4A6A-9035-7FAE3EE17B6B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3-05F8-4A6A-9035-7FAE3EE17B6B}"/>
              </c:ext>
            </c:extLst>
          </c:dPt>
          <c:dPt>
            <c:idx val="10"/>
            <c:bubble3D val="0"/>
            <c:spPr>
              <a:solidFill>
                <a:schemeClr val="accent5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5-05F8-4A6A-9035-7FAE3EE17B6B}"/>
              </c:ext>
            </c:extLst>
          </c:dPt>
          <c:dPt>
            <c:idx val="11"/>
            <c:bubble3D val="0"/>
            <c:spPr>
              <a:solidFill>
                <a:schemeClr val="accent6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7-05F8-4A6A-9035-7FAE3EE17B6B}"/>
              </c:ext>
            </c:extLst>
          </c:dPt>
          <c:dPt>
            <c:idx val="12"/>
            <c:bubble3D val="0"/>
            <c:spPr>
              <a:solidFill>
                <a:schemeClr val="accent1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9-05F8-4A6A-9035-7FAE3EE17B6B}"/>
              </c:ext>
            </c:extLst>
          </c:dPt>
          <c:dPt>
            <c:idx val="13"/>
            <c:bubble3D val="0"/>
            <c:spPr>
              <a:solidFill>
                <a:schemeClr val="accent2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B-05F8-4A6A-9035-7FAE3EE17B6B}"/>
              </c:ext>
            </c:extLst>
          </c:dPt>
          <c:dPt>
            <c:idx val="14"/>
            <c:bubble3D val="0"/>
            <c:spPr>
              <a:solidFill>
                <a:schemeClr val="accent3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D-05F8-4A6A-9035-7FAE3EE17B6B}"/>
              </c:ext>
            </c:extLst>
          </c:dPt>
          <c:cat>
            <c:strRef>
              <c:f>Sheet1!$A$2:$A$16</c:f>
              <c:strCache>
                <c:ptCount val="10"/>
                <c:pt idx="0">
                  <c:v>Instruction</c:v>
                </c:pt>
                <c:pt idx="1">
                  <c:v>Student Support Services</c:v>
                </c:pt>
                <c:pt idx="2">
                  <c:v>Instructional Staff Support Services</c:v>
                </c:pt>
                <c:pt idx="3">
                  <c:v>District Admin Support</c:v>
                </c:pt>
                <c:pt idx="4">
                  <c:v>School Admin Support</c:v>
                </c:pt>
                <c:pt idx="5">
                  <c:v>Business Support Services</c:v>
                </c:pt>
                <c:pt idx="6">
                  <c:v>Plant Operation and Maintenance</c:v>
                </c:pt>
                <c:pt idx="7">
                  <c:v>Student Transportation</c:v>
                </c:pt>
                <c:pt idx="8">
                  <c:v>Community Services</c:v>
                </c:pt>
                <c:pt idx="9">
                  <c:v>Fund Transfers</c:v>
                </c:pt>
              </c:strCache>
            </c:strRef>
          </c:cat>
          <c:val>
            <c:numRef>
              <c:f>Sheet1!$B$2:$B$16</c:f>
              <c:numCache>
                <c:formatCode>General</c:formatCode>
                <c:ptCount val="15"/>
                <c:pt idx="0">
                  <c:v>551406</c:v>
                </c:pt>
                <c:pt idx="1">
                  <c:v>83552.820000000007</c:v>
                </c:pt>
                <c:pt idx="2">
                  <c:v>10877.66</c:v>
                </c:pt>
                <c:pt idx="3">
                  <c:v>62556.17</c:v>
                </c:pt>
                <c:pt idx="4">
                  <c:v>102317.02</c:v>
                </c:pt>
                <c:pt idx="5">
                  <c:v>68320.259999999995</c:v>
                </c:pt>
                <c:pt idx="6">
                  <c:v>211256.71</c:v>
                </c:pt>
                <c:pt idx="7">
                  <c:v>130086.71</c:v>
                </c:pt>
                <c:pt idx="8">
                  <c:v>5527.1</c:v>
                </c:pt>
                <c:pt idx="9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0C3-40C7-94C4-5D262FB4892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egendEntry>
        <c:idx val="10"/>
        <c:delete val="1"/>
      </c:legendEntry>
      <c:legendEntry>
        <c:idx val="11"/>
        <c:delete val="1"/>
      </c:legendEntry>
      <c:legendEntry>
        <c:idx val="12"/>
        <c:delete val="1"/>
      </c:legendEntry>
      <c:legendEntry>
        <c:idx val="13"/>
        <c:delete val="1"/>
      </c:legendEntry>
      <c:legendEntry>
        <c:idx val="14"/>
        <c:delete val="1"/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17B29C20-8F03-4513-91F5-135F639E9A6C}" type="datetimeFigureOut">
              <a:rPr lang="en-US" smtClean="0"/>
              <a:t>2/5/2025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644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2/5/2025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8741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2/5/2025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5248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2/5/2025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8060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2/5/2025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044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2/5/2025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92973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2/5/2025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0898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2/5/2025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086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2/5/2025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63662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2/5/2025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72578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2/5/2025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96870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B29C20-8F03-4513-91F5-135F639E9A6C}" type="datetimeFigureOut">
              <a:rPr lang="en-US" smtClean="0"/>
              <a:t>2/5/2025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4908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0DBA23-9FBF-4D16-ABCD-B0B5FA3DDDE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January Financial Report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3E31BBD-3FC8-44EC-A659-3730D0E2849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Todd County Board of Education</a:t>
            </a:r>
          </a:p>
        </p:txBody>
      </p:sp>
    </p:spTree>
    <p:extLst>
      <p:ext uri="{BB962C8B-B14F-4D97-AF65-F5344CB8AC3E}">
        <p14:creationId xmlns:p14="http://schemas.microsoft.com/office/powerpoint/2010/main" val="31454998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68ACC8-3D70-46F8-9B8B-2BE45D954F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Bank Statement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E0265D-CFA0-45C1-8859-CBFCFC390E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 January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703E78-A0A6-43B0-A3CA-DBE7B2E796A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/>
              <a:t>Balance at Month-End - $8,144,956.05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54BA01-4149-4518-9D80-EA5D0E83B3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/>
              <a:t>Last January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BC55B76-4562-4032-AE56-66EDB3E81336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dirty="0"/>
              <a:t>Balance at Month-End - $7,750,663.24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28911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4B6F24-2EBB-4A24-AD66-43C34C9B9E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Revenues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1DA98A-FEA9-4182-A57E-2D63B8B604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25305" y="423901"/>
            <a:ext cx="6265088" cy="685800"/>
          </a:xfrm>
        </p:spPr>
        <p:txBody>
          <a:bodyPr/>
          <a:lstStyle/>
          <a:p>
            <a:r>
              <a:rPr lang="en-US" dirty="0"/>
              <a:t>This January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B2D014-6BB9-4CAC-AE46-A46AEA43FC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18447" y="1054189"/>
            <a:ext cx="6264350" cy="1940015"/>
          </a:xfrm>
        </p:spPr>
        <p:txBody>
          <a:bodyPr>
            <a:normAutofit/>
          </a:bodyPr>
          <a:lstStyle/>
          <a:p>
            <a:r>
              <a:rPr lang="en-US" dirty="0"/>
              <a:t>General Fund - $1,501,766.39</a:t>
            </a:r>
          </a:p>
          <a:p>
            <a:r>
              <a:rPr lang="en-US" dirty="0"/>
              <a:t>District Activity Fund - $2,620.00</a:t>
            </a:r>
          </a:p>
          <a:p>
            <a:r>
              <a:rPr lang="en-US" dirty="0"/>
              <a:t>Food Service - $130,0000.00</a:t>
            </a:r>
          </a:p>
          <a:p>
            <a:r>
              <a:rPr lang="en-US" dirty="0"/>
              <a:t>Child Care - $15,126.20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79A17D2-7172-4570-AAA0-AE0894DC28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25979" y="2908363"/>
            <a:ext cx="6264414" cy="685800"/>
          </a:xfrm>
        </p:spPr>
        <p:txBody>
          <a:bodyPr/>
          <a:lstStyle/>
          <a:p>
            <a:r>
              <a:rPr lang="en-US" dirty="0"/>
              <a:t>Last January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84A4855-1B02-4AFF-A6E7-EA730DBA464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25305" y="3688765"/>
            <a:ext cx="6265588" cy="2637390"/>
          </a:xfrm>
        </p:spPr>
        <p:txBody>
          <a:bodyPr>
            <a:normAutofit/>
          </a:bodyPr>
          <a:lstStyle/>
          <a:p>
            <a:r>
              <a:rPr lang="en-US" dirty="0"/>
              <a:t>General Fund - $1,159,821.91</a:t>
            </a:r>
          </a:p>
          <a:p>
            <a:r>
              <a:rPr lang="en-US" dirty="0"/>
              <a:t>Special Fund - $76,947.30</a:t>
            </a:r>
          </a:p>
          <a:p>
            <a:r>
              <a:rPr lang="en-US" dirty="0"/>
              <a:t>District Activity Fund - $530.00</a:t>
            </a:r>
          </a:p>
          <a:p>
            <a:r>
              <a:rPr lang="en-US" dirty="0"/>
              <a:t>Food Service - $91,350.43</a:t>
            </a:r>
          </a:p>
          <a:p>
            <a:r>
              <a:rPr lang="en-US" dirty="0"/>
              <a:t>Childcare - $25,641.07</a:t>
            </a:r>
          </a:p>
        </p:txBody>
      </p:sp>
    </p:spTree>
    <p:extLst>
      <p:ext uri="{BB962C8B-B14F-4D97-AF65-F5344CB8AC3E}">
        <p14:creationId xmlns:p14="http://schemas.microsoft.com/office/powerpoint/2010/main" val="24742907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2684AD-5B6A-464B-9BA9-48A845A5BD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Expenses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1BB4FE-7DEB-4794-B651-4DDD921E71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25305" y="532597"/>
            <a:ext cx="6265088" cy="685800"/>
          </a:xfrm>
        </p:spPr>
        <p:txBody>
          <a:bodyPr/>
          <a:lstStyle/>
          <a:p>
            <a:r>
              <a:rPr lang="en-US" dirty="0"/>
              <a:t>This January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1FB9BB9-9E87-457F-980C-9BD1D29967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25305" y="1353691"/>
            <a:ext cx="6264350" cy="2253575"/>
          </a:xfrm>
        </p:spPr>
        <p:txBody>
          <a:bodyPr>
            <a:normAutofit lnSpcReduction="10000"/>
          </a:bodyPr>
          <a:lstStyle/>
          <a:p>
            <a:r>
              <a:rPr lang="en-US" dirty="0"/>
              <a:t>General Fund - $1,225,900.45</a:t>
            </a:r>
          </a:p>
          <a:p>
            <a:r>
              <a:rPr lang="en-US" dirty="0"/>
              <a:t>Special Fund - $282,868.97</a:t>
            </a:r>
          </a:p>
          <a:p>
            <a:r>
              <a:rPr lang="en-US" dirty="0"/>
              <a:t>Debt Service - $3,264.67</a:t>
            </a:r>
          </a:p>
          <a:p>
            <a:r>
              <a:rPr lang="en-US" dirty="0"/>
              <a:t>Food Service - $129,739.85</a:t>
            </a:r>
          </a:p>
          <a:p>
            <a:r>
              <a:rPr lang="en-US" dirty="0"/>
              <a:t>Childcare - $14,658.51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C4B5250-84D4-4AB6-86BD-A89F6158F6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24067" y="3947426"/>
            <a:ext cx="6205323" cy="402149"/>
          </a:xfrm>
        </p:spPr>
        <p:txBody>
          <a:bodyPr/>
          <a:lstStyle/>
          <a:p>
            <a:r>
              <a:rPr lang="en-US" dirty="0"/>
              <a:t>Last January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EC2A21C-C824-49F7-A3F7-57AFAAC8E23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24067" y="4349575"/>
            <a:ext cx="6265588" cy="2176902"/>
          </a:xfrm>
        </p:spPr>
        <p:txBody>
          <a:bodyPr>
            <a:normAutofit lnSpcReduction="10000"/>
          </a:bodyPr>
          <a:lstStyle/>
          <a:p>
            <a:r>
              <a:rPr lang="en-US" dirty="0"/>
              <a:t>General Fund - $1,052,913.73</a:t>
            </a:r>
          </a:p>
          <a:p>
            <a:r>
              <a:rPr lang="en-US" dirty="0"/>
              <a:t>Special Fund - $327,583.35</a:t>
            </a:r>
          </a:p>
          <a:p>
            <a:r>
              <a:rPr lang="en-US" dirty="0"/>
              <a:t>Debt Service - $31,333.89</a:t>
            </a:r>
          </a:p>
          <a:p>
            <a:r>
              <a:rPr lang="en-US" dirty="0"/>
              <a:t>Food Service - $117,751.94</a:t>
            </a:r>
          </a:p>
          <a:p>
            <a:r>
              <a:rPr lang="en-US" dirty="0"/>
              <a:t>Childcare - $16,368.36</a:t>
            </a:r>
          </a:p>
        </p:txBody>
      </p:sp>
    </p:spTree>
    <p:extLst>
      <p:ext uri="{BB962C8B-B14F-4D97-AF65-F5344CB8AC3E}">
        <p14:creationId xmlns:p14="http://schemas.microsoft.com/office/powerpoint/2010/main" val="9761592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833A68-E0AB-433D-A0A0-37E0A2F3EA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General Fund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6886B75-BDA5-488F-B449-2B5304AC4CA1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/>
              <a:t>Revenue Breakdown</a:t>
            </a:r>
          </a:p>
          <a:p>
            <a:r>
              <a:rPr lang="en-US" dirty="0"/>
              <a:t>Total Revenue = $1,501,766.39</a:t>
            </a:r>
          </a:p>
        </p:txBody>
      </p:sp>
      <p:graphicFrame>
        <p:nvGraphicFramePr>
          <p:cNvPr id="24" name="Chart 23">
            <a:extLst>
              <a:ext uri="{FF2B5EF4-FFF2-40B4-BE49-F238E27FC236}">
                <a16:creationId xmlns:a16="http://schemas.microsoft.com/office/drawing/2014/main" id="{CBCFB1A7-62D0-4CF1-9964-DA3C47A0737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52746101"/>
              </p:ext>
            </p:extLst>
          </p:nvPr>
        </p:nvGraphicFramePr>
        <p:xfrm>
          <a:off x="4647501" y="511728"/>
          <a:ext cx="7181908" cy="51265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0553222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B7514C-95F4-4958-BF14-EE3216F065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General Fund</a:t>
            </a: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E37BC5A2-F8E8-4E4A-A463-6AD808A744A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75442579"/>
              </p:ext>
            </p:extLst>
          </p:nvPr>
        </p:nvGraphicFramePr>
        <p:xfrm>
          <a:off x="5110163" y="803275"/>
          <a:ext cx="6275387" cy="52498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836FEC9-BD53-4FB6-A883-7238637DEF58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/>
              <a:t>Expense Breakdown</a:t>
            </a:r>
          </a:p>
          <a:p>
            <a:r>
              <a:rPr lang="en-US" dirty="0"/>
              <a:t>Total Expenses = $1,225,900.45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1707058"/>
      </p:ext>
    </p:extLst>
  </p:cSld>
  <p:clrMapOvr>
    <a:masterClrMapping/>
  </p:clrMapOvr>
</p:sld>
</file>

<file path=ppt/theme/theme1.xml><?xml version="1.0" encoding="utf-8"?>
<a:theme xmlns:a="http://schemas.openxmlformats.org/drawingml/2006/main" name="Atlas">
  <a:themeElements>
    <a:clrScheme name="Atlas">
      <a:dk1>
        <a:sysClr val="windowText" lastClr="000000"/>
      </a:dk1>
      <a:lt1>
        <a:sysClr val="window" lastClr="FFFFFF"/>
      </a:lt1>
      <a:dk2>
        <a:srgbClr val="454545"/>
      </a:dk2>
      <a:lt2>
        <a:srgbClr val="E0E0E0"/>
      </a:lt2>
      <a:accent1>
        <a:srgbClr val="F81B02"/>
      </a:accent1>
      <a:accent2>
        <a:srgbClr val="FC7715"/>
      </a:accent2>
      <a:accent3>
        <a:srgbClr val="AFBF41"/>
      </a:accent3>
      <a:accent4>
        <a:srgbClr val="50C49F"/>
      </a:accent4>
      <a:accent5>
        <a:srgbClr val="3B95C4"/>
      </a:accent5>
      <a:accent6>
        <a:srgbClr val="B560D4"/>
      </a:accent6>
      <a:hlink>
        <a:srgbClr val="FC5A1A"/>
      </a:hlink>
      <a:folHlink>
        <a:srgbClr val="B49E74"/>
      </a:folHlink>
    </a:clrScheme>
    <a:fontScheme name="Atlas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tla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508F7963-D0B5-43F7-BB2C-FCE3009C08E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TM16401371[[fn=Atlas]]</Template>
  <TotalTime>2397</TotalTime>
  <Words>150</Words>
  <Application>Microsoft Office PowerPoint</Application>
  <PresentationFormat>Widescreen</PresentationFormat>
  <Paragraphs>40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Calibri Light</vt:lpstr>
      <vt:lpstr>Rockwell</vt:lpstr>
      <vt:lpstr>Wingdings</vt:lpstr>
      <vt:lpstr>Atlas</vt:lpstr>
      <vt:lpstr>January Financial Report</vt:lpstr>
      <vt:lpstr>Bank Statement</vt:lpstr>
      <vt:lpstr>Revenues</vt:lpstr>
      <vt:lpstr>Expenses</vt:lpstr>
      <vt:lpstr>General Fund</vt:lpstr>
      <vt:lpstr>General Fund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February Financial Report</dc:title>
  <dc:creator>Preston Browning</dc:creator>
  <cp:lastModifiedBy>Preston Browning</cp:lastModifiedBy>
  <cp:revision>67</cp:revision>
  <cp:lastPrinted>2022-12-07T15:48:59Z</cp:lastPrinted>
  <dcterms:created xsi:type="dcterms:W3CDTF">2021-03-04T14:20:50Z</dcterms:created>
  <dcterms:modified xsi:type="dcterms:W3CDTF">2025-02-05T15:22:09Z</dcterms:modified>
</cp:coreProperties>
</file>