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12192000"/>
  <p:notesSz cx="6858000" cy="9144000"/>
  <p:embeddedFontLst>
    <p:embeddedFont>
      <p:font typeface="Merriweather"/>
      <p:regular r:id="rId18"/>
      <p:bold r:id="rId19"/>
      <p:italic r:id="rId20"/>
      <p:boldItalic r:id="rId21"/>
    </p:embeddedFont>
    <p:embeddedFont>
      <p:font typeface="DM Sans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erriweather-italic.fntdata"/><Relationship Id="rId22" Type="http://schemas.openxmlformats.org/officeDocument/2006/relationships/font" Target="fonts/DMSans-regular.fntdata"/><Relationship Id="rId21" Type="http://schemas.openxmlformats.org/officeDocument/2006/relationships/font" Target="fonts/Merriweather-boldItalic.fntdata"/><Relationship Id="rId24" Type="http://schemas.openxmlformats.org/officeDocument/2006/relationships/font" Target="fonts/DMSans-italic.fntdata"/><Relationship Id="rId23" Type="http://schemas.openxmlformats.org/officeDocument/2006/relationships/font" Target="fonts/DMSans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DMSans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Merriweather-bold.fntdata"/><Relationship Id="rId18" Type="http://schemas.openxmlformats.org/officeDocument/2006/relationships/font" Target="fonts/Merriweather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b2ca02e6de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b2ca02e6de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b2ca02e6de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b2ca02e6de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image" Target="../media/image24.png"/><Relationship Id="rId7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1.png"/><Relationship Id="rId4" Type="http://schemas.openxmlformats.org/officeDocument/2006/relationships/image" Target="../media/image23.png"/><Relationship Id="rId9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5.png"/><Relationship Id="rId7" Type="http://schemas.openxmlformats.org/officeDocument/2006/relationships/image" Target="../media/image12.png"/><Relationship Id="rId8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2.png"/><Relationship Id="rId4" Type="http://schemas.openxmlformats.org/officeDocument/2006/relationships/image" Target="../media/image5.png"/><Relationship Id="rId5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5088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2286000" y="2019448"/>
            <a:ext cx="8001000" cy="15085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F3F0DF"/>
                </a:solidFill>
                <a:latin typeface="Merriweather"/>
                <a:ea typeface="Merriweather"/>
                <a:cs typeface="Merriweather"/>
                <a:sym typeface="Merriweather"/>
              </a:rPr>
              <a:t>Student Withdrawal Report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2286000" y="3718470"/>
            <a:ext cx="7620000" cy="853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5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F3F0DF"/>
                </a:solidFill>
                <a:latin typeface="DM Sans"/>
                <a:ea typeface="DM Sans"/>
                <a:cs typeface="DM Sans"/>
                <a:sym typeface="DM Sans"/>
              </a:rPr>
              <a:t>Comprehensive Analysis of Trends, Destinations, and Reasons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2100" u="none" cap="none" strike="noStrike">
                <a:solidFill>
                  <a:srgbClr val="F3F0DF"/>
                </a:solidFill>
                <a:latin typeface="DM Sans"/>
                <a:ea typeface="DM Sans"/>
                <a:cs typeface="DM Sans"/>
                <a:sym typeface="DM Sans"/>
              </a:rPr>
              <a:t> Fall Semester 2025 - January 2026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91" name="Google Shape;9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96" name="Google Shape;9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01" name="Google Shape;10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762125"/>
            <a:ext cx="11049000" cy="45243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2" name="Google Shape;10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6"/>
          <p:cNvSpPr txBox="1"/>
          <p:nvPr/>
        </p:nvSpPr>
        <p:spPr>
          <a:xfrm>
            <a:off x="571500" y="5890319"/>
            <a:ext cx="11049000" cy="243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2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*August represents 43% of all withdrawals for the period.</a:t>
            </a:r>
            <a:endParaRPr/>
          </a:p>
        </p:txBody>
      </p:sp>
      <p:sp>
        <p:nvSpPr>
          <p:cNvPr id="104" name="Google Shape;104;p16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Withdrawals by Month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09" name="Google Shape;10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671637"/>
            <a:ext cx="11049000" cy="47053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0" name="Google Shape;11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7"/>
          <p:cNvSpPr txBox="1"/>
          <p:nvPr/>
        </p:nvSpPr>
        <p:spPr>
          <a:xfrm>
            <a:off x="2286000" y="5767387"/>
            <a:ext cx="7620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Aside from Madison County, a significant number of students dispersed to surrounding counties including Rockcastle, Garrard, and Laurel.</a:t>
            </a:r>
            <a:endParaRPr/>
          </a:p>
        </p:txBody>
      </p:sp>
      <p:sp>
        <p:nvSpPr>
          <p:cNvPr id="112" name="Google Shape;112;p17"/>
          <p:cNvSpPr txBox="1"/>
          <p:nvPr/>
        </p:nvSpPr>
        <p:spPr>
          <a:xfrm>
            <a:off x="571500" y="481012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Destination Breakdown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17" name="Google Shape;11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762125"/>
            <a:ext cx="11049000" cy="45243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8" name="Google Shape;118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/>
        </p:nvSpPr>
        <p:spPr>
          <a:xfrm>
            <a:off x="571500" y="5890319"/>
            <a:ext cx="11049000" cy="243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2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"Relocation" includes moving to new counties or out of state. "Unknown" represents a significant data gap.</a:t>
            </a:r>
            <a:endParaRPr/>
          </a:p>
        </p:txBody>
      </p:sp>
      <p:sp>
        <p:nvSpPr>
          <p:cNvPr id="120" name="Google Shape;120;p18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Primary Reasons for Withdrawal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5" name="Google Shape;12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881187"/>
            <a:ext cx="5286375" cy="4286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6" name="Google Shape;12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/>
        </p:nvSpPr>
        <p:spPr>
          <a:xfrm>
            <a:off x="6334125" y="2157412"/>
            <a:ext cx="5550693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Key Observations</a:t>
            </a:r>
            <a:endParaRPr/>
          </a:p>
        </p:txBody>
      </p:sp>
      <p:pic>
        <p:nvPicPr>
          <p:cNvPr descr="image.png" id="128" name="Google Shape;12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1500" y="1881187"/>
            <a:ext cx="528637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 txBox="1"/>
          <p:nvPr/>
        </p:nvSpPr>
        <p:spPr>
          <a:xfrm>
            <a:off x="6619875" y="2652712"/>
            <a:ext cx="5000625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Total Students:</a:t>
            </a: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14 students transitioned to home schooling during this period.</a:t>
            </a:r>
            <a:endParaRPr/>
          </a:p>
        </p:txBody>
      </p:sp>
      <p:sp>
        <p:nvSpPr>
          <p:cNvPr id="130" name="Google Shape;130;p19"/>
          <p:cNvSpPr txBox="1"/>
          <p:nvPr/>
        </p:nvSpPr>
        <p:spPr>
          <a:xfrm>
            <a:off x="6619875" y="3452812"/>
            <a:ext cx="5000625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Timing:</a:t>
            </a: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Distributed throughout the semester, with spikes in late September and November.</a:t>
            </a:r>
            <a:endParaRPr/>
          </a:p>
        </p:txBody>
      </p:sp>
      <p:sp>
        <p:nvSpPr>
          <p:cNvPr id="131" name="Google Shape;131;p19"/>
          <p:cNvSpPr txBox="1"/>
          <p:nvPr/>
        </p:nvSpPr>
        <p:spPr>
          <a:xfrm>
            <a:off x="6619875" y="4252912"/>
            <a:ext cx="5000625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Cited Reasons:</a:t>
            </a: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While many listed "Unknown", specific records pointed to "Attendance Issues" as a driving factor.</a:t>
            </a:r>
            <a:endParaRPr/>
          </a:p>
        </p:txBody>
      </p:sp>
      <p:sp>
        <p:nvSpPr>
          <p:cNvPr id="132" name="Google Shape;132;p19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Spotlight: Home Schooling</a:t>
            </a:r>
            <a:endParaRPr/>
          </a:p>
        </p:txBody>
      </p:sp>
      <p:pic>
        <p:nvPicPr>
          <p:cNvPr descr="image.png" id="133" name="Google Shape;133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34125" y="2709862"/>
            <a:ext cx="95250" cy="152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4" name="Google Shape;134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34125" y="3509962"/>
            <a:ext cx="95250" cy="152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5" name="Google Shape;135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34125" y="4310062"/>
            <a:ext cx="95250" cy="15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40" name="Google Shape;14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161282"/>
            <a:ext cx="5286375" cy="372606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1" name="Google Shape;14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34125" y="2161282"/>
            <a:ext cx="5286375" cy="372606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2" name="Google Shape;142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0"/>
          <p:cNvSpPr txBox="1"/>
          <p:nvPr/>
        </p:nvSpPr>
        <p:spPr>
          <a:xfrm>
            <a:off x="2179558" y="3618607"/>
            <a:ext cx="2070258" cy="295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Economic Factors</a:t>
            </a:r>
            <a:endParaRPr/>
          </a:p>
        </p:txBody>
      </p:sp>
      <p:sp>
        <p:nvSpPr>
          <p:cNvPr id="144" name="Google Shape;144;p20"/>
          <p:cNvSpPr txBox="1"/>
          <p:nvPr/>
        </p:nvSpPr>
        <p:spPr>
          <a:xfrm>
            <a:off x="866775" y="4228207"/>
            <a:ext cx="4695825" cy="10971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Several records explicitly stated "Parent Got Job in MC" as the primary reason for withdrawal. Economic mobility within the region is a key driver for student population shifts.</a:t>
            </a:r>
            <a:endParaRPr/>
          </a:p>
        </p:txBody>
      </p:sp>
      <p:sp>
        <p:nvSpPr>
          <p:cNvPr id="145" name="Google Shape;145;p20"/>
          <p:cNvSpPr txBox="1"/>
          <p:nvPr/>
        </p:nvSpPr>
        <p:spPr>
          <a:xfrm>
            <a:off x="7862173" y="3618607"/>
            <a:ext cx="2230278" cy="295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District Movement</a:t>
            </a:r>
            <a:endParaRPr/>
          </a:p>
        </p:txBody>
      </p:sp>
      <p:sp>
        <p:nvSpPr>
          <p:cNvPr id="146" name="Google Shape;146;p20"/>
          <p:cNvSpPr txBox="1"/>
          <p:nvPr/>
        </p:nvSpPr>
        <p:spPr>
          <a:xfrm>
            <a:off x="6629400" y="4228207"/>
            <a:ext cx="4695825" cy="10971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A large portion of transfers were categorized simply as "Moved Districts." As the neighboring and largest district, Madison County naturally absorbs the highest volume of these transfers.</a:t>
            </a:r>
            <a:endParaRPr/>
          </a:p>
        </p:txBody>
      </p:sp>
      <p:pic>
        <p:nvPicPr>
          <p:cNvPr descr="image.png" id="147" name="Google Shape;147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986087" y="2608957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8" name="Google Shape;148;p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691562" y="2608957"/>
            <a:ext cx="5715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0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Focus: Madison County Transfers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4" name="Google Shape;15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1"/>
          <p:cNvSpPr txBox="1"/>
          <p:nvPr/>
        </p:nvSpPr>
        <p:spPr>
          <a:xfrm>
            <a:off x="762000" y="762000"/>
            <a:ext cx="480060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Relocation Trends</a:t>
            </a:r>
            <a:endParaRPr/>
          </a:p>
        </p:txBody>
      </p:sp>
      <p:pic>
        <p:nvPicPr>
          <p:cNvPr descr="image.png" id="156" name="Google Shape;156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1"/>
          <p:cNvSpPr txBox="1"/>
          <p:nvPr/>
        </p:nvSpPr>
        <p:spPr>
          <a:xfrm>
            <a:off x="762000" y="2119312"/>
            <a:ext cx="4572000" cy="15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Moving to a new county or state accounts for nearly 35% of all explained withdrawals. This indicates that a significant portion of student loss is due to external family circumstances rather than internal school dissatisfaction.</a:t>
            </a:r>
            <a:endParaRPr/>
          </a:p>
        </p:txBody>
      </p:sp>
      <p:sp>
        <p:nvSpPr>
          <p:cNvPr id="158" name="Google Shape;158;p21"/>
          <p:cNvSpPr txBox="1"/>
          <p:nvPr/>
        </p:nvSpPr>
        <p:spPr>
          <a:xfrm>
            <a:off x="762000" y="4024312"/>
            <a:ext cx="45720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Key Destinations:</a:t>
            </a:r>
            <a:endParaRPr/>
          </a:p>
        </p:txBody>
      </p:sp>
      <p:sp>
        <p:nvSpPr>
          <p:cNvPr id="159" name="Google Shape;159;p21"/>
          <p:cNvSpPr txBox="1"/>
          <p:nvPr/>
        </p:nvSpPr>
        <p:spPr>
          <a:xfrm>
            <a:off x="1076325" y="4672012"/>
            <a:ext cx="6667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  <a:endParaRPr/>
          </a:p>
        </p:txBody>
      </p:sp>
      <p:sp>
        <p:nvSpPr>
          <p:cNvPr id="160" name="Google Shape;160;p21"/>
          <p:cNvSpPr txBox="1"/>
          <p:nvPr/>
        </p:nvSpPr>
        <p:spPr>
          <a:xfrm>
            <a:off x="1143000" y="4672012"/>
            <a:ext cx="41910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66675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Out of State (Virginia, Alabama, Wisconsin)</a:t>
            </a:r>
            <a:endParaRPr/>
          </a:p>
        </p:txBody>
      </p:sp>
      <p:sp>
        <p:nvSpPr>
          <p:cNvPr id="161" name="Google Shape;161;p21"/>
          <p:cNvSpPr txBox="1"/>
          <p:nvPr/>
        </p:nvSpPr>
        <p:spPr>
          <a:xfrm>
            <a:off x="1076325" y="4976812"/>
            <a:ext cx="6667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  <a:endParaRPr/>
          </a:p>
        </p:txBody>
      </p:sp>
      <p:sp>
        <p:nvSpPr>
          <p:cNvPr id="162" name="Google Shape;162;p21"/>
          <p:cNvSpPr txBox="1"/>
          <p:nvPr/>
        </p:nvSpPr>
        <p:spPr>
          <a:xfrm>
            <a:off x="1143000" y="4976812"/>
            <a:ext cx="41910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66675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Rockcastle County</a:t>
            </a:r>
            <a:endParaRPr/>
          </a:p>
        </p:txBody>
      </p:sp>
      <p:sp>
        <p:nvSpPr>
          <p:cNvPr id="163" name="Google Shape;163;p21"/>
          <p:cNvSpPr txBox="1"/>
          <p:nvPr/>
        </p:nvSpPr>
        <p:spPr>
          <a:xfrm>
            <a:off x="1076325" y="5281612"/>
            <a:ext cx="6667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  <a:endParaRPr/>
          </a:p>
        </p:txBody>
      </p:sp>
      <p:sp>
        <p:nvSpPr>
          <p:cNvPr id="164" name="Google Shape;164;p21"/>
          <p:cNvSpPr txBox="1"/>
          <p:nvPr/>
        </p:nvSpPr>
        <p:spPr>
          <a:xfrm>
            <a:off x="1143000" y="5281612"/>
            <a:ext cx="41910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66675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Laurel County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69" name="Google Shape;16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298352"/>
            <a:ext cx="3492549" cy="34517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0" name="Google Shape;17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49799" y="2298352"/>
            <a:ext cx="3492549" cy="34517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1" name="Google Shape;171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28099" y="2298352"/>
            <a:ext cx="3492549" cy="34517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2" name="Google Shape;172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2"/>
          <p:cNvSpPr txBox="1"/>
          <p:nvPr/>
        </p:nvSpPr>
        <p:spPr>
          <a:xfrm>
            <a:off x="1557605" y="3755677"/>
            <a:ext cx="1520190" cy="295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Local Region</a:t>
            </a:r>
            <a:endParaRPr/>
          </a:p>
        </p:txBody>
      </p:sp>
      <p:sp>
        <p:nvSpPr>
          <p:cNvPr id="174" name="Google Shape;174;p22"/>
          <p:cNvSpPr txBox="1"/>
          <p:nvPr/>
        </p:nvSpPr>
        <p:spPr>
          <a:xfrm>
            <a:off x="866775" y="4365277"/>
            <a:ext cx="2901999" cy="8228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Anderson, Rockcastle, Garrard, Jessamine, Montgomery, Boyle (Danville)</a:t>
            </a:r>
            <a:endParaRPr/>
          </a:p>
        </p:txBody>
      </p:sp>
      <p:sp>
        <p:nvSpPr>
          <p:cNvPr id="175" name="Google Shape;175;p22"/>
          <p:cNvSpPr txBox="1"/>
          <p:nvPr/>
        </p:nvSpPr>
        <p:spPr>
          <a:xfrm>
            <a:off x="5330904" y="3755677"/>
            <a:ext cx="1530191" cy="295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Extended KY</a:t>
            </a:r>
            <a:endParaRPr/>
          </a:p>
        </p:txBody>
      </p:sp>
      <p:sp>
        <p:nvSpPr>
          <p:cNvPr id="176" name="Google Shape;176;p22"/>
          <p:cNvSpPr txBox="1"/>
          <p:nvPr/>
        </p:nvSpPr>
        <p:spPr>
          <a:xfrm>
            <a:off x="4645074" y="4365277"/>
            <a:ext cx="2901999" cy="548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Fayette, Laurel, Pulaski, Harlan, Carroll, Jackson, Owsley</a:t>
            </a:r>
            <a:endParaRPr/>
          </a:p>
        </p:txBody>
      </p:sp>
      <p:sp>
        <p:nvSpPr>
          <p:cNvPr id="177" name="Google Shape;177;p22"/>
          <p:cNvSpPr txBox="1"/>
          <p:nvPr/>
        </p:nvSpPr>
        <p:spPr>
          <a:xfrm>
            <a:off x="9184213" y="3755677"/>
            <a:ext cx="1380172" cy="295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Out of State</a:t>
            </a:r>
            <a:endParaRPr/>
          </a:p>
        </p:txBody>
      </p:sp>
      <p:sp>
        <p:nvSpPr>
          <p:cNvPr id="178" name="Google Shape;178;p22"/>
          <p:cNvSpPr txBox="1"/>
          <p:nvPr/>
        </p:nvSpPr>
        <p:spPr>
          <a:xfrm>
            <a:off x="8423374" y="4365277"/>
            <a:ext cx="2901999" cy="548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Tennessee, Alabama, Virginia, Wisconsin</a:t>
            </a:r>
            <a:endParaRPr/>
          </a:p>
        </p:txBody>
      </p:sp>
      <p:pic>
        <p:nvPicPr>
          <p:cNvPr descr="image.png" id="179" name="Google Shape;179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74825" y="2746027"/>
            <a:ext cx="28575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0" name="Google Shape;180;p2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867400" y="2746027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1" name="Google Shape;181;p2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645699" y="2746027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2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Geographic Distribution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0DF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87" name="Google Shape;18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34125" y="1881187"/>
            <a:ext cx="5286375" cy="4286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8" name="Google Shape;18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3"/>
          <p:cNvSpPr txBox="1"/>
          <p:nvPr/>
        </p:nvSpPr>
        <p:spPr>
          <a:xfrm>
            <a:off x="571500" y="2319337"/>
            <a:ext cx="5550693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Improve Data Integrity</a:t>
            </a:r>
            <a:endParaRPr/>
          </a:p>
        </p:txBody>
      </p:sp>
      <p:sp>
        <p:nvSpPr>
          <p:cNvPr id="190" name="Google Shape;190;p23"/>
          <p:cNvSpPr txBox="1"/>
          <p:nvPr/>
        </p:nvSpPr>
        <p:spPr>
          <a:xfrm>
            <a:off x="571500" y="2852723"/>
            <a:ext cx="5286300" cy="13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Over 35% of records listed "Unknown" as the reason for withdrawal. Implementing a </a:t>
            </a:r>
            <a:r>
              <a:rPr b="1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mandatory</a:t>
            </a:r>
            <a:r>
              <a:rPr b="0" i="0" lang="en-US" sz="1500" u="none" cap="none" strike="noStrik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exit interview or a standardized withdrawal form with checkbox options could significantly improve data quality.</a:t>
            </a:r>
            <a:endParaRPr/>
          </a:p>
        </p:txBody>
      </p:sp>
      <p:pic>
        <p:nvPicPr>
          <p:cNvPr descr="image.png" id="191" name="Google Shape;191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34125" y="1881187"/>
            <a:ext cx="528637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3"/>
          <p:cNvSpPr txBox="1"/>
          <p:nvPr/>
        </p:nvSpPr>
        <p:spPr>
          <a:xfrm>
            <a:off x="571500" y="571500"/>
            <a:ext cx="11601450" cy="619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05088"/>
                </a:solidFill>
                <a:latin typeface="Merriweather"/>
                <a:ea typeface="Merriweather"/>
                <a:cs typeface="Merriweather"/>
                <a:sym typeface="Merriweather"/>
              </a:rPr>
              <a:t>Recommendations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5088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97" name="Google Shape;19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762750"/>
            <a:ext cx="12192000" cy="9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4"/>
          <p:cNvSpPr txBox="1"/>
          <p:nvPr/>
        </p:nvSpPr>
        <p:spPr>
          <a:xfrm>
            <a:off x="295275" y="2261294"/>
            <a:ext cx="11601450" cy="10477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500" u="none" cap="none" strike="noStrike">
                <a:solidFill>
                  <a:srgbClr val="F3F0DF"/>
                </a:solidFill>
                <a:latin typeface="Merriweather"/>
                <a:ea typeface="Merriweather"/>
                <a:cs typeface="Merriweather"/>
                <a:sym typeface="Merriweather"/>
              </a:rPr>
              <a:t>Q &amp; A</a:t>
            </a:r>
            <a:endParaRPr/>
          </a:p>
        </p:txBody>
      </p:sp>
      <p:sp>
        <p:nvSpPr>
          <p:cNvPr id="199" name="Google Shape;199;p24"/>
          <p:cNvSpPr txBox="1"/>
          <p:nvPr/>
        </p:nvSpPr>
        <p:spPr>
          <a:xfrm>
            <a:off x="571500" y="3804344"/>
            <a:ext cx="11049000" cy="48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F3F0DF"/>
                </a:solidFill>
                <a:latin typeface="DM Sans"/>
                <a:ea typeface="DM Sans"/>
                <a:cs typeface="DM Sans"/>
                <a:sym typeface="DM Sans"/>
              </a:rPr>
              <a:t>Thank you for your attention.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